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3">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Estilo claro 1 - Acento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6965" autoAdjust="0"/>
  </p:normalViewPr>
  <p:slideViewPr>
    <p:cSldViewPr snapToGrid="0" showGuides="1">
      <p:cViewPr varScale="1">
        <p:scale>
          <a:sx n="60" d="100"/>
          <a:sy n="60" d="100"/>
        </p:scale>
        <p:origin x="114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s-MX"/>
              <a:t>Haz clic para modificar el estilo de título del patrón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11/7/2024</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‹Nº›</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s-MX"/>
              <a:t>Haz clic para modificar el estilo de título del patrón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Content Placeholder 2"/>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s-MX"/>
              <a:t>Haz clic para modificar el estilo de título del patrón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MX"/>
              <a:t>Haga clic para modificar los estilos de texto del patrón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11/7/2024</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s-MX"/>
              <a:t>Haz clic para modificar el estilo de título del patrón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s-MX"/>
              <a:t>Haz clic para modificar el estilo de título del patrón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s-MX"/>
              <a:t>Haz clic para modificar el estilo de título del patrón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11/7/2024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s-MX"/>
              <a:t>Haz clic para modificar el estilo de título del patrón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MX"/>
              <a:t>Haz clic en el icono para agregar una imagen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11/7/2024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s-MX"/>
              <a:t>Haz clic para modificar el estilo de título del patrón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11/7/2024</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‹Nº›</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researchgate.net/publication/236088622" TargetMode="External"/><Relationship Id="rId2" Type="http://schemas.openxmlformats.org/officeDocument/2006/relationships/hyperlink" Target="https://www.scielo.cl/scielo.php?script=sci_arttext&amp;pid=S0034-98872017000300012" TargetMode="External"/><Relationship Id="rId1" Type="http://schemas.openxmlformats.org/officeDocument/2006/relationships/slideLayout" Target="../slideLayouts/slideLayout2.xml"/><Relationship Id="rId6" Type="http://schemas.openxmlformats.org/officeDocument/2006/relationships/hyperlink" Target="https://www.eleconomista.com.mx/estados/Lanzan-el-primer-cluster-vitivinicola-del-pais-esta-en-Queretaro-20220428-0044.html" TargetMode="External"/><Relationship Id="rId5" Type="http://schemas.openxmlformats.org/officeDocument/2006/relationships/hyperlink" Target="https://www.forbes.com.mx/la-lucha-por-fomentar-consumo-de-vino-nacional/" TargetMode="External"/><Relationship Id="rId4" Type="http://schemas.openxmlformats.org/officeDocument/2006/relationships/hyperlink" Target="https://donato.com.mx/index.php"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imco.org.mx/wp-content/uploads/2024/06/ICE-2024-Documento.pdf" TargetMode="External"/><Relationship Id="rId2" Type="http://schemas.openxmlformats.org/officeDocument/2006/relationships/hyperlink" Target="https://www.ovtt.org/guias/guia-de-inteligencia-tecnologica/"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icex.es/content/dam/es/icex/oficinas/077/documentos/2022/06/documentos-anexos/DOC2022911658.pdf" TargetMode="External"/><Relationship Id="rId2" Type="http://schemas.openxmlformats.org/officeDocument/2006/relationships/hyperlink" Target="http://dx.doi.org/10.4067/S0718-07642019000300003" TargetMode="External"/><Relationship Id="rId1" Type="http://schemas.openxmlformats.org/officeDocument/2006/relationships/slideLayout" Target="../slideLayouts/slideLayout2.xml"/><Relationship Id="rId5" Type="http://schemas.openxmlformats.org/officeDocument/2006/relationships/hyperlink" Target="https://www.scielo.org.mx/scielo.php?script=sci_arttext&amp;pid=S1607-40412014000100008" TargetMode="External"/><Relationship Id="rId4" Type="http://schemas.openxmlformats.org/officeDocument/2006/relationships/hyperlink" Target="https://www.redalyc.org/pdf/4778/477847114019.pdf"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www.gob.mx/cms/uploads/attachment/file/771603/Producci_n_Uva_en_M_xico.pdf" TargetMode="External"/><Relationship Id="rId2" Type="http://schemas.openxmlformats.org/officeDocument/2006/relationships/hyperlink" Target="http://scielo.sld.cu/scielo.php?script=sci_arttext&amp;pid=S1024-94352003000600009" TargetMode="External"/><Relationship Id="rId1" Type="http://schemas.openxmlformats.org/officeDocument/2006/relationships/slideLayout" Target="../slideLayouts/slideLayout2.xml"/><Relationship Id="rId4" Type="http://schemas.openxmlformats.org/officeDocument/2006/relationships/hyperlink" Target="https://www.gob.mx/agricultura/prensa/contribuye-sector-vitivinicola-al-crecimiento-productivo-y-economico-en-el-sector-primario-del-pais-agricultura"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revista.une.org/3/"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096AB59-BDB6-CB59-2DB6-AF404EB024C5}"/>
              </a:ext>
            </a:extLst>
          </p:cNvPr>
          <p:cNvSpPr>
            <a:spLocks noGrp="1"/>
          </p:cNvSpPr>
          <p:nvPr>
            <p:ph type="ctrTitle"/>
          </p:nvPr>
        </p:nvSpPr>
        <p:spPr/>
        <p:txBody>
          <a:bodyPr/>
          <a:lstStyle/>
          <a:p>
            <a:r>
              <a:rPr lang="es-MX" sz="3200" dirty="0">
                <a:effectLst/>
                <a:latin typeface="Times New Roman" panose="02020603050405020304" pitchFamily="18" charset="0"/>
                <a:ea typeface="Times New Roman" panose="02020603050405020304" pitchFamily="18" charset="0"/>
              </a:rPr>
              <a:t>La vigilancia tecnológica como herramienta fundamental para la adopción de tecnología en la bodega vitivinícola Donato</a:t>
            </a:r>
            <a:endParaRPr lang="es-MX" sz="3200" dirty="0"/>
          </a:p>
        </p:txBody>
      </p:sp>
      <p:sp>
        <p:nvSpPr>
          <p:cNvPr id="3" name="Subtítulo 2">
            <a:extLst>
              <a:ext uri="{FF2B5EF4-FFF2-40B4-BE49-F238E27FC236}">
                <a16:creationId xmlns:a16="http://schemas.microsoft.com/office/drawing/2014/main" id="{65D5134A-4B78-F126-D3C0-357A7DBB92FA}"/>
              </a:ext>
            </a:extLst>
          </p:cNvPr>
          <p:cNvSpPr>
            <a:spLocks noGrp="1"/>
          </p:cNvSpPr>
          <p:nvPr>
            <p:ph type="subTitle" idx="1"/>
          </p:nvPr>
        </p:nvSpPr>
        <p:spPr/>
        <p:txBody>
          <a:bodyPr/>
          <a:lstStyle/>
          <a:p>
            <a:r>
              <a:rPr lang="es-MX" dirty="0"/>
              <a:t>Gabriela de Jesús Moreno Ángeles</a:t>
            </a:r>
          </a:p>
        </p:txBody>
      </p:sp>
      <p:pic>
        <p:nvPicPr>
          <p:cNvPr id="4" name="Imagen 3">
            <a:extLst>
              <a:ext uri="{FF2B5EF4-FFF2-40B4-BE49-F238E27FC236}">
                <a16:creationId xmlns:a16="http://schemas.microsoft.com/office/drawing/2014/main" id="{F9F0A8BE-134C-E3A1-B53E-143A36E254BD}"/>
              </a:ext>
            </a:extLst>
          </p:cNvPr>
          <p:cNvPicPr>
            <a:picLocks noChangeAspect="1"/>
          </p:cNvPicPr>
          <p:nvPr/>
        </p:nvPicPr>
        <p:blipFill>
          <a:blip r:embed="rId2"/>
          <a:stretch>
            <a:fillRect/>
          </a:stretch>
        </p:blipFill>
        <p:spPr>
          <a:xfrm>
            <a:off x="425338" y="5260454"/>
            <a:ext cx="946262" cy="1213892"/>
          </a:xfrm>
          <a:prstGeom prst="rect">
            <a:avLst/>
          </a:prstGeom>
        </p:spPr>
      </p:pic>
      <p:pic>
        <p:nvPicPr>
          <p:cNvPr id="1026" name="Picture 2" descr="LA SECRETARIA ACADÉMICA DE LA UNIVERSIDAD AUTÓNOMA DE QUERÉTARO A TRAVÉS DE  LA COORDINACIÓN DE EDUCACIÓN CONTINUA DE L">
            <a:extLst>
              <a:ext uri="{FF2B5EF4-FFF2-40B4-BE49-F238E27FC236}">
                <a16:creationId xmlns:a16="http://schemas.microsoft.com/office/drawing/2014/main" id="{CC2A7105-68AC-8B90-8AF2-89BA048F3DF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15166" y="284813"/>
            <a:ext cx="941286" cy="12142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8189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E97637-6876-C591-9F22-7EEA5819612E}"/>
            </a:ext>
          </a:extLst>
        </p:cNvPr>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7AD620C-3375-DA98-C817-EC3B6912DE2A}"/>
              </a:ext>
            </a:extLst>
          </p:cNvPr>
          <p:cNvSpPr>
            <a:spLocks noGrp="1"/>
          </p:cNvSpPr>
          <p:nvPr>
            <p:ph idx="1"/>
          </p:nvPr>
        </p:nvSpPr>
        <p:spPr>
          <a:xfrm>
            <a:off x="1371600" y="540700"/>
            <a:ext cx="10258926" cy="5326700"/>
          </a:xfrm>
        </p:spPr>
        <p:txBody>
          <a:bodyPr>
            <a:noAutofit/>
          </a:bodyPr>
          <a:lstStyle/>
          <a:p>
            <a:pPr>
              <a:buFont typeface="Wingdings" panose="05000000000000000000" pitchFamily="2" charset="2"/>
              <a:buChar char="v"/>
            </a:pPr>
            <a:r>
              <a:rPr lang="es-MX" sz="3200" dirty="0"/>
              <a:t>Entre las características clave se incluyen:</a:t>
            </a:r>
          </a:p>
          <a:p>
            <a:pPr>
              <a:buFont typeface="Wingdings" panose="05000000000000000000" pitchFamily="2" charset="2"/>
              <a:buChar char="ü"/>
            </a:pPr>
            <a:r>
              <a:rPr lang="es-MX" sz="3200" dirty="0"/>
              <a:t>Es un proceso organizado y sistemático.</a:t>
            </a:r>
          </a:p>
          <a:p>
            <a:pPr>
              <a:buFont typeface="Wingdings" panose="05000000000000000000" pitchFamily="2" charset="2"/>
              <a:buChar char="ü"/>
            </a:pPr>
            <a:r>
              <a:rPr lang="es-MX" sz="3200" dirty="0"/>
              <a:t>Genera información útil para decisiones estratégicas.</a:t>
            </a:r>
          </a:p>
          <a:p>
            <a:pPr>
              <a:buFont typeface="Wingdings" panose="05000000000000000000" pitchFamily="2" charset="2"/>
              <a:buChar char="ü"/>
            </a:pPr>
            <a:r>
              <a:rPr lang="es-MX" sz="3200" dirty="0"/>
              <a:t>Ayuda a anticiparse a cambios tecnológicos y de mercado.</a:t>
            </a:r>
          </a:p>
          <a:p>
            <a:pPr>
              <a:buFont typeface="Wingdings" panose="05000000000000000000" pitchFamily="2" charset="2"/>
              <a:buChar char="ü"/>
            </a:pPr>
            <a:r>
              <a:rPr lang="es-MX" sz="3200" dirty="0"/>
              <a:t>Observa la competencia y el entorno, detectando oportunidades para mejorar productos y procesos.</a:t>
            </a:r>
          </a:p>
          <a:p>
            <a:pPr>
              <a:buFont typeface="Wingdings" panose="05000000000000000000" pitchFamily="2" charset="2"/>
              <a:buChar char="ü"/>
            </a:pPr>
            <a:r>
              <a:rPr lang="es-MX" sz="3200" dirty="0"/>
              <a:t>Impacta positivamente la calidad y posicionamiento de la organización.</a:t>
            </a:r>
          </a:p>
        </p:txBody>
      </p:sp>
    </p:spTree>
    <p:extLst>
      <p:ext uri="{BB962C8B-B14F-4D97-AF65-F5344CB8AC3E}">
        <p14:creationId xmlns:p14="http://schemas.microsoft.com/office/powerpoint/2010/main" val="2753559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C9B9EE-DE4E-3819-EA8B-A0C013C9D998}"/>
            </a:ext>
          </a:extLst>
        </p:cNvPr>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B906AC7-6FBC-C1CE-F497-4A887E44271B}"/>
              </a:ext>
            </a:extLst>
          </p:cNvPr>
          <p:cNvSpPr>
            <a:spLocks noGrp="1"/>
          </p:cNvSpPr>
          <p:nvPr>
            <p:ph idx="1"/>
          </p:nvPr>
        </p:nvSpPr>
        <p:spPr>
          <a:xfrm>
            <a:off x="1371600" y="540700"/>
            <a:ext cx="10258926" cy="790795"/>
          </a:xfrm>
        </p:spPr>
        <p:txBody>
          <a:bodyPr>
            <a:noAutofit/>
          </a:bodyPr>
          <a:lstStyle/>
          <a:p>
            <a:pPr marL="0" indent="0" algn="ctr">
              <a:buNone/>
            </a:pPr>
            <a:r>
              <a:rPr lang="es-MX" sz="5400" dirty="0"/>
              <a:t>Modelos de vigilancia tecnológica</a:t>
            </a:r>
          </a:p>
        </p:txBody>
      </p:sp>
      <p:sp>
        <p:nvSpPr>
          <p:cNvPr id="4" name="CuadroTexto 3">
            <a:extLst>
              <a:ext uri="{FF2B5EF4-FFF2-40B4-BE49-F238E27FC236}">
                <a16:creationId xmlns:a16="http://schemas.microsoft.com/office/drawing/2014/main" id="{9B092900-2915-DF62-E6BE-2F36C436204C}"/>
              </a:ext>
            </a:extLst>
          </p:cNvPr>
          <p:cNvSpPr txBox="1"/>
          <p:nvPr/>
        </p:nvSpPr>
        <p:spPr>
          <a:xfrm>
            <a:off x="3048000" y="2171700"/>
            <a:ext cx="6096000" cy="3170099"/>
          </a:xfrm>
          <a:prstGeom prst="rect">
            <a:avLst/>
          </a:prstGeom>
          <a:noFill/>
        </p:spPr>
        <p:txBody>
          <a:bodyPr wrap="square">
            <a:spAutoFit/>
          </a:bodyPr>
          <a:lstStyle/>
          <a:p>
            <a:pPr algn="ctr"/>
            <a:r>
              <a:rPr lang="es-MX" sz="4000" dirty="0">
                <a:solidFill>
                  <a:schemeClr val="tx2"/>
                </a:solidFill>
              </a:rPr>
              <a:t>Varios autores han propuesto modelos que estructuran la vigilancia tecnológica en diferentes etapas.</a:t>
            </a:r>
          </a:p>
        </p:txBody>
      </p:sp>
    </p:spTree>
    <p:extLst>
      <p:ext uri="{BB962C8B-B14F-4D97-AF65-F5344CB8AC3E}">
        <p14:creationId xmlns:p14="http://schemas.microsoft.com/office/powerpoint/2010/main" val="8274056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69E809-4F49-E672-02FF-A7BD75557F0F}"/>
            </a:ext>
          </a:extLst>
        </p:cNvPr>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52B734C-45E1-A654-72FE-503F0B8DA6B6}"/>
              </a:ext>
            </a:extLst>
          </p:cNvPr>
          <p:cNvSpPr>
            <a:spLocks noGrp="1"/>
          </p:cNvSpPr>
          <p:nvPr>
            <p:ph idx="1"/>
          </p:nvPr>
        </p:nvSpPr>
        <p:spPr>
          <a:xfrm>
            <a:off x="1371600" y="540700"/>
            <a:ext cx="10258926" cy="790795"/>
          </a:xfrm>
        </p:spPr>
        <p:txBody>
          <a:bodyPr>
            <a:noAutofit/>
          </a:bodyPr>
          <a:lstStyle/>
          <a:p>
            <a:pPr marL="0" indent="0" algn="ctr">
              <a:buNone/>
            </a:pPr>
            <a:r>
              <a:rPr lang="es-MX" sz="2400" dirty="0"/>
              <a:t>Ciclo de vigilancia tecnológica de Sánchez y Palop (2002): incluye las etapas de planeación, búsqueda, análisis, inteligencia y comunicación.</a:t>
            </a:r>
          </a:p>
        </p:txBody>
      </p:sp>
      <p:pic>
        <p:nvPicPr>
          <p:cNvPr id="2" name="Imagen 1" descr="Diagrama&#10;&#10;Descripción generada automáticamente">
            <a:extLst>
              <a:ext uri="{FF2B5EF4-FFF2-40B4-BE49-F238E27FC236}">
                <a16:creationId xmlns:a16="http://schemas.microsoft.com/office/drawing/2014/main" id="{FC108C6B-B37A-4365-DABC-AC75040B9FEE}"/>
              </a:ext>
            </a:extLst>
          </p:cNvPr>
          <p:cNvPicPr>
            <a:picLocks noChangeAspect="1"/>
          </p:cNvPicPr>
          <p:nvPr/>
        </p:nvPicPr>
        <p:blipFill rotWithShape="1">
          <a:blip r:embed="rId2">
            <a:extLst>
              <a:ext uri="{28A0092B-C50C-407E-A947-70E740481C1C}">
                <a14:useLocalDpi xmlns:a14="http://schemas.microsoft.com/office/drawing/2010/main" val="0"/>
              </a:ext>
            </a:extLst>
          </a:blip>
          <a:srcRect l="4922" t="24360" r="5125" b="25101"/>
          <a:stretch/>
        </p:blipFill>
        <p:spPr bwMode="auto">
          <a:xfrm>
            <a:off x="1485900" y="1675906"/>
            <a:ext cx="10215322" cy="4303789"/>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478580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607A44-9697-CA45-55B9-E9FA46480946}"/>
            </a:ext>
          </a:extLst>
        </p:cNvPr>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0B71A1D-91CE-A80A-EA55-8CAC2CA9F42C}"/>
              </a:ext>
            </a:extLst>
          </p:cNvPr>
          <p:cNvSpPr>
            <a:spLocks noGrp="1"/>
          </p:cNvSpPr>
          <p:nvPr>
            <p:ph idx="1"/>
          </p:nvPr>
        </p:nvSpPr>
        <p:spPr>
          <a:xfrm>
            <a:off x="1371600" y="540700"/>
            <a:ext cx="10258926" cy="790795"/>
          </a:xfrm>
        </p:spPr>
        <p:txBody>
          <a:bodyPr>
            <a:noAutofit/>
          </a:bodyPr>
          <a:lstStyle/>
          <a:p>
            <a:pPr marL="0" indent="0" algn="just">
              <a:buNone/>
            </a:pPr>
            <a:r>
              <a:rPr lang="es-MX" sz="2400" dirty="0"/>
              <a:t>Modelo de vigilancia científica y tecnológica de Salgado et al. (2003): compuesto por diez etapas, desde la sensibilización hasta el acompañamiento en la implementación.</a:t>
            </a:r>
          </a:p>
        </p:txBody>
      </p:sp>
      <p:pic>
        <p:nvPicPr>
          <p:cNvPr id="4" name="Imagen 3" descr="Escala de tiempo&#10;&#10;Descripción generada automáticamente">
            <a:extLst>
              <a:ext uri="{FF2B5EF4-FFF2-40B4-BE49-F238E27FC236}">
                <a16:creationId xmlns:a16="http://schemas.microsoft.com/office/drawing/2014/main" id="{3237F931-D802-29CC-F1E7-A0A88265E774}"/>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2899" t="11524" r="5635" b="15013"/>
          <a:stretch/>
        </p:blipFill>
        <p:spPr bwMode="auto">
          <a:xfrm>
            <a:off x="2514600" y="1923548"/>
            <a:ext cx="7162800" cy="456628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7867259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CF6262-5A90-7E8D-522B-C87B30DEB23D}"/>
            </a:ext>
          </a:extLst>
        </p:cNvPr>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AD33313-AA49-4ECA-8D73-12FC09FAD781}"/>
              </a:ext>
            </a:extLst>
          </p:cNvPr>
          <p:cNvSpPr>
            <a:spLocks noGrp="1"/>
          </p:cNvSpPr>
          <p:nvPr>
            <p:ph idx="1"/>
          </p:nvPr>
        </p:nvSpPr>
        <p:spPr>
          <a:xfrm>
            <a:off x="1371600" y="540700"/>
            <a:ext cx="10258926" cy="951216"/>
          </a:xfrm>
        </p:spPr>
        <p:txBody>
          <a:bodyPr>
            <a:noAutofit/>
          </a:bodyPr>
          <a:lstStyle/>
          <a:p>
            <a:pPr marL="0" indent="0" algn="just">
              <a:buNone/>
            </a:pPr>
            <a:r>
              <a:rPr lang="es-MX" sz="2400" dirty="0"/>
              <a:t>Guía de vigilancia estratégica de Ospina. (2014): establece la necesidad de definir objetivos, seleccionar fuentes de información y difundir los hallazgos.</a:t>
            </a:r>
          </a:p>
        </p:txBody>
      </p:sp>
      <p:pic>
        <p:nvPicPr>
          <p:cNvPr id="2" name="Imagen 1" descr="Diagrama&#10;&#10;Descripción generada automáticamente">
            <a:extLst>
              <a:ext uri="{FF2B5EF4-FFF2-40B4-BE49-F238E27FC236}">
                <a16:creationId xmlns:a16="http://schemas.microsoft.com/office/drawing/2014/main" id="{A6061316-BE27-EB5B-0CC7-38C04ED5E3D8}"/>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34099" b="27579"/>
          <a:stretch/>
        </p:blipFill>
        <p:spPr bwMode="auto">
          <a:xfrm>
            <a:off x="1073184" y="2286000"/>
            <a:ext cx="10557342" cy="2275598"/>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0908741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37B406-74F8-D2FF-34BE-452745E63941}"/>
            </a:ext>
          </a:extLst>
        </p:cNvPr>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2B88158-D93A-F4DC-891C-F4216CDF27C9}"/>
              </a:ext>
            </a:extLst>
          </p:cNvPr>
          <p:cNvSpPr>
            <a:spLocks noGrp="1"/>
          </p:cNvSpPr>
          <p:nvPr>
            <p:ph idx="1"/>
          </p:nvPr>
        </p:nvSpPr>
        <p:spPr>
          <a:xfrm>
            <a:off x="1371600" y="540700"/>
            <a:ext cx="10258926" cy="951216"/>
          </a:xfrm>
        </p:spPr>
        <p:txBody>
          <a:bodyPr>
            <a:noAutofit/>
          </a:bodyPr>
          <a:lstStyle/>
          <a:p>
            <a:pPr marL="0" indent="0" algn="just">
              <a:buNone/>
            </a:pPr>
            <a:r>
              <a:rPr lang="es-MX" sz="2400" dirty="0"/>
              <a:t>Modelo UNE 166006:2018: divide el proceso en cinco pasos para una vigilancia colaborativa, incluyendo la búsqueda, tratamiento y almacenamiento de información.</a:t>
            </a:r>
          </a:p>
        </p:txBody>
      </p:sp>
      <p:pic>
        <p:nvPicPr>
          <p:cNvPr id="4" name="Imagen 3" descr="Escala de tiempo&#10;&#10;Descripción generada automáticamente">
            <a:extLst>
              <a:ext uri="{FF2B5EF4-FFF2-40B4-BE49-F238E27FC236}">
                <a16:creationId xmlns:a16="http://schemas.microsoft.com/office/drawing/2014/main" id="{5A695BDD-0D22-2EED-EE8C-14E10B867CEE}"/>
              </a:ext>
            </a:extLst>
          </p:cNvPr>
          <p:cNvPicPr>
            <a:picLocks noChangeAspect="1"/>
          </p:cNvPicPr>
          <p:nvPr/>
        </p:nvPicPr>
        <p:blipFill rotWithShape="1">
          <a:blip r:embed="rId2">
            <a:extLst>
              <a:ext uri="{28A0092B-C50C-407E-A947-70E740481C1C}">
                <a14:useLocalDpi xmlns:a14="http://schemas.microsoft.com/office/drawing/2010/main" val="0"/>
              </a:ext>
            </a:extLst>
          </a:blip>
          <a:srcRect l="7977" t="3394" r="8010" b="66511"/>
          <a:stretch/>
        </p:blipFill>
        <p:spPr bwMode="auto">
          <a:xfrm>
            <a:off x="1166425" y="2286000"/>
            <a:ext cx="10464101" cy="281163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6658021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0DFB89-5A7F-9E4B-870B-44B7E40D2BA5}"/>
            </a:ext>
          </a:extLst>
        </p:cNvPr>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33BF77D-3E11-77DD-B9AE-B2DC47F681EE}"/>
              </a:ext>
            </a:extLst>
          </p:cNvPr>
          <p:cNvSpPr>
            <a:spLocks noGrp="1"/>
          </p:cNvSpPr>
          <p:nvPr>
            <p:ph idx="1"/>
          </p:nvPr>
        </p:nvSpPr>
        <p:spPr>
          <a:xfrm>
            <a:off x="1371600" y="725406"/>
            <a:ext cx="10258926" cy="790795"/>
          </a:xfrm>
        </p:spPr>
        <p:txBody>
          <a:bodyPr>
            <a:noAutofit/>
          </a:bodyPr>
          <a:lstStyle/>
          <a:p>
            <a:pPr marL="0" indent="0" algn="ctr">
              <a:buNone/>
            </a:pPr>
            <a:r>
              <a:rPr lang="es-MX" sz="5400" dirty="0"/>
              <a:t>Modelos de vigilancia tecnológica</a:t>
            </a:r>
          </a:p>
        </p:txBody>
      </p:sp>
      <p:sp>
        <p:nvSpPr>
          <p:cNvPr id="4" name="CuadroTexto 3">
            <a:extLst>
              <a:ext uri="{FF2B5EF4-FFF2-40B4-BE49-F238E27FC236}">
                <a16:creationId xmlns:a16="http://schemas.microsoft.com/office/drawing/2014/main" id="{A982B591-4B33-F41F-E686-2C51FD33E0A9}"/>
              </a:ext>
            </a:extLst>
          </p:cNvPr>
          <p:cNvSpPr txBox="1"/>
          <p:nvPr/>
        </p:nvSpPr>
        <p:spPr>
          <a:xfrm>
            <a:off x="1485899" y="2171700"/>
            <a:ext cx="9920037" cy="3170099"/>
          </a:xfrm>
          <a:prstGeom prst="rect">
            <a:avLst/>
          </a:prstGeom>
          <a:noFill/>
        </p:spPr>
        <p:txBody>
          <a:bodyPr wrap="square">
            <a:spAutoFit/>
          </a:bodyPr>
          <a:lstStyle/>
          <a:p>
            <a:pPr algn="ctr"/>
            <a:r>
              <a:rPr lang="es-MX" sz="4000" dirty="0">
                <a:solidFill>
                  <a:schemeClr val="tx2"/>
                </a:solidFill>
              </a:rPr>
              <a:t>La vigilancia tecnológica permite a las organizaciones mantenerse competitivas y proactivas ante el cambio tecnológico y del mercado, optimizando la toma de decisiones y promoviendo la innovación constante.</a:t>
            </a:r>
          </a:p>
        </p:txBody>
      </p:sp>
    </p:spTree>
    <p:extLst>
      <p:ext uri="{BB962C8B-B14F-4D97-AF65-F5344CB8AC3E}">
        <p14:creationId xmlns:p14="http://schemas.microsoft.com/office/powerpoint/2010/main" val="7876794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769015-B3BA-2C50-5510-1D52DE14A2D0}"/>
            </a:ext>
          </a:extLst>
        </p:cNvPr>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23792CA-86CC-0776-BECD-F8DB2019B604}"/>
              </a:ext>
            </a:extLst>
          </p:cNvPr>
          <p:cNvSpPr>
            <a:spLocks noGrp="1"/>
          </p:cNvSpPr>
          <p:nvPr>
            <p:ph idx="1"/>
          </p:nvPr>
        </p:nvSpPr>
        <p:spPr>
          <a:xfrm>
            <a:off x="1371600" y="685800"/>
            <a:ext cx="10258926" cy="790795"/>
          </a:xfrm>
        </p:spPr>
        <p:txBody>
          <a:bodyPr>
            <a:noAutofit/>
          </a:bodyPr>
          <a:lstStyle/>
          <a:p>
            <a:pPr marL="0" indent="0" algn="ctr">
              <a:buNone/>
            </a:pPr>
            <a:r>
              <a:rPr lang="es-MX" sz="5400" dirty="0"/>
              <a:t>Tipos de innovaciones</a:t>
            </a:r>
          </a:p>
        </p:txBody>
      </p:sp>
      <p:sp>
        <p:nvSpPr>
          <p:cNvPr id="4" name="CuadroTexto 3">
            <a:extLst>
              <a:ext uri="{FF2B5EF4-FFF2-40B4-BE49-F238E27FC236}">
                <a16:creationId xmlns:a16="http://schemas.microsoft.com/office/drawing/2014/main" id="{3289B8F7-FE23-A542-54E8-BE61A526F5BD}"/>
              </a:ext>
            </a:extLst>
          </p:cNvPr>
          <p:cNvSpPr txBox="1"/>
          <p:nvPr/>
        </p:nvSpPr>
        <p:spPr>
          <a:xfrm>
            <a:off x="1455821" y="2231858"/>
            <a:ext cx="9920037" cy="2677656"/>
          </a:xfrm>
          <a:prstGeom prst="rect">
            <a:avLst/>
          </a:prstGeom>
          <a:noFill/>
        </p:spPr>
        <p:txBody>
          <a:bodyPr wrap="square">
            <a:spAutoFit/>
          </a:bodyPr>
          <a:lstStyle/>
          <a:p>
            <a:pPr marL="457200" indent="-457200" algn="just">
              <a:buFont typeface="Wingdings" panose="05000000000000000000" pitchFamily="2" charset="2"/>
              <a:buChar char="ü"/>
            </a:pPr>
            <a:r>
              <a:rPr lang="es-MX" sz="2800" dirty="0">
                <a:solidFill>
                  <a:schemeClr val="tx2"/>
                </a:solidFill>
              </a:rPr>
              <a:t>Tecnológicas: Involucran la incorporación de productos o artefactos en el proceso productivo (Fernández, 2022).</a:t>
            </a:r>
          </a:p>
          <a:p>
            <a:pPr marL="457200" indent="-457200" algn="just">
              <a:buFont typeface="Wingdings" panose="05000000000000000000" pitchFamily="2" charset="2"/>
              <a:buChar char="ü"/>
            </a:pPr>
            <a:r>
              <a:rPr lang="es-MX" sz="2800" dirty="0">
                <a:solidFill>
                  <a:schemeClr val="tx2"/>
                </a:solidFill>
              </a:rPr>
              <a:t>Organizativas: Mejoran prácticas dentro de la estructura organizacional, optimizando procesos internos o externos.</a:t>
            </a:r>
          </a:p>
          <a:p>
            <a:pPr marL="457200" indent="-457200" algn="just">
              <a:buFont typeface="Wingdings" panose="05000000000000000000" pitchFamily="2" charset="2"/>
              <a:buChar char="ü"/>
            </a:pPr>
            <a:r>
              <a:rPr lang="es-MX" sz="2800" dirty="0">
                <a:solidFill>
                  <a:schemeClr val="tx2"/>
                </a:solidFill>
              </a:rPr>
              <a:t>Comerciales: Enfocadas en estrategias de marketing para mejorar el posicionamiento del producto o servicio.</a:t>
            </a:r>
          </a:p>
        </p:txBody>
      </p:sp>
    </p:spTree>
    <p:extLst>
      <p:ext uri="{BB962C8B-B14F-4D97-AF65-F5344CB8AC3E}">
        <p14:creationId xmlns:p14="http://schemas.microsoft.com/office/powerpoint/2010/main" val="14372807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6B4DB5-C99A-E6B2-98EE-DBA8C2974381}"/>
            </a:ext>
          </a:extLst>
        </p:cNvPr>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8E40DF7-6E92-BA03-D4B6-0BF65D1C93F8}"/>
              </a:ext>
            </a:extLst>
          </p:cNvPr>
          <p:cNvSpPr>
            <a:spLocks noGrp="1"/>
          </p:cNvSpPr>
          <p:nvPr>
            <p:ph idx="1"/>
          </p:nvPr>
        </p:nvSpPr>
        <p:spPr>
          <a:xfrm>
            <a:off x="1371600" y="685800"/>
            <a:ext cx="10258926" cy="790795"/>
          </a:xfrm>
        </p:spPr>
        <p:txBody>
          <a:bodyPr>
            <a:noAutofit/>
          </a:bodyPr>
          <a:lstStyle/>
          <a:p>
            <a:pPr marL="0" indent="0" algn="ctr">
              <a:buNone/>
            </a:pPr>
            <a:r>
              <a:rPr lang="es-MX" sz="5400" dirty="0"/>
              <a:t>Proceso de innovación</a:t>
            </a:r>
          </a:p>
        </p:txBody>
      </p:sp>
      <p:sp>
        <p:nvSpPr>
          <p:cNvPr id="4" name="CuadroTexto 3">
            <a:extLst>
              <a:ext uri="{FF2B5EF4-FFF2-40B4-BE49-F238E27FC236}">
                <a16:creationId xmlns:a16="http://schemas.microsoft.com/office/drawing/2014/main" id="{8F9BBF08-333E-B4A9-BB6A-320B93792EA6}"/>
              </a:ext>
            </a:extLst>
          </p:cNvPr>
          <p:cNvSpPr txBox="1"/>
          <p:nvPr/>
        </p:nvSpPr>
        <p:spPr>
          <a:xfrm>
            <a:off x="1485900" y="1718511"/>
            <a:ext cx="5604711" cy="4893647"/>
          </a:xfrm>
          <a:prstGeom prst="rect">
            <a:avLst/>
          </a:prstGeom>
          <a:noFill/>
        </p:spPr>
        <p:txBody>
          <a:bodyPr wrap="square">
            <a:spAutoFit/>
          </a:bodyPr>
          <a:lstStyle/>
          <a:p>
            <a:r>
              <a:rPr lang="es-MX" sz="2400" dirty="0">
                <a:solidFill>
                  <a:schemeClr val="tx2"/>
                </a:solidFill>
              </a:rPr>
              <a:t>Proceso de Innovación (Rogers, 2003)</a:t>
            </a:r>
          </a:p>
          <a:p>
            <a:pPr marL="457200" indent="-457200">
              <a:buFont typeface="Wingdings" panose="05000000000000000000" pitchFamily="2" charset="2"/>
              <a:buChar char="ü"/>
            </a:pPr>
            <a:r>
              <a:rPr lang="es-MX" sz="2400" dirty="0">
                <a:solidFill>
                  <a:schemeClr val="tx2"/>
                </a:solidFill>
              </a:rPr>
              <a:t>Conocimiento: Introducción de la innovación a través de diversos canales.</a:t>
            </a:r>
          </a:p>
          <a:p>
            <a:pPr marL="457200" indent="-457200">
              <a:buFont typeface="Wingdings" panose="05000000000000000000" pitchFamily="2" charset="2"/>
              <a:buChar char="ü"/>
            </a:pPr>
            <a:r>
              <a:rPr lang="es-MX" sz="2400" dirty="0">
                <a:solidFill>
                  <a:schemeClr val="tx2"/>
                </a:solidFill>
              </a:rPr>
              <a:t>Persuasión: Comunicación de beneficios para la producción y organización.</a:t>
            </a:r>
          </a:p>
          <a:p>
            <a:pPr marL="457200" indent="-457200">
              <a:buFont typeface="Wingdings" panose="05000000000000000000" pitchFamily="2" charset="2"/>
              <a:buChar char="ü"/>
            </a:pPr>
            <a:r>
              <a:rPr lang="es-MX" sz="2400" dirty="0">
                <a:solidFill>
                  <a:schemeClr val="tx2"/>
                </a:solidFill>
              </a:rPr>
              <a:t>Decisión: Evaluación y adopción o rechazo de la innovación.</a:t>
            </a:r>
          </a:p>
          <a:p>
            <a:pPr marL="457200" indent="-457200">
              <a:buFont typeface="Wingdings" panose="05000000000000000000" pitchFamily="2" charset="2"/>
              <a:buChar char="ü"/>
            </a:pPr>
            <a:r>
              <a:rPr lang="es-MX" sz="2400" dirty="0">
                <a:solidFill>
                  <a:schemeClr val="tx2"/>
                </a:solidFill>
              </a:rPr>
              <a:t>Implementación: Uso y evaluación de la innovación en el proceso.</a:t>
            </a:r>
          </a:p>
          <a:p>
            <a:pPr marL="457200" indent="-457200">
              <a:buFont typeface="Wingdings" panose="05000000000000000000" pitchFamily="2" charset="2"/>
              <a:buChar char="ü"/>
            </a:pPr>
            <a:r>
              <a:rPr lang="es-MX" sz="2400" dirty="0">
                <a:solidFill>
                  <a:schemeClr val="tx2"/>
                </a:solidFill>
              </a:rPr>
              <a:t>Confirmación: Decisión final sobre la adopción permanente.</a:t>
            </a:r>
          </a:p>
        </p:txBody>
      </p:sp>
      <p:pic>
        <p:nvPicPr>
          <p:cNvPr id="6146" name="Picture 2" descr="Las 3 'i' de la Innovación | radioNOTAS">
            <a:extLst>
              <a:ext uri="{FF2B5EF4-FFF2-40B4-BE49-F238E27FC236}">
                <a16:creationId xmlns:a16="http://schemas.microsoft.com/office/drawing/2014/main" id="{AADA56A9-9F44-E83B-C561-FEA85D3530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50028" y="2393563"/>
            <a:ext cx="4522588" cy="25326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74310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9BA7D4-E0B4-3B68-2A5E-8E9FCBB1EDA5}"/>
            </a:ext>
          </a:extLst>
        </p:cNvPr>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2134F4F-739E-4978-0C7E-299E5208C86B}"/>
              </a:ext>
            </a:extLst>
          </p:cNvPr>
          <p:cNvSpPr>
            <a:spLocks noGrp="1"/>
          </p:cNvSpPr>
          <p:nvPr>
            <p:ph idx="1"/>
          </p:nvPr>
        </p:nvSpPr>
        <p:spPr>
          <a:xfrm>
            <a:off x="1371600" y="685800"/>
            <a:ext cx="10258926" cy="790795"/>
          </a:xfrm>
        </p:spPr>
        <p:txBody>
          <a:bodyPr>
            <a:noAutofit/>
          </a:bodyPr>
          <a:lstStyle/>
          <a:p>
            <a:pPr marL="0" indent="0" algn="ctr">
              <a:buNone/>
            </a:pPr>
            <a:r>
              <a:rPr lang="es-MX" sz="5400" dirty="0"/>
              <a:t>Metodología</a:t>
            </a:r>
          </a:p>
        </p:txBody>
      </p:sp>
      <p:sp>
        <p:nvSpPr>
          <p:cNvPr id="4" name="CuadroTexto 3">
            <a:extLst>
              <a:ext uri="{FF2B5EF4-FFF2-40B4-BE49-F238E27FC236}">
                <a16:creationId xmlns:a16="http://schemas.microsoft.com/office/drawing/2014/main" id="{F908559C-6BA6-D3F5-EA52-51E76BB4E560}"/>
              </a:ext>
            </a:extLst>
          </p:cNvPr>
          <p:cNvSpPr txBox="1"/>
          <p:nvPr/>
        </p:nvSpPr>
        <p:spPr>
          <a:xfrm>
            <a:off x="1371600" y="1568953"/>
            <a:ext cx="10258926" cy="4154984"/>
          </a:xfrm>
          <a:prstGeom prst="rect">
            <a:avLst/>
          </a:prstGeom>
          <a:noFill/>
        </p:spPr>
        <p:txBody>
          <a:bodyPr wrap="square">
            <a:spAutoFit/>
          </a:bodyPr>
          <a:lstStyle/>
          <a:p>
            <a:pPr algn="just"/>
            <a:r>
              <a:rPr lang="es-MX" sz="2400" dirty="0">
                <a:solidFill>
                  <a:schemeClr val="tx2"/>
                </a:solidFill>
              </a:rPr>
              <a:t>Propósito de la Investigación Explorar el contexto de vigilancia tecnológica y adopción de tecnología en la Bodega Vitivinícola Donato para fortalecer su competitividad.</a:t>
            </a:r>
          </a:p>
          <a:p>
            <a:pPr algn="just"/>
            <a:endParaRPr lang="es-MX" sz="2400" dirty="0">
              <a:solidFill>
                <a:schemeClr val="tx2"/>
              </a:solidFill>
            </a:endParaRPr>
          </a:p>
          <a:p>
            <a:pPr marL="342900" indent="-342900" algn="just">
              <a:buFont typeface="Wingdings" panose="05000000000000000000" pitchFamily="2" charset="2"/>
              <a:buChar char="ü"/>
            </a:pPr>
            <a:r>
              <a:rPr lang="es-MX" sz="2400" dirty="0">
                <a:solidFill>
                  <a:schemeClr val="tx2"/>
                </a:solidFill>
              </a:rPr>
              <a:t>Método cualitativo: Permite observar la realidad desde la experiencia y percepción de los participantes (Hernández, 2014).</a:t>
            </a:r>
          </a:p>
          <a:p>
            <a:pPr marL="342900" indent="-342900" algn="just">
              <a:buFont typeface="Wingdings" panose="05000000000000000000" pitchFamily="2" charset="2"/>
              <a:buChar char="ü"/>
            </a:pPr>
            <a:r>
              <a:rPr lang="es-MX" sz="2400" dirty="0">
                <a:solidFill>
                  <a:schemeClr val="tx2"/>
                </a:solidFill>
              </a:rPr>
              <a:t>Recolección de datos: Se realizarán entrevistas y observación directa moderada para explorar y comprender los procesos y relaciones en el entorno de estudio.</a:t>
            </a:r>
          </a:p>
          <a:p>
            <a:pPr marL="342900" indent="-342900" algn="just">
              <a:buFont typeface="Wingdings" panose="05000000000000000000" pitchFamily="2" charset="2"/>
              <a:buChar char="ü"/>
            </a:pPr>
            <a:r>
              <a:rPr lang="es-MX" sz="2400" dirty="0">
                <a:solidFill>
                  <a:schemeClr val="tx2"/>
                </a:solidFill>
              </a:rPr>
              <a:t>Procesamiento de datos: Uso de </a:t>
            </a:r>
            <a:r>
              <a:rPr lang="es-MX" sz="2400" dirty="0" err="1">
                <a:solidFill>
                  <a:schemeClr val="tx2"/>
                </a:solidFill>
              </a:rPr>
              <a:t>Atlas.ti</a:t>
            </a:r>
            <a:r>
              <a:rPr lang="es-MX" sz="2400" dirty="0">
                <a:solidFill>
                  <a:schemeClr val="tx2"/>
                </a:solidFill>
              </a:rPr>
              <a:t> para codificación de datos cualitativos y Excel para gráficos y cálculos (San Martín, 2014).</a:t>
            </a:r>
          </a:p>
        </p:txBody>
      </p:sp>
    </p:spTree>
    <p:extLst>
      <p:ext uri="{BB962C8B-B14F-4D97-AF65-F5344CB8AC3E}">
        <p14:creationId xmlns:p14="http://schemas.microsoft.com/office/powerpoint/2010/main" val="3625470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6B14D1-8A50-9B17-4CA1-5DEC027608C3}"/>
              </a:ext>
            </a:extLst>
          </p:cNvPr>
          <p:cNvSpPr>
            <a:spLocks noGrp="1"/>
          </p:cNvSpPr>
          <p:nvPr>
            <p:ph type="title"/>
          </p:nvPr>
        </p:nvSpPr>
        <p:spPr>
          <a:xfrm>
            <a:off x="1371600" y="685800"/>
            <a:ext cx="9601200" cy="753256"/>
          </a:xfrm>
        </p:spPr>
        <p:txBody>
          <a:bodyPr>
            <a:normAutofit/>
          </a:bodyPr>
          <a:lstStyle/>
          <a:p>
            <a:r>
              <a:rPr lang="es-MX" sz="4800" dirty="0"/>
              <a:t>Pertinencia</a:t>
            </a:r>
          </a:p>
        </p:txBody>
      </p:sp>
      <p:sp>
        <p:nvSpPr>
          <p:cNvPr id="3" name="Marcador de contenido 2">
            <a:extLst>
              <a:ext uri="{FF2B5EF4-FFF2-40B4-BE49-F238E27FC236}">
                <a16:creationId xmlns:a16="http://schemas.microsoft.com/office/drawing/2014/main" id="{3E5C8863-B95A-C69B-6023-DEE144DC8F31}"/>
              </a:ext>
            </a:extLst>
          </p:cNvPr>
          <p:cNvSpPr>
            <a:spLocks noGrp="1"/>
          </p:cNvSpPr>
          <p:nvPr>
            <p:ph idx="1"/>
          </p:nvPr>
        </p:nvSpPr>
        <p:spPr>
          <a:xfrm>
            <a:off x="1371600" y="1638300"/>
            <a:ext cx="9601200" cy="4229100"/>
          </a:xfrm>
        </p:spPr>
        <p:txBody>
          <a:bodyPr>
            <a:normAutofit fontScale="92500" lnSpcReduction="10000"/>
          </a:bodyPr>
          <a:lstStyle/>
          <a:p>
            <a:pPr>
              <a:buFont typeface="Wingdings" panose="05000000000000000000" pitchFamily="2" charset="2"/>
              <a:buChar char="v"/>
            </a:pPr>
            <a:r>
              <a:rPr lang="es-MX" sz="2600" b="1" dirty="0"/>
              <a:t>Economía de Querétaro</a:t>
            </a:r>
            <a:endParaRPr lang="es-MX" sz="2600" dirty="0"/>
          </a:p>
          <a:p>
            <a:pPr>
              <a:buFont typeface="Wingdings" panose="05000000000000000000" pitchFamily="2" charset="2"/>
              <a:buChar char="ü"/>
            </a:pPr>
            <a:r>
              <a:rPr lang="es-MX" sz="2600" dirty="0"/>
              <a:t>Crecimiento del PIB: 3.7% en los últimos 3 años (IMCO, 2024).</a:t>
            </a:r>
          </a:p>
          <a:p>
            <a:pPr>
              <a:buFont typeface="Wingdings" panose="05000000000000000000" pitchFamily="2" charset="2"/>
              <a:buChar char="ü"/>
            </a:pPr>
            <a:r>
              <a:rPr lang="es-MX" sz="2600" dirty="0"/>
              <a:t>Diversificación económica, ocupando el 6° lugar en el Índice de Innovación y Economía del IMCO.</a:t>
            </a:r>
          </a:p>
          <a:p>
            <a:pPr>
              <a:buFont typeface="Wingdings" panose="05000000000000000000" pitchFamily="2" charset="2"/>
              <a:buChar char="v"/>
            </a:pPr>
            <a:r>
              <a:rPr lang="es-MX" sz="2600" b="1" dirty="0"/>
              <a:t>Sectores productivos:</a:t>
            </a:r>
          </a:p>
          <a:p>
            <a:pPr>
              <a:buFont typeface="Wingdings" panose="05000000000000000000" pitchFamily="2" charset="2"/>
              <a:buChar char="ü"/>
            </a:pPr>
            <a:r>
              <a:rPr lang="es-MX" sz="2600" dirty="0"/>
              <a:t>Sector Primario: Cultivos de tomate, maíz, alfalfa, entre otros (SADER, 2024).</a:t>
            </a:r>
          </a:p>
          <a:p>
            <a:pPr>
              <a:buFont typeface="Wingdings" panose="05000000000000000000" pitchFamily="2" charset="2"/>
              <a:buChar char="ü"/>
            </a:pPr>
            <a:r>
              <a:rPr lang="es-MX" sz="2600" dirty="0"/>
              <a:t>Sector Secundario: 70 parques industriales, con el 35.7% en El Marqués (Estrella, 2024).</a:t>
            </a:r>
          </a:p>
          <a:p>
            <a:pPr>
              <a:buFont typeface="Wingdings" panose="05000000000000000000" pitchFamily="2" charset="2"/>
              <a:buChar char="ü"/>
            </a:pPr>
            <a:r>
              <a:rPr lang="es-MX" sz="2600" dirty="0"/>
              <a:t>Sector Terciario: Turismo, incluyendo la Ruta del Arte, Queso y Vino.</a:t>
            </a:r>
          </a:p>
          <a:p>
            <a:endParaRPr lang="es-MX" dirty="0"/>
          </a:p>
        </p:txBody>
      </p:sp>
    </p:spTree>
    <p:extLst>
      <p:ext uri="{BB962C8B-B14F-4D97-AF65-F5344CB8AC3E}">
        <p14:creationId xmlns:p14="http://schemas.microsoft.com/office/powerpoint/2010/main" val="34622709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FC1035-12BF-CAE3-286E-76DFD6F72FFC}"/>
              </a:ext>
            </a:extLst>
          </p:cNvPr>
          <p:cNvSpPr>
            <a:spLocks noGrp="1"/>
          </p:cNvSpPr>
          <p:nvPr>
            <p:ph type="title"/>
          </p:nvPr>
        </p:nvSpPr>
        <p:spPr/>
        <p:txBody>
          <a:bodyPr/>
          <a:lstStyle/>
          <a:p>
            <a:r>
              <a:rPr lang="es-MX" dirty="0"/>
              <a:t>Objetivos</a:t>
            </a:r>
          </a:p>
        </p:txBody>
      </p:sp>
      <p:sp>
        <p:nvSpPr>
          <p:cNvPr id="3" name="Marcador de contenido 2">
            <a:extLst>
              <a:ext uri="{FF2B5EF4-FFF2-40B4-BE49-F238E27FC236}">
                <a16:creationId xmlns:a16="http://schemas.microsoft.com/office/drawing/2014/main" id="{7367C319-4229-005C-5D46-924145F431F6}"/>
              </a:ext>
            </a:extLst>
          </p:cNvPr>
          <p:cNvSpPr>
            <a:spLocks noGrp="1"/>
          </p:cNvSpPr>
          <p:nvPr>
            <p:ph idx="1"/>
          </p:nvPr>
        </p:nvSpPr>
        <p:spPr>
          <a:xfrm>
            <a:off x="1371600" y="1491916"/>
            <a:ext cx="9601200" cy="4375484"/>
          </a:xfrm>
        </p:spPr>
        <p:txBody>
          <a:bodyPr>
            <a:normAutofit fontScale="92500" lnSpcReduction="20000"/>
          </a:bodyPr>
          <a:lstStyle/>
          <a:p>
            <a:pPr algn="just">
              <a:buFont typeface="Wingdings" panose="05000000000000000000" pitchFamily="2" charset="2"/>
              <a:buChar char="v"/>
            </a:pPr>
            <a:r>
              <a:rPr lang="es-MX" sz="2600" dirty="0"/>
              <a:t>Objetivo General</a:t>
            </a:r>
          </a:p>
          <a:p>
            <a:pPr algn="just">
              <a:buFont typeface="Wingdings" panose="05000000000000000000" pitchFamily="2" charset="2"/>
              <a:buChar char="ü"/>
            </a:pPr>
            <a:r>
              <a:rPr lang="es-MX" sz="2600" dirty="0"/>
              <a:t>Analizar el grado de vigilancia tecnológica en la Bodega Vitivinícola Donato a través del estudio de sus etapas de producción, con el fin de proponer o fortalecer un sistema de vigilancia tecnológica que facilite la toma de decisiones en la adopción de nuevas tecnologías.</a:t>
            </a:r>
          </a:p>
          <a:p>
            <a:pPr algn="just">
              <a:buFont typeface="Wingdings" panose="05000000000000000000" pitchFamily="2" charset="2"/>
              <a:buChar char="v"/>
            </a:pPr>
            <a:r>
              <a:rPr lang="es-MX" sz="2600" dirty="0"/>
              <a:t>Objetivos Específicos</a:t>
            </a:r>
          </a:p>
          <a:p>
            <a:pPr algn="just">
              <a:buFont typeface="Wingdings" panose="05000000000000000000" pitchFamily="2" charset="2"/>
              <a:buChar char="ü"/>
            </a:pPr>
            <a:r>
              <a:rPr lang="es-MX" sz="2600" dirty="0"/>
              <a:t>Describir las etapas del proceso de producción de la bodega, enfocándose en las tecnologías actualmente implementadas.</a:t>
            </a:r>
          </a:p>
          <a:p>
            <a:pPr algn="just">
              <a:buFont typeface="Wingdings" panose="05000000000000000000" pitchFamily="2" charset="2"/>
              <a:buChar char="ü"/>
            </a:pPr>
            <a:r>
              <a:rPr lang="es-MX" sz="2600" dirty="0"/>
              <a:t>Identificar las prácticas actuales de vigilancia tecnológica en la bodega vitivinícola Donato.</a:t>
            </a:r>
          </a:p>
          <a:p>
            <a:pPr algn="just">
              <a:buFont typeface="Wingdings" panose="05000000000000000000" pitchFamily="2" charset="2"/>
              <a:buChar char="ü"/>
            </a:pPr>
            <a:r>
              <a:rPr lang="es-MX" sz="2600" dirty="0"/>
              <a:t>Proponer un plan de vigilancia tecnológica que mejore el proceso de toma de decisiones para la adopción de innovaciones tecnológicas.</a:t>
            </a:r>
          </a:p>
          <a:p>
            <a:pPr algn="just"/>
            <a:endParaRPr lang="es-MX" dirty="0"/>
          </a:p>
        </p:txBody>
      </p:sp>
    </p:spTree>
    <p:extLst>
      <p:ext uri="{BB962C8B-B14F-4D97-AF65-F5344CB8AC3E}">
        <p14:creationId xmlns:p14="http://schemas.microsoft.com/office/powerpoint/2010/main" val="32555282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E3A3CF-7CA9-4CF8-41F8-12B424B3CED8}"/>
            </a:ext>
          </a:extLst>
        </p:cNvPr>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0E3D91F-403F-983A-2CF9-4B0B00F8BD10}"/>
              </a:ext>
            </a:extLst>
          </p:cNvPr>
          <p:cNvSpPr>
            <a:spLocks noGrp="1"/>
          </p:cNvSpPr>
          <p:nvPr>
            <p:ph idx="1"/>
          </p:nvPr>
        </p:nvSpPr>
        <p:spPr>
          <a:xfrm>
            <a:off x="1371600" y="685800"/>
            <a:ext cx="10258926" cy="790795"/>
          </a:xfrm>
        </p:spPr>
        <p:txBody>
          <a:bodyPr>
            <a:noAutofit/>
          </a:bodyPr>
          <a:lstStyle/>
          <a:p>
            <a:pPr marL="0" indent="0" algn="ctr">
              <a:buNone/>
            </a:pPr>
            <a:r>
              <a:rPr lang="es-MX" sz="5400" dirty="0"/>
              <a:t>Pregunta de investigación</a:t>
            </a:r>
          </a:p>
        </p:txBody>
      </p:sp>
      <p:sp>
        <p:nvSpPr>
          <p:cNvPr id="4" name="CuadroTexto 3">
            <a:extLst>
              <a:ext uri="{FF2B5EF4-FFF2-40B4-BE49-F238E27FC236}">
                <a16:creationId xmlns:a16="http://schemas.microsoft.com/office/drawing/2014/main" id="{623995E8-61A1-D569-F0A3-7A471B77A21E}"/>
              </a:ext>
            </a:extLst>
          </p:cNvPr>
          <p:cNvSpPr txBox="1"/>
          <p:nvPr/>
        </p:nvSpPr>
        <p:spPr>
          <a:xfrm>
            <a:off x="1455821" y="2231858"/>
            <a:ext cx="9920037" cy="3046988"/>
          </a:xfrm>
          <a:prstGeom prst="rect">
            <a:avLst/>
          </a:prstGeom>
          <a:noFill/>
        </p:spPr>
        <p:txBody>
          <a:bodyPr wrap="square">
            <a:spAutoFit/>
          </a:bodyPr>
          <a:lstStyle/>
          <a:p>
            <a:pPr algn="ctr"/>
            <a:r>
              <a:rPr lang="es-MX" sz="3200" dirty="0">
                <a:solidFill>
                  <a:schemeClr val="tx2"/>
                </a:solidFill>
              </a:rPr>
              <a:t>¿Cuál es el nivel de vigilancia tecnológica en la Bodega Vitivinícola Donato, considerando las distintas etapas de su proceso de producción, y cómo podría proponerse o fortalecerse un sistema de vigilancia tecnológica para optimizar la toma de decisiones en la adopción de nuevas tecnologías?</a:t>
            </a:r>
          </a:p>
        </p:txBody>
      </p:sp>
    </p:spTree>
    <p:extLst>
      <p:ext uri="{BB962C8B-B14F-4D97-AF65-F5344CB8AC3E}">
        <p14:creationId xmlns:p14="http://schemas.microsoft.com/office/powerpoint/2010/main" val="10342729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B0037A-0A8C-B482-3746-255C644F10E3}"/>
            </a:ext>
          </a:extLst>
        </p:cNvPr>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4A182BC-A446-D601-6EBA-908C8632C6C5}"/>
              </a:ext>
            </a:extLst>
          </p:cNvPr>
          <p:cNvSpPr>
            <a:spLocks noGrp="1"/>
          </p:cNvSpPr>
          <p:nvPr>
            <p:ph idx="1"/>
          </p:nvPr>
        </p:nvSpPr>
        <p:spPr>
          <a:xfrm>
            <a:off x="1371600" y="685800"/>
            <a:ext cx="10258926" cy="790795"/>
          </a:xfrm>
        </p:spPr>
        <p:txBody>
          <a:bodyPr>
            <a:noAutofit/>
          </a:bodyPr>
          <a:lstStyle/>
          <a:p>
            <a:pPr marL="0" indent="0" algn="ctr">
              <a:buNone/>
            </a:pPr>
            <a:r>
              <a:rPr lang="es-MX" sz="5400" dirty="0"/>
              <a:t>Dimensiones</a:t>
            </a:r>
          </a:p>
        </p:txBody>
      </p:sp>
      <p:graphicFrame>
        <p:nvGraphicFramePr>
          <p:cNvPr id="2" name="Tabla 1">
            <a:extLst>
              <a:ext uri="{FF2B5EF4-FFF2-40B4-BE49-F238E27FC236}">
                <a16:creationId xmlns:a16="http://schemas.microsoft.com/office/drawing/2014/main" id="{72894DAE-2F67-8E9E-1AEC-C686CDD33F78}"/>
              </a:ext>
            </a:extLst>
          </p:cNvPr>
          <p:cNvGraphicFramePr>
            <a:graphicFrameLocks noGrp="1"/>
          </p:cNvGraphicFramePr>
          <p:nvPr>
            <p:extLst>
              <p:ext uri="{D42A27DB-BD31-4B8C-83A1-F6EECF244321}">
                <p14:modId xmlns:p14="http://schemas.microsoft.com/office/powerpoint/2010/main" val="4138373547"/>
              </p:ext>
            </p:extLst>
          </p:nvPr>
        </p:nvGraphicFramePr>
        <p:xfrm>
          <a:off x="1485899" y="1620253"/>
          <a:ext cx="9887952" cy="4764505"/>
        </p:xfrm>
        <a:graphic>
          <a:graphicData uri="http://schemas.openxmlformats.org/drawingml/2006/table">
            <a:tbl>
              <a:tblPr firstRow="1" firstCol="1" bandRow="1">
                <a:tableStyleId>{5FD0F851-EC5A-4D38-B0AD-8093EC10F338}</a:tableStyleId>
              </a:tblPr>
              <a:tblGrid>
                <a:gridCol w="3295984">
                  <a:extLst>
                    <a:ext uri="{9D8B030D-6E8A-4147-A177-3AD203B41FA5}">
                      <a16:colId xmlns:a16="http://schemas.microsoft.com/office/drawing/2014/main" val="79638942"/>
                    </a:ext>
                  </a:extLst>
                </a:gridCol>
                <a:gridCol w="3295984">
                  <a:extLst>
                    <a:ext uri="{9D8B030D-6E8A-4147-A177-3AD203B41FA5}">
                      <a16:colId xmlns:a16="http://schemas.microsoft.com/office/drawing/2014/main" val="190140419"/>
                    </a:ext>
                  </a:extLst>
                </a:gridCol>
                <a:gridCol w="3295984">
                  <a:extLst>
                    <a:ext uri="{9D8B030D-6E8A-4147-A177-3AD203B41FA5}">
                      <a16:colId xmlns:a16="http://schemas.microsoft.com/office/drawing/2014/main" val="217705373"/>
                    </a:ext>
                  </a:extLst>
                </a:gridCol>
              </a:tblGrid>
              <a:tr h="476450">
                <a:tc gridSpan="3">
                  <a:txBody>
                    <a:bodyPr/>
                    <a:lstStyle/>
                    <a:p>
                      <a:pPr algn="ctr"/>
                      <a:r>
                        <a:rPr lang="es-MX" sz="2400" dirty="0">
                          <a:effectLst/>
                        </a:rPr>
                        <a:t>Dimensiones de análisis</a:t>
                      </a:r>
                      <a:endParaRPr lang="es-MX" sz="2400" dirty="0">
                        <a:effectLst/>
                        <a:latin typeface="+mn-lt"/>
                        <a:ea typeface="Times New Roman" panose="02020603050405020304" pitchFamily="18" charset="0"/>
                      </a:endParaRPr>
                    </a:p>
                  </a:txBody>
                  <a:tcPr marL="44450" marR="44450" marT="0" marB="0" anchor="ct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2497202603"/>
                  </a:ext>
                </a:extLst>
              </a:tr>
              <a:tr h="952901">
                <a:tc>
                  <a:txBody>
                    <a:bodyPr/>
                    <a:lstStyle/>
                    <a:p>
                      <a:pPr algn="ctr"/>
                      <a:r>
                        <a:rPr lang="es-MX" sz="2400">
                          <a:effectLst/>
                        </a:rPr>
                        <a:t>Vigilancia tecnológica</a:t>
                      </a:r>
                      <a:endParaRPr lang="es-MX" sz="2400">
                        <a:effectLst/>
                        <a:latin typeface="+mn-lt"/>
                        <a:ea typeface="Times New Roman" panose="02020603050405020304" pitchFamily="18" charset="0"/>
                      </a:endParaRPr>
                    </a:p>
                  </a:txBody>
                  <a:tcPr marL="44450" marR="44450" marT="0" marB="0" anchor="ctr"/>
                </a:tc>
                <a:tc>
                  <a:txBody>
                    <a:bodyPr/>
                    <a:lstStyle/>
                    <a:p>
                      <a:pPr algn="ctr"/>
                      <a:r>
                        <a:rPr lang="es-MX" sz="2400" dirty="0">
                          <a:effectLst/>
                        </a:rPr>
                        <a:t>Adopción de nuevas tecnologías</a:t>
                      </a:r>
                      <a:endParaRPr lang="es-MX" sz="2400" dirty="0">
                        <a:effectLst/>
                        <a:latin typeface="+mn-lt"/>
                        <a:ea typeface="Times New Roman" panose="02020603050405020304" pitchFamily="18" charset="0"/>
                      </a:endParaRPr>
                    </a:p>
                  </a:txBody>
                  <a:tcPr marL="44450" marR="44450" marT="0" marB="0" anchor="ctr"/>
                </a:tc>
                <a:tc>
                  <a:txBody>
                    <a:bodyPr/>
                    <a:lstStyle/>
                    <a:p>
                      <a:pPr algn="ctr"/>
                      <a:r>
                        <a:rPr lang="es-MX" sz="2400">
                          <a:effectLst/>
                        </a:rPr>
                        <a:t>Producción de vino</a:t>
                      </a:r>
                      <a:endParaRPr lang="es-MX" sz="2400">
                        <a:effectLst/>
                        <a:latin typeface="+mn-lt"/>
                        <a:ea typeface="Times New Roman" panose="02020603050405020304" pitchFamily="18" charset="0"/>
                      </a:endParaRPr>
                    </a:p>
                  </a:txBody>
                  <a:tcPr marL="44450" marR="44450" marT="0" marB="0" anchor="ctr"/>
                </a:tc>
                <a:extLst>
                  <a:ext uri="{0D108BD9-81ED-4DB2-BD59-A6C34878D82A}">
                    <a16:rowId xmlns:a16="http://schemas.microsoft.com/office/drawing/2014/main" val="731029538"/>
                  </a:ext>
                </a:extLst>
              </a:tr>
              <a:tr h="476450">
                <a:tc gridSpan="3">
                  <a:txBody>
                    <a:bodyPr/>
                    <a:lstStyle/>
                    <a:p>
                      <a:pPr algn="ctr"/>
                      <a:r>
                        <a:rPr lang="es-MX" sz="2400" dirty="0">
                          <a:effectLst/>
                        </a:rPr>
                        <a:t>Preguntas por dimensión</a:t>
                      </a:r>
                      <a:endParaRPr lang="es-MX" sz="2400" dirty="0">
                        <a:effectLst/>
                        <a:latin typeface="+mn-lt"/>
                        <a:ea typeface="Times New Roman" panose="02020603050405020304" pitchFamily="18" charset="0"/>
                      </a:endParaRPr>
                    </a:p>
                  </a:txBody>
                  <a:tcPr marL="44450" marR="44450" marT="0" marB="0" anchor="ct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685446110"/>
                  </a:ext>
                </a:extLst>
              </a:tr>
              <a:tr h="2858704">
                <a:tc>
                  <a:txBody>
                    <a:bodyPr/>
                    <a:lstStyle/>
                    <a:p>
                      <a:pPr algn="ctr"/>
                      <a:r>
                        <a:rPr lang="es-MX" sz="2400">
                          <a:effectLst/>
                        </a:rPr>
                        <a:t>¿Cómo la vigilancia tecnológica facilita la toma de decisiones para la adopción de nuevas tecnologías en la bodega vitivinícola Donato?</a:t>
                      </a:r>
                      <a:endParaRPr lang="es-MX" sz="2400">
                        <a:effectLst/>
                        <a:latin typeface="+mn-lt"/>
                        <a:ea typeface="Times New Roman" panose="02020603050405020304" pitchFamily="18" charset="0"/>
                      </a:endParaRPr>
                    </a:p>
                  </a:txBody>
                  <a:tcPr marL="44450" marR="44450" marT="0" marB="0" anchor="ctr"/>
                </a:tc>
                <a:tc>
                  <a:txBody>
                    <a:bodyPr/>
                    <a:lstStyle/>
                    <a:p>
                      <a:pPr algn="ctr"/>
                      <a:r>
                        <a:rPr lang="es-MX" sz="2400" dirty="0">
                          <a:effectLst/>
                        </a:rPr>
                        <a:t>¿En qué nivel las características internas de la organización determinan el nivel de adopción tecnológica?</a:t>
                      </a:r>
                      <a:endParaRPr lang="es-MX" sz="2400" dirty="0">
                        <a:effectLst/>
                        <a:latin typeface="+mn-lt"/>
                        <a:ea typeface="Times New Roman" panose="02020603050405020304" pitchFamily="18" charset="0"/>
                      </a:endParaRPr>
                    </a:p>
                  </a:txBody>
                  <a:tcPr marL="44450" marR="44450" marT="0" marB="0" anchor="ctr"/>
                </a:tc>
                <a:tc>
                  <a:txBody>
                    <a:bodyPr/>
                    <a:lstStyle/>
                    <a:p>
                      <a:pPr algn="ctr"/>
                      <a:r>
                        <a:rPr lang="es-MX" sz="2400" dirty="0">
                          <a:effectLst/>
                        </a:rPr>
                        <a:t>¿Cómo puede la adopción de nuevas tecnologías incrementar la eficiencia operativa en la producción vitivinícola?</a:t>
                      </a:r>
                      <a:endParaRPr lang="es-MX" sz="2400" dirty="0">
                        <a:effectLst/>
                        <a:latin typeface="+mn-lt"/>
                        <a:ea typeface="Times New Roman" panose="02020603050405020304" pitchFamily="18" charset="0"/>
                      </a:endParaRPr>
                    </a:p>
                  </a:txBody>
                  <a:tcPr marL="44450" marR="44450" marT="0" marB="0" anchor="ctr"/>
                </a:tc>
                <a:extLst>
                  <a:ext uri="{0D108BD9-81ED-4DB2-BD59-A6C34878D82A}">
                    <a16:rowId xmlns:a16="http://schemas.microsoft.com/office/drawing/2014/main" val="251878106"/>
                  </a:ext>
                </a:extLst>
              </a:tr>
            </a:tbl>
          </a:graphicData>
        </a:graphic>
      </p:graphicFrame>
    </p:spTree>
    <p:extLst>
      <p:ext uri="{BB962C8B-B14F-4D97-AF65-F5344CB8AC3E}">
        <p14:creationId xmlns:p14="http://schemas.microsoft.com/office/powerpoint/2010/main" val="34707215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293E8C-F4EE-7B82-D758-0139A8DB9A91}"/>
            </a:ext>
          </a:extLst>
        </p:cNvPr>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87E1517-8D4B-99F3-C8B7-1EC8A73B04BC}"/>
              </a:ext>
            </a:extLst>
          </p:cNvPr>
          <p:cNvSpPr>
            <a:spLocks noGrp="1"/>
          </p:cNvSpPr>
          <p:nvPr>
            <p:ph idx="1"/>
          </p:nvPr>
        </p:nvSpPr>
        <p:spPr>
          <a:xfrm>
            <a:off x="1371600" y="685800"/>
            <a:ext cx="10258926" cy="790795"/>
          </a:xfrm>
        </p:spPr>
        <p:txBody>
          <a:bodyPr>
            <a:noAutofit/>
          </a:bodyPr>
          <a:lstStyle/>
          <a:p>
            <a:pPr marL="0" indent="0" algn="ctr">
              <a:buNone/>
            </a:pPr>
            <a:r>
              <a:rPr lang="es-MX" sz="5400" dirty="0"/>
              <a:t>Proposiciones y variables</a:t>
            </a:r>
          </a:p>
        </p:txBody>
      </p:sp>
      <p:graphicFrame>
        <p:nvGraphicFramePr>
          <p:cNvPr id="4" name="Tabla 3">
            <a:extLst>
              <a:ext uri="{FF2B5EF4-FFF2-40B4-BE49-F238E27FC236}">
                <a16:creationId xmlns:a16="http://schemas.microsoft.com/office/drawing/2014/main" id="{5AD8E0B5-032F-2A13-766E-AABBD598935D}"/>
              </a:ext>
            </a:extLst>
          </p:cNvPr>
          <p:cNvGraphicFramePr>
            <a:graphicFrameLocks noGrp="1"/>
          </p:cNvGraphicFramePr>
          <p:nvPr>
            <p:extLst>
              <p:ext uri="{D42A27DB-BD31-4B8C-83A1-F6EECF244321}">
                <p14:modId xmlns:p14="http://schemas.microsoft.com/office/powerpoint/2010/main" val="1540985048"/>
              </p:ext>
            </p:extLst>
          </p:nvPr>
        </p:nvGraphicFramePr>
        <p:xfrm>
          <a:off x="1371600" y="1732547"/>
          <a:ext cx="10258926" cy="4764507"/>
        </p:xfrm>
        <a:graphic>
          <a:graphicData uri="http://schemas.openxmlformats.org/drawingml/2006/table">
            <a:tbl>
              <a:tblPr firstRow="1" firstCol="1" bandRow="1">
                <a:tableStyleId>{5FD0F851-EC5A-4D38-B0AD-8093EC10F338}</a:tableStyleId>
              </a:tblPr>
              <a:tblGrid>
                <a:gridCol w="3419642">
                  <a:extLst>
                    <a:ext uri="{9D8B030D-6E8A-4147-A177-3AD203B41FA5}">
                      <a16:colId xmlns:a16="http://schemas.microsoft.com/office/drawing/2014/main" val="2086413809"/>
                    </a:ext>
                  </a:extLst>
                </a:gridCol>
                <a:gridCol w="3419642">
                  <a:extLst>
                    <a:ext uri="{9D8B030D-6E8A-4147-A177-3AD203B41FA5}">
                      <a16:colId xmlns:a16="http://schemas.microsoft.com/office/drawing/2014/main" val="3827888915"/>
                    </a:ext>
                  </a:extLst>
                </a:gridCol>
                <a:gridCol w="3419642">
                  <a:extLst>
                    <a:ext uri="{9D8B030D-6E8A-4147-A177-3AD203B41FA5}">
                      <a16:colId xmlns:a16="http://schemas.microsoft.com/office/drawing/2014/main" val="2843667347"/>
                    </a:ext>
                  </a:extLst>
                </a:gridCol>
              </a:tblGrid>
              <a:tr h="317634">
                <a:tc gridSpan="3">
                  <a:txBody>
                    <a:bodyPr/>
                    <a:lstStyle/>
                    <a:p>
                      <a:pPr algn="ctr"/>
                      <a:r>
                        <a:rPr lang="es-MX" sz="2000" b="0">
                          <a:effectLst/>
                          <a:latin typeface="+mn-lt"/>
                        </a:rPr>
                        <a:t>Proposición</a:t>
                      </a:r>
                      <a:endParaRPr lang="es-MX" sz="2000" b="0">
                        <a:effectLst/>
                        <a:latin typeface="+mn-lt"/>
                        <a:ea typeface="Times New Roman" panose="02020603050405020304" pitchFamily="18" charset="0"/>
                      </a:endParaRPr>
                    </a:p>
                  </a:txBody>
                  <a:tcPr marL="44450" marR="44450" marT="0" marB="0" anchor="ct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7191413"/>
                  </a:ext>
                </a:extLst>
              </a:tr>
              <a:tr h="2858704">
                <a:tc>
                  <a:txBody>
                    <a:bodyPr/>
                    <a:lstStyle/>
                    <a:p>
                      <a:pPr algn="ctr"/>
                      <a:r>
                        <a:rPr lang="es-MX" sz="2000" b="0">
                          <a:effectLst/>
                          <a:latin typeface="+mn-lt"/>
                        </a:rPr>
                        <a:t>Desarrollar y fortalecer una estrategia de vigilancia tecnológica facilita la toma de decisiones para la adopción de nuevas tecnologías que impacten de manera positiva la producción de vinos dentro de la bodega vitivinícola Donato</a:t>
                      </a:r>
                      <a:endParaRPr lang="es-MX" sz="2000" b="0">
                        <a:effectLst/>
                        <a:latin typeface="+mn-lt"/>
                        <a:ea typeface="Times New Roman" panose="02020603050405020304" pitchFamily="18" charset="0"/>
                      </a:endParaRPr>
                    </a:p>
                  </a:txBody>
                  <a:tcPr marL="44450" marR="44450" marT="0" marB="0" anchor="ctr"/>
                </a:tc>
                <a:tc>
                  <a:txBody>
                    <a:bodyPr/>
                    <a:lstStyle/>
                    <a:p>
                      <a:pPr algn="ctr"/>
                      <a:r>
                        <a:rPr lang="es-MX" sz="2000" b="0">
                          <a:effectLst/>
                          <a:latin typeface="+mn-lt"/>
                        </a:rPr>
                        <a:t>Las características internas de la organización que favorecen la innovación y el aprendizaje constante tienen un impacto positivo en la adopción de nuevas tecnologías.</a:t>
                      </a:r>
                      <a:endParaRPr lang="es-MX" sz="2000" b="0">
                        <a:effectLst/>
                        <a:latin typeface="+mn-lt"/>
                        <a:ea typeface="Times New Roman" panose="02020603050405020304" pitchFamily="18" charset="0"/>
                      </a:endParaRPr>
                    </a:p>
                  </a:txBody>
                  <a:tcPr marL="44450" marR="44450" marT="0" marB="0" anchor="ctr"/>
                </a:tc>
                <a:tc>
                  <a:txBody>
                    <a:bodyPr/>
                    <a:lstStyle/>
                    <a:p>
                      <a:pPr algn="ctr"/>
                      <a:r>
                        <a:rPr lang="es-MX" sz="2000" b="0">
                          <a:effectLst/>
                          <a:latin typeface="+mn-lt"/>
                        </a:rPr>
                        <a:t>La incorporación de nuevas tecnologías tiene un impacto positivo en la producción de vinos de la bodega vitivinícola Donato.</a:t>
                      </a:r>
                      <a:endParaRPr lang="es-MX" sz="2000" b="0">
                        <a:effectLst/>
                        <a:latin typeface="+mn-lt"/>
                        <a:ea typeface="Times New Roman" panose="02020603050405020304" pitchFamily="18" charset="0"/>
                      </a:endParaRPr>
                    </a:p>
                  </a:txBody>
                  <a:tcPr marL="44450" marR="44450" marT="0" marB="0" anchor="ctr"/>
                </a:tc>
                <a:extLst>
                  <a:ext uri="{0D108BD9-81ED-4DB2-BD59-A6C34878D82A}">
                    <a16:rowId xmlns:a16="http://schemas.microsoft.com/office/drawing/2014/main" val="1291049295"/>
                  </a:ext>
                </a:extLst>
              </a:tr>
              <a:tr h="317634">
                <a:tc gridSpan="3">
                  <a:txBody>
                    <a:bodyPr/>
                    <a:lstStyle/>
                    <a:p>
                      <a:pPr algn="ctr"/>
                      <a:r>
                        <a:rPr lang="es-MX" sz="2000" b="0">
                          <a:effectLst/>
                          <a:latin typeface="+mn-lt"/>
                        </a:rPr>
                        <a:t>Variables</a:t>
                      </a:r>
                      <a:endParaRPr lang="es-MX" sz="2000" b="0">
                        <a:effectLst/>
                        <a:latin typeface="+mn-lt"/>
                        <a:ea typeface="Times New Roman" panose="02020603050405020304" pitchFamily="18" charset="0"/>
                      </a:endParaRPr>
                    </a:p>
                  </a:txBody>
                  <a:tcPr marL="44450" marR="44450" marT="0" marB="0" anchor="ct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557226123"/>
                  </a:ext>
                </a:extLst>
              </a:tr>
              <a:tr h="1270535">
                <a:tc>
                  <a:txBody>
                    <a:bodyPr/>
                    <a:lstStyle/>
                    <a:p>
                      <a:pPr algn="ctr"/>
                      <a:r>
                        <a:rPr lang="es-MX" sz="2000" b="0">
                          <a:effectLst/>
                          <a:latin typeface="+mn-lt"/>
                        </a:rPr>
                        <a:t>Estrategias de vigilancia.</a:t>
                      </a:r>
                      <a:br>
                        <a:rPr lang="es-MX" sz="2000" b="0">
                          <a:effectLst/>
                          <a:latin typeface="+mn-lt"/>
                        </a:rPr>
                      </a:br>
                      <a:r>
                        <a:rPr lang="es-MX" sz="2000" b="0">
                          <a:effectLst/>
                          <a:latin typeface="+mn-lt"/>
                        </a:rPr>
                        <a:t>Estrategias de innovación.</a:t>
                      </a:r>
                      <a:br>
                        <a:rPr lang="es-MX" sz="2000" b="0">
                          <a:effectLst/>
                          <a:latin typeface="+mn-lt"/>
                        </a:rPr>
                      </a:br>
                      <a:r>
                        <a:rPr lang="es-MX" sz="2000" b="0">
                          <a:effectLst/>
                          <a:latin typeface="+mn-lt"/>
                        </a:rPr>
                        <a:t>Nivel de alianzas estratégicas.</a:t>
                      </a:r>
                      <a:endParaRPr lang="es-MX" sz="2000" b="0">
                        <a:effectLst/>
                        <a:latin typeface="+mn-lt"/>
                        <a:ea typeface="Times New Roman" panose="02020603050405020304" pitchFamily="18" charset="0"/>
                      </a:endParaRPr>
                    </a:p>
                  </a:txBody>
                  <a:tcPr marL="44450" marR="44450" marT="0" marB="0" anchor="ctr"/>
                </a:tc>
                <a:tc>
                  <a:txBody>
                    <a:bodyPr/>
                    <a:lstStyle/>
                    <a:p>
                      <a:pPr algn="ctr"/>
                      <a:r>
                        <a:rPr lang="es-MX" sz="2000" b="0">
                          <a:effectLst/>
                          <a:latin typeface="+mn-lt"/>
                        </a:rPr>
                        <a:t>Nivel de calificación de los trabajadores.</a:t>
                      </a:r>
                      <a:br>
                        <a:rPr lang="es-MX" sz="2000" b="0">
                          <a:effectLst/>
                          <a:latin typeface="+mn-lt"/>
                        </a:rPr>
                      </a:br>
                      <a:r>
                        <a:rPr lang="es-MX" sz="2000" b="0">
                          <a:effectLst/>
                          <a:latin typeface="+mn-lt"/>
                        </a:rPr>
                        <a:t>Capacidad de inversión.</a:t>
                      </a:r>
                      <a:br>
                        <a:rPr lang="es-MX" sz="2000" b="0">
                          <a:effectLst/>
                          <a:latin typeface="+mn-lt"/>
                        </a:rPr>
                      </a:br>
                      <a:r>
                        <a:rPr lang="es-MX" sz="2000" b="0">
                          <a:effectLst/>
                          <a:latin typeface="+mn-lt"/>
                        </a:rPr>
                        <a:t>Cultura de innovación.</a:t>
                      </a:r>
                      <a:endParaRPr lang="es-MX" sz="2000" b="0">
                        <a:effectLst/>
                        <a:latin typeface="+mn-lt"/>
                        <a:ea typeface="Times New Roman" panose="02020603050405020304" pitchFamily="18" charset="0"/>
                      </a:endParaRPr>
                    </a:p>
                  </a:txBody>
                  <a:tcPr marL="44450" marR="44450" marT="0" marB="0" anchor="ctr"/>
                </a:tc>
                <a:tc>
                  <a:txBody>
                    <a:bodyPr/>
                    <a:lstStyle/>
                    <a:p>
                      <a:pPr algn="ctr"/>
                      <a:r>
                        <a:rPr lang="es-MX" sz="2000" b="0" dirty="0">
                          <a:effectLst/>
                          <a:latin typeface="+mn-lt"/>
                        </a:rPr>
                        <a:t>Automatización de procesos.</a:t>
                      </a:r>
                      <a:br>
                        <a:rPr lang="es-MX" sz="2000" b="0" dirty="0">
                          <a:effectLst/>
                          <a:latin typeface="+mn-lt"/>
                        </a:rPr>
                      </a:br>
                      <a:r>
                        <a:rPr lang="es-MX" sz="2000" b="0" dirty="0">
                          <a:effectLst/>
                          <a:latin typeface="+mn-lt"/>
                        </a:rPr>
                        <a:t>Optimización de recursos.</a:t>
                      </a:r>
                      <a:br>
                        <a:rPr lang="es-MX" sz="2000" b="0" dirty="0">
                          <a:effectLst/>
                          <a:latin typeface="+mn-lt"/>
                        </a:rPr>
                      </a:br>
                      <a:r>
                        <a:rPr lang="es-MX" sz="2000" b="0" dirty="0">
                          <a:effectLst/>
                          <a:latin typeface="+mn-lt"/>
                        </a:rPr>
                        <a:t>Tiempo de producción.</a:t>
                      </a:r>
                      <a:endParaRPr lang="es-MX" sz="2000" b="0" dirty="0">
                        <a:effectLst/>
                        <a:latin typeface="+mn-lt"/>
                        <a:ea typeface="Times New Roman" panose="02020603050405020304" pitchFamily="18" charset="0"/>
                      </a:endParaRPr>
                    </a:p>
                  </a:txBody>
                  <a:tcPr marL="44450" marR="44450" marT="0" marB="0" anchor="ctr"/>
                </a:tc>
                <a:extLst>
                  <a:ext uri="{0D108BD9-81ED-4DB2-BD59-A6C34878D82A}">
                    <a16:rowId xmlns:a16="http://schemas.microsoft.com/office/drawing/2014/main" val="1875346715"/>
                  </a:ext>
                </a:extLst>
              </a:tr>
            </a:tbl>
          </a:graphicData>
        </a:graphic>
      </p:graphicFrame>
    </p:spTree>
    <p:extLst>
      <p:ext uri="{BB962C8B-B14F-4D97-AF65-F5344CB8AC3E}">
        <p14:creationId xmlns:p14="http://schemas.microsoft.com/office/powerpoint/2010/main" val="30154640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0A28137-92E6-663C-3C75-4D41F335769B}"/>
              </a:ext>
            </a:extLst>
          </p:cNvPr>
          <p:cNvSpPr>
            <a:spLocks noGrp="1"/>
          </p:cNvSpPr>
          <p:nvPr>
            <p:ph idx="1"/>
          </p:nvPr>
        </p:nvSpPr>
        <p:spPr>
          <a:xfrm>
            <a:off x="1371600" y="352927"/>
            <a:ext cx="10467474" cy="6256420"/>
          </a:xfrm>
        </p:spPr>
        <p:txBody>
          <a:bodyPr>
            <a:normAutofit fontScale="85000" lnSpcReduction="20000"/>
          </a:bodyPr>
          <a:lstStyle/>
          <a:p>
            <a:pPr marL="79248" indent="0">
              <a:lnSpc>
                <a:spcPct val="115000"/>
              </a:lnSpc>
              <a:buNone/>
            </a:pPr>
            <a:r>
              <a:rPr lang="es-MX" sz="1800" dirty="0">
                <a:effectLst/>
                <a:latin typeface="Times New Roman" panose="02020603050405020304" pitchFamily="18" charset="0"/>
                <a:ea typeface="Times New Roman" panose="02020603050405020304" pitchFamily="18" charset="0"/>
              </a:rPr>
              <a:t>Referencias</a:t>
            </a:r>
          </a:p>
          <a:p>
            <a:pPr indent="-304800">
              <a:lnSpc>
                <a:spcPct val="115000"/>
              </a:lnSpc>
            </a:pPr>
            <a:r>
              <a:rPr lang="es-MX" sz="1800" dirty="0">
                <a:effectLst/>
                <a:latin typeface="Times New Roman" panose="02020603050405020304" pitchFamily="18" charset="0"/>
                <a:ea typeface="Times New Roman" panose="02020603050405020304" pitchFamily="18" charset="0"/>
              </a:rPr>
              <a:t>Ardiles-Briones, M., &amp; </a:t>
            </a:r>
            <a:r>
              <a:rPr lang="es-MX" sz="1800" dirty="0" err="1">
                <a:effectLst/>
                <a:latin typeface="Times New Roman" panose="02020603050405020304" pitchFamily="18" charset="0"/>
                <a:ea typeface="Times New Roman" panose="02020603050405020304" pitchFamily="18" charset="0"/>
              </a:rPr>
              <a:t>Zartha</a:t>
            </a:r>
            <a:r>
              <a:rPr lang="es-MX" sz="1800" dirty="0">
                <a:effectLst/>
                <a:latin typeface="Times New Roman" panose="02020603050405020304" pitchFamily="18" charset="0"/>
                <a:ea typeface="Times New Roman" panose="02020603050405020304" pitchFamily="18" charset="0"/>
              </a:rPr>
              <a:t>-Sossa, J. (2021). Análisis comparativo de las ventajas y desventajas de los criterios considerados por los modelos de vigilancia tecnológica. </a:t>
            </a:r>
            <a:r>
              <a:rPr lang="es-MX" sz="1800" i="1" dirty="0">
                <a:effectLst/>
                <a:latin typeface="Times New Roman" panose="02020603050405020304" pitchFamily="18" charset="0"/>
                <a:ea typeface="Times New Roman" panose="02020603050405020304" pitchFamily="18" charset="0"/>
              </a:rPr>
              <a:t>Revista Gestión de Las Personas y Tecnología</a:t>
            </a:r>
            <a:r>
              <a:rPr lang="es-MX" sz="1800" dirty="0">
                <a:effectLst/>
                <a:latin typeface="Times New Roman" panose="02020603050405020304" pitchFamily="18" charset="0"/>
                <a:ea typeface="Times New Roman" panose="02020603050405020304" pitchFamily="18" charset="0"/>
              </a:rPr>
              <a:t>, </a:t>
            </a:r>
            <a:r>
              <a:rPr lang="es-MX" sz="1800" i="1" dirty="0">
                <a:effectLst/>
                <a:latin typeface="Times New Roman" panose="02020603050405020304" pitchFamily="18" charset="0"/>
                <a:ea typeface="Times New Roman" panose="02020603050405020304" pitchFamily="18" charset="0"/>
              </a:rPr>
              <a:t>14</a:t>
            </a:r>
            <a:r>
              <a:rPr lang="es-MX" sz="1800" dirty="0">
                <a:effectLst/>
                <a:latin typeface="Times New Roman" panose="02020603050405020304" pitchFamily="18" charset="0"/>
                <a:ea typeface="Times New Roman" panose="02020603050405020304" pitchFamily="18" charset="0"/>
              </a:rPr>
              <a:t>(41), 23. https://doi.org/10.35588/gpt.v14i41.5069</a:t>
            </a:r>
          </a:p>
          <a:p>
            <a:pPr indent="-304800">
              <a:lnSpc>
                <a:spcPct val="115000"/>
              </a:lnSpc>
            </a:pPr>
            <a:r>
              <a:rPr lang="es-MX" sz="1800" dirty="0">
                <a:effectLst/>
                <a:latin typeface="Times New Roman" panose="02020603050405020304" pitchFamily="18" charset="0"/>
                <a:ea typeface="Times New Roman" panose="02020603050405020304" pitchFamily="18" charset="0"/>
              </a:rPr>
              <a:t>Baena, E., Botero, C. A., &amp; Auxiliar, P. (2003). Gestión tecnológica y competitividad. </a:t>
            </a:r>
            <a:r>
              <a:rPr lang="es-MX" sz="1800" i="1" dirty="0" err="1">
                <a:effectLst/>
                <a:latin typeface="Times New Roman" panose="02020603050405020304" pitchFamily="18" charset="0"/>
                <a:ea typeface="Times New Roman" panose="02020603050405020304" pitchFamily="18" charset="0"/>
              </a:rPr>
              <a:t>Scientia</a:t>
            </a:r>
            <a:r>
              <a:rPr lang="es-MX" sz="1800" i="1" dirty="0">
                <a:effectLst/>
                <a:latin typeface="Times New Roman" panose="02020603050405020304" pitchFamily="18" charset="0"/>
                <a:ea typeface="Times New Roman" panose="02020603050405020304" pitchFamily="18" charset="0"/>
              </a:rPr>
              <a:t> et </a:t>
            </a:r>
            <a:r>
              <a:rPr lang="es-MX" sz="1800" i="1" dirty="0" err="1">
                <a:effectLst/>
                <a:latin typeface="Times New Roman" panose="02020603050405020304" pitchFamily="18" charset="0"/>
                <a:ea typeface="Times New Roman" panose="02020603050405020304" pitchFamily="18" charset="0"/>
              </a:rPr>
              <a:t>Technica</a:t>
            </a:r>
            <a:r>
              <a:rPr lang="es-MX" sz="1800" dirty="0">
                <a:effectLst/>
                <a:latin typeface="Times New Roman" panose="02020603050405020304" pitchFamily="18" charset="0"/>
                <a:ea typeface="Times New Roman" panose="02020603050405020304" pitchFamily="18" charset="0"/>
              </a:rPr>
              <a:t>, </a:t>
            </a:r>
            <a:r>
              <a:rPr lang="es-MX" sz="1800" i="1" dirty="0">
                <a:effectLst/>
                <a:latin typeface="Times New Roman" panose="02020603050405020304" pitchFamily="18" charset="0"/>
                <a:ea typeface="Times New Roman" panose="02020603050405020304" pitchFamily="18" charset="0"/>
              </a:rPr>
              <a:t>21</a:t>
            </a:r>
            <a:r>
              <a:rPr lang="es-MX" sz="1800" dirty="0">
                <a:effectLst/>
                <a:latin typeface="Times New Roman" panose="02020603050405020304" pitchFamily="18" charset="0"/>
                <a:ea typeface="Times New Roman" panose="02020603050405020304" pitchFamily="18" charset="0"/>
              </a:rPr>
              <a:t>, 121–126.</a:t>
            </a:r>
          </a:p>
          <a:p>
            <a:pPr indent="-304800">
              <a:lnSpc>
                <a:spcPct val="115000"/>
              </a:lnSpc>
            </a:pPr>
            <a:r>
              <a:rPr lang="es-MX" sz="1800" dirty="0">
                <a:effectLst/>
                <a:latin typeface="Times New Roman" panose="02020603050405020304" pitchFamily="18" charset="0"/>
                <a:ea typeface="Times New Roman" panose="02020603050405020304" pitchFamily="18" charset="0"/>
              </a:rPr>
              <a:t>Bedregal, P. (2017). La investigación cualitativa: un aporte para mejorar los servicios de salud. </a:t>
            </a:r>
            <a:r>
              <a:rPr lang="es-MX" sz="1800" dirty="0" err="1">
                <a:effectLst/>
                <a:latin typeface="Times New Roman" panose="02020603050405020304" pitchFamily="18" charset="0"/>
                <a:ea typeface="Times New Roman" panose="02020603050405020304" pitchFamily="18" charset="0"/>
              </a:rPr>
              <a:t>Rev</a:t>
            </a:r>
            <a:r>
              <a:rPr lang="es-MX" sz="1800" dirty="0">
                <a:effectLst/>
                <a:latin typeface="Times New Roman" panose="02020603050405020304" pitchFamily="18" charset="0"/>
                <a:ea typeface="Times New Roman" panose="02020603050405020304" pitchFamily="18" charset="0"/>
              </a:rPr>
              <a:t> </a:t>
            </a:r>
            <a:r>
              <a:rPr lang="es-MX" sz="1800" dirty="0" err="1">
                <a:effectLst/>
                <a:latin typeface="Times New Roman" panose="02020603050405020304" pitchFamily="18" charset="0"/>
                <a:ea typeface="Times New Roman" panose="02020603050405020304" pitchFamily="18" charset="0"/>
              </a:rPr>
              <a:t>Med</a:t>
            </a:r>
            <a:r>
              <a:rPr lang="es-MX" sz="1800" dirty="0">
                <a:effectLst/>
                <a:latin typeface="Times New Roman" panose="02020603050405020304" pitchFamily="18" charset="0"/>
                <a:ea typeface="Times New Roman" panose="02020603050405020304" pitchFamily="18" charset="0"/>
              </a:rPr>
              <a:t> Chile. (145). 373-379.</a:t>
            </a:r>
            <a:r>
              <a:rPr lang="es-MX" sz="1800" dirty="0">
                <a:solidFill>
                  <a:srgbClr val="000000"/>
                </a:solidFill>
                <a:effectLst/>
                <a:latin typeface="Arial" panose="020B0604020202020204" pitchFamily="34" charset="0"/>
                <a:ea typeface="Times New Roman" panose="02020603050405020304" pitchFamily="18" charset="0"/>
              </a:rPr>
              <a:t> </a:t>
            </a:r>
            <a:r>
              <a:rPr lang="es-MX" sz="1800" u="sng" dirty="0">
                <a:solidFill>
                  <a:srgbClr val="0563C1"/>
                </a:solidFill>
                <a:effectLst/>
                <a:latin typeface="Times New Roman" panose="02020603050405020304" pitchFamily="18" charset="0"/>
                <a:ea typeface="Times New Roman" panose="02020603050405020304" pitchFamily="18" charset="0"/>
                <a:hlinkClick r:id="rId2"/>
              </a:rPr>
              <a:t>https://www.scielo.cl/scielo.php?script=sci_arttext&amp;pid=S0034-98872017000300012</a:t>
            </a:r>
            <a:r>
              <a:rPr lang="es-MX" sz="1800" dirty="0">
                <a:solidFill>
                  <a:srgbClr val="000000"/>
                </a:solidFill>
                <a:effectLst/>
                <a:latin typeface="Times New Roman" panose="02020603050405020304" pitchFamily="18" charset="0"/>
                <a:ea typeface="Times New Roman" panose="02020603050405020304" pitchFamily="18" charset="0"/>
              </a:rPr>
              <a:t> .</a:t>
            </a:r>
            <a:endParaRPr lang="es-MX" sz="1800" dirty="0">
              <a:effectLst/>
              <a:latin typeface="Times New Roman" panose="02020603050405020304" pitchFamily="18" charset="0"/>
              <a:ea typeface="Times New Roman" panose="02020603050405020304" pitchFamily="18" charset="0"/>
            </a:endParaRPr>
          </a:p>
          <a:p>
            <a:pPr indent="-304800">
              <a:lnSpc>
                <a:spcPct val="115000"/>
              </a:lnSpc>
            </a:pPr>
            <a:r>
              <a:rPr lang="es-MX" sz="1800" dirty="0">
                <a:effectLst/>
                <a:latin typeface="Times New Roman" panose="02020603050405020304" pitchFamily="18" charset="0"/>
                <a:ea typeface="Times New Roman" panose="02020603050405020304" pitchFamily="18" charset="0"/>
              </a:rPr>
              <a:t>COTEC. (2001). </a:t>
            </a:r>
            <a:r>
              <a:rPr lang="es-MX" sz="1800" i="1" dirty="0">
                <a:effectLst/>
                <a:latin typeface="Times New Roman" panose="02020603050405020304" pitchFamily="18" charset="0"/>
                <a:ea typeface="Times New Roman" panose="02020603050405020304" pitchFamily="18" charset="0"/>
              </a:rPr>
              <a:t>Fundación COTEC para la Innovación Tecnológica Pautas metodológicas en Gestión de la Tecnología y de la Innovación para empresas</a:t>
            </a:r>
            <a:r>
              <a:rPr lang="es-MX" sz="1800" dirty="0">
                <a:effectLst/>
                <a:latin typeface="Times New Roman" panose="02020603050405020304" pitchFamily="18" charset="0"/>
                <a:ea typeface="Times New Roman" panose="02020603050405020304" pitchFamily="18" charset="0"/>
              </a:rPr>
              <a:t>.</a:t>
            </a:r>
          </a:p>
          <a:p>
            <a:pPr indent="-304800">
              <a:lnSpc>
                <a:spcPct val="115000"/>
              </a:lnSpc>
            </a:pPr>
            <a:r>
              <a:rPr lang="es-MX" sz="1800" dirty="0" err="1">
                <a:effectLst/>
                <a:latin typeface="Times New Roman" panose="02020603050405020304" pitchFamily="18" charset="0"/>
                <a:ea typeface="Times New Roman" panose="02020603050405020304" pitchFamily="18" charset="0"/>
              </a:rPr>
              <a:t>Darlin</a:t>
            </a:r>
            <a:r>
              <a:rPr lang="es-MX" sz="1800" dirty="0">
                <a:effectLst/>
                <a:latin typeface="Times New Roman" panose="02020603050405020304" pitchFamily="18" charset="0"/>
                <a:ea typeface="Times New Roman" panose="02020603050405020304" pitchFamily="18" charset="0"/>
              </a:rPr>
              <a:t>, L., Batista, S., María, M. C., Sánchez2, V. G., Carrillo, C. H., &amp; Resumen, C. (2003). Establecimiento de un sistema de vigilancia científico-tecnológica. </a:t>
            </a:r>
            <a:r>
              <a:rPr lang="es-MX" sz="1800" i="1" dirty="0">
                <a:effectLst/>
                <a:latin typeface="Times New Roman" panose="02020603050405020304" pitchFamily="18" charset="0"/>
                <a:ea typeface="Times New Roman" panose="02020603050405020304" pitchFamily="18" charset="0"/>
              </a:rPr>
              <a:t>ACIMED</a:t>
            </a:r>
            <a:r>
              <a:rPr lang="es-MX" sz="1800" dirty="0">
                <a:effectLst/>
                <a:latin typeface="Times New Roman" panose="02020603050405020304" pitchFamily="18" charset="0"/>
                <a:ea typeface="Times New Roman" panose="02020603050405020304" pitchFamily="18" charset="0"/>
              </a:rPr>
              <a:t>, </a:t>
            </a:r>
            <a:r>
              <a:rPr lang="es-MX" sz="1800" i="1" dirty="0">
                <a:effectLst/>
                <a:latin typeface="Times New Roman" panose="02020603050405020304" pitchFamily="18" charset="0"/>
                <a:ea typeface="Times New Roman" panose="02020603050405020304" pitchFamily="18" charset="0"/>
              </a:rPr>
              <a:t>11</a:t>
            </a:r>
            <a:r>
              <a:rPr lang="es-MX" sz="1800" dirty="0">
                <a:effectLst/>
                <a:latin typeface="Times New Roman" panose="02020603050405020304" pitchFamily="18" charset="0"/>
                <a:ea typeface="Times New Roman" panose="02020603050405020304" pitchFamily="18" charset="0"/>
              </a:rPr>
              <a:t>(6). http://scielo.sld.cu/scielo.php?script=sci_arttext&amp;pid=S1024-94352003000600009&amp;lng=es&amp;tlng=es.</a:t>
            </a:r>
          </a:p>
          <a:p>
            <a:pPr indent="-304800">
              <a:lnSpc>
                <a:spcPct val="115000"/>
              </a:lnSpc>
            </a:pPr>
            <a:r>
              <a:rPr lang="es-MX" sz="1800" dirty="0">
                <a:effectLst/>
                <a:latin typeface="Times New Roman" panose="02020603050405020304" pitchFamily="18" charset="0"/>
                <a:ea typeface="Times New Roman" panose="02020603050405020304" pitchFamily="18" charset="0"/>
              </a:rPr>
              <a:t>Delgado, M., Infante, M., &amp; Moraima, B. (2008). </a:t>
            </a:r>
            <a:r>
              <a:rPr lang="es-MX" sz="1800" i="1" dirty="0">
                <a:effectLst/>
                <a:latin typeface="Times New Roman" panose="02020603050405020304" pitchFamily="18" charset="0"/>
                <a:ea typeface="Times New Roman" panose="02020603050405020304" pitchFamily="18" charset="0"/>
              </a:rPr>
              <a:t>Vigilancia tecnológica como factor clave para el éxito en la I+D+i: aplicación en el ámbito universitario</a:t>
            </a:r>
            <a:r>
              <a:rPr lang="es-MX" sz="1800" dirty="0">
                <a:effectLst/>
                <a:latin typeface="Times New Roman" panose="02020603050405020304" pitchFamily="18" charset="0"/>
                <a:ea typeface="Times New Roman" panose="02020603050405020304" pitchFamily="18" charset="0"/>
              </a:rPr>
              <a:t>. </a:t>
            </a:r>
            <a:r>
              <a:rPr lang="es-MX" sz="1800" u="sng" dirty="0">
                <a:solidFill>
                  <a:srgbClr val="0000FF"/>
                </a:solidFill>
                <a:effectLst/>
                <a:latin typeface="Times New Roman" panose="02020603050405020304" pitchFamily="18" charset="0"/>
                <a:ea typeface="Times New Roman" panose="02020603050405020304" pitchFamily="18" charset="0"/>
                <a:hlinkClick r:id="rId3"/>
              </a:rPr>
              <a:t>https://www.researchgate.net/publication/236088622</a:t>
            </a:r>
            <a:endParaRPr lang="es-MX" sz="1800" u="sng" dirty="0">
              <a:solidFill>
                <a:srgbClr val="0000FF"/>
              </a:solidFill>
              <a:effectLst/>
              <a:latin typeface="Times New Roman" panose="02020603050405020304" pitchFamily="18" charset="0"/>
              <a:ea typeface="Times New Roman" panose="02020603050405020304" pitchFamily="18" charset="0"/>
            </a:endParaRPr>
          </a:p>
          <a:p>
            <a:pPr indent="-304800">
              <a:lnSpc>
                <a:spcPct val="115000"/>
              </a:lnSpc>
            </a:pPr>
            <a:r>
              <a:rPr lang="es-MX" sz="1800" dirty="0">
                <a:effectLst/>
                <a:latin typeface="Times New Roman" panose="02020603050405020304" pitchFamily="18" charset="0"/>
                <a:ea typeface="Times New Roman" panose="02020603050405020304" pitchFamily="18" charset="0"/>
              </a:rPr>
              <a:t>Donato Bodega. Viñedos Donato Querétaro. </a:t>
            </a:r>
            <a:r>
              <a:rPr lang="es-MX" sz="1800" u="sng" dirty="0">
                <a:solidFill>
                  <a:srgbClr val="0000FF"/>
                </a:solidFill>
                <a:effectLst/>
                <a:latin typeface="Times New Roman" panose="02020603050405020304" pitchFamily="18" charset="0"/>
                <a:ea typeface="Times New Roman" panose="02020603050405020304" pitchFamily="18" charset="0"/>
                <a:hlinkClick r:id="rId4"/>
              </a:rPr>
              <a:t>https://donato.com.mx/index.php</a:t>
            </a:r>
            <a:r>
              <a:rPr lang="es-MX" sz="1800" dirty="0">
                <a:effectLst/>
                <a:latin typeface="Times New Roman" panose="02020603050405020304" pitchFamily="18" charset="0"/>
                <a:ea typeface="Times New Roman" panose="02020603050405020304" pitchFamily="18" charset="0"/>
              </a:rPr>
              <a:t>  </a:t>
            </a:r>
          </a:p>
          <a:p>
            <a:pPr indent="-304800">
              <a:lnSpc>
                <a:spcPct val="115000"/>
              </a:lnSpc>
            </a:pPr>
            <a:r>
              <a:rPr lang="es-MX" sz="1800" dirty="0">
                <a:effectLst/>
                <a:latin typeface="Times New Roman" panose="02020603050405020304" pitchFamily="18" charset="0"/>
                <a:ea typeface="Times New Roman" panose="02020603050405020304" pitchFamily="18" charset="0"/>
              </a:rPr>
              <a:t>Escamilla, V. M. (2018). La lucha por fomentar consumo de vino nacional. Forbes México. </a:t>
            </a:r>
            <a:r>
              <a:rPr lang="es-MX" sz="1800" u="sng" dirty="0">
                <a:solidFill>
                  <a:srgbClr val="0000FF"/>
                </a:solidFill>
                <a:effectLst/>
                <a:latin typeface="Times New Roman" panose="02020603050405020304" pitchFamily="18" charset="0"/>
                <a:ea typeface="Times New Roman" panose="02020603050405020304" pitchFamily="18" charset="0"/>
                <a:hlinkClick r:id="rId5"/>
              </a:rPr>
              <a:t>https://www.forbes.com.mx/la-lucha-por-fomentar-consumo-de-vino-nacional/</a:t>
            </a:r>
            <a:endParaRPr lang="es-MX" sz="1800" dirty="0">
              <a:effectLst/>
              <a:latin typeface="Times New Roman" panose="02020603050405020304" pitchFamily="18" charset="0"/>
              <a:ea typeface="Times New Roman" panose="02020603050405020304" pitchFamily="18" charset="0"/>
            </a:endParaRPr>
          </a:p>
          <a:p>
            <a:pPr indent="-304800">
              <a:lnSpc>
                <a:spcPct val="115000"/>
              </a:lnSpc>
            </a:pPr>
            <a:r>
              <a:rPr lang="es-MX" sz="1800" dirty="0">
                <a:effectLst/>
                <a:latin typeface="Times New Roman" panose="02020603050405020304" pitchFamily="18" charset="0"/>
                <a:ea typeface="Times New Roman" panose="02020603050405020304" pitchFamily="18" charset="0"/>
              </a:rPr>
              <a:t>Estrella, V. (2022). Lanzan el primer clúster vitivinícola del país, está en Querétaro. El Economista. </a:t>
            </a:r>
            <a:r>
              <a:rPr lang="es-MX" sz="1800" u="sng" dirty="0">
                <a:solidFill>
                  <a:srgbClr val="0000FF"/>
                </a:solidFill>
                <a:effectLst/>
                <a:latin typeface="Times New Roman" panose="02020603050405020304" pitchFamily="18" charset="0"/>
                <a:ea typeface="Times New Roman" panose="02020603050405020304" pitchFamily="18" charset="0"/>
                <a:hlinkClick r:id="rId6"/>
              </a:rPr>
              <a:t>https://www.eleconomista.com.mx/estados/Lanzan-el-primer-cluster-vitivinicola-del-pais-esta-en-Queretaro-20220428-0044.html</a:t>
            </a:r>
            <a:endParaRPr lang="es-MX" sz="1800" dirty="0">
              <a:effectLst/>
              <a:latin typeface="Times New Roman" panose="02020603050405020304" pitchFamily="18" charset="0"/>
              <a:ea typeface="Times New Roman" panose="02020603050405020304" pitchFamily="18" charset="0"/>
            </a:endParaRPr>
          </a:p>
          <a:p>
            <a:r>
              <a:rPr lang="es-MX" sz="1800" dirty="0">
                <a:effectLst/>
                <a:latin typeface="Times New Roman" panose="02020603050405020304" pitchFamily="18" charset="0"/>
                <a:ea typeface="Times New Roman" panose="02020603050405020304" pitchFamily="18" charset="0"/>
              </a:rPr>
              <a:t>Estrella, V. (2023). Parques industriales de Querétaro alistan planes de expansión. </a:t>
            </a:r>
            <a:r>
              <a:rPr lang="es-MX" sz="1800" i="1" dirty="0">
                <a:effectLst/>
                <a:latin typeface="Times New Roman" panose="02020603050405020304" pitchFamily="18" charset="0"/>
                <a:ea typeface="Times New Roman" panose="02020603050405020304" pitchFamily="18" charset="0"/>
              </a:rPr>
              <a:t>El Economista.</a:t>
            </a:r>
            <a:r>
              <a:rPr lang="es-MX" sz="1800" dirty="0">
                <a:effectLst/>
                <a:latin typeface="Times New Roman" panose="02020603050405020304" pitchFamily="18" charset="0"/>
                <a:ea typeface="Times New Roman" panose="02020603050405020304" pitchFamily="18" charset="0"/>
              </a:rPr>
              <a:t> https://www.eleconomista.com.mx/estados/Parques-industriales-de-Queretaro-alistan-planes-de-expansion-20231018-0091.html</a:t>
            </a:r>
          </a:p>
          <a:p>
            <a:pPr indent="-304800">
              <a:lnSpc>
                <a:spcPct val="115000"/>
              </a:lnSpc>
            </a:pPr>
            <a:endParaRPr lang="es-MX" sz="1800" dirty="0">
              <a:effectLst/>
              <a:latin typeface="Times New Roman" panose="02020603050405020304" pitchFamily="18" charset="0"/>
              <a:ea typeface="Times New Roman" panose="02020603050405020304" pitchFamily="18" charset="0"/>
            </a:endParaRPr>
          </a:p>
          <a:p>
            <a:pPr marL="0" indent="0">
              <a:buNone/>
            </a:pPr>
            <a:endParaRPr lang="es-MX" dirty="0"/>
          </a:p>
        </p:txBody>
      </p:sp>
    </p:spTree>
    <p:extLst>
      <p:ext uri="{BB962C8B-B14F-4D97-AF65-F5344CB8AC3E}">
        <p14:creationId xmlns:p14="http://schemas.microsoft.com/office/powerpoint/2010/main" val="3786270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DE9CF9-5BD9-F967-E38F-5330C1E2256A}"/>
            </a:ext>
          </a:extLst>
        </p:cNvPr>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1975F27-E962-19C8-78FE-2DF42191DAE1}"/>
              </a:ext>
            </a:extLst>
          </p:cNvPr>
          <p:cNvSpPr>
            <a:spLocks noGrp="1"/>
          </p:cNvSpPr>
          <p:nvPr>
            <p:ph idx="1"/>
          </p:nvPr>
        </p:nvSpPr>
        <p:spPr>
          <a:xfrm>
            <a:off x="1371600" y="352927"/>
            <a:ext cx="10467474" cy="6505073"/>
          </a:xfrm>
        </p:spPr>
        <p:txBody>
          <a:bodyPr>
            <a:normAutofit fontScale="85000" lnSpcReduction="20000"/>
          </a:bodyPr>
          <a:lstStyle/>
          <a:p>
            <a:pPr indent="-304800">
              <a:lnSpc>
                <a:spcPct val="115000"/>
              </a:lnSpc>
            </a:pPr>
            <a:r>
              <a:rPr lang="es-MX" sz="1800" i="1" dirty="0">
                <a:effectLst/>
                <a:latin typeface="Times New Roman" panose="02020603050405020304" pitchFamily="18" charset="0"/>
                <a:ea typeface="Times New Roman" panose="02020603050405020304" pitchFamily="18" charset="0"/>
              </a:rPr>
              <a:t>Guía de Vigilancia e Inteligencia Tecnológica</a:t>
            </a:r>
            <a:r>
              <a:rPr lang="es-MX" sz="1800" dirty="0">
                <a:effectLst/>
                <a:latin typeface="Times New Roman" panose="02020603050405020304" pitchFamily="18" charset="0"/>
                <a:ea typeface="Times New Roman" panose="02020603050405020304" pitchFamily="18" charset="0"/>
              </a:rPr>
              <a:t>. (2020, abril 25). OVTT; Observatorio Tecnológico de la Universidad de Alicante. </a:t>
            </a:r>
            <a:r>
              <a:rPr lang="es-MX" sz="1800" u="sng" dirty="0">
                <a:solidFill>
                  <a:srgbClr val="0000FF"/>
                </a:solidFill>
                <a:effectLst/>
                <a:latin typeface="Times New Roman" panose="02020603050405020304" pitchFamily="18" charset="0"/>
                <a:ea typeface="Times New Roman" panose="02020603050405020304" pitchFamily="18" charset="0"/>
                <a:hlinkClick r:id="rId2"/>
              </a:rPr>
              <a:t>https://www.ovtt.org/guias/guia-de-inteligencia-tecnologica/</a:t>
            </a:r>
            <a:endParaRPr lang="es-MX" sz="1800" dirty="0">
              <a:effectLst/>
              <a:latin typeface="Times New Roman" panose="02020603050405020304" pitchFamily="18" charset="0"/>
              <a:ea typeface="Times New Roman" panose="02020603050405020304" pitchFamily="18" charset="0"/>
            </a:endParaRPr>
          </a:p>
          <a:p>
            <a:pPr indent="-304800">
              <a:lnSpc>
                <a:spcPct val="115000"/>
              </a:lnSpc>
            </a:pPr>
            <a:r>
              <a:rPr lang="es-MX" sz="1800" dirty="0">
                <a:effectLst/>
                <a:latin typeface="Times New Roman" panose="02020603050405020304" pitchFamily="18" charset="0"/>
                <a:ea typeface="Times New Roman" panose="02020603050405020304" pitchFamily="18" charset="0"/>
              </a:rPr>
              <a:t>Hernández, R. (2014). Metodología de la investigación. </a:t>
            </a:r>
            <a:r>
              <a:rPr lang="es-MX" sz="1800" dirty="0" err="1">
                <a:effectLst/>
                <a:latin typeface="Times New Roman" panose="02020603050405020304" pitchFamily="18" charset="0"/>
                <a:ea typeface="Times New Roman" panose="02020603050405020304" pitchFamily="18" charset="0"/>
              </a:rPr>
              <a:t>McGrawHill</a:t>
            </a:r>
            <a:r>
              <a:rPr lang="es-MX" sz="1800" dirty="0">
                <a:effectLst/>
                <a:latin typeface="Times New Roman" panose="02020603050405020304" pitchFamily="18" charset="0"/>
                <a:ea typeface="Times New Roman" panose="02020603050405020304" pitchFamily="18" charset="0"/>
              </a:rPr>
              <a:t>. </a:t>
            </a:r>
          </a:p>
          <a:p>
            <a:pPr indent="-304800">
              <a:lnSpc>
                <a:spcPct val="115000"/>
              </a:lnSpc>
            </a:pPr>
            <a:r>
              <a:rPr lang="es-MX" sz="1800" dirty="0" err="1">
                <a:effectLst/>
                <a:latin typeface="Times New Roman" panose="02020603050405020304" pitchFamily="18" charset="0"/>
                <a:ea typeface="Times New Roman" panose="02020603050405020304" pitchFamily="18" charset="0"/>
              </a:rPr>
              <a:t>Hitzler</a:t>
            </a:r>
            <a:r>
              <a:rPr lang="es-MX" sz="1800" dirty="0">
                <a:effectLst/>
                <a:latin typeface="Times New Roman" panose="02020603050405020304" pitchFamily="18" charset="0"/>
                <a:ea typeface="Times New Roman" panose="02020603050405020304" pitchFamily="18" charset="0"/>
              </a:rPr>
              <a:t>, R. </a:t>
            </a:r>
            <a:r>
              <a:rPr lang="es-MX" sz="1800" dirty="0" err="1">
                <a:effectLst/>
                <a:latin typeface="Times New Roman" panose="02020603050405020304" pitchFamily="18" charset="0"/>
                <a:ea typeface="Times New Roman" panose="02020603050405020304" pitchFamily="18" charset="0"/>
              </a:rPr>
              <a:t>Honer</a:t>
            </a:r>
            <a:r>
              <a:rPr lang="es-MX" sz="1800" dirty="0">
                <a:effectLst/>
                <a:latin typeface="Times New Roman" panose="02020603050405020304" pitchFamily="18" charset="0"/>
                <a:ea typeface="Times New Roman" panose="02020603050405020304" pitchFamily="18" charset="0"/>
              </a:rPr>
              <a:t>, A. (2020). Métodos cualitativos. Biblioteca Jurídica Virtual del Instituto de Investigaciones Jurídicas de la UNAM. https://archivos.juridicas.unam.mx/www/bjv/libros/13/6180/6.pdf</a:t>
            </a:r>
          </a:p>
          <a:p>
            <a:pPr indent="-304800">
              <a:lnSpc>
                <a:spcPct val="115000"/>
              </a:lnSpc>
            </a:pPr>
            <a:r>
              <a:rPr lang="es-MX" sz="1800" dirty="0">
                <a:effectLst/>
                <a:latin typeface="Times New Roman" panose="02020603050405020304" pitchFamily="18" charset="0"/>
                <a:ea typeface="Times New Roman" panose="02020603050405020304" pitchFamily="18" charset="0"/>
              </a:rPr>
              <a:t>ICEX, (2022). El mercado del vino en México. </a:t>
            </a:r>
          </a:p>
          <a:p>
            <a:pPr indent="-304800">
              <a:lnSpc>
                <a:spcPct val="115000"/>
              </a:lnSpc>
            </a:pPr>
            <a:r>
              <a:rPr lang="es-MX" sz="1800" dirty="0">
                <a:effectLst/>
                <a:latin typeface="Times New Roman" panose="02020603050405020304" pitchFamily="18" charset="0"/>
                <a:ea typeface="Times New Roman" panose="02020603050405020304" pitchFamily="18" charset="0"/>
              </a:rPr>
              <a:t>Instituto Mexicano para la Competitividad (IMCO.2024). Índice de competitividad estatal 2024. </a:t>
            </a:r>
            <a:r>
              <a:rPr lang="es-MX" sz="1800" u="sng" dirty="0">
                <a:solidFill>
                  <a:srgbClr val="0000FF"/>
                </a:solidFill>
                <a:effectLst/>
                <a:latin typeface="Times New Roman" panose="02020603050405020304" pitchFamily="18" charset="0"/>
                <a:ea typeface="Times New Roman" panose="02020603050405020304" pitchFamily="18" charset="0"/>
                <a:hlinkClick r:id="rId3"/>
              </a:rPr>
              <a:t>https://imco.org.mx/wp-content/uploads/2024/06/ICE-2024-Documento.pdf</a:t>
            </a:r>
            <a:endParaRPr lang="es-MX" sz="1800" dirty="0">
              <a:effectLst/>
              <a:latin typeface="Times New Roman" panose="02020603050405020304" pitchFamily="18" charset="0"/>
              <a:ea typeface="Times New Roman" panose="02020603050405020304" pitchFamily="18" charset="0"/>
            </a:endParaRPr>
          </a:p>
          <a:p>
            <a:pPr indent="-304800">
              <a:lnSpc>
                <a:spcPct val="115000"/>
              </a:lnSpc>
            </a:pPr>
            <a:r>
              <a:rPr lang="es-MX" sz="1800" dirty="0">
                <a:effectLst/>
                <a:latin typeface="Times New Roman" panose="02020603050405020304" pitchFamily="18" charset="0"/>
                <a:ea typeface="Times New Roman" panose="02020603050405020304" pitchFamily="18" charset="0"/>
              </a:rPr>
              <a:t>Jasso, J. (2004). Tecnología y organizaciones. </a:t>
            </a:r>
            <a:r>
              <a:rPr lang="es-MX" sz="1800" i="1" dirty="0">
                <a:effectLst/>
                <a:latin typeface="Times New Roman" panose="02020603050405020304" pitchFamily="18" charset="0"/>
                <a:ea typeface="Times New Roman" panose="02020603050405020304" pitchFamily="18" charset="0"/>
              </a:rPr>
              <a:t>El Colegio de San Luis</a:t>
            </a:r>
            <a:r>
              <a:rPr lang="es-MX" sz="1800" dirty="0">
                <a:effectLst/>
                <a:latin typeface="Times New Roman" panose="02020603050405020304" pitchFamily="18" charset="0"/>
                <a:ea typeface="Times New Roman" panose="02020603050405020304" pitchFamily="18" charset="0"/>
              </a:rPr>
              <a:t>, </a:t>
            </a:r>
            <a:r>
              <a:rPr lang="es-MX" sz="1800" i="1" dirty="0">
                <a:effectLst/>
                <a:latin typeface="Times New Roman" panose="02020603050405020304" pitchFamily="18" charset="0"/>
                <a:ea typeface="Times New Roman" panose="02020603050405020304" pitchFamily="18" charset="0"/>
              </a:rPr>
              <a:t>VI</a:t>
            </a:r>
            <a:r>
              <a:rPr lang="es-MX" sz="1800" dirty="0">
                <a:effectLst/>
                <a:latin typeface="Times New Roman" panose="02020603050405020304" pitchFamily="18" charset="0"/>
                <a:ea typeface="Times New Roman" panose="02020603050405020304" pitchFamily="18" charset="0"/>
              </a:rPr>
              <a:t>(18), 50–69.</a:t>
            </a:r>
          </a:p>
          <a:p>
            <a:r>
              <a:rPr lang="es-MX" sz="1800" dirty="0">
                <a:effectLst/>
                <a:latin typeface="Times New Roman" panose="02020603050405020304" pitchFamily="18" charset="0"/>
                <a:ea typeface="Times New Roman" panose="02020603050405020304" pitchFamily="18" charset="0"/>
              </a:rPr>
              <a:t>Legislatura de Querétaro. (2022). El diputado Armando </a:t>
            </a:r>
            <a:r>
              <a:rPr lang="es-MX" sz="1800" dirty="0" err="1">
                <a:effectLst/>
                <a:latin typeface="Times New Roman" panose="02020603050405020304" pitchFamily="18" charset="0"/>
                <a:ea typeface="Times New Roman" panose="02020603050405020304" pitchFamily="18" charset="0"/>
              </a:rPr>
              <a:t>Sinecio</a:t>
            </a:r>
            <a:r>
              <a:rPr lang="es-MX" sz="1800" dirty="0">
                <a:effectLst/>
                <a:latin typeface="Times New Roman" panose="02020603050405020304" pitchFamily="18" charset="0"/>
                <a:ea typeface="Times New Roman" panose="02020603050405020304" pitchFamily="18" charset="0"/>
              </a:rPr>
              <a:t> presentó la Iniciativa Ley de Fomento de la Actividad Vitivinícola del Estado. http://legislaturaqueretaro.gob.mx/el-diputado-armando-sinecio-presento-la-iniciativa-ley-de-fomento-de-la-actividad-vitivinicola-del-estado/</a:t>
            </a:r>
          </a:p>
          <a:p>
            <a:pPr indent="-304800">
              <a:lnSpc>
                <a:spcPct val="115000"/>
              </a:lnSpc>
            </a:pPr>
            <a:r>
              <a:rPr lang="es-MX" sz="1800" dirty="0">
                <a:effectLst/>
                <a:latin typeface="Times New Roman" panose="02020603050405020304" pitchFamily="18" charset="0"/>
                <a:ea typeface="Times New Roman" panose="02020603050405020304" pitchFamily="18" charset="0"/>
              </a:rPr>
              <a:t>Marcela, I. J., Torres, S., Fernando, P., &amp; Marro, P. (2002). </a:t>
            </a:r>
            <a:r>
              <a:rPr lang="es-MX" sz="1800" i="1" dirty="0">
                <a:effectLst/>
                <a:latin typeface="Times New Roman" panose="02020603050405020304" pitchFamily="18" charset="0"/>
                <a:ea typeface="Times New Roman" panose="02020603050405020304" pitchFamily="18" charset="0"/>
              </a:rPr>
              <a:t>Herramientas de Software especializadas para Vigilancia Tecnológica e Inteligencia Competitiva</a:t>
            </a:r>
            <a:r>
              <a:rPr lang="es-MX" sz="1800" dirty="0">
                <a:effectLst/>
                <a:latin typeface="Times New Roman" panose="02020603050405020304" pitchFamily="18" charset="0"/>
                <a:ea typeface="Times New Roman" panose="02020603050405020304" pitchFamily="18" charset="0"/>
              </a:rPr>
              <a:t>. https://www.researchgate.net/publication/31842359_Herramientas_de_software_para_la_practica_en_la_empresa_de_la_vigilancia_tecnologica_e_inteligencia_competitiva_evaluacion_comparativa_JM_Sanchez_Torres_pref_de_Eduardo_Rios_Pita_presen_de_Fernando_Pa</a:t>
            </a:r>
          </a:p>
          <a:p>
            <a:pPr indent="-304800">
              <a:lnSpc>
                <a:spcPct val="115000"/>
              </a:lnSpc>
            </a:pPr>
            <a:r>
              <a:rPr lang="es-MX" sz="1800" dirty="0">
                <a:effectLst/>
                <a:latin typeface="Times New Roman" panose="02020603050405020304" pitchFamily="18" charset="0"/>
                <a:ea typeface="Times New Roman" panose="02020603050405020304" pitchFamily="18" charset="0"/>
              </a:rPr>
              <a:t>Miles, I. (2010a). </a:t>
            </a:r>
            <a:r>
              <a:rPr lang="es-MX" sz="1800" dirty="0" err="1">
                <a:effectLst/>
                <a:latin typeface="Times New Roman" panose="02020603050405020304" pitchFamily="18" charset="0"/>
                <a:ea typeface="Times New Roman" panose="02020603050405020304" pitchFamily="18" charset="0"/>
              </a:rPr>
              <a:t>The</a:t>
            </a:r>
            <a:r>
              <a:rPr lang="es-MX" sz="1800" dirty="0">
                <a:effectLst/>
                <a:latin typeface="Times New Roman" panose="02020603050405020304" pitchFamily="18" charset="0"/>
                <a:ea typeface="Times New Roman" panose="02020603050405020304" pitchFamily="18" charset="0"/>
              </a:rPr>
              <a:t> </a:t>
            </a:r>
            <a:r>
              <a:rPr lang="es-MX" sz="1800" dirty="0" err="1">
                <a:effectLst/>
                <a:latin typeface="Times New Roman" panose="02020603050405020304" pitchFamily="18" charset="0"/>
                <a:ea typeface="Times New Roman" panose="02020603050405020304" pitchFamily="18" charset="0"/>
              </a:rPr>
              <a:t>development</a:t>
            </a:r>
            <a:r>
              <a:rPr lang="es-MX" sz="1800" dirty="0">
                <a:effectLst/>
                <a:latin typeface="Times New Roman" panose="02020603050405020304" pitchFamily="18" charset="0"/>
                <a:ea typeface="Times New Roman" panose="02020603050405020304" pitchFamily="18" charset="0"/>
              </a:rPr>
              <a:t> </a:t>
            </a:r>
            <a:r>
              <a:rPr lang="es-MX" sz="1800" dirty="0" err="1">
                <a:effectLst/>
                <a:latin typeface="Times New Roman" panose="02020603050405020304" pitchFamily="18" charset="0"/>
                <a:ea typeface="Times New Roman" panose="02020603050405020304" pitchFamily="18" charset="0"/>
              </a:rPr>
              <a:t>of</a:t>
            </a:r>
            <a:r>
              <a:rPr lang="es-MX" sz="1800" dirty="0">
                <a:effectLst/>
                <a:latin typeface="Times New Roman" panose="02020603050405020304" pitchFamily="18" charset="0"/>
                <a:ea typeface="Times New Roman" panose="02020603050405020304" pitchFamily="18" charset="0"/>
              </a:rPr>
              <a:t> </a:t>
            </a:r>
            <a:r>
              <a:rPr lang="es-MX" sz="1800" dirty="0" err="1">
                <a:effectLst/>
                <a:latin typeface="Times New Roman" panose="02020603050405020304" pitchFamily="18" charset="0"/>
                <a:ea typeface="Times New Roman" panose="02020603050405020304" pitchFamily="18" charset="0"/>
              </a:rPr>
              <a:t>technology</a:t>
            </a:r>
            <a:r>
              <a:rPr lang="es-MX" sz="1800" dirty="0">
                <a:effectLst/>
                <a:latin typeface="Times New Roman" panose="02020603050405020304" pitchFamily="18" charset="0"/>
                <a:ea typeface="Times New Roman" panose="02020603050405020304" pitchFamily="18" charset="0"/>
              </a:rPr>
              <a:t> </a:t>
            </a:r>
            <a:r>
              <a:rPr lang="es-MX" sz="1800" dirty="0" err="1">
                <a:effectLst/>
                <a:latin typeface="Times New Roman" panose="02020603050405020304" pitchFamily="18" charset="0"/>
                <a:ea typeface="Times New Roman" panose="02020603050405020304" pitchFamily="18" charset="0"/>
              </a:rPr>
              <a:t>foresight</a:t>
            </a:r>
            <a:r>
              <a:rPr lang="es-MX" sz="1800" dirty="0">
                <a:effectLst/>
                <a:latin typeface="Times New Roman" panose="02020603050405020304" pitchFamily="18" charset="0"/>
                <a:ea typeface="Times New Roman" panose="02020603050405020304" pitchFamily="18" charset="0"/>
              </a:rPr>
              <a:t>: A </a:t>
            </a:r>
            <a:r>
              <a:rPr lang="es-MX" sz="1800" dirty="0" err="1">
                <a:effectLst/>
                <a:latin typeface="Times New Roman" panose="02020603050405020304" pitchFamily="18" charset="0"/>
                <a:ea typeface="Times New Roman" panose="02020603050405020304" pitchFamily="18" charset="0"/>
              </a:rPr>
              <a:t>review</a:t>
            </a:r>
            <a:r>
              <a:rPr lang="es-MX" sz="1800" dirty="0">
                <a:effectLst/>
                <a:latin typeface="Times New Roman" panose="02020603050405020304" pitchFamily="18" charset="0"/>
                <a:ea typeface="Times New Roman" panose="02020603050405020304" pitchFamily="18" charset="0"/>
              </a:rPr>
              <a:t>. </a:t>
            </a:r>
            <a:r>
              <a:rPr lang="es-MX" sz="1800" i="1" dirty="0" err="1">
                <a:effectLst/>
                <a:latin typeface="Times New Roman" panose="02020603050405020304" pitchFamily="18" charset="0"/>
                <a:ea typeface="Times New Roman" panose="02020603050405020304" pitchFamily="18" charset="0"/>
              </a:rPr>
              <a:t>Technological</a:t>
            </a:r>
            <a:r>
              <a:rPr lang="es-MX" sz="1800" i="1" dirty="0">
                <a:effectLst/>
                <a:latin typeface="Times New Roman" panose="02020603050405020304" pitchFamily="18" charset="0"/>
                <a:ea typeface="Times New Roman" panose="02020603050405020304" pitchFamily="18" charset="0"/>
              </a:rPr>
              <a:t> </a:t>
            </a:r>
            <a:r>
              <a:rPr lang="es-MX" sz="1800" i="1" dirty="0" err="1">
                <a:effectLst/>
                <a:latin typeface="Times New Roman" panose="02020603050405020304" pitchFamily="18" charset="0"/>
                <a:ea typeface="Times New Roman" panose="02020603050405020304" pitchFamily="18" charset="0"/>
              </a:rPr>
              <a:t>Forecasting</a:t>
            </a:r>
            <a:r>
              <a:rPr lang="es-MX" sz="1800" i="1" dirty="0">
                <a:effectLst/>
                <a:latin typeface="Times New Roman" panose="02020603050405020304" pitchFamily="18" charset="0"/>
                <a:ea typeface="Times New Roman" panose="02020603050405020304" pitchFamily="18" charset="0"/>
              </a:rPr>
              <a:t> and Social Change</a:t>
            </a:r>
            <a:r>
              <a:rPr lang="es-MX" sz="1800" dirty="0">
                <a:effectLst/>
                <a:latin typeface="Times New Roman" panose="02020603050405020304" pitchFamily="18" charset="0"/>
                <a:ea typeface="Times New Roman" panose="02020603050405020304" pitchFamily="18" charset="0"/>
              </a:rPr>
              <a:t>, </a:t>
            </a:r>
            <a:r>
              <a:rPr lang="es-MX" sz="1800" i="1" dirty="0">
                <a:effectLst/>
                <a:latin typeface="Times New Roman" panose="02020603050405020304" pitchFamily="18" charset="0"/>
                <a:ea typeface="Times New Roman" panose="02020603050405020304" pitchFamily="18" charset="0"/>
              </a:rPr>
              <a:t>77</a:t>
            </a:r>
            <a:r>
              <a:rPr lang="es-MX" sz="1800" dirty="0">
                <a:effectLst/>
                <a:latin typeface="Times New Roman" panose="02020603050405020304" pitchFamily="18" charset="0"/>
                <a:ea typeface="Times New Roman" panose="02020603050405020304" pitchFamily="18" charset="0"/>
              </a:rPr>
              <a:t>(9), 1448–1456. https://doi.org/10.1016/j.techfore.2010.07.016</a:t>
            </a:r>
          </a:p>
          <a:p>
            <a:pPr indent="-304800">
              <a:lnSpc>
                <a:spcPct val="115000"/>
              </a:lnSpc>
            </a:pPr>
            <a:r>
              <a:rPr lang="es-MX" sz="1800" dirty="0">
                <a:effectLst/>
                <a:latin typeface="Times New Roman" panose="02020603050405020304" pitchFamily="18" charset="0"/>
                <a:ea typeface="Times New Roman" panose="02020603050405020304" pitchFamily="18" charset="0"/>
              </a:rPr>
              <a:t>Miles, I. (2010b). </a:t>
            </a:r>
            <a:r>
              <a:rPr lang="es-MX" sz="1800" dirty="0" err="1">
                <a:effectLst/>
                <a:latin typeface="Times New Roman" panose="02020603050405020304" pitchFamily="18" charset="0"/>
                <a:ea typeface="Times New Roman" panose="02020603050405020304" pitchFamily="18" charset="0"/>
              </a:rPr>
              <a:t>The</a:t>
            </a:r>
            <a:r>
              <a:rPr lang="es-MX" sz="1800" dirty="0">
                <a:effectLst/>
                <a:latin typeface="Times New Roman" panose="02020603050405020304" pitchFamily="18" charset="0"/>
                <a:ea typeface="Times New Roman" panose="02020603050405020304" pitchFamily="18" charset="0"/>
              </a:rPr>
              <a:t> </a:t>
            </a:r>
            <a:r>
              <a:rPr lang="es-MX" sz="1800" dirty="0" err="1">
                <a:effectLst/>
                <a:latin typeface="Times New Roman" panose="02020603050405020304" pitchFamily="18" charset="0"/>
                <a:ea typeface="Times New Roman" panose="02020603050405020304" pitchFamily="18" charset="0"/>
              </a:rPr>
              <a:t>development</a:t>
            </a:r>
            <a:r>
              <a:rPr lang="es-MX" sz="1800" dirty="0">
                <a:effectLst/>
                <a:latin typeface="Times New Roman" panose="02020603050405020304" pitchFamily="18" charset="0"/>
                <a:ea typeface="Times New Roman" panose="02020603050405020304" pitchFamily="18" charset="0"/>
              </a:rPr>
              <a:t> </a:t>
            </a:r>
            <a:r>
              <a:rPr lang="es-MX" sz="1800" dirty="0" err="1">
                <a:effectLst/>
                <a:latin typeface="Times New Roman" panose="02020603050405020304" pitchFamily="18" charset="0"/>
                <a:ea typeface="Times New Roman" panose="02020603050405020304" pitchFamily="18" charset="0"/>
              </a:rPr>
              <a:t>of</a:t>
            </a:r>
            <a:r>
              <a:rPr lang="es-MX" sz="1800" dirty="0">
                <a:effectLst/>
                <a:latin typeface="Times New Roman" panose="02020603050405020304" pitchFamily="18" charset="0"/>
                <a:ea typeface="Times New Roman" panose="02020603050405020304" pitchFamily="18" charset="0"/>
              </a:rPr>
              <a:t> </a:t>
            </a:r>
            <a:r>
              <a:rPr lang="es-MX" sz="1800" dirty="0" err="1">
                <a:effectLst/>
                <a:latin typeface="Times New Roman" panose="02020603050405020304" pitchFamily="18" charset="0"/>
                <a:ea typeface="Times New Roman" panose="02020603050405020304" pitchFamily="18" charset="0"/>
              </a:rPr>
              <a:t>technology</a:t>
            </a:r>
            <a:r>
              <a:rPr lang="es-MX" sz="1800" dirty="0">
                <a:effectLst/>
                <a:latin typeface="Times New Roman" panose="02020603050405020304" pitchFamily="18" charset="0"/>
                <a:ea typeface="Times New Roman" panose="02020603050405020304" pitchFamily="18" charset="0"/>
              </a:rPr>
              <a:t> </a:t>
            </a:r>
            <a:r>
              <a:rPr lang="es-MX" sz="1800" dirty="0" err="1">
                <a:effectLst/>
                <a:latin typeface="Times New Roman" panose="02020603050405020304" pitchFamily="18" charset="0"/>
                <a:ea typeface="Times New Roman" panose="02020603050405020304" pitchFamily="18" charset="0"/>
              </a:rPr>
              <a:t>foresight</a:t>
            </a:r>
            <a:r>
              <a:rPr lang="es-MX" sz="1800" dirty="0">
                <a:effectLst/>
                <a:latin typeface="Times New Roman" panose="02020603050405020304" pitchFamily="18" charset="0"/>
                <a:ea typeface="Times New Roman" panose="02020603050405020304" pitchFamily="18" charset="0"/>
              </a:rPr>
              <a:t>: A </a:t>
            </a:r>
            <a:r>
              <a:rPr lang="es-MX" sz="1800" dirty="0" err="1">
                <a:effectLst/>
                <a:latin typeface="Times New Roman" panose="02020603050405020304" pitchFamily="18" charset="0"/>
                <a:ea typeface="Times New Roman" panose="02020603050405020304" pitchFamily="18" charset="0"/>
              </a:rPr>
              <a:t>review</a:t>
            </a:r>
            <a:r>
              <a:rPr lang="es-MX" sz="1800" dirty="0">
                <a:effectLst/>
                <a:latin typeface="Times New Roman" panose="02020603050405020304" pitchFamily="18" charset="0"/>
                <a:ea typeface="Times New Roman" panose="02020603050405020304" pitchFamily="18" charset="0"/>
              </a:rPr>
              <a:t>. </a:t>
            </a:r>
            <a:r>
              <a:rPr lang="es-MX" sz="1800" i="1" dirty="0" err="1">
                <a:effectLst/>
                <a:latin typeface="Times New Roman" panose="02020603050405020304" pitchFamily="18" charset="0"/>
                <a:ea typeface="Times New Roman" panose="02020603050405020304" pitchFamily="18" charset="0"/>
              </a:rPr>
              <a:t>Technological</a:t>
            </a:r>
            <a:r>
              <a:rPr lang="es-MX" sz="1800" i="1" dirty="0">
                <a:effectLst/>
                <a:latin typeface="Times New Roman" panose="02020603050405020304" pitchFamily="18" charset="0"/>
                <a:ea typeface="Times New Roman" panose="02020603050405020304" pitchFamily="18" charset="0"/>
              </a:rPr>
              <a:t> </a:t>
            </a:r>
            <a:r>
              <a:rPr lang="es-MX" sz="1800" i="1" dirty="0" err="1">
                <a:effectLst/>
                <a:latin typeface="Times New Roman" panose="02020603050405020304" pitchFamily="18" charset="0"/>
                <a:ea typeface="Times New Roman" panose="02020603050405020304" pitchFamily="18" charset="0"/>
              </a:rPr>
              <a:t>Forecasting</a:t>
            </a:r>
            <a:r>
              <a:rPr lang="es-MX" sz="1800" i="1" dirty="0">
                <a:effectLst/>
                <a:latin typeface="Times New Roman" panose="02020603050405020304" pitchFamily="18" charset="0"/>
                <a:ea typeface="Times New Roman" panose="02020603050405020304" pitchFamily="18" charset="0"/>
              </a:rPr>
              <a:t> and Social Change</a:t>
            </a:r>
            <a:r>
              <a:rPr lang="es-MX" sz="1800" dirty="0">
                <a:effectLst/>
                <a:latin typeface="Times New Roman" panose="02020603050405020304" pitchFamily="18" charset="0"/>
                <a:ea typeface="Times New Roman" panose="02020603050405020304" pitchFamily="18" charset="0"/>
              </a:rPr>
              <a:t>, </a:t>
            </a:r>
            <a:r>
              <a:rPr lang="es-MX" sz="1800" i="1" dirty="0">
                <a:effectLst/>
                <a:latin typeface="Times New Roman" panose="02020603050405020304" pitchFamily="18" charset="0"/>
                <a:ea typeface="Times New Roman" panose="02020603050405020304" pitchFamily="18" charset="0"/>
              </a:rPr>
              <a:t>77</a:t>
            </a:r>
            <a:r>
              <a:rPr lang="es-MX" sz="1800" dirty="0">
                <a:effectLst/>
                <a:latin typeface="Times New Roman" panose="02020603050405020304" pitchFamily="18" charset="0"/>
                <a:ea typeface="Times New Roman" panose="02020603050405020304" pitchFamily="18" charset="0"/>
              </a:rPr>
              <a:t>(9), 1448–1456. https://doi.org/10.1016/j.techfore.2010.07.016</a:t>
            </a:r>
          </a:p>
          <a:p>
            <a:pPr indent="-304800">
              <a:lnSpc>
                <a:spcPct val="115000"/>
              </a:lnSpc>
            </a:pPr>
            <a:r>
              <a:rPr lang="es-MX" sz="1800" dirty="0">
                <a:effectLst/>
                <a:latin typeface="Times New Roman" panose="02020603050405020304" pitchFamily="18" charset="0"/>
                <a:ea typeface="Times New Roman" panose="02020603050405020304" pitchFamily="18" charset="0"/>
              </a:rPr>
              <a:t>Ospina Montes, C., &amp; Gómez Meza, M. (2014). </a:t>
            </a:r>
            <a:r>
              <a:rPr lang="es-MX" sz="1800" i="1" dirty="0">
                <a:effectLst/>
                <a:latin typeface="Times New Roman" panose="02020603050405020304" pitchFamily="18" charset="0"/>
                <a:ea typeface="Times New Roman" panose="02020603050405020304" pitchFamily="18" charset="0"/>
              </a:rPr>
              <a:t>Modelo de vigilancia tecnológica e inteligencia competitiva</a:t>
            </a:r>
            <a:r>
              <a:rPr lang="es-MX" sz="1800" dirty="0">
                <a:effectLst/>
                <a:latin typeface="Times New Roman" panose="02020603050405020304" pitchFamily="18" charset="0"/>
                <a:ea typeface="Times New Roman" panose="02020603050405020304" pitchFamily="18" charset="0"/>
              </a:rPr>
              <a:t>. Universidad Autónoma de Manizales</a:t>
            </a:r>
          </a:p>
          <a:p>
            <a:pPr marL="0" indent="0">
              <a:buNone/>
            </a:pPr>
            <a:endParaRPr lang="es-MX" dirty="0"/>
          </a:p>
        </p:txBody>
      </p:sp>
    </p:spTree>
    <p:extLst>
      <p:ext uri="{BB962C8B-B14F-4D97-AF65-F5344CB8AC3E}">
        <p14:creationId xmlns:p14="http://schemas.microsoft.com/office/powerpoint/2010/main" val="22231582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9F3AC6-2E3D-C260-D0C6-A48A19E3A2C6}"/>
            </a:ext>
          </a:extLst>
        </p:cNvPr>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1527816-1CB7-D63F-D232-893080C35A96}"/>
              </a:ext>
            </a:extLst>
          </p:cNvPr>
          <p:cNvSpPr>
            <a:spLocks noGrp="1"/>
          </p:cNvSpPr>
          <p:nvPr>
            <p:ph idx="1"/>
          </p:nvPr>
        </p:nvSpPr>
        <p:spPr>
          <a:xfrm>
            <a:off x="1371600" y="352927"/>
            <a:ext cx="10467474" cy="6505073"/>
          </a:xfrm>
        </p:spPr>
        <p:txBody>
          <a:bodyPr>
            <a:normAutofit fontScale="92500"/>
          </a:bodyPr>
          <a:lstStyle/>
          <a:p>
            <a:pPr indent="-304800">
              <a:lnSpc>
                <a:spcPct val="115000"/>
              </a:lnSpc>
            </a:pPr>
            <a:r>
              <a:rPr lang="es-MX" sz="1800" dirty="0">
                <a:effectLst/>
                <a:latin typeface="Times New Roman" panose="02020603050405020304" pitchFamily="18" charset="0"/>
                <a:ea typeface="Times New Roman" panose="02020603050405020304" pitchFamily="18" charset="0"/>
              </a:rPr>
              <a:t>Palos, P. Reyes, A. y Ramon, J. (2018). Modelos de Adopción de Tecnologías de la Información y Cloud Computing en las Organizaciones</a:t>
            </a:r>
            <a:r>
              <a:rPr lang="es-MX" sz="1800" i="1" dirty="0">
                <a:effectLst/>
                <a:latin typeface="Times New Roman" panose="02020603050405020304" pitchFamily="18" charset="0"/>
                <a:ea typeface="Times New Roman" panose="02020603050405020304" pitchFamily="18" charset="0"/>
              </a:rPr>
              <a:t>. Información tecnológica</a:t>
            </a:r>
            <a:r>
              <a:rPr lang="es-MX" sz="1800" dirty="0">
                <a:effectLst/>
                <a:latin typeface="Times New Roman" panose="02020603050405020304" pitchFamily="18" charset="0"/>
                <a:ea typeface="Times New Roman" panose="02020603050405020304" pitchFamily="18" charset="0"/>
              </a:rPr>
              <a:t>. 30(3), 3-12. </a:t>
            </a:r>
            <a:r>
              <a:rPr lang="es-MX" sz="1800" u="sng" dirty="0">
                <a:solidFill>
                  <a:srgbClr val="0000FF"/>
                </a:solidFill>
                <a:effectLst/>
                <a:latin typeface="Times New Roman" panose="02020603050405020304" pitchFamily="18" charset="0"/>
                <a:ea typeface="Times New Roman" panose="02020603050405020304" pitchFamily="18" charset="0"/>
                <a:hlinkClick r:id="rId2"/>
              </a:rPr>
              <a:t>http://dx.doi.org/10.4067/S0718-07642019000300003</a:t>
            </a:r>
            <a:r>
              <a:rPr lang="es-MX" sz="1800" dirty="0">
                <a:effectLst/>
                <a:latin typeface="Times New Roman" panose="02020603050405020304" pitchFamily="18" charset="0"/>
                <a:ea typeface="Times New Roman" panose="02020603050405020304" pitchFamily="18" charset="0"/>
              </a:rPr>
              <a:t> </a:t>
            </a:r>
          </a:p>
          <a:p>
            <a:pPr indent="-304800">
              <a:lnSpc>
                <a:spcPct val="115000"/>
              </a:lnSpc>
            </a:pPr>
            <a:r>
              <a:rPr lang="es-MX" sz="1800" dirty="0">
                <a:effectLst/>
                <a:latin typeface="Times New Roman" panose="02020603050405020304" pitchFamily="18" charset="0"/>
                <a:ea typeface="Times New Roman" panose="02020603050405020304" pitchFamily="18" charset="0"/>
              </a:rPr>
              <a:t>Ramírez, M. I., Escobar </a:t>
            </a:r>
            <a:r>
              <a:rPr lang="es-MX" sz="1800" dirty="0" err="1">
                <a:effectLst/>
                <a:latin typeface="Times New Roman" panose="02020603050405020304" pitchFamily="18" charset="0"/>
                <a:ea typeface="Times New Roman" panose="02020603050405020304" pitchFamily="18" charset="0"/>
              </a:rPr>
              <a:t>Rua</a:t>
            </a:r>
            <a:r>
              <a:rPr lang="es-MX" sz="1800" dirty="0">
                <a:effectLst/>
                <a:latin typeface="Times New Roman" panose="02020603050405020304" pitchFamily="18" charset="0"/>
                <a:ea typeface="Times New Roman" panose="02020603050405020304" pitchFamily="18" charset="0"/>
              </a:rPr>
              <a:t>, D., &amp; Arango </a:t>
            </a:r>
            <a:r>
              <a:rPr lang="es-MX" sz="1800" dirty="0" err="1">
                <a:effectLst/>
                <a:latin typeface="Times New Roman" panose="02020603050405020304" pitchFamily="18" charset="0"/>
                <a:ea typeface="Times New Roman" panose="02020603050405020304" pitchFamily="18" charset="0"/>
              </a:rPr>
              <a:t>Alzate</a:t>
            </a:r>
            <a:r>
              <a:rPr lang="es-MX" sz="1800" dirty="0">
                <a:effectLst/>
                <a:latin typeface="Times New Roman" panose="02020603050405020304" pitchFamily="18" charset="0"/>
                <a:ea typeface="Times New Roman" panose="02020603050405020304" pitchFamily="18" charset="0"/>
              </a:rPr>
              <a:t>, B. (2012). Vigilancia tecnológica e inteligencia competitiva. </a:t>
            </a:r>
            <a:r>
              <a:rPr lang="es-MX" sz="1800" i="1" dirty="0">
                <a:effectLst/>
                <a:latin typeface="Times New Roman" panose="02020603050405020304" pitchFamily="18" charset="0"/>
                <a:ea typeface="Times New Roman" panose="02020603050405020304" pitchFamily="18" charset="0"/>
              </a:rPr>
              <a:t>Revista Electrónica Gestión de Las Personas y Tecnología</a:t>
            </a:r>
            <a:r>
              <a:rPr lang="es-MX" sz="1800" dirty="0">
                <a:effectLst/>
                <a:latin typeface="Times New Roman" panose="02020603050405020304" pitchFamily="18" charset="0"/>
                <a:ea typeface="Times New Roman" panose="02020603050405020304" pitchFamily="18" charset="0"/>
              </a:rPr>
              <a:t>, </a:t>
            </a:r>
            <a:r>
              <a:rPr lang="es-MX" sz="1800" i="1" dirty="0">
                <a:effectLst/>
                <a:latin typeface="Times New Roman" panose="02020603050405020304" pitchFamily="18" charset="0"/>
                <a:ea typeface="Times New Roman" panose="02020603050405020304" pitchFamily="18" charset="0"/>
              </a:rPr>
              <a:t>5</a:t>
            </a:r>
            <a:r>
              <a:rPr lang="es-MX" sz="1800" dirty="0">
                <a:effectLst/>
                <a:latin typeface="Times New Roman" panose="02020603050405020304" pitchFamily="18" charset="0"/>
                <a:ea typeface="Times New Roman" panose="02020603050405020304" pitchFamily="18" charset="0"/>
              </a:rPr>
              <a:t>.</a:t>
            </a:r>
          </a:p>
          <a:p>
            <a:pPr indent="-304800">
              <a:lnSpc>
                <a:spcPct val="115000"/>
              </a:lnSpc>
            </a:pPr>
            <a:r>
              <a:rPr lang="es-MX" sz="1800" dirty="0">
                <a:effectLst/>
                <a:latin typeface="Times New Roman" panose="02020603050405020304" pitchFamily="18" charset="0"/>
                <a:ea typeface="Times New Roman" panose="02020603050405020304" pitchFamily="18" charset="0"/>
              </a:rPr>
              <a:t>Reyes, C. (2022). El mercado del vino en México. ICEX España Exportación e Inversiones. </a:t>
            </a:r>
            <a:r>
              <a:rPr lang="es-MX" sz="1800" u="sng" dirty="0">
                <a:solidFill>
                  <a:srgbClr val="0000FF"/>
                </a:solidFill>
                <a:effectLst/>
                <a:latin typeface="Times New Roman" panose="02020603050405020304" pitchFamily="18" charset="0"/>
                <a:ea typeface="Times New Roman" panose="02020603050405020304" pitchFamily="18" charset="0"/>
                <a:hlinkClick r:id="rId3"/>
              </a:rPr>
              <a:t>https://www.icex.es/content/dam/es/icex/oficinas/077/documentos/2022/06/documentos-anexos/DOC2022911658.pdf</a:t>
            </a:r>
            <a:r>
              <a:rPr lang="es-MX" sz="1800" dirty="0">
                <a:effectLst/>
                <a:latin typeface="Times New Roman" panose="02020603050405020304" pitchFamily="18" charset="0"/>
                <a:ea typeface="Times New Roman" panose="02020603050405020304" pitchFamily="18" charset="0"/>
              </a:rPr>
              <a:t> </a:t>
            </a:r>
          </a:p>
          <a:p>
            <a:pPr indent="-304800">
              <a:lnSpc>
                <a:spcPct val="115000"/>
              </a:lnSpc>
            </a:pPr>
            <a:r>
              <a:rPr lang="es-MX" sz="1800" dirty="0">
                <a:effectLst/>
                <a:latin typeface="Times New Roman" panose="02020603050405020304" pitchFamily="18" charset="0"/>
                <a:ea typeface="Times New Roman" panose="02020603050405020304" pitchFamily="18" charset="0"/>
              </a:rPr>
              <a:t>Rogers, E. (2003). La difusión de las innovaciones. New York: </a:t>
            </a:r>
            <a:r>
              <a:rPr lang="es-MX" sz="1800" dirty="0" err="1">
                <a:effectLst/>
                <a:latin typeface="Times New Roman" panose="02020603050405020304" pitchFamily="18" charset="0"/>
                <a:ea typeface="Times New Roman" panose="02020603050405020304" pitchFamily="18" charset="0"/>
              </a:rPr>
              <a:t>The</a:t>
            </a:r>
            <a:r>
              <a:rPr lang="es-MX" sz="1800" dirty="0">
                <a:effectLst/>
                <a:latin typeface="Times New Roman" panose="02020603050405020304" pitchFamily="18" charset="0"/>
                <a:ea typeface="Times New Roman" panose="02020603050405020304" pitchFamily="18" charset="0"/>
              </a:rPr>
              <a:t> Free </a:t>
            </a:r>
            <a:r>
              <a:rPr lang="es-MX" sz="1800" dirty="0" err="1">
                <a:effectLst/>
                <a:latin typeface="Times New Roman" panose="02020603050405020304" pitchFamily="18" charset="0"/>
                <a:ea typeface="Times New Roman" panose="02020603050405020304" pitchFamily="18" charset="0"/>
              </a:rPr>
              <a:t>Press</a:t>
            </a:r>
            <a:endParaRPr lang="es-MX" sz="1800" dirty="0">
              <a:effectLst/>
              <a:latin typeface="Times New Roman" panose="02020603050405020304" pitchFamily="18" charset="0"/>
              <a:ea typeface="Times New Roman" panose="02020603050405020304" pitchFamily="18" charset="0"/>
            </a:endParaRPr>
          </a:p>
          <a:p>
            <a:pPr indent="-304800">
              <a:lnSpc>
                <a:spcPct val="115000"/>
              </a:lnSpc>
            </a:pPr>
            <a:r>
              <a:rPr lang="es-MX" sz="1800" dirty="0" err="1">
                <a:effectLst/>
                <a:latin typeface="Times New Roman" panose="02020603050405020304" pitchFamily="18" charset="0"/>
                <a:ea typeface="Times New Roman" panose="02020603050405020304" pitchFamily="18" charset="0"/>
              </a:rPr>
              <a:t>Rouach</a:t>
            </a:r>
            <a:r>
              <a:rPr lang="es-MX" sz="1800" dirty="0">
                <a:effectLst/>
                <a:latin typeface="Times New Roman" panose="02020603050405020304" pitchFamily="18" charset="0"/>
                <a:ea typeface="Times New Roman" panose="02020603050405020304" pitchFamily="18" charset="0"/>
              </a:rPr>
              <a:t>, D. (1996). Seguimiento tecnológico e Inteligencia Económica. París: </a:t>
            </a:r>
            <a:r>
              <a:rPr lang="es-MX" sz="1800" dirty="0" err="1">
                <a:effectLst/>
                <a:latin typeface="Times New Roman" panose="02020603050405020304" pitchFamily="18" charset="0"/>
                <a:ea typeface="Times New Roman" panose="02020603050405020304" pitchFamily="18" charset="0"/>
              </a:rPr>
              <a:t>Presses</a:t>
            </a:r>
            <a:r>
              <a:rPr lang="es-MX" sz="1800" dirty="0">
                <a:effectLst/>
                <a:latin typeface="Times New Roman" panose="02020603050405020304" pitchFamily="18" charset="0"/>
                <a:ea typeface="Times New Roman" panose="02020603050405020304" pitchFamily="18" charset="0"/>
              </a:rPr>
              <a:t> </a:t>
            </a:r>
            <a:r>
              <a:rPr lang="es-MX" sz="1800" dirty="0" err="1">
                <a:effectLst/>
                <a:latin typeface="Times New Roman" panose="02020603050405020304" pitchFamily="18" charset="0"/>
                <a:ea typeface="Times New Roman" panose="02020603050405020304" pitchFamily="18" charset="0"/>
              </a:rPr>
              <a:t>Universitaires</a:t>
            </a:r>
            <a:r>
              <a:rPr lang="es-MX" sz="1800" dirty="0">
                <a:effectLst/>
                <a:latin typeface="Times New Roman" panose="02020603050405020304" pitchFamily="18" charset="0"/>
                <a:ea typeface="Times New Roman" panose="02020603050405020304" pitchFamily="18" charset="0"/>
              </a:rPr>
              <a:t> e France. </a:t>
            </a:r>
          </a:p>
          <a:p>
            <a:pPr indent="-304800">
              <a:lnSpc>
                <a:spcPct val="115000"/>
              </a:lnSpc>
            </a:pPr>
            <a:r>
              <a:rPr lang="es-MX" sz="1800" dirty="0">
                <a:effectLst/>
                <a:latin typeface="Times New Roman" panose="02020603050405020304" pitchFamily="18" charset="0"/>
                <a:ea typeface="Times New Roman" panose="02020603050405020304" pitchFamily="18" charset="0"/>
              </a:rPr>
              <a:t>Sampieri, R. (2014).  Metodología de la investigación. McGraw-Hill</a:t>
            </a:r>
          </a:p>
          <a:p>
            <a:pPr indent="-304800">
              <a:lnSpc>
                <a:spcPct val="115000"/>
              </a:lnSpc>
            </a:pPr>
            <a:r>
              <a:rPr lang="es-MX" sz="1800" dirty="0">
                <a:effectLst/>
                <a:latin typeface="Times New Roman" panose="02020603050405020304" pitchFamily="18" charset="0"/>
                <a:ea typeface="Times New Roman" panose="02020603050405020304" pitchFamily="18" charset="0"/>
              </a:rPr>
              <a:t>Sánchez Rico, A. P. (2010). </a:t>
            </a:r>
            <a:r>
              <a:rPr lang="es-MX" sz="1800" i="1" dirty="0">
                <a:effectLst/>
                <a:latin typeface="Times New Roman" panose="02020603050405020304" pitchFamily="18" charset="0"/>
                <a:ea typeface="Times New Roman" panose="02020603050405020304" pitchFamily="18" charset="0"/>
              </a:rPr>
              <a:t>Vigilancia tecnológica y prospectiva </a:t>
            </a:r>
            <a:r>
              <a:rPr lang="es-MX" sz="1800" i="1" dirty="0" err="1">
                <a:effectLst/>
                <a:latin typeface="Times New Roman" panose="02020603050405020304" pitchFamily="18" charset="0"/>
                <a:ea typeface="Times New Roman" panose="02020603050405020304" pitchFamily="18" charset="0"/>
              </a:rPr>
              <a:t>tecnólogica</a:t>
            </a:r>
            <a:r>
              <a:rPr lang="es-MX" sz="1800" i="1" dirty="0">
                <a:effectLst/>
                <a:latin typeface="Times New Roman" panose="02020603050405020304" pitchFamily="18" charset="0"/>
                <a:ea typeface="Times New Roman" panose="02020603050405020304" pitchFamily="18" charset="0"/>
              </a:rPr>
              <a:t>, disciplinas que generan insumos para el diseño de políticas de ciencia, tecnología e innovación.</a:t>
            </a:r>
            <a:r>
              <a:rPr lang="es-MX" sz="1800" dirty="0">
                <a:effectLst/>
                <a:latin typeface="Times New Roman" panose="02020603050405020304" pitchFamily="18" charset="0"/>
                <a:ea typeface="Times New Roman" panose="02020603050405020304" pitchFamily="18" charset="0"/>
              </a:rPr>
              <a:t> Instituto Tecnológico de Buenos Aires.</a:t>
            </a:r>
          </a:p>
          <a:p>
            <a:pPr indent="-304800">
              <a:lnSpc>
                <a:spcPct val="115000"/>
              </a:lnSpc>
            </a:pPr>
            <a:r>
              <a:rPr lang="es-MX" sz="1800" dirty="0">
                <a:effectLst/>
                <a:latin typeface="Times New Roman" panose="02020603050405020304" pitchFamily="18" charset="0"/>
                <a:ea typeface="Times New Roman" panose="02020603050405020304" pitchFamily="18" charset="0"/>
              </a:rPr>
              <a:t>Sánchez, J. Palop, F. (2002). Herramientas de Software para la práctica de la Inteligencia Competitiva en la empresa. </a:t>
            </a:r>
            <a:r>
              <a:rPr lang="es-MX" sz="1800" u="sng" dirty="0">
                <a:solidFill>
                  <a:srgbClr val="0000FF"/>
                </a:solidFill>
                <a:effectLst/>
                <a:latin typeface="Times New Roman" panose="02020603050405020304" pitchFamily="18" charset="0"/>
                <a:ea typeface="Times New Roman" panose="02020603050405020304" pitchFamily="18" charset="0"/>
                <a:hlinkClick r:id="rId4"/>
              </a:rPr>
              <a:t>https://www.redalyc.org/pdf/4778/477847114019.pdf</a:t>
            </a:r>
            <a:r>
              <a:rPr lang="es-MX" sz="1800" dirty="0">
                <a:effectLst/>
                <a:latin typeface="Times New Roman" panose="02020603050405020304" pitchFamily="18" charset="0"/>
                <a:ea typeface="Times New Roman" panose="02020603050405020304" pitchFamily="18" charset="0"/>
              </a:rPr>
              <a:t> </a:t>
            </a:r>
          </a:p>
          <a:p>
            <a:pPr indent="-304800">
              <a:lnSpc>
                <a:spcPct val="115000"/>
              </a:lnSpc>
            </a:pPr>
            <a:r>
              <a:rPr lang="es-MX" sz="1800" dirty="0">
                <a:effectLst/>
                <a:latin typeface="Times New Roman" panose="02020603050405020304" pitchFamily="18" charset="0"/>
                <a:ea typeface="Times New Roman" panose="02020603050405020304" pitchFamily="18" charset="0"/>
              </a:rPr>
              <a:t>San Martín, D. (2014). Teoría fundamentada y </a:t>
            </a:r>
            <a:r>
              <a:rPr lang="es-MX" sz="1800" dirty="0" err="1">
                <a:effectLst/>
                <a:latin typeface="Times New Roman" panose="02020603050405020304" pitchFamily="18" charset="0"/>
                <a:ea typeface="Times New Roman" panose="02020603050405020304" pitchFamily="18" charset="0"/>
              </a:rPr>
              <a:t>Atlas.ti</a:t>
            </a:r>
            <a:r>
              <a:rPr lang="es-MX" sz="1800" dirty="0">
                <a:effectLst/>
                <a:latin typeface="Times New Roman" panose="02020603050405020304" pitchFamily="18" charset="0"/>
                <a:ea typeface="Times New Roman" panose="02020603050405020304" pitchFamily="18" charset="0"/>
              </a:rPr>
              <a:t>: recursos metodológicos para la investigación educativa. REDIE, 16(1). </a:t>
            </a:r>
            <a:r>
              <a:rPr lang="es-MX" sz="1800" u="sng" dirty="0">
                <a:solidFill>
                  <a:srgbClr val="0000FF"/>
                </a:solidFill>
                <a:effectLst/>
                <a:latin typeface="Times New Roman" panose="02020603050405020304" pitchFamily="18" charset="0"/>
                <a:ea typeface="Times New Roman" panose="02020603050405020304" pitchFamily="18" charset="0"/>
                <a:hlinkClick r:id="rId5"/>
              </a:rPr>
              <a:t>https://www.scielo.org.mx/scielo.php?script=sci_arttext&amp;pid=S1607-40412014000100008</a:t>
            </a:r>
            <a:r>
              <a:rPr lang="es-MX" sz="1800" dirty="0">
                <a:effectLst/>
                <a:latin typeface="Times New Roman" panose="02020603050405020304" pitchFamily="18" charset="0"/>
                <a:ea typeface="Times New Roman" panose="02020603050405020304" pitchFamily="18" charset="0"/>
              </a:rPr>
              <a:t> </a:t>
            </a:r>
          </a:p>
          <a:p>
            <a:pPr marL="0" indent="0">
              <a:buNone/>
            </a:pPr>
            <a:endParaRPr lang="es-MX" dirty="0"/>
          </a:p>
        </p:txBody>
      </p:sp>
    </p:spTree>
    <p:extLst>
      <p:ext uri="{BB962C8B-B14F-4D97-AF65-F5344CB8AC3E}">
        <p14:creationId xmlns:p14="http://schemas.microsoft.com/office/powerpoint/2010/main" val="19378490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C1E080-2B5D-1486-A7D0-EA41A145696E}"/>
            </a:ext>
          </a:extLst>
        </p:cNvPr>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BDB9D8F-58B0-628A-43FF-24C0B5DBD212}"/>
              </a:ext>
            </a:extLst>
          </p:cNvPr>
          <p:cNvSpPr>
            <a:spLocks noGrp="1"/>
          </p:cNvSpPr>
          <p:nvPr>
            <p:ph idx="1"/>
          </p:nvPr>
        </p:nvSpPr>
        <p:spPr>
          <a:xfrm>
            <a:off x="1371600" y="352927"/>
            <a:ext cx="10467474" cy="6505073"/>
          </a:xfrm>
        </p:spPr>
        <p:txBody>
          <a:bodyPr>
            <a:normAutofit/>
          </a:bodyPr>
          <a:lstStyle/>
          <a:p>
            <a:pPr indent="-304800">
              <a:lnSpc>
                <a:spcPct val="115000"/>
              </a:lnSpc>
            </a:pPr>
            <a:r>
              <a:rPr lang="es-MX" sz="1800" dirty="0">
                <a:effectLst/>
                <a:latin typeface="Times New Roman" panose="02020603050405020304" pitchFamily="18" charset="0"/>
                <a:ea typeface="Times New Roman" panose="02020603050405020304" pitchFamily="18" charset="0"/>
              </a:rPr>
              <a:t>Salgado, D. Guzmán, M. Carrillo, H. (2003). Establecimiento de un sistema de vigilancia científico-tecnológica. ACIMED. 11(6). </a:t>
            </a:r>
            <a:r>
              <a:rPr lang="es-MX" sz="1800" u="sng" dirty="0">
                <a:solidFill>
                  <a:srgbClr val="0000FF"/>
                </a:solidFill>
                <a:effectLst/>
                <a:latin typeface="Times New Roman" panose="02020603050405020304" pitchFamily="18" charset="0"/>
                <a:ea typeface="Times New Roman" panose="02020603050405020304" pitchFamily="18" charset="0"/>
                <a:hlinkClick r:id="rId2"/>
              </a:rPr>
              <a:t>http://scielo.sld.cu/scielo.php?script=sci_arttext&amp;pid=S1024-94352003000600009</a:t>
            </a:r>
            <a:r>
              <a:rPr lang="es-MX" sz="1800" dirty="0">
                <a:effectLst/>
                <a:latin typeface="Times New Roman" panose="02020603050405020304" pitchFamily="18" charset="0"/>
                <a:ea typeface="Times New Roman" panose="02020603050405020304" pitchFamily="18" charset="0"/>
              </a:rPr>
              <a:t> </a:t>
            </a:r>
          </a:p>
          <a:p>
            <a:pPr indent="-304800">
              <a:lnSpc>
                <a:spcPct val="115000"/>
              </a:lnSpc>
            </a:pPr>
            <a:r>
              <a:rPr lang="es-MX" sz="1800" dirty="0">
                <a:effectLst/>
                <a:latin typeface="Times New Roman" panose="02020603050405020304" pitchFamily="18" charset="0"/>
                <a:ea typeface="Times New Roman" panose="02020603050405020304" pitchFamily="18" charset="0"/>
              </a:rPr>
              <a:t>Secretario de Agricultura y Desarrollo Rural (2018). Franja del vino y tradición vinícola. https://www.gob.mx/agricultura/es/articulos/franja-del-vino-tradicion-vinicola</a:t>
            </a:r>
          </a:p>
          <a:p>
            <a:pPr indent="-304800">
              <a:lnSpc>
                <a:spcPct val="115000"/>
              </a:lnSpc>
            </a:pPr>
            <a:r>
              <a:rPr lang="es-MX" sz="1800" dirty="0">
                <a:effectLst/>
                <a:latin typeface="Times New Roman" panose="02020603050405020304" pitchFamily="18" charset="0"/>
                <a:ea typeface="Times New Roman" panose="02020603050405020304" pitchFamily="18" charset="0"/>
              </a:rPr>
              <a:t>Secretario de Agricultura y desarrollo Rural (2022). Producción de uva en México 2022. </a:t>
            </a:r>
            <a:r>
              <a:rPr lang="es-MX" sz="1800" u="sng" dirty="0">
                <a:solidFill>
                  <a:srgbClr val="0000FF"/>
                </a:solidFill>
                <a:effectLst/>
                <a:latin typeface="Times New Roman" panose="02020603050405020304" pitchFamily="18" charset="0"/>
                <a:ea typeface="Times New Roman" panose="02020603050405020304" pitchFamily="18" charset="0"/>
                <a:hlinkClick r:id="rId3"/>
              </a:rPr>
              <a:t>https://www.gob.mx/cms/uploads/attachment/file/771603/Producci_n_Uva_en_M_xico.pdf</a:t>
            </a:r>
            <a:r>
              <a:rPr lang="es-MX" sz="1800" dirty="0">
                <a:effectLst/>
                <a:latin typeface="Times New Roman" panose="02020603050405020304" pitchFamily="18" charset="0"/>
                <a:ea typeface="Times New Roman" panose="02020603050405020304" pitchFamily="18" charset="0"/>
              </a:rPr>
              <a:t> </a:t>
            </a:r>
          </a:p>
          <a:p>
            <a:pPr indent="-304800">
              <a:lnSpc>
                <a:spcPct val="115000"/>
              </a:lnSpc>
            </a:pPr>
            <a:r>
              <a:rPr lang="es-MX" sz="1800" dirty="0">
                <a:effectLst/>
                <a:latin typeface="Times New Roman" panose="02020603050405020304" pitchFamily="18" charset="0"/>
                <a:ea typeface="Times New Roman" panose="02020603050405020304" pitchFamily="18" charset="0"/>
              </a:rPr>
              <a:t>Secretaria de Agricultura y Desarrollo Rural (2023). Contribuye sector vitivinícola al crecimiento productivo y económico en el sector primario del país: Agricultura. </a:t>
            </a:r>
            <a:r>
              <a:rPr lang="es-MX" sz="1800" u="sng" dirty="0">
                <a:solidFill>
                  <a:srgbClr val="0000FF"/>
                </a:solidFill>
                <a:effectLst/>
                <a:latin typeface="Times New Roman" panose="02020603050405020304" pitchFamily="18" charset="0"/>
                <a:ea typeface="Times New Roman" panose="02020603050405020304" pitchFamily="18" charset="0"/>
                <a:hlinkClick r:id="rId4"/>
              </a:rPr>
              <a:t>https://www.gob.mx/agricultura/prensa/contribuye-sector-vitivinicola-al-crecimiento-productivo-y-economico-en-el-sector-primario-del-pais-agricultura</a:t>
            </a:r>
            <a:r>
              <a:rPr lang="es-MX" sz="1800" dirty="0">
                <a:effectLst/>
                <a:latin typeface="Times New Roman" panose="02020603050405020304" pitchFamily="18" charset="0"/>
                <a:ea typeface="Times New Roman" panose="02020603050405020304" pitchFamily="18" charset="0"/>
              </a:rPr>
              <a:t> </a:t>
            </a:r>
          </a:p>
          <a:p>
            <a:pPr indent="-304800">
              <a:lnSpc>
                <a:spcPct val="115000"/>
              </a:lnSpc>
            </a:pPr>
            <a:r>
              <a:rPr lang="es-MX" sz="1800" dirty="0">
                <a:effectLst/>
                <a:latin typeface="Times New Roman" panose="02020603050405020304" pitchFamily="18" charset="0"/>
                <a:ea typeface="Times New Roman" panose="02020603050405020304" pitchFamily="18" charset="0"/>
              </a:rPr>
              <a:t>Secretaria de Agricultura y Desarrollo Rural (2024). Querétaro: cruce de caminos y sabores. https://www.gob.mx/agricultura/es/articulos/queretaro-cruce-de-caminos-y-sabores</a:t>
            </a:r>
          </a:p>
          <a:p>
            <a:pPr marL="0" indent="0">
              <a:buNone/>
            </a:pPr>
            <a:endParaRPr lang="es-MX" dirty="0"/>
          </a:p>
        </p:txBody>
      </p:sp>
    </p:spTree>
    <p:extLst>
      <p:ext uri="{BB962C8B-B14F-4D97-AF65-F5344CB8AC3E}">
        <p14:creationId xmlns:p14="http://schemas.microsoft.com/office/powerpoint/2010/main" val="12681292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D40696-16CF-D74F-6AC6-CA8C7EEB4E4C}"/>
            </a:ext>
          </a:extLst>
        </p:cNvPr>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D6119BA-37F8-D29C-0125-B22AD12AC809}"/>
              </a:ext>
            </a:extLst>
          </p:cNvPr>
          <p:cNvSpPr>
            <a:spLocks noGrp="1"/>
          </p:cNvSpPr>
          <p:nvPr>
            <p:ph idx="1"/>
          </p:nvPr>
        </p:nvSpPr>
        <p:spPr>
          <a:xfrm>
            <a:off x="1371600" y="352927"/>
            <a:ext cx="10467474" cy="6505073"/>
          </a:xfrm>
        </p:spPr>
        <p:txBody>
          <a:bodyPr>
            <a:normAutofit/>
          </a:bodyPr>
          <a:lstStyle/>
          <a:p>
            <a:pPr indent="-304800">
              <a:lnSpc>
                <a:spcPct val="115000"/>
              </a:lnSpc>
            </a:pPr>
            <a:r>
              <a:rPr lang="es-MX" sz="1800" dirty="0">
                <a:effectLst/>
                <a:latin typeface="Times New Roman" panose="02020603050405020304" pitchFamily="18" charset="0"/>
                <a:ea typeface="Times New Roman" panose="02020603050405020304" pitchFamily="18" charset="0"/>
              </a:rPr>
              <a:t>Secretaria de Agricultura y Desarrollo Rural (2024). Querétaro: cruce de caminos y sabores. https://www.gob.mx/agricultura/es/articulos/queretaro-cruce-de-caminos-y-sabores</a:t>
            </a:r>
          </a:p>
          <a:p>
            <a:pPr indent="-304800">
              <a:lnSpc>
                <a:spcPct val="115000"/>
              </a:lnSpc>
            </a:pPr>
            <a:r>
              <a:rPr lang="es-MX" sz="1800" dirty="0">
                <a:effectLst/>
                <a:latin typeface="Times New Roman" panose="02020603050405020304" pitchFamily="18" charset="0"/>
                <a:ea typeface="Times New Roman" panose="02020603050405020304" pitchFamily="18" charset="0"/>
              </a:rPr>
              <a:t>Sinde </a:t>
            </a:r>
            <a:r>
              <a:rPr lang="es-MX" sz="1800" dirty="0" err="1">
                <a:effectLst/>
                <a:latin typeface="Times New Roman" panose="02020603050405020304" pitchFamily="18" charset="0"/>
                <a:ea typeface="Times New Roman" panose="02020603050405020304" pitchFamily="18" charset="0"/>
              </a:rPr>
              <a:t>Cantorna</a:t>
            </a:r>
            <a:r>
              <a:rPr lang="es-MX" sz="1800" dirty="0">
                <a:effectLst/>
                <a:latin typeface="Times New Roman" panose="02020603050405020304" pitchFamily="18" charset="0"/>
                <a:ea typeface="Times New Roman" panose="02020603050405020304" pitchFamily="18" charset="0"/>
              </a:rPr>
              <a:t>, A., &amp; Diéguez Castrillón, Ma. I. (2005). El estudio de la difusión y adopción de nuevas tecnologías: una revisión de investigaciones empíricas. </a:t>
            </a:r>
            <a:r>
              <a:rPr lang="en-US" sz="1800" i="1" dirty="0">
                <a:effectLst/>
                <a:latin typeface="Times New Roman" panose="02020603050405020304" pitchFamily="18" charset="0"/>
                <a:ea typeface="Times New Roman" panose="02020603050405020304" pitchFamily="18" charset="0"/>
              </a:rPr>
              <a:t>Cities in Competition. XV Spanish-Portuguese Meeting of Scientific Management</a:t>
            </a:r>
            <a:r>
              <a:rPr lang="en-US" sz="1800" dirty="0">
                <a:effectLst/>
                <a:latin typeface="Times New Roman" panose="02020603050405020304" pitchFamily="18" charset="0"/>
                <a:ea typeface="Times New Roman" panose="02020603050405020304" pitchFamily="18" charset="0"/>
              </a:rPr>
              <a:t>, 323–339.</a:t>
            </a:r>
            <a:endParaRPr lang="es-MX" sz="1800" dirty="0">
              <a:effectLst/>
              <a:latin typeface="Times New Roman" panose="02020603050405020304" pitchFamily="18" charset="0"/>
              <a:ea typeface="Times New Roman" panose="02020603050405020304" pitchFamily="18" charset="0"/>
            </a:endParaRPr>
          </a:p>
          <a:p>
            <a:pPr indent="-304800">
              <a:lnSpc>
                <a:spcPct val="115000"/>
              </a:lnSpc>
            </a:pPr>
            <a:r>
              <a:rPr lang="es-MX" sz="1800" dirty="0" err="1">
                <a:effectLst/>
                <a:latin typeface="Times New Roman" panose="02020603050405020304" pitchFamily="18" charset="0"/>
                <a:ea typeface="Times New Roman" panose="02020603050405020304" pitchFamily="18" charset="0"/>
              </a:rPr>
              <a:t>Patton</a:t>
            </a:r>
            <a:r>
              <a:rPr lang="es-MX" sz="1800" dirty="0">
                <a:effectLst/>
                <a:latin typeface="Times New Roman" panose="02020603050405020304" pitchFamily="18" charset="0"/>
                <a:ea typeface="Times New Roman" panose="02020603050405020304" pitchFamily="18" charset="0"/>
              </a:rPr>
              <a:t>, M. (2011). Evaluación del desarrollo: aplicar conceptos de complejidad para mejorar la innovación y el uso. Prensa de Guilford.</a:t>
            </a:r>
          </a:p>
          <a:p>
            <a:pPr indent="-304800">
              <a:lnSpc>
                <a:spcPct val="115000"/>
              </a:lnSpc>
            </a:pPr>
            <a:r>
              <a:rPr lang="es-MX" sz="1800" dirty="0" err="1">
                <a:effectLst/>
                <a:latin typeface="Times New Roman" panose="02020603050405020304" pitchFamily="18" charset="0"/>
                <a:ea typeface="Times New Roman" panose="02020603050405020304" pitchFamily="18" charset="0"/>
              </a:rPr>
              <a:t>Tornatzky</a:t>
            </a:r>
            <a:r>
              <a:rPr lang="es-MX" sz="1800" dirty="0">
                <a:effectLst/>
                <a:latin typeface="Times New Roman" panose="02020603050405020304" pitchFamily="18" charset="0"/>
                <a:ea typeface="Times New Roman" panose="02020603050405020304" pitchFamily="18" charset="0"/>
              </a:rPr>
              <a:t>, LG y Fleischer, M. (1990). Los Procesos de Innovación Tecnológica. (L. libros, Ed.), Lexington libros. Lexington, MA.</a:t>
            </a:r>
          </a:p>
          <a:p>
            <a:pPr indent="-304800">
              <a:lnSpc>
                <a:spcPct val="115000"/>
              </a:lnSpc>
            </a:pPr>
            <a:r>
              <a:rPr lang="es-MX" sz="1800" dirty="0">
                <a:effectLst/>
                <a:latin typeface="Times New Roman" panose="02020603050405020304" pitchFamily="18" charset="0"/>
                <a:ea typeface="Times New Roman" panose="02020603050405020304" pitchFamily="18" charset="0"/>
              </a:rPr>
              <a:t>Utrilla, F. (2018). Sistemas de Vigilancia e Inteligencia en la Gestión de la I+D+i. UNE. La revista de la normalización española. </a:t>
            </a:r>
            <a:r>
              <a:rPr lang="es-MX" sz="1800" u="sng" dirty="0">
                <a:solidFill>
                  <a:srgbClr val="0000FF"/>
                </a:solidFill>
                <a:effectLst/>
                <a:latin typeface="Times New Roman" panose="02020603050405020304" pitchFamily="18" charset="0"/>
                <a:ea typeface="Times New Roman" panose="02020603050405020304" pitchFamily="18" charset="0"/>
                <a:hlinkClick r:id="rId2"/>
              </a:rPr>
              <a:t>https://revista.une.org/3/</a:t>
            </a:r>
            <a:endParaRPr lang="es-MX" sz="1800" dirty="0">
              <a:effectLst/>
              <a:latin typeface="Times New Roman" panose="02020603050405020304" pitchFamily="18" charset="0"/>
              <a:ea typeface="Times New Roman" panose="02020603050405020304" pitchFamily="18" charset="0"/>
            </a:endParaRPr>
          </a:p>
          <a:p>
            <a:pPr indent="-304800">
              <a:lnSpc>
                <a:spcPct val="115000"/>
              </a:lnSpc>
            </a:pPr>
            <a:r>
              <a:rPr lang="es-MX" sz="1800" dirty="0" err="1">
                <a:effectLst/>
                <a:latin typeface="Times New Roman" panose="02020603050405020304" pitchFamily="18" charset="0"/>
                <a:ea typeface="Times New Roman" panose="02020603050405020304" pitchFamily="18" charset="0"/>
              </a:rPr>
              <a:t>Valladolid,M</a:t>
            </a:r>
            <a:r>
              <a:rPr lang="es-MX" sz="1800" dirty="0">
                <a:effectLst/>
                <a:latin typeface="Times New Roman" panose="02020603050405020304" pitchFamily="18" charset="0"/>
                <a:ea typeface="Times New Roman" panose="02020603050405020304" pitchFamily="18" charset="0"/>
              </a:rPr>
              <a:t> . (2023). Este fruto genera centenares de empleos y 15% de la economía de un estado. Forbes. 6 de agosto del 2023. https://www.forbes.com.mx/este-fruto-genera-centenares-de-empleos-y-15-de-la-economia-de-un-estado/ </a:t>
            </a:r>
          </a:p>
        </p:txBody>
      </p:sp>
    </p:spTree>
    <p:extLst>
      <p:ext uri="{BB962C8B-B14F-4D97-AF65-F5344CB8AC3E}">
        <p14:creationId xmlns:p14="http://schemas.microsoft.com/office/powerpoint/2010/main" val="3680686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A51C91-ED3C-6C99-528D-00FB9F9F893E}"/>
            </a:ext>
          </a:extLst>
        </p:cNvPr>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3F3AA83-9E56-D4E1-A9B4-482778EF1B1A}"/>
              </a:ext>
            </a:extLst>
          </p:cNvPr>
          <p:cNvSpPr>
            <a:spLocks noGrp="1"/>
          </p:cNvSpPr>
          <p:nvPr>
            <p:ph idx="1"/>
          </p:nvPr>
        </p:nvSpPr>
        <p:spPr>
          <a:xfrm>
            <a:off x="1371600" y="394116"/>
            <a:ext cx="10140846" cy="5826802"/>
          </a:xfrm>
        </p:spPr>
        <p:txBody>
          <a:bodyPr>
            <a:normAutofit fontScale="92500"/>
          </a:bodyPr>
          <a:lstStyle/>
          <a:p>
            <a:pPr>
              <a:buFont typeface="Wingdings" panose="05000000000000000000" pitchFamily="2" charset="2"/>
              <a:buChar char="v"/>
            </a:pPr>
            <a:r>
              <a:rPr lang="es-MX" sz="2600" b="1" dirty="0"/>
              <a:t>Iniciativa de Ley de Fomento de la Actividad Vitivinícola</a:t>
            </a:r>
            <a:endParaRPr lang="es-MX" sz="2600" dirty="0"/>
          </a:p>
          <a:p>
            <a:pPr>
              <a:buFont typeface="Wingdings" panose="05000000000000000000" pitchFamily="2" charset="2"/>
              <a:buChar char="ü"/>
            </a:pPr>
            <a:r>
              <a:rPr lang="es-MX" sz="2600" dirty="0"/>
              <a:t>Busca fortalecer la industria vitivinícola mediante planes a mediano y largo plazo.</a:t>
            </a:r>
          </a:p>
          <a:p>
            <a:pPr>
              <a:buFont typeface="Wingdings" panose="05000000000000000000" pitchFamily="2" charset="2"/>
              <a:buChar char="ü"/>
            </a:pPr>
            <a:r>
              <a:rPr lang="es-MX" sz="2600" dirty="0"/>
              <a:t>Impulsa la colaboración entre agricultores, empresarios y productores.</a:t>
            </a:r>
          </a:p>
          <a:p>
            <a:pPr>
              <a:buFont typeface="Wingdings" panose="05000000000000000000" pitchFamily="2" charset="2"/>
              <a:buChar char="ü"/>
            </a:pPr>
            <a:r>
              <a:rPr lang="es-MX" sz="2600" dirty="0"/>
              <a:t>La vitivinicultura genera una derrama económica anual de más de 4 mil millones de pesos (Legislatura de Querétaro, 2022)</a:t>
            </a:r>
          </a:p>
          <a:p>
            <a:pPr>
              <a:buFont typeface="Wingdings" panose="05000000000000000000" pitchFamily="2" charset="2"/>
              <a:buChar char="v"/>
            </a:pPr>
            <a:r>
              <a:rPr lang="es-MX" sz="2600" b="1" dirty="0"/>
              <a:t>Vigilancia Tecnológica</a:t>
            </a:r>
            <a:endParaRPr lang="es-MX" sz="2600" dirty="0"/>
          </a:p>
          <a:p>
            <a:pPr>
              <a:buFont typeface="Wingdings" panose="05000000000000000000" pitchFamily="2" charset="2"/>
              <a:buChar char="ü"/>
            </a:pPr>
            <a:r>
              <a:rPr lang="es-MX" sz="2600" dirty="0"/>
              <a:t>Importancia para identificar innovaciones tecnológicas en la industria vitivinícola.</a:t>
            </a:r>
          </a:p>
          <a:p>
            <a:pPr>
              <a:buFont typeface="Wingdings" panose="05000000000000000000" pitchFamily="2" charset="2"/>
              <a:buChar char="ü"/>
            </a:pPr>
            <a:r>
              <a:rPr lang="es-MX" sz="2600" dirty="0"/>
              <a:t>Facilita la observación de innovaciones locales e internacionales para mejorar procesos y reducir costos.</a:t>
            </a:r>
          </a:p>
          <a:p>
            <a:pPr>
              <a:buFont typeface="Wingdings" panose="05000000000000000000" pitchFamily="2" charset="2"/>
              <a:buChar char="ü"/>
            </a:pPr>
            <a:r>
              <a:rPr lang="es-MX" sz="2600" dirty="0"/>
              <a:t>Ayuda en la gestión de nuevas tecnologías y su protección dentro de las organizaciones.</a:t>
            </a:r>
          </a:p>
          <a:p>
            <a:pPr>
              <a:buFont typeface="Arial" panose="020B0604020202020204" pitchFamily="34" charset="0"/>
              <a:buChar char="•"/>
            </a:pPr>
            <a:endParaRPr lang="es-MX" sz="2400" dirty="0"/>
          </a:p>
        </p:txBody>
      </p:sp>
    </p:spTree>
    <p:extLst>
      <p:ext uri="{BB962C8B-B14F-4D97-AF65-F5344CB8AC3E}">
        <p14:creationId xmlns:p14="http://schemas.microsoft.com/office/powerpoint/2010/main" val="3185815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BB23C6-D86A-1283-A9C5-F8EBC672A6B2}"/>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4D2256B9-5122-8E68-E6E2-15750B2E6B83}"/>
              </a:ext>
            </a:extLst>
          </p:cNvPr>
          <p:cNvSpPr>
            <a:spLocks noGrp="1"/>
          </p:cNvSpPr>
          <p:nvPr>
            <p:ph type="title"/>
          </p:nvPr>
        </p:nvSpPr>
        <p:spPr>
          <a:xfrm>
            <a:off x="1371600" y="685800"/>
            <a:ext cx="9601200" cy="753256"/>
          </a:xfrm>
        </p:spPr>
        <p:txBody>
          <a:bodyPr>
            <a:normAutofit/>
          </a:bodyPr>
          <a:lstStyle/>
          <a:p>
            <a:r>
              <a:rPr lang="es-MX" sz="4800" dirty="0"/>
              <a:t>Relevancia</a:t>
            </a:r>
          </a:p>
        </p:txBody>
      </p:sp>
      <p:sp>
        <p:nvSpPr>
          <p:cNvPr id="3" name="Marcador de contenido 2">
            <a:extLst>
              <a:ext uri="{FF2B5EF4-FFF2-40B4-BE49-F238E27FC236}">
                <a16:creationId xmlns:a16="http://schemas.microsoft.com/office/drawing/2014/main" id="{01D03369-D1B1-4931-792D-C7AB495B4D8A}"/>
              </a:ext>
            </a:extLst>
          </p:cNvPr>
          <p:cNvSpPr>
            <a:spLocks noGrp="1"/>
          </p:cNvSpPr>
          <p:nvPr>
            <p:ph idx="1"/>
          </p:nvPr>
        </p:nvSpPr>
        <p:spPr>
          <a:xfrm>
            <a:off x="1371600" y="1638299"/>
            <a:ext cx="9601200" cy="4837451"/>
          </a:xfrm>
        </p:spPr>
        <p:txBody>
          <a:bodyPr>
            <a:normAutofit/>
          </a:bodyPr>
          <a:lstStyle/>
          <a:p>
            <a:pPr>
              <a:buFont typeface="Wingdings" panose="05000000000000000000" pitchFamily="2" charset="2"/>
              <a:buChar char="v"/>
            </a:pPr>
            <a:r>
              <a:rPr lang="es-MX" sz="2400" b="1" dirty="0"/>
              <a:t>Querétaro en la Industria Vitivinícola</a:t>
            </a:r>
            <a:endParaRPr lang="es-MX" sz="2400" dirty="0"/>
          </a:p>
          <a:p>
            <a:pPr>
              <a:buFont typeface="Wingdings" panose="05000000000000000000" pitchFamily="2" charset="2"/>
              <a:buChar char="ü"/>
            </a:pPr>
            <a:r>
              <a:rPr lang="es-MX" sz="2400" dirty="0"/>
              <a:t>Entre las 4 principales regiones vitivinícolas de México, junto con Baja California, Coahuila y Guanajuato.</a:t>
            </a:r>
          </a:p>
          <a:p>
            <a:pPr>
              <a:buFont typeface="Wingdings" panose="05000000000000000000" pitchFamily="2" charset="2"/>
              <a:buChar char="ü"/>
            </a:pPr>
            <a:r>
              <a:rPr lang="es-MX" sz="2400" dirty="0"/>
              <a:t>600 hectáreas de viñedos y 300 etiquetas de vinos producidas.</a:t>
            </a:r>
          </a:p>
          <a:p>
            <a:pPr>
              <a:buFont typeface="Wingdings" panose="05000000000000000000" pitchFamily="2" charset="2"/>
              <a:buChar char="ü"/>
            </a:pPr>
            <a:r>
              <a:rPr lang="es-MX" sz="2400" dirty="0"/>
              <a:t>Líder nacional en producción y exportación de vino espumoso.</a:t>
            </a:r>
          </a:p>
          <a:p>
            <a:pPr>
              <a:buFont typeface="Wingdings" panose="05000000000000000000" pitchFamily="2" charset="2"/>
              <a:buChar char="v"/>
            </a:pPr>
            <a:r>
              <a:rPr lang="es-MX" sz="2400" b="1" dirty="0"/>
              <a:t>Impacto Económico</a:t>
            </a:r>
            <a:endParaRPr lang="es-MX" sz="2400" dirty="0"/>
          </a:p>
          <a:p>
            <a:pPr>
              <a:buFont typeface="Wingdings" panose="05000000000000000000" pitchFamily="2" charset="2"/>
              <a:buChar char="ü"/>
            </a:pPr>
            <a:r>
              <a:rPr lang="es-MX" sz="2400" dirty="0"/>
              <a:t>Industria estratégica: genera 400 empleos directos y 900 indirectos.</a:t>
            </a:r>
          </a:p>
          <a:p>
            <a:pPr>
              <a:buFont typeface="Wingdings" panose="05000000000000000000" pitchFamily="2" charset="2"/>
              <a:buChar char="ü"/>
            </a:pPr>
            <a:r>
              <a:rPr lang="es-MX" sz="2400" dirty="0"/>
              <a:t>Contribuye con hasta un 15% de la economía estatal (Valladolid, 2023).</a:t>
            </a:r>
          </a:p>
        </p:txBody>
      </p:sp>
    </p:spTree>
    <p:extLst>
      <p:ext uri="{BB962C8B-B14F-4D97-AF65-F5344CB8AC3E}">
        <p14:creationId xmlns:p14="http://schemas.microsoft.com/office/powerpoint/2010/main" val="1950981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6839B6-D571-2E07-60D6-017F69C65133}"/>
            </a:ext>
          </a:extLst>
        </p:cNvPr>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B69D170-76C8-220D-AAC7-FA498A088693}"/>
              </a:ext>
            </a:extLst>
          </p:cNvPr>
          <p:cNvSpPr>
            <a:spLocks noGrp="1"/>
          </p:cNvSpPr>
          <p:nvPr>
            <p:ph idx="1"/>
          </p:nvPr>
        </p:nvSpPr>
        <p:spPr>
          <a:xfrm>
            <a:off x="1371601" y="394115"/>
            <a:ext cx="4724400" cy="6141595"/>
          </a:xfrm>
        </p:spPr>
        <p:txBody>
          <a:bodyPr>
            <a:normAutofit/>
          </a:bodyPr>
          <a:lstStyle/>
          <a:p>
            <a:pPr>
              <a:buFont typeface="Wingdings" panose="05000000000000000000" pitchFamily="2" charset="2"/>
              <a:buChar char="v"/>
            </a:pPr>
            <a:r>
              <a:rPr lang="es-MX" sz="2400" b="1" dirty="0"/>
              <a:t>Experiencia Vitivinícola en Querétaro</a:t>
            </a:r>
            <a:endParaRPr lang="es-MX" sz="2400" dirty="0"/>
          </a:p>
          <a:p>
            <a:pPr>
              <a:buFont typeface="Wingdings" panose="05000000000000000000" pitchFamily="2" charset="2"/>
              <a:buChar char="ü"/>
            </a:pPr>
            <a:r>
              <a:rPr lang="es-MX" sz="2400" dirty="0"/>
              <a:t>Más de 40 proyectos vitivinícolas con visitas guiadas, degustaciones y servicios de maridaje.</a:t>
            </a:r>
          </a:p>
          <a:p>
            <a:pPr>
              <a:buFont typeface="Wingdings" panose="05000000000000000000" pitchFamily="2" charset="2"/>
              <a:buChar char="v"/>
            </a:pPr>
            <a:r>
              <a:rPr lang="es-MX" sz="2400" b="1" dirty="0"/>
              <a:t>Clúster Vitivinícola</a:t>
            </a:r>
            <a:endParaRPr lang="es-MX" sz="2400" dirty="0"/>
          </a:p>
          <a:p>
            <a:pPr>
              <a:buFont typeface="Wingdings" panose="05000000000000000000" pitchFamily="2" charset="2"/>
              <a:buChar char="ü"/>
            </a:pPr>
            <a:r>
              <a:rPr lang="es-MX" sz="2400" dirty="0"/>
              <a:t>Objetivos: crecimiento del 10% anual y expansión del 60% en superficie de viñedos para 2028.</a:t>
            </a:r>
          </a:p>
          <a:p>
            <a:pPr>
              <a:buFont typeface="Wingdings" panose="05000000000000000000" pitchFamily="2" charset="2"/>
              <a:buChar char="ü"/>
            </a:pPr>
            <a:r>
              <a:rPr lang="es-MX" sz="2400" dirty="0"/>
              <a:t>Presente en 9 de los 18 municipios del estado, promoviendo desarrollo económico local y regional.</a:t>
            </a:r>
          </a:p>
          <a:p>
            <a:pPr>
              <a:buFont typeface="Arial" panose="020B0604020202020204" pitchFamily="34" charset="0"/>
              <a:buChar char="•"/>
            </a:pPr>
            <a:endParaRPr lang="es-MX" sz="2400" dirty="0"/>
          </a:p>
        </p:txBody>
      </p:sp>
      <p:pic>
        <p:nvPicPr>
          <p:cNvPr id="2064" name="Picture 16" descr="Abren Clúster Vitivinícola en Querétaro. Esto cuesta vivir alrededor - Blog  de propiedades.com">
            <a:extLst>
              <a:ext uri="{FF2B5EF4-FFF2-40B4-BE49-F238E27FC236}">
                <a16:creationId xmlns:a16="http://schemas.microsoft.com/office/drawing/2014/main" id="{C09F0CB7-4BB7-1A4D-DB60-E3C51850D0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36466" y="1635333"/>
            <a:ext cx="5580297" cy="35873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8546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8B88B6-58CC-DAF8-326F-8B19E5BFD3AA}"/>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C8BF0C53-8DE6-0143-1481-9F5DA81EF609}"/>
              </a:ext>
            </a:extLst>
          </p:cNvPr>
          <p:cNvSpPr>
            <a:spLocks noGrp="1"/>
          </p:cNvSpPr>
          <p:nvPr>
            <p:ph type="title"/>
          </p:nvPr>
        </p:nvSpPr>
        <p:spPr>
          <a:xfrm>
            <a:off x="1371600" y="685800"/>
            <a:ext cx="9601200" cy="753256"/>
          </a:xfrm>
        </p:spPr>
        <p:txBody>
          <a:bodyPr>
            <a:normAutofit/>
          </a:bodyPr>
          <a:lstStyle/>
          <a:p>
            <a:r>
              <a:rPr lang="es-MX" sz="4800" dirty="0"/>
              <a:t>Factibilidad</a:t>
            </a:r>
          </a:p>
        </p:txBody>
      </p:sp>
      <p:sp>
        <p:nvSpPr>
          <p:cNvPr id="3" name="Marcador de contenido 2">
            <a:extLst>
              <a:ext uri="{FF2B5EF4-FFF2-40B4-BE49-F238E27FC236}">
                <a16:creationId xmlns:a16="http://schemas.microsoft.com/office/drawing/2014/main" id="{DB09A4D8-F1E8-FD96-F9AE-0F44E9BAB6BF}"/>
              </a:ext>
            </a:extLst>
          </p:cNvPr>
          <p:cNvSpPr>
            <a:spLocks noGrp="1"/>
          </p:cNvSpPr>
          <p:nvPr>
            <p:ph idx="1"/>
          </p:nvPr>
        </p:nvSpPr>
        <p:spPr>
          <a:xfrm>
            <a:off x="1371600" y="1439056"/>
            <a:ext cx="10515600" cy="5418944"/>
          </a:xfrm>
        </p:spPr>
        <p:txBody>
          <a:bodyPr>
            <a:noAutofit/>
          </a:bodyPr>
          <a:lstStyle/>
          <a:p>
            <a:pPr marL="0" indent="0" algn="just">
              <a:lnSpc>
                <a:spcPct val="100000"/>
              </a:lnSpc>
              <a:buNone/>
            </a:pPr>
            <a:r>
              <a:rPr lang="es-MX" sz="2400" dirty="0">
                <a:effectLst/>
                <a:ea typeface="Calibri" panose="020F0502020204030204" pitchFamily="34" charset="0"/>
                <a:cs typeface="Times New Roman" panose="02020603050405020304" pitchFamily="18" charset="0"/>
              </a:rPr>
              <a:t>Se busca que esta investigación sea de apoyo para las bodegas vitivinícolas involucradas en el perfeccionamiento o la generación de sus procesos de vigilancia tecnológica, principalmente por los aspectos que se mencionan a continuación:</a:t>
            </a:r>
          </a:p>
          <a:p>
            <a:pPr lvl="0" algn="just">
              <a:lnSpc>
                <a:spcPct val="100000"/>
              </a:lnSpc>
              <a:buFont typeface="Wingdings" panose="05000000000000000000" pitchFamily="2" charset="2"/>
              <a:buChar char="ü"/>
            </a:pPr>
            <a:r>
              <a:rPr lang="es-MX" sz="2400" dirty="0">
                <a:effectLst/>
                <a:ea typeface="Calibri" panose="020F0502020204030204" pitchFamily="34" charset="0"/>
                <a:cs typeface="Times New Roman" panose="02020603050405020304" pitchFamily="18" charset="0"/>
              </a:rPr>
              <a:t>El sector vitivinícola es clave en la economía del estado.</a:t>
            </a:r>
          </a:p>
          <a:p>
            <a:pPr lvl="0" algn="just">
              <a:lnSpc>
                <a:spcPct val="100000"/>
              </a:lnSpc>
              <a:buFont typeface="Wingdings" panose="05000000000000000000" pitchFamily="2" charset="2"/>
              <a:buChar char="ü"/>
            </a:pPr>
            <a:r>
              <a:rPr lang="es-MX" sz="2400" dirty="0">
                <a:effectLst/>
                <a:ea typeface="Calibri" panose="020F0502020204030204" pitchFamily="34" charset="0"/>
                <a:cs typeface="Times New Roman" panose="02020603050405020304" pitchFamily="18" charset="0"/>
              </a:rPr>
              <a:t>Las bodegas se están uniendo y organizando con el objetivo de mejorar su desempeño mediante el Clúster Vitivinícola.</a:t>
            </a:r>
          </a:p>
          <a:p>
            <a:pPr lvl="0" algn="just">
              <a:lnSpc>
                <a:spcPct val="100000"/>
              </a:lnSpc>
              <a:buFont typeface="Wingdings" panose="05000000000000000000" pitchFamily="2" charset="2"/>
              <a:buChar char="ü"/>
            </a:pPr>
            <a:r>
              <a:rPr lang="es-MX" sz="2400" dirty="0">
                <a:effectLst/>
                <a:ea typeface="Calibri" panose="020F0502020204030204" pitchFamily="34" charset="0"/>
                <a:cs typeface="Times New Roman" panose="02020603050405020304" pitchFamily="18" charset="0"/>
              </a:rPr>
              <a:t>Existe personal especializado y capacitado dentro de la industria producto de los años de experiencia.</a:t>
            </a:r>
          </a:p>
          <a:p>
            <a:pPr lvl="0" algn="just">
              <a:lnSpc>
                <a:spcPct val="100000"/>
              </a:lnSpc>
              <a:spcAft>
                <a:spcPts val="800"/>
              </a:spcAft>
              <a:buFont typeface="Wingdings" panose="05000000000000000000" pitchFamily="2" charset="2"/>
              <a:buChar char="ü"/>
            </a:pPr>
            <a:r>
              <a:rPr lang="es-MX" sz="2400" dirty="0">
                <a:effectLst/>
                <a:ea typeface="Calibri" panose="020F0502020204030204" pitchFamily="34" charset="0"/>
                <a:cs typeface="Times New Roman" panose="02020603050405020304" pitchFamily="18" charset="0"/>
              </a:rPr>
              <a:t>Las secretarias de turismo, desarrollo económico y desarrollo agropecuario cuentas con iniciativas a favor del sector vitivinícola.</a:t>
            </a:r>
          </a:p>
        </p:txBody>
      </p:sp>
    </p:spTree>
    <p:extLst>
      <p:ext uri="{BB962C8B-B14F-4D97-AF65-F5344CB8AC3E}">
        <p14:creationId xmlns:p14="http://schemas.microsoft.com/office/powerpoint/2010/main" val="3071820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a:extLst>
            <a:ext uri="{FF2B5EF4-FFF2-40B4-BE49-F238E27FC236}">
              <a16:creationId xmlns:a16="http://schemas.microsoft.com/office/drawing/2014/main" id="{68A826CB-38DE-6432-3093-DCF5158965AE}"/>
            </a:ext>
          </a:extLst>
        </p:cNvPr>
        <p:cNvGrpSpPr/>
        <p:nvPr/>
      </p:nvGrpSpPr>
      <p:grpSpPr>
        <a:xfrm>
          <a:off x="0" y="0"/>
          <a:ext cx="0" cy="0"/>
          <a:chOff x="0" y="0"/>
          <a:chExt cx="0" cy="0"/>
        </a:xfrm>
      </p:grpSpPr>
      <p:grpSp>
        <p:nvGrpSpPr>
          <p:cNvPr id="3079" name="Group 3078">
            <a:extLst>
              <a:ext uri="{FF2B5EF4-FFF2-40B4-BE49-F238E27FC236}">
                <a16:creationId xmlns:a16="http://schemas.microsoft.com/office/drawing/2014/main" id="{449BC34D-9C23-4D6D-8213-1F471AF85B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3080" name="Freeform 6">
              <a:extLst>
                <a:ext uri="{FF2B5EF4-FFF2-40B4-BE49-F238E27FC236}">
                  <a16:creationId xmlns:a16="http://schemas.microsoft.com/office/drawing/2014/main" id="{FA0F5D6C-5025-4D7E-82DD-C2C6FDA1E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txBody>
            <a:bodyPr/>
            <a:lstStyle/>
            <a:p>
              <a:endParaRPr lang="es-MX"/>
            </a:p>
          </p:txBody>
        </p:sp>
        <p:sp>
          <p:nvSpPr>
            <p:cNvPr id="3081" name="Freeform 6">
              <a:extLst>
                <a:ext uri="{FF2B5EF4-FFF2-40B4-BE49-F238E27FC236}">
                  <a16:creationId xmlns:a16="http://schemas.microsoft.com/office/drawing/2014/main" id="{E2AF2C17-4AB4-4402-B84B-129EF95D16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txBody>
            <a:bodyPr/>
            <a:lstStyle/>
            <a:p>
              <a:endParaRPr lang="es-MX"/>
            </a:p>
          </p:txBody>
        </p:sp>
      </p:grpSp>
      <p:sp useBgFill="1">
        <p:nvSpPr>
          <p:cNvPr id="3083" name="Rectangle 3082">
            <a:extLst>
              <a:ext uri="{FF2B5EF4-FFF2-40B4-BE49-F238E27FC236}">
                <a16:creationId xmlns:a16="http://schemas.microsoft.com/office/drawing/2014/main" id="{CB73C468-D875-4A8E-A540-E43BF8232D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D66DF9FF-6C97-98C5-E876-235F879EBE49}"/>
              </a:ext>
            </a:extLst>
          </p:cNvPr>
          <p:cNvSpPr>
            <a:spLocks noGrp="1"/>
          </p:cNvSpPr>
          <p:nvPr>
            <p:ph type="title"/>
          </p:nvPr>
        </p:nvSpPr>
        <p:spPr>
          <a:xfrm>
            <a:off x="6711885" y="634028"/>
            <a:ext cx="4798243" cy="3732835"/>
          </a:xfrm>
        </p:spPr>
        <p:txBody>
          <a:bodyPr vert="horz" lIns="91440" tIns="45720" rIns="91440" bIns="45720" rtlCol="0" anchor="b">
            <a:normAutofit/>
          </a:bodyPr>
          <a:lstStyle/>
          <a:p>
            <a:pPr algn="ctr"/>
            <a:r>
              <a:rPr lang="en-US" sz="7200" cap="all"/>
              <a:t>Marco teórico</a:t>
            </a:r>
          </a:p>
        </p:txBody>
      </p:sp>
      <p:sp>
        <p:nvSpPr>
          <p:cNvPr id="3085" name="Freeform 6">
            <a:extLst>
              <a:ext uri="{FF2B5EF4-FFF2-40B4-BE49-F238E27FC236}">
                <a16:creationId xmlns:a16="http://schemas.microsoft.com/office/drawing/2014/main" id="{B4734F2F-19FC-4D35-9BDE-5CEAD57D9B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27878" y="2016617"/>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txBody>
          <a:bodyPr/>
          <a:lstStyle/>
          <a:p>
            <a:endParaRPr lang="es-MX"/>
          </a:p>
        </p:txBody>
      </p:sp>
      <p:sp>
        <p:nvSpPr>
          <p:cNvPr id="3087" name="Freeform 6">
            <a:extLst>
              <a:ext uri="{FF2B5EF4-FFF2-40B4-BE49-F238E27FC236}">
                <a16:creationId xmlns:a16="http://schemas.microsoft.com/office/drawing/2014/main" id="{D97A8A26-FD96-4968-A34A-727382AC7E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649163" y="634028"/>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txBody>
          <a:bodyPr/>
          <a:lstStyle/>
          <a:p>
            <a:endParaRPr lang="es-MX"/>
          </a:p>
        </p:txBody>
      </p:sp>
      <p:pic>
        <p:nvPicPr>
          <p:cNvPr id="3074" name="Picture 2" descr="Marco teórico según autores - Marco Teórico">
            <a:extLst>
              <a:ext uri="{FF2B5EF4-FFF2-40B4-BE49-F238E27FC236}">
                <a16:creationId xmlns:a16="http://schemas.microsoft.com/office/drawing/2014/main" id="{60440DAD-9A85-C7A6-7809-AEBE7EEDCE6E}"/>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411955" y="1333221"/>
            <a:ext cx="4126565" cy="43915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2174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010898-51B1-F9F5-FEC0-3D2272F1923F}"/>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94369EA1-9470-ADA2-029D-46F885D95970}"/>
              </a:ext>
            </a:extLst>
          </p:cNvPr>
          <p:cNvSpPr>
            <a:spLocks noGrp="1"/>
          </p:cNvSpPr>
          <p:nvPr>
            <p:ph type="title"/>
          </p:nvPr>
        </p:nvSpPr>
        <p:spPr>
          <a:xfrm>
            <a:off x="1371600" y="309172"/>
            <a:ext cx="9601200" cy="753256"/>
          </a:xfrm>
        </p:spPr>
        <p:txBody>
          <a:bodyPr>
            <a:normAutofit/>
          </a:bodyPr>
          <a:lstStyle/>
          <a:p>
            <a:r>
              <a:rPr lang="es-MX" sz="4800" dirty="0"/>
              <a:t>Gestión de la tecnología</a:t>
            </a:r>
          </a:p>
        </p:txBody>
      </p:sp>
      <p:sp>
        <p:nvSpPr>
          <p:cNvPr id="3" name="Marcador de contenido 2">
            <a:extLst>
              <a:ext uri="{FF2B5EF4-FFF2-40B4-BE49-F238E27FC236}">
                <a16:creationId xmlns:a16="http://schemas.microsoft.com/office/drawing/2014/main" id="{52B90F5E-C90C-4E77-C561-EBB8CF130EB2}"/>
              </a:ext>
            </a:extLst>
          </p:cNvPr>
          <p:cNvSpPr>
            <a:spLocks noGrp="1"/>
          </p:cNvSpPr>
          <p:nvPr>
            <p:ph idx="1"/>
          </p:nvPr>
        </p:nvSpPr>
        <p:spPr>
          <a:xfrm>
            <a:off x="1371600" y="1062428"/>
            <a:ext cx="10820400" cy="5795572"/>
          </a:xfrm>
        </p:spPr>
        <p:txBody>
          <a:bodyPr>
            <a:noAutofit/>
          </a:bodyPr>
          <a:lstStyle/>
          <a:p>
            <a:pPr marL="0" indent="0">
              <a:lnSpc>
                <a:spcPct val="150000"/>
              </a:lnSpc>
              <a:buNone/>
            </a:pPr>
            <a:r>
              <a:rPr lang="es-MX" sz="2000" dirty="0"/>
              <a:t>Estrategia para aprovechar oportunidades tecnológicas y generar ventajas competitivas (</a:t>
            </a:r>
            <a:r>
              <a:rPr lang="es-MX" sz="2000" dirty="0" err="1"/>
              <a:t>Solleiro</a:t>
            </a:r>
            <a:r>
              <a:rPr lang="es-MX" sz="2000" dirty="0"/>
              <a:t>, 1988; Ortiz y </a:t>
            </a:r>
            <a:r>
              <a:rPr lang="es-MX" sz="2000" dirty="0" err="1"/>
              <a:t>Nagles</a:t>
            </a:r>
            <a:r>
              <a:rPr lang="es-MX" sz="2000" dirty="0"/>
              <a:t>, 2014; COTEC, 1999). Y tiene como objetivo optimizar procesos, mejorar eficiencia y responder a innovaciones tecnológicas.</a:t>
            </a:r>
          </a:p>
          <a:p>
            <a:pPr>
              <a:lnSpc>
                <a:spcPct val="100000"/>
              </a:lnSpc>
              <a:buFont typeface="Wingdings" panose="05000000000000000000" pitchFamily="2" charset="2"/>
              <a:buChar char="v"/>
            </a:pPr>
            <a:r>
              <a:rPr lang="es-MX" b="1" dirty="0"/>
              <a:t>Capacidades Clave para la Gestión de la Tecnología</a:t>
            </a:r>
            <a:endParaRPr lang="es-MX" dirty="0"/>
          </a:p>
          <a:p>
            <a:pPr marL="457200" indent="-457200">
              <a:lnSpc>
                <a:spcPct val="100000"/>
              </a:lnSpc>
              <a:buFont typeface="+mj-lt"/>
              <a:buAutoNum type="arabicParenR"/>
            </a:pPr>
            <a:r>
              <a:rPr lang="es-MX" dirty="0"/>
              <a:t>Vigilar: Identificar oportunidades en el entorno.</a:t>
            </a:r>
          </a:p>
          <a:p>
            <a:pPr marL="457200" indent="-457200">
              <a:lnSpc>
                <a:spcPct val="100000"/>
              </a:lnSpc>
              <a:buFont typeface="+mj-lt"/>
              <a:buAutoNum type="arabicParenR"/>
            </a:pPr>
            <a:r>
              <a:rPr lang="es-MX" dirty="0"/>
              <a:t>Focalizar: Dirigir esfuerzos a estrategias de mejora.</a:t>
            </a:r>
          </a:p>
          <a:p>
            <a:pPr marL="457200" indent="-457200">
              <a:lnSpc>
                <a:spcPct val="100000"/>
              </a:lnSpc>
              <a:buFont typeface="+mj-lt"/>
              <a:buAutoNum type="arabicParenR"/>
            </a:pPr>
            <a:r>
              <a:rPr lang="es-MX" dirty="0"/>
              <a:t>Capacitar: Dotar de recursos y conocimientos.</a:t>
            </a:r>
          </a:p>
          <a:p>
            <a:pPr marL="457200" indent="-457200">
              <a:lnSpc>
                <a:spcPct val="100000"/>
              </a:lnSpc>
              <a:buFont typeface="+mj-lt"/>
              <a:buAutoNum type="arabicParenR"/>
            </a:pPr>
            <a:r>
              <a:rPr lang="es-MX" dirty="0"/>
              <a:t>Implantar: Ejecutar la innovación tecnológica.</a:t>
            </a:r>
          </a:p>
          <a:p>
            <a:pPr marL="457200" indent="-457200">
              <a:lnSpc>
                <a:spcPct val="100000"/>
              </a:lnSpc>
              <a:buFont typeface="+mj-lt"/>
              <a:buAutoNum type="arabicParenR"/>
            </a:pPr>
            <a:r>
              <a:rPr lang="es-MX" dirty="0"/>
              <a:t>Aprender: Adquirir conocimientos de experiencias previas.</a:t>
            </a:r>
          </a:p>
          <a:p>
            <a:pPr>
              <a:lnSpc>
                <a:spcPct val="100000"/>
              </a:lnSpc>
              <a:buFont typeface="Wingdings" panose="05000000000000000000" pitchFamily="2" charset="2"/>
              <a:buChar char="v"/>
            </a:pPr>
            <a:r>
              <a:rPr lang="es-MX" b="1" dirty="0"/>
              <a:t>Importancia de la Gestión de Tecnología</a:t>
            </a:r>
            <a:endParaRPr lang="es-MX" dirty="0"/>
          </a:p>
          <a:p>
            <a:pPr marL="457200" indent="-457200">
              <a:lnSpc>
                <a:spcPct val="100000"/>
              </a:lnSpc>
              <a:buFont typeface="+mj-lt"/>
              <a:buAutoNum type="arabicParenR"/>
            </a:pPr>
            <a:r>
              <a:rPr lang="es-MX" dirty="0"/>
              <a:t>Apoya la competitividad de la organización.</a:t>
            </a:r>
          </a:p>
          <a:p>
            <a:pPr marL="457200" indent="-457200">
              <a:lnSpc>
                <a:spcPct val="100000"/>
              </a:lnSpc>
              <a:buFont typeface="+mj-lt"/>
              <a:buAutoNum type="arabicParenR"/>
            </a:pPr>
            <a:r>
              <a:rPr lang="es-MX" dirty="0"/>
              <a:t>Integra recursos humanos, financieros y tecnológicos para respaldar objetivos estratégicos.</a:t>
            </a:r>
          </a:p>
          <a:p>
            <a:pPr marL="0" indent="0">
              <a:buNone/>
            </a:pPr>
            <a:endParaRPr lang="es-MX" sz="2000" dirty="0"/>
          </a:p>
        </p:txBody>
      </p:sp>
    </p:spTree>
    <p:extLst>
      <p:ext uri="{BB962C8B-B14F-4D97-AF65-F5344CB8AC3E}">
        <p14:creationId xmlns:p14="http://schemas.microsoft.com/office/powerpoint/2010/main" val="42476678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7F80E4-B512-5933-9E9A-92B331687264}"/>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2D27A646-A7E9-D098-D833-95F0C77391E7}"/>
              </a:ext>
            </a:extLst>
          </p:cNvPr>
          <p:cNvSpPr>
            <a:spLocks noGrp="1"/>
          </p:cNvSpPr>
          <p:nvPr>
            <p:ph type="title"/>
          </p:nvPr>
        </p:nvSpPr>
        <p:spPr>
          <a:xfrm>
            <a:off x="1371600" y="685800"/>
            <a:ext cx="9601200" cy="753256"/>
          </a:xfrm>
        </p:spPr>
        <p:txBody>
          <a:bodyPr>
            <a:normAutofit/>
          </a:bodyPr>
          <a:lstStyle/>
          <a:p>
            <a:r>
              <a:rPr lang="es-MX" sz="4800" dirty="0"/>
              <a:t>Vigilancia tecnológica</a:t>
            </a:r>
          </a:p>
        </p:txBody>
      </p:sp>
      <p:sp>
        <p:nvSpPr>
          <p:cNvPr id="3" name="Marcador de contenido 2">
            <a:extLst>
              <a:ext uri="{FF2B5EF4-FFF2-40B4-BE49-F238E27FC236}">
                <a16:creationId xmlns:a16="http://schemas.microsoft.com/office/drawing/2014/main" id="{4D573C50-2E88-DDC7-9D20-D9CB44224AC5}"/>
              </a:ext>
            </a:extLst>
          </p:cNvPr>
          <p:cNvSpPr>
            <a:spLocks noGrp="1"/>
          </p:cNvSpPr>
          <p:nvPr>
            <p:ph idx="1"/>
          </p:nvPr>
        </p:nvSpPr>
        <p:spPr>
          <a:xfrm>
            <a:off x="1371600" y="1439057"/>
            <a:ext cx="5928610" cy="4733144"/>
          </a:xfrm>
        </p:spPr>
        <p:txBody>
          <a:bodyPr>
            <a:noAutofit/>
          </a:bodyPr>
          <a:lstStyle/>
          <a:p>
            <a:pPr marL="0" indent="0" algn="just">
              <a:lnSpc>
                <a:spcPct val="100000"/>
              </a:lnSpc>
              <a:buNone/>
            </a:pPr>
            <a:r>
              <a:rPr lang="es-MX" sz="2000" dirty="0"/>
              <a:t>La vigilancia tecnológica es un proceso estratégico clave en la gestión de la tecnología, cuya finalidad es identificar y analizar información científica y tecnológica relevante para tomar decisiones informadas en una organización</a:t>
            </a:r>
          </a:p>
          <a:p>
            <a:pPr marL="0" indent="0" algn="just">
              <a:lnSpc>
                <a:spcPct val="100000"/>
              </a:lnSpc>
              <a:buNone/>
            </a:pPr>
            <a:r>
              <a:rPr lang="es-MX" sz="2000" dirty="0"/>
              <a:t>Autores como Sánchez (2010) y </a:t>
            </a:r>
            <a:r>
              <a:rPr lang="es-MX" sz="2000" dirty="0" err="1"/>
              <a:t>Rouach</a:t>
            </a:r>
            <a:r>
              <a:rPr lang="es-MX" sz="2000" dirty="0"/>
              <a:t> (1996) definen la vigilancia tecnológica como una herramienta para recolectar y analizar información sobre avances científicos y tecnológicos que permita anticiparse a cambios y amenazas, mejorando la toma de decisiones estratégicas. Delgado et al. (2008) destacan que este proceso permite a las organizaciones identificar tendencias y oportunidades, fomentando la innovación.</a:t>
            </a:r>
            <a:endParaRPr lang="es-MX" sz="2400" dirty="0">
              <a:effectLst/>
              <a:ea typeface="Calibri" panose="020F0502020204030204" pitchFamily="34" charset="0"/>
              <a:cs typeface="Times New Roman" panose="02020603050405020304" pitchFamily="18" charset="0"/>
            </a:endParaRPr>
          </a:p>
        </p:txBody>
      </p:sp>
      <p:pic>
        <p:nvPicPr>
          <p:cNvPr id="4098" name="Picture 2" descr="LA VIGILANCIA COMPETITIVA - Grupo Paradell">
            <a:extLst>
              <a:ext uri="{FF2B5EF4-FFF2-40B4-BE49-F238E27FC236}">
                <a16:creationId xmlns:a16="http://schemas.microsoft.com/office/drawing/2014/main" id="{D8D87EE6-3D52-E78E-D5F3-06AACE49CA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9262" y="1308435"/>
            <a:ext cx="4366186" cy="38892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1264772"/>
      </p:ext>
    </p:extLst>
  </p:cSld>
  <p:clrMapOvr>
    <a:masterClrMapping/>
  </p:clrMapOvr>
</p:sld>
</file>

<file path=ppt/theme/theme1.xml><?xml version="1.0" encoding="utf-8"?>
<a:theme xmlns:a="http://schemas.openxmlformats.org/drawingml/2006/main" name="Recorte">
  <a:themeElements>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TM10001105[[fn=Recorte]]</Template>
  <TotalTime>80</TotalTime>
  <Words>2988</Words>
  <Application>Microsoft Office PowerPoint</Application>
  <PresentationFormat>Panorámica</PresentationFormat>
  <Paragraphs>152</Paragraphs>
  <Slides>28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28</vt:i4>
      </vt:variant>
    </vt:vector>
  </HeadingPairs>
  <TitlesOfParts>
    <vt:vector size="34" baseType="lpstr">
      <vt:lpstr>Arial</vt:lpstr>
      <vt:lpstr>Calibri</vt:lpstr>
      <vt:lpstr>Franklin Gothic Book</vt:lpstr>
      <vt:lpstr>Times New Roman</vt:lpstr>
      <vt:lpstr>Wingdings</vt:lpstr>
      <vt:lpstr>Recorte</vt:lpstr>
      <vt:lpstr>La vigilancia tecnológica como herramienta fundamental para la adopción de tecnología en la bodega vitivinícola Donato</vt:lpstr>
      <vt:lpstr>Pertinencia</vt:lpstr>
      <vt:lpstr>Presentación de PowerPoint</vt:lpstr>
      <vt:lpstr>Relevancia</vt:lpstr>
      <vt:lpstr>Presentación de PowerPoint</vt:lpstr>
      <vt:lpstr>Factibilidad</vt:lpstr>
      <vt:lpstr>Marco teórico</vt:lpstr>
      <vt:lpstr>Gestión de la tecnología</vt:lpstr>
      <vt:lpstr>Vigilancia tecnológica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Objetivos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Gabriela de Jesus Moreno Angeles</dc:creator>
  <cp:lastModifiedBy>Gabriela de Jesus Moreno Angeles</cp:lastModifiedBy>
  <cp:revision>1</cp:revision>
  <dcterms:created xsi:type="dcterms:W3CDTF">2024-11-08T04:05:52Z</dcterms:created>
  <dcterms:modified xsi:type="dcterms:W3CDTF">2024-11-08T05:37:55Z</dcterms:modified>
</cp:coreProperties>
</file>