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0"/>
    <p:restoredTop sz="94745"/>
  </p:normalViewPr>
  <p:slideViewPr>
    <p:cSldViewPr snapToGrid="0" snapToObjects="1">
      <p:cViewPr varScale="1">
        <p:scale>
          <a:sx n="86" d="100"/>
          <a:sy n="86" d="100"/>
        </p:scale>
        <p:origin x="23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06/06/23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egi.org.mx/app/mapa/denue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Propuesta de modelo de eco-innovación para el desarrollo de nuevos productos</a:t>
            </a:r>
            <a:endParaRPr lang="en-MX" sz="5400" b="1" dirty="0"/>
          </a:p>
          <a:p>
            <a:pPr algn="ctr"/>
            <a:endParaRPr lang="es-MX" sz="5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Mariel Fernanda Moreno Paredes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Asesor</a:t>
            </a:r>
          </a:p>
          <a:p>
            <a:pPr algn="ctr"/>
            <a:r>
              <a:rPr lang="es-MX" sz="2000" b="1" i="1" dirty="0"/>
              <a:t>Dr. Luis Rodrigo Valencia Pérez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2023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 – Maestría en Gestión de la Tecnología–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88707" y="1326713"/>
            <a:ext cx="5194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Justificación</a:t>
            </a:r>
          </a:p>
          <a:p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La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industria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mexicana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es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reconocida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nivel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mundial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por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su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alta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producción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ritmo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crecimiento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dinámico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debido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a la mano de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obra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disponible.</a:t>
            </a:r>
          </a:p>
          <a:p>
            <a:endParaRPr lang="es-MX" sz="2400" dirty="0"/>
          </a:p>
          <a:p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A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pesar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del alto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nivel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industrial, las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empresas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generan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grandes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cantidades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sustancias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contaminantes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que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dañan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el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medio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ambiente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la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salud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4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humana</a:t>
            </a:r>
            <a:r>
              <a:rPr lang="en-US" sz="2400" b="0" i="0" u="none" strike="noStrike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r>
              <a:rPr lang="en-US" sz="2400" dirty="0">
                <a:solidFill>
                  <a:srgbClr val="374151"/>
                </a:solidFill>
                <a:latin typeface="Söhne"/>
              </a:rPr>
              <a:t>Es </a:t>
            </a:r>
            <a:r>
              <a:rPr lang="en-US" sz="2400" dirty="0" err="1">
                <a:solidFill>
                  <a:srgbClr val="374151"/>
                </a:solidFill>
                <a:latin typeface="Söhne"/>
              </a:rPr>
              <a:t>por</a:t>
            </a:r>
            <a:r>
              <a:rPr lang="en-US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400" dirty="0" err="1">
                <a:solidFill>
                  <a:srgbClr val="374151"/>
                </a:solidFill>
                <a:latin typeface="Söhne"/>
              </a:rPr>
              <a:t>este</a:t>
            </a:r>
            <a:r>
              <a:rPr lang="en-US" sz="2400" dirty="0">
                <a:solidFill>
                  <a:srgbClr val="374151"/>
                </a:solidFill>
                <a:latin typeface="Söhne"/>
              </a:rPr>
              <a:t> motive que se </a:t>
            </a:r>
            <a:r>
              <a:rPr lang="en-US" sz="2400" dirty="0" err="1">
                <a:solidFill>
                  <a:srgbClr val="374151"/>
                </a:solidFill>
                <a:latin typeface="Söhne"/>
              </a:rPr>
              <a:t>necesitan</a:t>
            </a:r>
            <a:r>
              <a:rPr lang="en-US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400" dirty="0" err="1">
                <a:solidFill>
                  <a:srgbClr val="374151"/>
                </a:solidFill>
                <a:latin typeface="Söhne"/>
              </a:rPr>
              <a:t>encontrar</a:t>
            </a:r>
            <a:r>
              <a:rPr lang="en-US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400" dirty="0" err="1">
                <a:solidFill>
                  <a:srgbClr val="374151"/>
                </a:solidFill>
                <a:latin typeface="Söhne"/>
              </a:rPr>
              <a:t>soluciones</a:t>
            </a:r>
            <a:r>
              <a:rPr lang="en-US" sz="2400" dirty="0">
                <a:solidFill>
                  <a:srgbClr val="374151"/>
                </a:solidFill>
                <a:latin typeface="Söhne"/>
              </a:rPr>
              <a:t>.</a:t>
            </a:r>
            <a:endParaRPr lang="es-MX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8" r="9748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7965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 – Maestría en Gestión de la Tecnología 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85922" y="1404686"/>
            <a:ext cx="53815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Objetivos específicos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s-MX" sz="1600" b="1" dirty="0">
                <a:solidFill>
                  <a:srgbClr val="374151"/>
                </a:solidFill>
                <a:latin typeface="Söhne"/>
              </a:rPr>
              <a:t>Contextualizar</a:t>
            </a:r>
            <a:r>
              <a:rPr lang="es-MX" sz="1600" dirty="0">
                <a:solidFill>
                  <a:srgbClr val="374151"/>
                </a:solidFill>
                <a:latin typeface="Söhne"/>
              </a:rPr>
              <a:t> la problemática ambiental que se genera en los procesos de innovación y desarrollo de nuevos productos en la industria.</a:t>
            </a:r>
            <a:endParaRPr lang="en-MX" sz="1600" dirty="0">
              <a:solidFill>
                <a:srgbClr val="374151"/>
              </a:solidFill>
              <a:latin typeface="Söhne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600" b="1" dirty="0">
                <a:solidFill>
                  <a:srgbClr val="374151"/>
                </a:solidFill>
                <a:latin typeface="Söhne"/>
              </a:rPr>
              <a:t>Revisar </a:t>
            </a:r>
            <a:r>
              <a:rPr lang="es-MX" sz="1600" dirty="0">
                <a:solidFill>
                  <a:srgbClr val="374151"/>
                </a:solidFill>
                <a:latin typeface="Söhne"/>
              </a:rPr>
              <a:t>bibliográfica y sistemáticamente los modelos de innovación conocidos y populares.</a:t>
            </a:r>
            <a:endParaRPr lang="en-MX" sz="1600" dirty="0">
              <a:solidFill>
                <a:srgbClr val="374151"/>
              </a:solidFill>
              <a:latin typeface="Söhne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600" b="1" dirty="0">
                <a:solidFill>
                  <a:srgbClr val="374151"/>
                </a:solidFill>
                <a:latin typeface="Söhne"/>
              </a:rPr>
              <a:t>Reconocer</a:t>
            </a:r>
            <a:r>
              <a:rPr lang="es-MX" sz="1600" dirty="0">
                <a:solidFill>
                  <a:srgbClr val="374151"/>
                </a:solidFill>
                <a:latin typeface="Söhne"/>
              </a:rPr>
              <a:t> los elementos y pasos relevantes de dichos modelos, además de sus fortalezas y debilidades.</a:t>
            </a:r>
            <a:endParaRPr lang="en-MX" sz="1600" dirty="0">
              <a:solidFill>
                <a:srgbClr val="374151"/>
              </a:solidFill>
              <a:latin typeface="Söhne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s-MX" sz="1600" b="1" dirty="0">
                <a:solidFill>
                  <a:srgbClr val="374151"/>
                </a:solidFill>
                <a:latin typeface="Söhne"/>
              </a:rPr>
              <a:t>Desarrollar </a:t>
            </a:r>
            <a:r>
              <a:rPr lang="es-MX" sz="1600" dirty="0">
                <a:solidFill>
                  <a:srgbClr val="374151"/>
                </a:solidFill>
                <a:latin typeface="Söhne"/>
              </a:rPr>
              <a:t>una propuesta de modelo de innovación ambiental que contemple la reducción de los daños ambientales previamente identificados con base en los modelos ya existentes.</a:t>
            </a:r>
            <a:endParaRPr lang="en-MX" sz="1600" dirty="0">
              <a:solidFill>
                <a:srgbClr val="374151"/>
              </a:solidFill>
              <a:latin typeface="Söhne"/>
            </a:endParaRPr>
          </a:p>
          <a:p>
            <a:endParaRPr lang="es-MX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4" b="6594"/>
          <a:stretch/>
        </p:blipFill>
        <p:spPr>
          <a:xfrm>
            <a:off x="0" y="3387396"/>
            <a:ext cx="6382644" cy="31028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3703991" y="60521"/>
            <a:ext cx="875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17D7F-E692-09A4-7D69-AB5278231B30}"/>
              </a:ext>
            </a:extLst>
          </p:cNvPr>
          <p:cNvSpPr txBox="1"/>
          <p:nvPr/>
        </p:nvSpPr>
        <p:spPr>
          <a:xfrm>
            <a:off x="200920" y="1481572"/>
            <a:ext cx="61817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Objetivo general</a:t>
            </a:r>
          </a:p>
          <a:p>
            <a:r>
              <a:rPr lang="es-MX" sz="2000" dirty="0">
                <a:solidFill>
                  <a:srgbClr val="374151"/>
                </a:solidFill>
                <a:latin typeface="Söhne"/>
              </a:rPr>
              <a:t>Proponer un modelo de eco-innovación a partir del análisis de los procesos tradicionales que se utilizan en el área del desarrollo de nuevos productos, como apoyo a la sustentabilidad ambiental.</a:t>
            </a:r>
            <a:endParaRPr lang="en-MX" sz="20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 – Maestría en Gestión de la Tecnología–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88707" y="1588665"/>
            <a:ext cx="5194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Metodología </a:t>
            </a:r>
          </a:p>
          <a:p>
            <a:pPr algn="just"/>
            <a:r>
              <a:rPr lang="es-MX" sz="2000" dirty="0">
                <a:solidFill>
                  <a:srgbClr val="374151"/>
                </a:solidFill>
                <a:latin typeface="Söhne"/>
              </a:rPr>
              <a:t>Para el desarrollo del presente trabajo se seleccionó el método de investigación bajo un enfoque cualitativo</a:t>
            </a:r>
            <a:r>
              <a:rPr lang="en-MX" sz="2000" dirty="0">
                <a:solidFill>
                  <a:srgbClr val="374151"/>
                </a:solidFill>
                <a:latin typeface="Söhne"/>
              </a:rPr>
              <a:t>.</a:t>
            </a:r>
          </a:p>
          <a:p>
            <a:pPr algn="just"/>
            <a:endParaRPr lang="en-MX" sz="2000" dirty="0">
              <a:solidFill>
                <a:srgbClr val="374151"/>
              </a:solidFill>
              <a:latin typeface="Söhne"/>
            </a:endParaRPr>
          </a:p>
          <a:p>
            <a:pPr algn="just"/>
            <a:r>
              <a:rPr lang="es-MX" sz="2000" b="1" dirty="0"/>
              <a:t>Pregunta de investigación</a:t>
            </a:r>
          </a:p>
          <a:p>
            <a:pPr algn="just"/>
            <a:r>
              <a:rPr lang="es-MX" sz="2000" dirty="0">
                <a:solidFill>
                  <a:srgbClr val="374151"/>
                </a:solidFill>
                <a:latin typeface="Söhne"/>
              </a:rPr>
              <a:t>¿El desarrollo de un modelo de proceso de eco-innovación dará como resultado una mayor probabilidad de éxito en el proceso de desarrollo de nuevos productos bajo un enfoque más sustentable?</a:t>
            </a:r>
            <a:endParaRPr lang="en-MX" sz="20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Lugar de investigación</a:t>
            </a:r>
            <a:endParaRPr lang="en-US" sz="2000" b="1" dirty="0"/>
          </a:p>
          <a:p>
            <a:pPr algn="just"/>
            <a:r>
              <a:rPr lang="en-US" sz="2000" dirty="0">
                <a:solidFill>
                  <a:srgbClr val="374151"/>
                </a:solidFill>
                <a:latin typeface="Söhne"/>
              </a:rPr>
              <a:t>La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presente</a:t>
            </a:r>
            <a:r>
              <a:rPr lang="en-US" sz="20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investigación</a:t>
            </a:r>
            <a:r>
              <a:rPr lang="en-US" sz="2000" dirty="0">
                <a:solidFill>
                  <a:srgbClr val="374151"/>
                </a:solidFill>
                <a:latin typeface="Söhne"/>
              </a:rPr>
              <a:t> se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basa</a:t>
            </a:r>
            <a:r>
              <a:rPr lang="en-US" sz="20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en</a:t>
            </a:r>
            <a:r>
              <a:rPr lang="en-US" sz="20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información</a:t>
            </a:r>
            <a:r>
              <a:rPr lang="en-US" sz="20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obtenida</a:t>
            </a:r>
            <a:r>
              <a:rPr lang="en-US" sz="2000" dirty="0">
                <a:solidFill>
                  <a:srgbClr val="374151"/>
                </a:solidFill>
                <a:latin typeface="Söhne"/>
              </a:rPr>
              <a:t> del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estado</a:t>
            </a:r>
            <a:r>
              <a:rPr lang="en-US" sz="2000" dirty="0">
                <a:solidFill>
                  <a:srgbClr val="374151"/>
                </a:solidFill>
                <a:latin typeface="Söhne"/>
              </a:rPr>
              <a:t> de Querétaro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1" r="12991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7965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>
            <a:extLst>
              <a:ext uri="{FF2B5EF4-FFF2-40B4-BE49-F238E27FC236}">
                <a16:creationId xmlns:a16="http://schemas.microsoft.com/office/drawing/2014/main" id="{3EB505BD-2302-E8BA-4FC6-A2B4874D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48" r="28548"/>
          <a:stretch/>
        </p:blipFill>
        <p:spPr>
          <a:xfrm>
            <a:off x="6974446" y="1179914"/>
            <a:ext cx="5194726" cy="531035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 – Maestría en Gestión de la Tecnología–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26880" y="1117913"/>
            <a:ext cx="11588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ANTECEDENTES</a:t>
            </a:r>
          </a:p>
          <a:p>
            <a:pPr algn="just"/>
            <a:endParaRPr lang="en-MX" sz="20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MX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7965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" name="CuadroTexto 14">
            <a:extLst>
              <a:ext uri="{FF2B5EF4-FFF2-40B4-BE49-F238E27FC236}">
                <a16:creationId xmlns:a16="http://schemas.microsoft.com/office/drawing/2014/main" id="{2221499F-F790-F146-FDBA-96F0B7E6AAE9}"/>
              </a:ext>
            </a:extLst>
          </p:cNvPr>
          <p:cNvSpPr txBox="1"/>
          <p:nvPr/>
        </p:nvSpPr>
        <p:spPr>
          <a:xfrm>
            <a:off x="288707" y="1588665"/>
            <a:ext cx="65049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Eco-innovación </a:t>
            </a:r>
          </a:p>
          <a:p>
            <a:pPr algn="just"/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Se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refiere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a la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integración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prácticas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procesos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ecoeficientes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la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creación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productos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servicios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MX" sz="2000" dirty="0">
              <a:solidFill>
                <a:srgbClr val="374151"/>
              </a:solidFill>
              <a:latin typeface="Söhne"/>
            </a:endParaRPr>
          </a:p>
          <a:p>
            <a:pPr algn="just"/>
            <a:r>
              <a:rPr lang="es-MX" sz="2000" b="1" dirty="0"/>
              <a:t>Desarrollo sostenible</a:t>
            </a:r>
          </a:p>
          <a:p>
            <a:pPr algn="just"/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implica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la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satisfacción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las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necesidades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presentes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sin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comprometer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la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capacidad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las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generaciones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futuras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para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satisfacer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sus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propias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necesidades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pPr algn="just"/>
            <a:r>
              <a:rPr lang="en-US" sz="2000" b="1" dirty="0" err="1"/>
              <a:t>Modelo</a:t>
            </a:r>
            <a:r>
              <a:rPr lang="en-US" sz="2000" b="1" dirty="0"/>
              <a:t> de </a:t>
            </a:r>
            <a:r>
              <a:rPr lang="en-US" sz="2000" b="1" dirty="0" err="1"/>
              <a:t>innovación</a:t>
            </a:r>
            <a:endParaRPr lang="en-US" sz="2000" b="1" dirty="0"/>
          </a:p>
          <a:p>
            <a:pPr algn="just"/>
            <a:r>
              <a:rPr lang="en-US" sz="2000" dirty="0">
                <a:solidFill>
                  <a:srgbClr val="374151"/>
                </a:solidFill>
                <a:latin typeface="Söhne"/>
              </a:rPr>
              <a:t>E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s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una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representación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estructurada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sistemática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los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procesos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elementos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necesarios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para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promover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gestionar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la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innovación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una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organización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s-MX" sz="2000" b="1" dirty="0"/>
          </a:p>
          <a:p>
            <a:pPr algn="just"/>
            <a:r>
              <a:rPr lang="es-ES" sz="2000" b="1" dirty="0"/>
              <a:t>Desarrollo de productos</a:t>
            </a:r>
            <a:endParaRPr lang="en-US" sz="2000" b="1" dirty="0"/>
          </a:p>
          <a:p>
            <a:pPr algn="just"/>
            <a:r>
              <a:rPr lang="en-US" sz="2000" dirty="0" err="1">
                <a:solidFill>
                  <a:srgbClr val="374151"/>
                </a:solidFill>
                <a:latin typeface="Söhne"/>
              </a:rPr>
              <a:t>P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roceso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mediante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el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cual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crea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y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lleva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al mercado un nuevo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producto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o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mejora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este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proceso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involucra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diversas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etapas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desde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la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generación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de ideas hasta la </a:t>
            </a:r>
            <a:r>
              <a:rPr lang="en-US" sz="2000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fabricación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3788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 – Maestría en Gestión de la Tecnología–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01833" y="1157169"/>
            <a:ext cx="11588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Dimensiones, indicadores y variables</a:t>
            </a:r>
          </a:p>
          <a:p>
            <a:pPr algn="just"/>
            <a:endParaRPr lang="en-MX" sz="20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MX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7965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E93E1-E7A0-461C-A91C-6CDAB9FE42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931"/>
          <a:stretch/>
        </p:blipFill>
        <p:spPr>
          <a:xfrm>
            <a:off x="2342880" y="1583755"/>
            <a:ext cx="7886033" cy="49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 – Maestría en Gestión de la Tecnología 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485922" y="1404686"/>
            <a:ext cx="53815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Resultados esperados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Se espera poder recopilar información mediante varios medios tanto bibliográficos como bajo entrevistas a personas que tengan conocimiento en el área de la innovación y la ecología para así poder tomar la información y proponer un modelo eficiente y útil en él área de la innovación.</a:t>
            </a:r>
            <a:endParaRPr lang="en-MX" sz="2000" dirty="0">
              <a:solidFill>
                <a:srgbClr val="374151"/>
              </a:solidFill>
              <a:latin typeface="Söhne"/>
            </a:endParaRPr>
          </a:p>
          <a:p>
            <a:endParaRPr lang="es-MX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5" r="15385"/>
          <a:stretch/>
        </p:blipFill>
        <p:spPr>
          <a:xfrm>
            <a:off x="0" y="1179914"/>
            <a:ext cx="6382644" cy="531035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3703991" y="50231"/>
            <a:ext cx="875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 – Maestría en Gestión de la Tecnología 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23850" y="1404686"/>
            <a:ext cx="115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Bibliografía</a:t>
            </a:r>
          </a:p>
          <a:p>
            <a:pPr algn="ctr"/>
            <a:endParaRPr lang="es-MX" sz="3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3703991" y="31158"/>
            <a:ext cx="875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9904C-C5F2-B46B-4CF6-76A2CA94F78E}"/>
              </a:ext>
            </a:extLst>
          </p:cNvPr>
          <p:cNvSpPr txBox="1"/>
          <p:nvPr/>
        </p:nvSpPr>
        <p:spPr>
          <a:xfrm>
            <a:off x="147287" y="2044585"/>
            <a:ext cx="11896725" cy="4595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74151"/>
                </a:solidFill>
                <a:latin typeface="Söhne"/>
              </a:rPr>
              <a:t>Bravo, X. A. (2015). La gestión de la innovación en las empresas de servicios intensivas en conocimiento tecnológico (t-KIBS) de Cataluña. 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Cataluña, </a:t>
            </a:r>
            <a:r>
              <a:rPr lang="en-US" sz="1200" dirty="0" err="1">
                <a:solidFill>
                  <a:srgbClr val="374151"/>
                </a:solidFill>
                <a:latin typeface="Söhne"/>
              </a:rPr>
              <a:t>España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: Universidad de Girona.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74151"/>
                </a:solidFill>
                <a:latin typeface="Söhne"/>
              </a:rPr>
              <a:t>Durán, G. (2009). Empresas y gestión ambiental en el marco de la responsabilidad social </a:t>
            </a:r>
            <a:r>
              <a:rPr lang="es-ES" sz="1200" dirty="0" err="1">
                <a:solidFill>
                  <a:srgbClr val="374151"/>
                </a:solidFill>
                <a:latin typeface="Söhne"/>
              </a:rPr>
              <a:t>coportativa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. </a:t>
            </a:r>
            <a:r>
              <a:rPr lang="en-US" sz="1200" dirty="0" err="1">
                <a:solidFill>
                  <a:srgbClr val="374151"/>
                </a:solidFill>
                <a:latin typeface="Söhne"/>
              </a:rPr>
              <a:t>Revista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 de </a:t>
            </a:r>
            <a:r>
              <a:rPr lang="en-US" sz="1200" dirty="0" err="1">
                <a:solidFill>
                  <a:srgbClr val="374151"/>
                </a:solidFill>
                <a:latin typeface="Söhne"/>
              </a:rPr>
              <a:t>Economía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 Industrial, 129-138.</a:t>
            </a:r>
            <a:endParaRPr lang="en-MX" sz="1200" dirty="0">
              <a:solidFill>
                <a:srgbClr val="374151"/>
              </a:solidFill>
              <a:latin typeface="Söhne"/>
            </a:endParaRP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374151"/>
                </a:solidFill>
                <a:latin typeface="Söhne"/>
              </a:rPr>
              <a:t>Fussler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, C., &amp; James, P. (1996). Driving Eco-innovation: A Breakthrough Discipline for Innovation and Sustainability. Los Andes: Pitman Publishing.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74151"/>
                </a:solidFill>
                <a:latin typeface="Söhne"/>
              </a:rPr>
              <a:t>INEGI. (25 de 04 de 2022). Directorio Estadístico Nacional de Unidades Económicas. Obtenido de </a:t>
            </a:r>
            <a:r>
              <a:rPr lang="es-ES" sz="1200" dirty="0">
                <a:solidFill>
                  <a:srgbClr val="374151"/>
                </a:solidFill>
                <a:latin typeface="Söhne"/>
                <a:hlinkClick r:id="rId5"/>
              </a:rPr>
              <a:t>https://www.inegi.org.mx/app/mapa/denue</a:t>
            </a:r>
            <a:endParaRPr lang="es-ES" sz="1200" dirty="0">
              <a:solidFill>
                <a:srgbClr val="374151"/>
              </a:solidFill>
              <a:latin typeface="Söhne"/>
            </a:endParaRP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74151"/>
                </a:solidFill>
                <a:latin typeface="Söhne"/>
              </a:rPr>
              <a:t>Medina, C., &amp; Espinosa, M. (1994). La innovación en las organizaciones modernas. Gestión y estrategia, 54-63.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74151"/>
                </a:solidFill>
                <a:latin typeface="Söhne"/>
              </a:rPr>
              <a:t>Oslo, E. m. (2005). Guía para la recogida e interpretación de datos sobre innovación. Eurostat: OCDE.</a:t>
            </a:r>
            <a:endParaRPr lang="en-MX" sz="1200" dirty="0">
              <a:solidFill>
                <a:srgbClr val="374151"/>
              </a:solidFill>
              <a:latin typeface="Söhne"/>
            </a:endParaRP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74151"/>
                </a:solidFill>
                <a:latin typeface="Söhne"/>
              </a:rPr>
              <a:t>Sebastián Rovira, J. P. (2017). </a:t>
            </a:r>
            <a:r>
              <a:rPr lang="es-ES" sz="1200" dirty="0" err="1">
                <a:solidFill>
                  <a:srgbClr val="374151"/>
                </a:solidFill>
                <a:latin typeface="Söhne"/>
              </a:rPr>
              <a:t>Ecoinnovación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 y producción verde. Santiago de Chile: IDRC.</a:t>
            </a:r>
            <a:r>
              <a:rPr lang="en-MX" sz="1200" dirty="0">
                <a:solidFill>
                  <a:srgbClr val="374151"/>
                </a:solidFill>
                <a:latin typeface="Söhne"/>
              </a:rPr>
              <a:t> </a:t>
            </a: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rgbClr val="374151"/>
                </a:solidFill>
                <a:latin typeface="Söhne"/>
              </a:rPr>
              <a:t>Sulston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, J., </a:t>
            </a:r>
            <a:r>
              <a:rPr lang="es-ES" sz="1200" dirty="0" err="1">
                <a:solidFill>
                  <a:srgbClr val="374151"/>
                </a:solidFill>
                <a:latin typeface="Söhne"/>
              </a:rPr>
              <a:t>Rumsby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, M., &amp; Green, N. (2013). Las personas y el planeta. Economía ambiental y de recursos, 469-474.</a:t>
            </a:r>
            <a:endParaRPr lang="en-MX" sz="1200" dirty="0">
              <a:solidFill>
                <a:srgbClr val="374151"/>
              </a:solidFill>
              <a:latin typeface="Söhne"/>
            </a:endParaRP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n-MX" sz="12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30605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Mariel Fernanda Moreno Paredes– Maestría en Gestión de la Tecnología– (4to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2468512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Mariel Fernanda Moreno Paredes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798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Propuesta de modelo de eco-innovación para el desarrollo de nuevos productos</a:t>
            </a:r>
            <a:endParaRPr lang="en-MX" sz="24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Administración- 7, 8 y 9 de junio de 2023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Mail: mariel.fer0597@gmail.com</a:t>
            </a:r>
          </a:p>
          <a:p>
            <a:pPr algn="ctr"/>
            <a:r>
              <a:rPr lang="es-MX" sz="2400" dirty="0"/>
              <a:t> whatsapp: 618-217-36-25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1046</Words>
  <Application>Microsoft Macintosh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Söhne</vt:lpstr>
      <vt:lpstr>Symbol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Mariel Moreno</cp:lastModifiedBy>
  <cp:revision>19</cp:revision>
  <dcterms:created xsi:type="dcterms:W3CDTF">2020-09-22T18:49:23Z</dcterms:created>
  <dcterms:modified xsi:type="dcterms:W3CDTF">2023-06-07T15:29:27Z</dcterms:modified>
</cp:coreProperties>
</file>