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/>
    <p:restoredTop sz="94754"/>
  </p:normalViewPr>
  <p:slideViewPr>
    <p:cSldViewPr snapToGrid="0">
      <p:cViewPr varScale="1">
        <p:scale>
          <a:sx n="70" d="100"/>
          <a:sy n="70" d="100"/>
        </p:scale>
        <p:origin x="21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3EF6B-4DFA-35CE-809F-37F45A683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880D2D-1070-D074-8843-65664E94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88BC6D-FD97-781F-89D3-AE9D7298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FDDF-0FAB-6349-8D16-6C89FFD58DC7}" type="datetimeFigureOut">
              <a:rPr lang="es-MX" smtClean="0"/>
              <a:t>26/10/24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06378-A40B-0362-52C3-D408E586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F4B9DC-7560-605B-16B5-4F42298C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52A-58B7-B043-A355-41763423F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27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7918-CD27-0E77-FB7D-74CB5784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45F698-F23E-E085-4370-7835B899D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2172D4-2C42-1DCA-E99F-AACBFD01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FDDF-0FAB-6349-8D16-6C89FFD58DC7}" type="datetimeFigureOut">
              <a:rPr lang="es-MX" smtClean="0"/>
              <a:t>26/10/24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6B1C3-E205-6825-1A89-60514E40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1673F0-5240-BF8C-4F7D-FD8F439E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52A-58B7-B043-A355-41763423F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419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EA2A5D-2DD7-E196-4835-F6A7B07C5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D3CA25-AB42-E02B-7EC4-F2EC05157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777C37-62F4-53E7-711E-1366463A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FDDF-0FAB-6349-8D16-6C89FFD58DC7}" type="datetimeFigureOut">
              <a:rPr lang="es-MX" smtClean="0"/>
              <a:t>26/10/24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D870-F4CD-7F91-D759-B5B20C66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52F017-6BB1-E731-6630-1C581170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52A-58B7-B043-A355-41763423F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150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2DF32-ACDA-9AA4-BB1F-A9A64DE1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424394-B809-A501-CD68-56DD1F0A4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361251-85C0-FF15-B89F-250DFF7A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FDDF-0FAB-6349-8D16-6C89FFD58DC7}" type="datetimeFigureOut">
              <a:rPr lang="es-MX" smtClean="0"/>
              <a:t>26/10/24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3DE3A4-ECDA-0720-D9C8-F0F55323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1483B-4C1E-20F8-48E6-E536986B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52A-58B7-B043-A355-41763423F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213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29041-766C-5111-EDFF-0DF51C62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F7214B-4BD9-C998-41A9-7FC88BB08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F11417-389F-AAE2-BA6C-B8E1D871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FDDF-0FAB-6349-8D16-6C89FFD58DC7}" type="datetimeFigureOut">
              <a:rPr lang="es-MX" smtClean="0"/>
              <a:t>26/10/24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4624F-8A9B-EF58-47AD-42BF1EF4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B0E6C0-6C2A-2B26-A27C-D60A6D89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52A-58B7-B043-A355-41763423F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56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B6ADF-1A42-B29D-4B71-EF4D8D3B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4B3369-9415-13A8-8EFC-2B0BCC8D0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CBD10D-E2FC-C3CC-F234-63E9540F1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AF5134-8AA9-42DD-E5AB-81D51A79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FDDF-0FAB-6349-8D16-6C89FFD58DC7}" type="datetimeFigureOut">
              <a:rPr lang="es-MX" smtClean="0"/>
              <a:t>26/10/24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55CAF3-4209-D5D4-59C2-E8D5D50F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757965-F2C6-C39E-C5ED-D49C873D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52A-58B7-B043-A355-41763423F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737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C2DD3-D679-D61C-C702-3A3F3504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5D0888-1C73-6A37-746F-3DE11875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3365F1-444F-01B9-2981-D0FE5238F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D663B8-49C4-A089-F0E7-21E322EEB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7D3E08-7C76-38DC-A0C3-5F5DDD19C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EF5B6F-6063-53A2-8BAA-E0BAA465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FDDF-0FAB-6349-8D16-6C89FFD58DC7}" type="datetimeFigureOut">
              <a:rPr lang="es-MX" smtClean="0"/>
              <a:t>26/10/24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0922A2-2496-533C-07A7-8A3C9E6A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52CF76-9223-46E8-6A5F-6368879F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52A-58B7-B043-A355-41763423F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38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2C54E-D964-98D9-6EB2-76A0BBA2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0998F7-4841-9F7E-837E-3AC35D67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FDDF-0FAB-6349-8D16-6C89FFD58DC7}" type="datetimeFigureOut">
              <a:rPr lang="es-MX" smtClean="0"/>
              <a:t>26/10/24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DAD68-ABB1-22C0-033D-522CF0E8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8A80CE-A1DB-5202-0A98-08ABD71B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52A-58B7-B043-A355-41763423F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101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0DBB72-6460-1E39-2674-C5F3C5EA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FDDF-0FAB-6349-8D16-6C89FFD58DC7}" type="datetimeFigureOut">
              <a:rPr lang="es-MX" smtClean="0"/>
              <a:t>26/10/24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033335-AF29-E95F-A408-7ABF3538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9FB6D-CE97-9E4F-49AF-E28B134C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52A-58B7-B043-A355-41763423F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24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EA9EC-FB43-E24B-4187-8022B149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60911F-7CA1-A3F6-2EDB-415D8CB5B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83EB0F-592A-8D44-FDCD-61C27935A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ABFB33-EB83-DF23-2B09-75D303B8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FDDF-0FAB-6349-8D16-6C89FFD58DC7}" type="datetimeFigureOut">
              <a:rPr lang="es-MX" smtClean="0"/>
              <a:t>26/10/24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08E3D7-A672-924A-6E93-81CFD97C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14F7C0-7ED8-CC31-238E-743AF29B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52A-58B7-B043-A355-41763423F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36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97319-5F30-DAF1-0430-2954A810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EC00A2-83C2-9B16-2864-60571F418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64982D-3ED4-184F-4C1F-D105F547F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A2237D-1205-01B8-FC54-8C14D493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FDDF-0FAB-6349-8D16-6C89FFD58DC7}" type="datetimeFigureOut">
              <a:rPr lang="es-MX" smtClean="0"/>
              <a:t>26/10/24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D06CA9-AFA8-646A-BEE3-F6F09E79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9A2FF3-AAD8-2D23-2B88-3F3FDB69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252A-58B7-B043-A355-41763423F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9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A01078-338E-C69A-DA37-9F181A83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9D29C1-AC37-97D2-F104-B1D102A6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7EC199-BB01-3B2E-BFE5-41EA476E5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FDFDDF-0FAB-6349-8D16-6C89FFD58DC7}" type="datetimeFigureOut">
              <a:rPr lang="es-MX" smtClean="0"/>
              <a:t>26/10/24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C75364-BEA8-5566-21D5-B53F98A57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D5211-2CBF-99FE-4279-DAC0E394F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FD252A-58B7-B043-A355-41763423F6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07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hyperlink" Target="https://doi.org/10" TargetMode="External"/><Relationship Id="rId5" Type="http://schemas.openxmlformats.org/officeDocument/2006/relationships/hyperlink" Target="https://doi.org/10.1177/0162643418761234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6CC23EF-38FA-8FA9-B982-B69DE9ECAD56}"/>
              </a:ext>
            </a:extLst>
          </p:cNvPr>
          <p:cNvGrpSpPr/>
          <p:nvPr/>
        </p:nvGrpSpPr>
        <p:grpSpPr>
          <a:xfrm>
            <a:off x="0" y="0"/>
            <a:ext cx="12191999" cy="838200"/>
            <a:chOff x="0" y="0"/>
            <a:chExt cx="12191999" cy="83820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59D9944A-1AE4-32A6-AAF9-E67D785C5749}"/>
                </a:ext>
              </a:extLst>
            </p:cNvPr>
            <p:cNvGrpSpPr/>
            <p:nvPr/>
          </p:nvGrpSpPr>
          <p:grpSpPr>
            <a:xfrm>
              <a:off x="0" y="0"/>
              <a:ext cx="12191999" cy="838200"/>
              <a:chOff x="0" y="0"/>
              <a:chExt cx="12191999" cy="8382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37D70BA8-533C-2739-7D6F-F6EF2FCCB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38301"/>
              <a:stretch/>
            </p:blipFill>
            <p:spPr>
              <a:xfrm>
                <a:off x="0" y="0"/>
                <a:ext cx="4137285" cy="838200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7FF12157-60C0-2D12-77DB-FE6C30295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9344"/>
              <a:stretch/>
            </p:blipFill>
            <p:spPr>
              <a:xfrm>
                <a:off x="8124668" y="0"/>
                <a:ext cx="4067331" cy="838200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79D2CA1F-A776-5B6A-4E40-28F4328C93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8725" r="38301"/>
              <a:stretch/>
            </p:blipFill>
            <p:spPr>
              <a:xfrm>
                <a:off x="4067333" y="0"/>
                <a:ext cx="4057335" cy="838200"/>
              </a:xfrm>
              <a:prstGeom prst="rect">
                <a:avLst/>
              </a:prstGeom>
            </p:spPr>
          </p:pic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C2E9AB7-CCD0-9979-36E4-40DAB9E8CE2B}"/>
                </a:ext>
              </a:extLst>
            </p:cNvPr>
            <p:cNvSpPr txBox="1"/>
            <p:nvPr/>
          </p:nvSpPr>
          <p:spPr>
            <a:xfrm>
              <a:off x="2822627" y="95934"/>
              <a:ext cx="661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i="0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IX Congreso Internacional y IV Virtual en Gestión Competitiva, Tecnología e Innovación - 2024</a:t>
              </a:r>
              <a:endParaRPr lang="es-MX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44C982-21D8-E30E-6ED4-751706389B9A}"/>
              </a:ext>
            </a:extLst>
          </p:cNvPr>
          <p:cNvSpPr txBox="1"/>
          <p:nvPr/>
        </p:nvSpPr>
        <p:spPr>
          <a:xfrm>
            <a:off x="1031927" y="1833429"/>
            <a:ext cx="10198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I</a:t>
            </a:r>
            <a:r>
              <a:rPr lang="es-MX" sz="4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nfluencia del desarrollo tecnológico en el manejo del autismo infantil en la escuela primaria cubana</a:t>
            </a:r>
            <a:endParaRPr lang="es-MX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8A858F2-EC60-D549-B3B0-0677DB7AD521}"/>
              </a:ext>
            </a:extLst>
          </p:cNvPr>
          <p:cNvSpPr txBox="1"/>
          <p:nvPr/>
        </p:nvSpPr>
        <p:spPr>
          <a:xfrm>
            <a:off x="3103867" y="4187740"/>
            <a:ext cx="5634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i="1" dirty="0"/>
              <a:t>Lic. Beatriz Milanés Torres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34AE42D-C336-AE62-AD97-1D4A1C1A522C}"/>
              </a:ext>
            </a:extLst>
          </p:cNvPr>
          <p:cNvSpPr txBox="1"/>
          <p:nvPr/>
        </p:nvSpPr>
        <p:spPr>
          <a:xfrm>
            <a:off x="4225359" y="5842179"/>
            <a:ext cx="3222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/>
              <a:t>Director de Tesis</a:t>
            </a:r>
          </a:p>
          <a:p>
            <a:pPr algn="ctr"/>
            <a:r>
              <a:rPr lang="es-MX" dirty="0"/>
              <a:t>Dr. Luis Rodrigo Valencia Pérez</a:t>
            </a:r>
          </a:p>
        </p:txBody>
      </p:sp>
      <p:pic>
        <p:nvPicPr>
          <p:cNvPr id="17" name="Cigecom Betty 01">
            <a:hlinkClick r:id="" action="ppaction://media"/>
            <a:extLst>
              <a:ext uri="{FF2B5EF4-FFF2-40B4-BE49-F238E27FC236}">
                <a16:creationId xmlns:a16="http://schemas.microsoft.com/office/drawing/2014/main" id="{9D96CFE5-C2EE-B2E1-53B7-78E796963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3839" y="-716866"/>
            <a:ext cx="812800" cy="8128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C875F8F-3C1A-56DD-C406-7EA508B1B439}"/>
              </a:ext>
            </a:extLst>
          </p:cNvPr>
          <p:cNvSpPr txBox="1"/>
          <p:nvPr/>
        </p:nvSpPr>
        <p:spPr>
          <a:xfrm>
            <a:off x="3930823" y="4649405"/>
            <a:ext cx="381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Maestría en Gestión de la Tecnología</a:t>
            </a:r>
          </a:p>
        </p:txBody>
      </p:sp>
    </p:spTree>
    <p:extLst>
      <p:ext uri="{BB962C8B-B14F-4D97-AF65-F5344CB8AC3E}">
        <p14:creationId xmlns:p14="http://schemas.microsoft.com/office/powerpoint/2010/main" val="13300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59F4C-F376-2D56-598B-C61FF4389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BF90C916-A3BE-631B-124F-094297A3E2F1}"/>
              </a:ext>
            </a:extLst>
          </p:cNvPr>
          <p:cNvGrpSpPr/>
          <p:nvPr/>
        </p:nvGrpSpPr>
        <p:grpSpPr>
          <a:xfrm>
            <a:off x="0" y="0"/>
            <a:ext cx="12191999" cy="838200"/>
            <a:chOff x="0" y="0"/>
            <a:chExt cx="12191999" cy="83820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5191D690-0AD3-F165-0727-87021E1BD589}"/>
                </a:ext>
              </a:extLst>
            </p:cNvPr>
            <p:cNvGrpSpPr/>
            <p:nvPr/>
          </p:nvGrpSpPr>
          <p:grpSpPr>
            <a:xfrm>
              <a:off x="0" y="0"/>
              <a:ext cx="12191999" cy="838200"/>
              <a:chOff x="0" y="0"/>
              <a:chExt cx="12191999" cy="8382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AED10374-B288-C6C4-272C-619548593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38301"/>
              <a:stretch/>
            </p:blipFill>
            <p:spPr>
              <a:xfrm>
                <a:off x="0" y="0"/>
                <a:ext cx="4137285" cy="838200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9AA7BE51-3155-D1D2-7932-EB9859C17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9344"/>
              <a:stretch/>
            </p:blipFill>
            <p:spPr>
              <a:xfrm>
                <a:off x="8124668" y="0"/>
                <a:ext cx="4067331" cy="838200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7801F40F-E8AC-E95B-64A4-9B8503B8F7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8725" r="38301"/>
              <a:stretch/>
            </p:blipFill>
            <p:spPr>
              <a:xfrm>
                <a:off x="4067333" y="0"/>
                <a:ext cx="4057335" cy="838200"/>
              </a:xfrm>
              <a:prstGeom prst="rect">
                <a:avLst/>
              </a:prstGeom>
            </p:spPr>
          </p:pic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35346FA7-62E3-42E2-0D13-913B4EAA7458}"/>
                </a:ext>
              </a:extLst>
            </p:cNvPr>
            <p:cNvSpPr txBox="1"/>
            <p:nvPr/>
          </p:nvSpPr>
          <p:spPr>
            <a:xfrm>
              <a:off x="2822627" y="95934"/>
              <a:ext cx="661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i="0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IX Congreso Internacional y IV Virtual en Gestión Competitiva, Tecnología e Innovación - 2024</a:t>
              </a:r>
              <a:endParaRPr lang="es-MX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5ACA145-694C-CA17-3127-D509341BD9FE}"/>
              </a:ext>
            </a:extLst>
          </p:cNvPr>
          <p:cNvSpPr txBox="1"/>
          <p:nvPr/>
        </p:nvSpPr>
        <p:spPr>
          <a:xfrm>
            <a:off x="419101" y="869931"/>
            <a:ext cx="6804659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</a:pPr>
            <a:r>
              <a:rPr lang="es-MX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Reflexiones Finales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rtl="0"/>
            <a:endParaRPr lang="es-MX" sz="20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Conclusiones Clave: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integración de tecnologías en la educación puede mejorar significativamente el manejo del autismo infantil en las escuelas primarias cubanas.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formación docente es esencial para maximizar el impacto positivo de las herramientas tecnológicas en el aula.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Recomendaciones: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Desarrollo de Recursos: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Crear y distribuir recursos tecnológicos adaptados a las necesidades de los estudiantes con autismo.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Investigación Continua: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Fomentar estudios adicionales que evalúen la efectividad de diferentes tecnologías en el contexto cubano.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Políticas de Inclusión: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Abogar por políticas educativas que prioricen la inclusión y el uso de tecnologías en la enseñanza de niños con autismo.</a:t>
            </a:r>
            <a:endParaRPr lang="es-MX" sz="2000" dirty="0"/>
          </a:p>
        </p:txBody>
      </p:sp>
      <p:pic>
        <p:nvPicPr>
          <p:cNvPr id="3" name="Cigecom Betty 10">
            <a:hlinkClick r:id="" action="ppaction://media"/>
            <a:extLst>
              <a:ext uri="{FF2B5EF4-FFF2-40B4-BE49-F238E27FC236}">
                <a16:creationId xmlns:a16="http://schemas.microsoft.com/office/drawing/2014/main" id="{D0397BD4-4462-E65C-8AF0-38EAA0E4EF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55" y="-716866"/>
            <a:ext cx="812800" cy="812800"/>
          </a:xfrm>
          <a:prstGeom prst="rect">
            <a:avLst/>
          </a:prstGeom>
        </p:spPr>
      </p:pic>
      <p:pic>
        <p:nvPicPr>
          <p:cNvPr id="9218" name="Picture 2" descr="La “mamá de Samuel”: cómo cuidar a un niño con autismo en tiempos de  COVID-19 | UNICEF">
            <a:extLst>
              <a:ext uri="{FF2B5EF4-FFF2-40B4-BE49-F238E27FC236}">
                <a16:creationId xmlns:a16="http://schemas.microsoft.com/office/drawing/2014/main" id="{D0A0835E-0960-717B-71D2-EA581962A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63" y="838199"/>
            <a:ext cx="4870136" cy="604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E9B9E-AB6E-1BCC-0B64-A1CA1EFB5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60FDF3F4-EDFB-E48C-33E0-0197EF361312}"/>
              </a:ext>
            </a:extLst>
          </p:cNvPr>
          <p:cNvGrpSpPr/>
          <p:nvPr/>
        </p:nvGrpSpPr>
        <p:grpSpPr>
          <a:xfrm>
            <a:off x="0" y="0"/>
            <a:ext cx="12191999" cy="838200"/>
            <a:chOff x="0" y="0"/>
            <a:chExt cx="12191999" cy="83820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364BF87E-4DBB-6191-A00A-30AED15270B4}"/>
                </a:ext>
              </a:extLst>
            </p:cNvPr>
            <p:cNvGrpSpPr/>
            <p:nvPr/>
          </p:nvGrpSpPr>
          <p:grpSpPr>
            <a:xfrm>
              <a:off x="0" y="0"/>
              <a:ext cx="12191999" cy="838200"/>
              <a:chOff x="0" y="0"/>
              <a:chExt cx="12191999" cy="8382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AAA554C9-7556-4BD4-9539-562A75C4CA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38301"/>
              <a:stretch/>
            </p:blipFill>
            <p:spPr>
              <a:xfrm>
                <a:off x="0" y="0"/>
                <a:ext cx="4137285" cy="838200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7E598DCB-BB37-92D3-BA90-4B02A5C46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9344"/>
              <a:stretch/>
            </p:blipFill>
            <p:spPr>
              <a:xfrm>
                <a:off x="8124668" y="0"/>
                <a:ext cx="4067331" cy="838200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B3D4C437-3B5B-025C-97B1-5E2C6B057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8725" r="38301"/>
              <a:stretch/>
            </p:blipFill>
            <p:spPr>
              <a:xfrm>
                <a:off x="4067333" y="0"/>
                <a:ext cx="4057335" cy="838200"/>
              </a:xfrm>
              <a:prstGeom prst="rect">
                <a:avLst/>
              </a:prstGeom>
            </p:spPr>
          </p:pic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B0D6E80-3EDD-6C3D-32D7-C05A4DE2404E}"/>
                </a:ext>
              </a:extLst>
            </p:cNvPr>
            <p:cNvSpPr txBox="1"/>
            <p:nvPr/>
          </p:nvSpPr>
          <p:spPr>
            <a:xfrm>
              <a:off x="2822627" y="95934"/>
              <a:ext cx="661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i="0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IX Congreso Internacional y IV Virtual en Gestión Competitiva, Tecnología e Innovación - 2024</a:t>
              </a:r>
              <a:endParaRPr lang="es-MX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3372CCF-0DA7-F9FD-2661-BA1474C09E81}"/>
              </a:ext>
            </a:extLst>
          </p:cNvPr>
          <p:cNvSpPr txBox="1"/>
          <p:nvPr/>
        </p:nvSpPr>
        <p:spPr>
          <a:xfrm>
            <a:off x="385095" y="767080"/>
            <a:ext cx="716785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</a:pPr>
            <a:r>
              <a:rPr lang="es-MX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Oportunidades para la Investigación</a:t>
            </a:r>
            <a:endParaRPr lang="es-MX" sz="24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rtl="0"/>
            <a:endParaRPr lang="es-MX" sz="20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Exploración de Nuevas Tecnologías: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Investigar el impacto de tecnologías emergentes, como la inteligencia artificial y la realidad aumentada, en el manejo del autismo.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Estudios Comparativos: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Realizar estudios que comparen la efectividad de diferentes enfoques tecnológicos en diversas regiones de Cuba.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Evaluación a Largo Plazo: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Desarrollar investigaciones que evalúen el impacto a largo plazo de la integración tecnológica en el desarrollo académico y social de los niños con autismo.</a:t>
            </a:r>
          </a:p>
          <a:p>
            <a:pPr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Participación Familiar:</a:t>
            </a:r>
          </a:p>
          <a:p>
            <a:pPr marL="800100" lvl="1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Investigar el papel de las familias en la implementación de tecnologías y su influencia en el aprendizaje de los niños con autismo.</a:t>
            </a:r>
          </a:p>
        </p:txBody>
      </p:sp>
      <p:pic>
        <p:nvPicPr>
          <p:cNvPr id="3" name="Cigecom Betty 11">
            <a:hlinkClick r:id="" action="ppaction://media"/>
            <a:extLst>
              <a:ext uri="{FF2B5EF4-FFF2-40B4-BE49-F238E27FC236}">
                <a16:creationId xmlns:a16="http://schemas.microsoft.com/office/drawing/2014/main" id="{90997783-F032-C91E-5724-A8F4674460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36" y="-716866"/>
            <a:ext cx="812800" cy="812800"/>
          </a:xfrm>
          <a:prstGeom prst="rect">
            <a:avLst/>
          </a:prstGeom>
        </p:spPr>
      </p:pic>
      <p:pic>
        <p:nvPicPr>
          <p:cNvPr id="10242" name="Picture 2" descr="Exponen en evento en Cuba factores determinantes del autismo infantil">
            <a:extLst>
              <a:ext uri="{FF2B5EF4-FFF2-40B4-BE49-F238E27FC236}">
                <a16:creationId xmlns:a16="http://schemas.microsoft.com/office/drawing/2014/main" id="{881FD1B6-57B9-F0CE-8935-400305441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33781"/>
          <a:stretch/>
        </p:blipFill>
        <p:spPr bwMode="auto">
          <a:xfrm>
            <a:off x="7552946" y="838198"/>
            <a:ext cx="4639054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5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6B699-616C-1AEF-D9EE-04B48B843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D6651292-6B85-94D3-C04F-B28F7F356323}"/>
              </a:ext>
            </a:extLst>
          </p:cNvPr>
          <p:cNvGrpSpPr/>
          <p:nvPr/>
        </p:nvGrpSpPr>
        <p:grpSpPr>
          <a:xfrm>
            <a:off x="0" y="0"/>
            <a:ext cx="12191999" cy="838200"/>
            <a:chOff x="0" y="0"/>
            <a:chExt cx="12191999" cy="83820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412064B-8A0A-3951-9138-5EE727B744C8}"/>
                </a:ext>
              </a:extLst>
            </p:cNvPr>
            <p:cNvGrpSpPr/>
            <p:nvPr/>
          </p:nvGrpSpPr>
          <p:grpSpPr>
            <a:xfrm>
              <a:off x="0" y="0"/>
              <a:ext cx="12191999" cy="838200"/>
              <a:chOff x="0" y="0"/>
              <a:chExt cx="12191999" cy="8382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9AAA45F0-4E82-08AD-D359-350DECBF1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38301"/>
              <a:stretch/>
            </p:blipFill>
            <p:spPr>
              <a:xfrm>
                <a:off x="0" y="0"/>
                <a:ext cx="4137285" cy="838200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5CEB75E1-435F-EDD4-8F45-DADF8B180D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9344"/>
              <a:stretch/>
            </p:blipFill>
            <p:spPr>
              <a:xfrm>
                <a:off x="8124668" y="0"/>
                <a:ext cx="4067331" cy="838200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C99A7E04-E9C8-3F40-A789-87C81950D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8725" r="38301"/>
              <a:stretch/>
            </p:blipFill>
            <p:spPr>
              <a:xfrm>
                <a:off x="4067333" y="0"/>
                <a:ext cx="4057335" cy="838200"/>
              </a:xfrm>
              <a:prstGeom prst="rect">
                <a:avLst/>
              </a:prstGeom>
            </p:spPr>
          </p:pic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5173595-4210-8E26-584F-78007CC677AF}"/>
                </a:ext>
              </a:extLst>
            </p:cNvPr>
            <p:cNvSpPr txBox="1"/>
            <p:nvPr/>
          </p:nvSpPr>
          <p:spPr>
            <a:xfrm>
              <a:off x="2822627" y="95934"/>
              <a:ext cx="661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i="0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IX Congreso Internacional y IV Virtual en Gestión Competitiva, Tecnología e Innovación - 2024</a:t>
              </a:r>
              <a:endParaRPr lang="es-MX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68D4D0D6-9E25-E683-F678-2E1612EFFA4E}"/>
              </a:ext>
            </a:extLst>
          </p:cNvPr>
          <p:cNvSpPr txBox="1"/>
          <p:nvPr/>
        </p:nvSpPr>
        <p:spPr>
          <a:xfrm>
            <a:off x="520700" y="1079500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Referencias:</a:t>
            </a:r>
            <a:endParaRPr lang="es-MX" sz="1800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20FB8D-72C1-9522-176C-BF487B5F142F}"/>
              </a:ext>
            </a:extLst>
          </p:cNvPr>
          <p:cNvSpPr txBox="1"/>
          <p:nvPr/>
        </p:nvSpPr>
        <p:spPr>
          <a:xfrm>
            <a:off x="647700" y="1690132"/>
            <a:ext cx="106299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Jones, A., &amp; Smith, B. (2018). 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role of technology in supporting children with autism: A review of the literature. </a:t>
            </a:r>
            <a:r>
              <a:rPr lang="es-MX" sz="20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Journal of Special Education Technology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33(2), 75-85. </a:t>
            </a:r>
            <a:r>
              <a:rPr lang="es-MX" sz="2000" b="0" i="0" u="none" strike="noStrike" dirty="0">
                <a:solidFill>
                  <a:srgbClr val="1677FF"/>
                </a:solidFill>
                <a:effectLst/>
                <a:latin typeface="Roboto" panose="02000000000000000000" pitchFamily="2" charset="0"/>
                <a:hlinkClick r:id="rId5"/>
              </a:rPr>
              <a:t>https://doi.org/10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hlinkClick r:id="rId5"/>
              </a:rPr>
              <a:t>.1177/0162643418761234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Rodríguez, C., &amp; Pérez, M. (2019). 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Inclusión educativa y diversidad en el contexto cubano: Retos y oportunidades. </a:t>
            </a:r>
            <a:r>
              <a:rPr lang="es-MX" sz="20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Revista Cubana de Educación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45(1), 15-30.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Hernández Sampieri, R. (2014). </a:t>
            </a:r>
            <a:r>
              <a:rPr lang="es-MX" sz="20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Metodología de la investigación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(6ª ed.). McGraw-Hill.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s-MX" sz="20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Smith, J., &amp; García, L. (2021). 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Evaluating the impact of technology on the academic performance of children with autism. </a:t>
            </a:r>
            <a:r>
              <a:rPr lang="es-MX" sz="20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International Journal of Inclusive Education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25(4), 345-360. </a:t>
            </a:r>
            <a:r>
              <a:rPr lang="es-MX" sz="2000" b="0" i="0" u="none" strike="noStrike" dirty="0">
                <a:solidFill>
                  <a:srgbClr val="1677FF"/>
                </a:solidFill>
                <a:effectLst/>
                <a:latin typeface="Roboto" panose="02000000000000000000" pitchFamily="2" charset="0"/>
                <a:hlinkClick r:id="rId6"/>
              </a:rPr>
              <a:t>https://doi.org/10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.1080/13603116.2019.1571234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Ministerio de Educación de Cuba. (2022). </a:t>
            </a:r>
            <a:r>
              <a:rPr lang="es-MX" sz="20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Políticas educativas para la inclusión de estudiantes con necesidades especiales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La Habana: Gobierno de Cuba.</a:t>
            </a:r>
            <a:endParaRPr lang="es-MX" sz="2000" dirty="0"/>
          </a:p>
        </p:txBody>
      </p:sp>
      <p:pic>
        <p:nvPicPr>
          <p:cNvPr id="4" name="Cigecom Betty 12">
            <a:hlinkClick r:id="" action="ppaction://media"/>
            <a:extLst>
              <a:ext uri="{FF2B5EF4-FFF2-40B4-BE49-F238E27FC236}">
                <a16:creationId xmlns:a16="http://schemas.microsoft.com/office/drawing/2014/main" id="{C29429A8-58A6-5B67-EA7A-E4AB740353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7168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0017B-0A3C-8DF4-AA9E-2E4D96EB7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8E4D0DC5-54D7-091F-16E6-CF91CCFA6801}"/>
              </a:ext>
            </a:extLst>
          </p:cNvPr>
          <p:cNvGrpSpPr/>
          <p:nvPr/>
        </p:nvGrpSpPr>
        <p:grpSpPr>
          <a:xfrm>
            <a:off x="0" y="0"/>
            <a:ext cx="12191999" cy="838200"/>
            <a:chOff x="0" y="0"/>
            <a:chExt cx="12191999" cy="83820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216A9E1-17D4-DAE6-7892-448B393941C9}"/>
                </a:ext>
              </a:extLst>
            </p:cNvPr>
            <p:cNvGrpSpPr/>
            <p:nvPr/>
          </p:nvGrpSpPr>
          <p:grpSpPr>
            <a:xfrm>
              <a:off x="0" y="0"/>
              <a:ext cx="12191999" cy="838200"/>
              <a:chOff x="0" y="0"/>
              <a:chExt cx="12191999" cy="8382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7503E1DC-EB32-E911-81F1-9A643109AC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38301"/>
              <a:stretch/>
            </p:blipFill>
            <p:spPr>
              <a:xfrm>
                <a:off x="0" y="0"/>
                <a:ext cx="4137285" cy="838200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C1BAD645-EDA8-61B8-C1B4-1E58BB884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9344"/>
              <a:stretch/>
            </p:blipFill>
            <p:spPr>
              <a:xfrm>
                <a:off x="8124668" y="0"/>
                <a:ext cx="4067331" cy="838200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B98C7DD7-6DE2-18FC-3BCC-619AEB398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8725" r="38301"/>
              <a:stretch/>
            </p:blipFill>
            <p:spPr>
              <a:xfrm>
                <a:off x="4067333" y="0"/>
                <a:ext cx="4057335" cy="838200"/>
              </a:xfrm>
              <a:prstGeom prst="rect">
                <a:avLst/>
              </a:prstGeom>
            </p:spPr>
          </p:pic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6A0689A-F675-A78B-5A36-104E8DF93399}"/>
                </a:ext>
              </a:extLst>
            </p:cNvPr>
            <p:cNvSpPr txBox="1"/>
            <p:nvPr/>
          </p:nvSpPr>
          <p:spPr>
            <a:xfrm>
              <a:off x="2822627" y="95934"/>
              <a:ext cx="661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i="0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IX Congreso Internacional y IV Virtual en Gestión Competitiva, Tecnología e Innovación - 2024</a:t>
              </a:r>
              <a:endParaRPr lang="es-MX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8A5AF0FA-A736-75C0-8380-FD1463769334}"/>
              </a:ext>
            </a:extLst>
          </p:cNvPr>
          <p:cNvSpPr txBox="1"/>
          <p:nvPr/>
        </p:nvSpPr>
        <p:spPr>
          <a:xfrm>
            <a:off x="265033" y="1130300"/>
            <a:ext cx="682156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</a:pPr>
            <a:r>
              <a:rPr lang="es-MX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Contexto del Autismo en la Educación Cubana</a:t>
            </a:r>
          </a:p>
          <a:p>
            <a:pPr rtl="0">
              <a:spcBef>
                <a:spcPts val="600"/>
              </a:spcBef>
            </a:pPr>
            <a:endParaRPr lang="es-MX" sz="2400" b="0" dirty="0">
              <a:effectLst/>
            </a:endParaRPr>
          </a:p>
          <a:p>
            <a:pPr marL="342900" indent="-342900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Prevalencia del Autismo: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La creciente incidencia del autismo en la población infantil cubana requiere una atención especial en el ámbito educativo.</a:t>
            </a:r>
          </a:p>
          <a:p>
            <a:pPr marL="342900" indent="-342900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Importancia de las TIC: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Las Tecnologías de la Información y la Comunicación (TIC) son herramientas clave para adaptar estrategias pedagógicas a las necesidades individuales de los estudiantes con autismo.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Objetivo de la Investigación: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Evaluar cómo el desarrollo tecnológico puede mejorar la inclusión social y académica de niños con autismo en las escuelas primarias cubanas</a:t>
            </a:r>
            <a:endParaRPr lang="es-MX" sz="2000" dirty="0"/>
          </a:p>
        </p:txBody>
      </p:sp>
      <p:pic>
        <p:nvPicPr>
          <p:cNvPr id="3" name="Cigecom Betty 02">
            <a:hlinkClick r:id="" action="ppaction://media"/>
            <a:extLst>
              <a:ext uri="{FF2B5EF4-FFF2-40B4-BE49-F238E27FC236}">
                <a16:creationId xmlns:a16="http://schemas.microsoft.com/office/drawing/2014/main" id="{09ADB581-FA59-0CDE-33AB-03B557489E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36" y="-698500"/>
            <a:ext cx="812800" cy="812800"/>
          </a:xfrm>
          <a:prstGeom prst="rect">
            <a:avLst/>
          </a:prstGeom>
        </p:spPr>
      </p:pic>
      <p:pic>
        <p:nvPicPr>
          <p:cNvPr id="1026" name="Picture 2" descr="Escuela de Cuba promueve desarrollo de niños con autismo - Prensa Latina">
            <a:extLst>
              <a:ext uri="{FF2B5EF4-FFF2-40B4-BE49-F238E27FC236}">
                <a16:creationId xmlns:a16="http://schemas.microsoft.com/office/drawing/2014/main" id="{CD22E49C-1FEE-F0D0-5849-D7C939C5D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3"/>
          <a:stretch/>
        </p:blipFill>
        <p:spPr bwMode="auto">
          <a:xfrm>
            <a:off x="7262830" y="838198"/>
            <a:ext cx="4929169" cy="601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6B20F-0D6D-FF8B-2C25-20E16D52E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5084B8BC-343E-90B3-0D79-2DCC8EF07847}"/>
              </a:ext>
            </a:extLst>
          </p:cNvPr>
          <p:cNvGrpSpPr/>
          <p:nvPr/>
        </p:nvGrpSpPr>
        <p:grpSpPr>
          <a:xfrm>
            <a:off x="0" y="0"/>
            <a:ext cx="12191999" cy="838200"/>
            <a:chOff x="0" y="0"/>
            <a:chExt cx="12191999" cy="83820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17EC308D-63A1-AB20-D9E3-B768E1E48B2B}"/>
                </a:ext>
              </a:extLst>
            </p:cNvPr>
            <p:cNvGrpSpPr/>
            <p:nvPr/>
          </p:nvGrpSpPr>
          <p:grpSpPr>
            <a:xfrm>
              <a:off x="0" y="0"/>
              <a:ext cx="12191999" cy="838200"/>
              <a:chOff x="0" y="0"/>
              <a:chExt cx="12191999" cy="8382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DDB848C9-32A0-2AFE-4872-4CE8534C9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38301"/>
              <a:stretch/>
            </p:blipFill>
            <p:spPr>
              <a:xfrm>
                <a:off x="0" y="0"/>
                <a:ext cx="4137285" cy="838200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A17AF566-990B-54DC-6C2A-CD5CEAA3D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9344"/>
              <a:stretch/>
            </p:blipFill>
            <p:spPr>
              <a:xfrm>
                <a:off x="8124668" y="0"/>
                <a:ext cx="4067331" cy="838200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7A14488B-787E-EF6F-AD3F-4BEFD9BF7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8725" r="38301"/>
              <a:stretch/>
            </p:blipFill>
            <p:spPr>
              <a:xfrm>
                <a:off x="4067333" y="0"/>
                <a:ext cx="4057335" cy="838200"/>
              </a:xfrm>
              <a:prstGeom prst="rect">
                <a:avLst/>
              </a:prstGeom>
            </p:spPr>
          </p:pic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7B7AAE4-DA67-FAB5-3B70-5D9F501C5469}"/>
                </a:ext>
              </a:extLst>
            </p:cNvPr>
            <p:cNvSpPr txBox="1"/>
            <p:nvPr/>
          </p:nvSpPr>
          <p:spPr>
            <a:xfrm>
              <a:off x="2822627" y="95934"/>
              <a:ext cx="661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i="0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IX Congreso Internacional y IV Virtual en Gestión Competitiva, Tecnología e Innovación - 2024</a:t>
              </a:r>
              <a:endParaRPr lang="es-MX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5A4BBCA-D402-C914-5BC4-DEC2B1260D96}"/>
              </a:ext>
            </a:extLst>
          </p:cNvPr>
          <p:cNvSpPr txBox="1"/>
          <p:nvPr/>
        </p:nvSpPr>
        <p:spPr>
          <a:xfrm>
            <a:off x="304800" y="1231900"/>
            <a:ext cx="67310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</a:pPr>
            <a:r>
              <a:rPr lang="es-MX" sz="24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Desafíos en el Manejo del Autismo Infantil en la Educación Cubana</a:t>
            </a:r>
          </a:p>
          <a:p>
            <a:pPr rtl="0">
              <a:spcBef>
                <a:spcPts val="600"/>
              </a:spcBef>
            </a:pPr>
            <a:endParaRPr lang="es-MX" b="0" dirty="0">
              <a:effectLst/>
            </a:endParaRPr>
          </a:p>
          <a:p>
            <a:pPr marL="342900" indent="-342900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Desafío Complejo: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El manejo del autismo infantil en la Escuela Primaria Cubana presenta múltiples desafíos que requieren enfoques innovadores.</a:t>
            </a:r>
          </a:p>
          <a:p>
            <a:pPr marL="342900" indent="-342900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Limitaciones en la Literatura: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Existe una escasez de investigaciones específicas sobre la integración de tecnologías en el manejo del autismo en el contexto educativo cubano.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Necesidad de Investigación: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Es fundamental explorar la relación entre el desarrollo tecnológico y el manejo del autismo para mejorar la calidad de vida y el desarrollo integral de los niños afectados.</a:t>
            </a:r>
            <a:endParaRPr lang="es-MX" sz="2000" dirty="0"/>
          </a:p>
        </p:txBody>
      </p:sp>
      <p:pic>
        <p:nvPicPr>
          <p:cNvPr id="3" name="Cigecom Betty 03">
            <a:hlinkClick r:id="" action="ppaction://media"/>
            <a:extLst>
              <a:ext uri="{FF2B5EF4-FFF2-40B4-BE49-F238E27FC236}">
                <a16:creationId xmlns:a16="http://schemas.microsoft.com/office/drawing/2014/main" id="{69A770E9-72E9-C833-F457-C4ABC274AE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36" y="-716866"/>
            <a:ext cx="812800" cy="812800"/>
          </a:xfrm>
          <a:prstGeom prst="rect">
            <a:avLst/>
          </a:prstGeom>
        </p:spPr>
      </p:pic>
      <p:pic>
        <p:nvPicPr>
          <p:cNvPr id="2050" name="Picture 2" descr="Autismo en Cuba: cuando la vida se viste de azul › Salud › Granma - Órgano  oficial del PCC">
            <a:extLst>
              <a:ext uri="{FF2B5EF4-FFF2-40B4-BE49-F238E27FC236}">
                <a16:creationId xmlns:a16="http://schemas.microsoft.com/office/drawing/2014/main" id="{ADF4BB6C-0B60-B565-CB14-F5D748399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97" y="838199"/>
            <a:ext cx="5008002" cy="28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MKX Radio Bayamo - Proyecto cubano para atención al autismo recibe premio  mundial La Habana-. Cuba implementa un proyecto para la atención temprana e  integral a niños con trastornos del espectro autista (">
            <a:extLst>
              <a:ext uri="{FF2B5EF4-FFF2-40B4-BE49-F238E27FC236}">
                <a16:creationId xmlns:a16="http://schemas.microsoft.com/office/drawing/2014/main" id="{BAC6DEF2-B728-82E0-0785-662A940AF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97" y="3730752"/>
            <a:ext cx="5008002" cy="33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2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80230-31AB-5F29-4F86-CB100A858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A54DE255-FDBC-6B4A-0F1D-777268B7D01D}"/>
              </a:ext>
            </a:extLst>
          </p:cNvPr>
          <p:cNvGrpSpPr/>
          <p:nvPr/>
        </p:nvGrpSpPr>
        <p:grpSpPr>
          <a:xfrm>
            <a:off x="0" y="0"/>
            <a:ext cx="12191999" cy="838200"/>
            <a:chOff x="0" y="0"/>
            <a:chExt cx="12191999" cy="83820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11A602A7-987A-653D-9A9A-E67DD7580245}"/>
                </a:ext>
              </a:extLst>
            </p:cNvPr>
            <p:cNvGrpSpPr/>
            <p:nvPr/>
          </p:nvGrpSpPr>
          <p:grpSpPr>
            <a:xfrm>
              <a:off x="0" y="0"/>
              <a:ext cx="12191999" cy="838200"/>
              <a:chOff x="0" y="0"/>
              <a:chExt cx="12191999" cy="8382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AB05307A-0039-5F5C-47F9-0736994A0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38301"/>
              <a:stretch/>
            </p:blipFill>
            <p:spPr>
              <a:xfrm>
                <a:off x="0" y="0"/>
                <a:ext cx="4137285" cy="838200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DD3BB539-9621-2147-0959-77E168299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9344"/>
              <a:stretch/>
            </p:blipFill>
            <p:spPr>
              <a:xfrm>
                <a:off x="8124668" y="0"/>
                <a:ext cx="4067331" cy="838200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A5D4AD6A-92BC-7A32-BF40-9C9341A15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8725" r="38301"/>
              <a:stretch/>
            </p:blipFill>
            <p:spPr>
              <a:xfrm>
                <a:off x="4067333" y="0"/>
                <a:ext cx="4057335" cy="838200"/>
              </a:xfrm>
              <a:prstGeom prst="rect">
                <a:avLst/>
              </a:prstGeom>
            </p:spPr>
          </p:pic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0E743F9-DD0F-6348-61A9-CDDCF9D40F5E}"/>
                </a:ext>
              </a:extLst>
            </p:cNvPr>
            <p:cNvSpPr txBox="1"/>
            <p:nvPr/>
          </p:nvSpPr>
          <p:spPr>
            <a:xfrm>
              <a:off x="2822627" y="95934"/>
              <a:ext cx="661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i="0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IX Congreso Internacional y IV Virtual en Gestión Competitiva, Tecnología e Innovación - 2024</a:t>
              </a:r>
              <a:endParaRPr lang="es-MX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73827CD-2A31-39A4-3F17-DC74CBCCEB14}"/>
              </a:ext>
            </a:extLst>
          </p:cNvPr>
          <p:cNvSpPr txBox="1"/>
          <p:nvPr/>
        </p:nvSpPr>
        <p:spPr>
          <a:xfrm>
            <a:off x="320512" y="971296"/>
            <a:ext cx="749783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</a:pPr>
            <a:r>
              <a:rPr lang="es-MX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Importancia del Desarrollo Tecnológico en la Educación Inclusiva</a:t>
            </a:r>
            <a:endParaRPr lang="es-MX" sz="24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MX" sz="20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Creciente Prevalencia del Autismo: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La identificación temprana y el manejo adecuado del autismo son cruciales en el contexto educativo cubano.</a:t>
            </a: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Rol de las TIC: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Las Tecnologías de la Información y la Comunicación (TIC) han demostrado ser herramientas efectivas para personalizar la educación y facilitar el aprendizaje de niños con autismo.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Objetivos de la Investigación: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Identificar las tecnologías más adecuadas para el manejo del autismo en el entorno escolar cubano.</a:t>
            </a:r>
          </a:p>
          <a:p>
            <a:pPr marL="742950" lvl="1" indent="-285750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Evaluar el impacto de estas tecnologías en la inclusión social y académica de los estudiantes.</a:t>
            </a:r>
          </a:p>
        </p:txBody>
      </p:sp>
      <p:pic>
        <p:nvPicPr>
          <p:cNvPr id="3" name="Cigecom Betty 04">
            <a:hlinkClick r:id="" action="ppaction://media"/>
            <a:extLst>
              <a:ext uri="{FF2B5EF4-FFF2-40B4-BE49-F238E27FC236}">
                <a16:creationId xmlns:a16="http://schemas.microsoft.com/office/drawing/2014/main" id="{08AF0092-5EF2-5DBB-7045-B7AB6409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36" y="-716866"/>
            <a:ext cx="812800" cy="812800"/>
          </a:xfrm>
          <a:prstGeom prst="rect">
            <a:avLst/>
          </a:prstGeom>
        </p:spPr>
      </p:pic>
      <p:pic>
        <p:nvPicPr>
          <p:cNvPr id="3074" name="Picture 2" descr="Los niños autistas en Cuba (+ Fotos) | Diario Mineño en La Voz del Bayatabo">
            <a:extLst>
              <a:ext uri="{FF2B5EF4-FFF2-40B4-BE49-F238E27FC236}">
                <a16:creationId xmlns:a16="http://schemas.microsoft.com/office/drawing/2014/main" id="{7FDADA67-1100-CA14-D0BE-636AC0D6A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r="27639"/>
          <a:stretch/>
        </p:blipFill>
        <p:spPr bwMode="auto">
          <a:xfrm>
            <a:off x="7891493" y="838199"/>
            <a:ext cx="4300506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6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00888-333A-F68F-B3D3-078C88557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D45C54C-6844-E59B-725F-F26B7FB5E353}"/>
              </a:ext>
            </a:extLst>
          </p:cNvPr>
          <p:cNvGrpSpPr/>
          <p:nvPr/>
        </p:nvGrpSpPr>
        <p:grpSpPr>
          <a:xfrm>
            <a:off x="0" y="0"/>
            <a:ext cx="12191999" cy="838200"/>
            <a:chOff x="0" y="0"/>
            <a:chExt cx="12191999" cy="83820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529DDF56-F5D0-A3D8-B20A-3F93534F1739}"/>
                </a:ext>
              </a:extLst>
            </p:cNvPr>
            <p:cNvGrpSpPr/>
            <p:nvPr/>
          </p:nvGrpSpPr>
          <p:grpSpPr>
            <a:xfrm>
              <a:off x="0" y="0"/>
              <a:ext cx="12191999" cy="838200"/>
              <a:chOff x="0" y="0"/>
              <a:chExt cx="12191999" cy="8382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26281181-8E87-15A9-BE78-5A38FF057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38301"/>
              <a:stretch/>
            </p:blipFill>
            <p:spPr>
              <a:xfrm>
                <a:off x="0" y="0"/>
                <a:ext cx="4137285" cy="838200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E6DF1CD4-5884-5FCA-C52D-A86AA4B06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9344"/>
              <a:stretch/>
            </p:blipFill>
            <p:spPr>
              <a:xfrm>
                <a:off x="8124668" y="0"/>
                <a:ext cx="4067331" cy="838200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DD30D59B-E79E-5207-8552-B6FBA2BF3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8725" r="38301"/>
              <a:stretch/>
            </p:blipFill>
            <p:spPr>
              <a:xfrm>
                <a:off x="4067333" y="0"/>
                <a:ext cx="4057335" cy="838200"/>
              </a:xfrm>
              <a:prstGeom prst="rect">
                <a:avLst/>
              </a:prstGeom>
            </p:spPr>
          </p:pic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C127F7D-F07E-0D54-C3F1-F669A502D39A}"/>
                </a:ext>
              </a:extLst>
            </p:cNvPr>
            <p:cNvSpPr txBox="1"/>
            <p:nvPr/>
          </p:nvSpPr>
          <p:spPr>
            <a:xfrm>
              <a:off x="2822627" y="95934"/>
              <a:ext cx="661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i="0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IX Congreso Internacional y IV Virtual en Gestión Competitiva, Tecnología e Innovación - 2024</a:t>
              </a:r>
              <a:endParaRPr lang="es-MX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4B4959B-5090-1DE0-4899-A912450E1ACA}"/>
              </a:ext>
            </a:extLst>
          </p:cNvPr>
          <p:cNvSpPr txBox="1"/>
          <p:nvPr/>
        </p:nvSpPr>
        <p:spPr>
          <a:xfrm>
            <a:off x="5854700" y="1104900"/>
            <a:ext cx="60071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</a:pPr>
            <a:r>
              <a:rPr lang="es-MX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Objetivos Generales y Específicos</a:t>
            </a:r>
            <a:endParaRPr lang="es-MX" sz="24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MX" sz="20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Objetivo General: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Analizar la influencia del desarrollo tecnológico en el manejo del autismo infantil en la Escuela Primaria Cubana.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s-MX" sz="20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Objetivos Específicos: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Identificar las tecnologías más efectivas para el manejo del autismo en el contexto educativo cubano.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Evaluar el impacto de las TIC en la inclusión social y académica de los niños con autismo.</a:t>
            </a:r>
          </a:p>
          <a:p>
            <a:pPr marL="742950" lvl="1" indent="-285750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Proponer estrategias de formación docente que integren el uso de tecnologías en el manejo del autismo.</a:t>
            </a:r>
          </a:p>
        </p:txBody>
      </p:sp>
      <p:pic>
        <p:nvPicPr>
          <p:cNvPr id="3" name="Cigecom Betty 05">
            <a:hlinkClick r:id="" action="ppaction://media"/>
            <a:extLst>
              <a:ext uri="{FF2B5EF4-FFF2-40B4-BE49-F238E27FC236}">
                <a16:creationId xmlns:a16="http://schemas.microsoft.com/office/drawing/2014/main" id="{439F5F67-8BA9-0FED-19C1-A92024F43F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36" y="-716866"/>
            <a:ext cx="812800" cy="812800"/>
          </a:xfrm>
          <a:prstGeom prst="rect">
            <a:avLst/>
          </a:prstGeom>
        </p:spPr>
      </p:pic>
      <p:pic>
        <p:nvPicPr>
          <p:cNvPr id="4098" name="Picture 2" descr="Los paquetes turísticos para viajeros con autismo, un &quot;insulto&quot; para los  pacientes cubanos">
            <a:extLst>
              <a:ext uri="{FF2B5EF4-FFF2-40B4-BE49-F238E27FC236}">
                <a16:creationId xmlns:a16="http://schemas.microsoft.com/office/drawing/2014/main" id="{1E4B8D2A-6D78-3EE4-2355-84C82617A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3"/>
          <a:stretch/>
        </p:blipFill>
        <p:spPr bwMode="auto">
          <a:xfrm>
            <a:off x="16135" y="838198"/>
            <a:ext cx="5653145" cy="601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6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3629-D738-6418-A483-FDC5ED6B2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0B8422F-E151-E193-8E0D-1397ECED61C5}"/>
              </a:ext>
            </a:extLst>
          </p:cNvPr>
          <p:cNvGrpSpPr/>
          <p:nvPr/>
        </p:nvGrpSpPr>
        <p:grpSpPr>
          <a:xfrm>
            <a:off x="0" y="0"/>
            <a:ext cx="12191999" cy="838200"/>
            <a:chOff x="0" y="0"/>
            <a:chExt cx="12191999" cy="83820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9D086830-F7B4-3B6B-398E-A926AE73286E}"/>
                </a:ext>
              </a:extLst>
            </p:cNvPr>
            <p:cNvGrpSpPr/>
            <p:nvPr/>
          </p:nvGrpSpPr>
          <p:grpSpPr>
            <a:xfrm>
              <a:off x="0" y="0"/>
              <a:ext cx="12191999" cy="838200"/>
              <a:chOff x="0" y="0"/>
              <a:chExt cx="12191999" cy="8382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62E250FC-C09E-74FB-05BE-FD591C9F0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38301"/>
              <a:stretch/>
            </p:blipFill>
            <p:spPr>
              <a:xfrm>
                <a:off x="0" y="0"/>
                <a:ext cx="4137285" cy="838200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56C493FD-34EC-9ED1-92AE-EA3F76FE6A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9344"/>
              <a:stretch/>
            </p:blipFill>
            <p:spPr>
              <a:xfrm>
                <a:off x="8124668" y="0"/>
                <a:ext cx="4067331" cy="838200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93DE45FA-3012-7E03-F8D0-713B60C45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8725" r="38301"/>
              <a:stretch/>
            </p:blipFill>
            <p:spPr>
              <a:xfrm>
                <a:off x="4067333" y="0"/>
                <a:ext cx="4057335" cy="838200"/>
              </a:xfrm>
              <a:prstGeom prst="rect">
                <a:avLst/>
              </a:prstGeom>
            </p:spPr>
          </p:pic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2601568-08B5-1947-A26A-2FA4362E1FF3}"/>
                </a:ext>
              </a:extLst>
            </p:cNvPr>
            <p:cNvSpPr txBox="1"/>
            <p:nvPr/>
          </p:nvSpPr>
          <p:spPr>
            <a:xfrm>
              <a:off x="2822627" y="95934"/>
              <a:ext cx="661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i="0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IX Congreso Internacional y IV Virtual en Gestión Competitiva, Tecnología e Innovación - 2024</a:t>
              </a:r>
              <a:endParaRPr lang="es-MX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66C577D4-4EF0-C1E8-C857-DAE3678E3170}"/>
              </a:ext>
            </a:extLst>
          </p:cNvPr>
          <p:cNvSpPr txBox="1"/>
          <p:nvPr/>
        </p:nvSpPr>
        <p:spPr>
          <a:xfrm>
            <a:off x="123219" y="1010245"/>
            <a:ext cx="656968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</a:pPr>
            <a:r>
              <a:rPr lang="es-MX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Enfoque y Métodos Utilizados</a:t>
            </a:r>
            <a:endParaRPr lang="es-MX" sz="24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MX" sz="20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Enfoque de Investigación: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Investigación cualitativa y cuantitativa para obtener una comprensión integral del impacto de las tecnologías en el manejo del autismo.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Métodos: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Revisión de Literatura: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Análisis de estudios previos y literatura gris sobre la integración de tecnologías en la educación de niños con autismo.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Encuestas y Entrevistas: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Recolección de datos a través de encuestas a docentes y entrevistas a especialistas en educación y autismo.</a:t>
            </a:r>
          </a:p>
          <a:p>
            <a:pPr marL="742950" lvl="1" indent="-285750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Estudio de Casos: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Evaluación de casos específicos en escuelas primarias cubanas que implementan tecnologías en el manejo del autismo.</a:t>
            </a:r>
          </a:p>
        </p:txBody>
      </p:sp>
      <p:pic>
        <p:nvPicPr>
          <p:cNvPr id="3" name="Cigecom Betty 06">
            <a:hlinkClick r:id="" action="ppaction://media"/>
            <a:extLst>
              <a:ext uri="{FF2B5EF4-FFF2-40B4-BE49-F238E27FC236}">
                <a16:creationId xmlns:a16="http://schemas.microsoft.com/office/drawing/2014/main" id="{6247A5BA-B9FD-A7D7-0FEB-B1A2B41B6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716866"/>
            <a:ext cx="812800" cy="812800"/>
          </a:xfrm>
          <a:prstGeom prst="rect">
            <a:avLst/>
          </a:prstGeom>
        </p:spPr>
      </p:pic>
      <p:pic>
        <p:nvPicPr>
          <p:cNvPr id="5122" name="Picture 2" descr="Periódico de la provincia de Guantánamo | Celebra Cuba Día Mundial de  Concienciación sobre el Autismo">
            <a:extLst>
              <a:ext uri="{FF2B5EF4-FFF2-40B4-BE49-F238E27FC236}">
                <a16:creationId xmlns:a16="http://schemas.microsoft.com/office/drawing/2014/main" id="{FDFB0428-4C70-87F6-30EC-7B897E674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r="22920"/>
          <a:stretch/>
        </p:blipFill>
        <p:spPr bwMode="auto">
          <a:xfrm>
            <a:off x="6889920" y="838198"/>
            <a:ext cx="5302079" cy="601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4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0296C-C3D4-E478-6000-390BB44D4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6DEF95EB-E119-338B-A0F1-3C60B07C5477}"/>
              </a:ext>
            </a:extLst>
          </p:cNvPr>
          <p:cNvGrpSpPr/>
          <p:nvPr/>
        </p:nvGrpSpPr>
        <p:grpSpPr>
          <a:xfrm>
            <a:off x="0" y="0"/>
            <a:ext cx="12191999" cy="838200"/>
            <a:chOff x="0" y="0"/>
            <a:chExt cx="12191999" cy="83820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62BBF1D9-3DF9-CB08-A98C-7A1F552840F3}"/>
                </a:ext>
              </a:extLst>
            </p:cNvPr>
            <p:cNvGrpSpPr/>
            <p:nvPr/>
          </p:nvGrpSpPr>
          <p:grpSpPr>
            <a:xfrm>
              <a:off x="0" y="0"/>
              <a:ext cx="12191999" cy="838200"/>
              <a:chOff x="0" y="0"/>
              <a:chExt cx="12191999" cy="8382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EAC11218-2E1D-2BE2-7BE4-B913D3434F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38301"/>
              <a:stretch/>
            </p:blipFill>
            <p:spPr>
              <a:xfrm>
                <a:off x="0" y="0"/>
                <a:ext cx="4137285" cy="838200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59DE42B6-C70B-96B4-036F-9D8306753A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9344"/>
              <a:stretch/>
            </p:blipFill>
            <p:spPr>
              <a:xfrm>
                <a:off x="8124668" y="0"/>
                <a:ext cx="4067331" cy="838200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F1DE705E-DB6F-1DA6-4E1E-8B3068064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8725" r="38301"/>
              <a:stretch/>
            </p:blipFill>
            <p:spPr>
              <a:xfrm>
                <a:off x="4067333" y="0"/>
                <a:ext cx="4057335" cy="838200"/>
              </a:xfrm>
              <a:prstGeom prst="rect">
                <a:avLst/>
              </a:prstGeom>
            </p:spPr>
          </p:pic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5A092A3-E76D-4ACC-03AF-D8F16FC521A2}"/>
                </a:ext>
              </a:extLst>
            </p:cNvPr>
            <p:cNvSpPr txBox="1"/>
            <p:nvPr/>
          </p:nvSpPr>
          <p:spPr>
            <a:xfrm>
              <a:off x="2822627" y="95934"/>
              <a:ext cx="661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i="0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IX Congreso Internacional y IV Virtual en Gestión Competitiva, Tecnología e Innovación - 2024</a:t>
              </a:r>
              <a:endParaRPr lang="es-MX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3CD399E1-2C7A-D458-37D1-AA266C7EBF71}"/>
              </a:ext>
            </a:extLst>
          </p:cNvPr>
          <p:cNvSpPr txBox="1"/>
          <p:nvPr/>
        </p:nvSpPr>
        <p:spPr>
          <a:xfrm>
            <a:off x="215900" y="934134"/>
            <a:ext cx="74168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</a:pPr>
            <a:r>
              <a:rPr lang="es-MX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Métodos y Fuentes de Información</a:t>
            </a:r>
            <a:endParaRPr lang="es-MX" sz="24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MX" sz="20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Revisión de Bibliografía: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800100" lvl="1" indent="-34290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Análisis de artículos científicos y estudios previos sobre la integración de tecnologías en el manejo del autismo.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Análisis de Políticas Educativas: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800100" lvl="1" indent="-34290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Revisión de documentos oficiales del Ministerio de Educación de Cuba relacionados con la inclusión y el uso de tecnologías en la educación.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Exploración de Recursos Gubernamentales: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800100" lvl="1" indent="-34290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Evaluación de informes y estadísticas educativas que aborden la implementación de tecnologías en el manejo del autismo.</a:t>
            </a:r>
          </a:p>
          <a:p>
            <a:pPr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Encuestas y Entrevistas:</a:t>
            </a:r>
          </a:p>
          <a:p>
            <a:pPr marL="800100" lvl="1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Aplicación de encuestas a docentes y entrevistas a expertos para obtener perspectivas sobre la efectividad de las tecnologías en el aula.</a:t>
            </a:r>
          </a:p>
        </p:txBody>
      </p:sp>
      <p:pic>
        <p:nvPicPr>
          <p:cNvPr id="3" name="Cigecom Betty 07">
            <a:hlinkClick r:id="" action="ppaction://media"/>
            <a:extLst>
              <a:ext uri="{FF2B5EF4-FFF2-40B4-BE49-F238E27FC236}">
                <a16:creationId xmlns:a16="http://schemas.microsoft.com/office/drawing/2014/main" id="{983E9DB8-9E6B-DA46-2AE5-62D7A29727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36" y="-716866"/>
            <a:ext cx="812800" cy="812800"/>
          </a:xfrm>
          <a:prstGeom prst="rect">
            <a:avLst/>
          </a:prstGeom>
        </p:spPr>
      </p:pic>
      <p:pic>
        <p:nvPicPr>
          <p:cNvPr id="6146" name="Picture 2" descr="Avanza proyecto para apoyar a niños cubanos con TEA">
            <a:extLst>
              <a:ext uri="{FF2B5EF4-FFF2-40B4-BE49-F238E27FC236}">
                <a16:creationId xmlns:a16="http://schemas.microsoft.com/office/drawing/2014/main" id="{EA211432-F447-2732-494D-07E7A3620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0" r="17094"/>
          <a:stretch/>
        </p:blipFill>
        <p:spPr bwMode="auto">
          <a:xfrm>
            <a:off x="7632700" y="2136319"/>
            <a:ext cx="4573434" cy="37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B1BB5-0E23-67F4-29BF-DB40E755C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CE9E3FE9-3950-8FF3-D7E2-22F4EB566E98}"/>
              </a:ext>
            </a:extLst>
          </p:cNvPr>
          <p:cNvGrpSpPr/>
          <p:nvPr/>
        </p:nvGrpSpPr>
        <p:grpSpPr>
          <a:xfrm>
            <a:off x="0" y="0"/>
            <a:ext cx="12191999" cy="838200"/>
            <a:chOff x="0" y="0"/>
            <a:chExt cx="12191999" cy="83820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9B6011C1-9770-05C0-517C-677F28830755}"/>
                </a:ext>
              </a:extLst>
            </p:cNvPr>
            <p:cNvGrpSpPr/>
            <p:nvPr/>
          </p:nvGrpSpPr>
          <p:grpSpPr>
            <a:xfrm>
              <a:off x="0" y="0"/>
              <a:ext cx="12191999" cy="838200"/>
              <a:chOff x="0" y="0"/>
              <a:chExt cx="12191999" cy="8382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80611289-BD10-0419-5D2E-C778FFC448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38301"/>
              <a:stretch/>
            </p:blipFill>
            <p:spPr>
              <a:xfrm>
                <a:off x="0" y="0"/>
                <a:ext cx="4137285" cy="838200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71523E63-F3C7-5EC0-E8AD-A7DF9BFB2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9344"/>
              <a:stretch/>
            </p:blipFill>
            <p:spPr>
              <a:xfrm>
                <a:off x="8124668" y="0"/>
                <a:ext cx="4067331" cy="838200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793DE397-1151-922F-C9E7-9FD70C644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8725" r="38301"/>
              <a:stretch/>
            </p:blipFill>
            <p:spPr>
              <a:xfrm>
                <a:off x="4067333" y="0"/>
                <a:ext cx="4057335" cy="838200"/>
              </a:xfrm>
              <a:prstGeom prst="rect">
                <a:avLst/>
              </a:prstGeom>
            </p:spPr>
          </p:pic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9639D56-2155-1388-B653-9676037E2FF7}"/>
                </a:ext>
              </a:extLst>
            </p:cNvPr>
            <p:cNvSpPr txBox="1"/>
            <p:nvPr/>
          </p:nvSpPr>
          <p:spPr>
            <a:xfrm>
              <a:off x="2822627" y="95934"/>
              <a:ext cx="661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i="0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IX Congreso Internacional y IV Virtual en Gestión Competitiva, Tecnología e Innovación - 2024</a:t>
              </a:r>
              <a:endParaRPr lang="es-MX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3C3AA09-EBA1-F477-6784-6A433B799485}"/>
              </a:ext>
            </a:extLst>
          </p:cNvPr>
          <p:cNvSpPr txBox="1"/>
          <p:nvPr/>
        </p:nvSpPr>
        <p:spPr>
          <a:xfrm>
            <a:off x="270135" y="931672"/>
            <a:ext cx="682560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</a:pPr>
            <a:r>
              <a:rPr lang="es-MX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Impacto de la Investigación</a:t>
            </a:r>
            <a:endParaRPr lang="es-MX" sz="24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rtl="0"/>
            <a:endParaRPr lang="es-MX" sz="20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Identificación de Tecnologías Efectivas: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Determinar las herramientas tecnológicas más adecuadas para el manejo del autismo en el contexto educativo cubano.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Mejora en la Inclusión: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Evaluar cómo la implementación de tecnologías puede facilitar la inclusión social y académica de los niños con autismo en las escuelas primarias.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Recomendaciones para la Formación Docente: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Proporcionar directrices y estrategias para la capacitación de docentes en el uso de tecnologías para el manejo del autismo.</a:t>
            </a:r>
          </a:p>
          <a:p>
            <a:pPr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Contribución al Conocimiento:</a:t>
            </a:r>
          </a:p>
          <a:p>
            <a:pPr marL="800100" lvl="1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Aportar información valiosa que sirva de base para futuras investigaciones y políticas educativas en Cuba.</a:t>
            </a:r>
          </a:p>
        </p:txBody>
      </p:sp>
      <p:pic>
        <p:nvPicPr>
          <p:cNvPr id="3" name="Cigecom Betty 08">
            <a:hlinkClick r:id="" action="ppaction://media"/>
            <a:extLst>
              <a:ext uri="{FF2B5EF4-FFF2-40B4-BE49-F238E27FC236}">
                <a16:creationId xmlns:a16="http://schemas.microsoft.com/office/drawing/2014/main" id="{BA365FCC-6DDF-1542-8F31-80DDF99FD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35" y="-716866"/>
            <a:ext cx="812800" cy="812800"/>
          </a:xfrm>
          <a:prstGeom prst="rect">
            <a:avLst/>
          </a:prstGeom>
        </p:spPr>
      </p:pic>
      <p:pic>
        <p:nvPicPr>
          <p:cNvPr id="7170" name="Picture 2" descr="Más allá del autismo, el amor (+fotos) – Escambray">
            <a:extLst>
              <a:ext uri="{FF2B5EF4-FFF2-40B4-BE49-F238E27FC236}">
                <a16:creationId xmlns:a16="http://schemas.microsoft.com/office/drawing/2014/main" id="{8AE54226-371C-34EF-642C-59375B748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2" r="21124"/>
          <a:stretch/>
        </p:blipFill>
        <p:spPr bwMode="auto">
          <a:xfrm>
            <a:off x="7208021" y="838198"/>
            <a:ext cx="4983980" cy="601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114CA-24F4-CF88-8BDA-958F00CD0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50C5305B-0DBC-4CB2-5478-45337E0D584F}"/>
              </a:ext>
            </a:extLst>
          </p:cNvPr>
          <p:cNvGrpSpPr/>
          <p:nvPr/>
        </p:nvGrpSpPr>
        <p:grpSpPr>
          <a:xfrm>
            <a:off x="0" y="0"/>
            <a:ext cx="12191999" cy="838200"/>
            <a:chOff x="0" y="0"/>
            <a:chExt cx="12191999" cy="83820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120FB9FA-2E36-3F73-0AF8-4BD9B0568647}"/>
                </a:ext>
              </a:extLst>
            </p:cNvPr>
            <p:cNvGrpSpPr/>
            <p:nvPr/>
          </p:nvGrpSpPr>
          <p:grpSpPr>
            <a:xfrm>
              <a:off x="0" y="0"/>
              <a:ext cx="12191999" cy="838200"/>
              <a:chOff x="0" y="0"/>
              <a:chExt cx="12191999" cy="838200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818A75FE-13B0-0346-F8C0-98E4C02EA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38301"/>
              <a:stretch/>
            </p:blipFill>
            <p:spPr>
              <a:xfrm>
                <a:off x="0" y="0"/>
                <a:ext cx="4137285" cy="838200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C6FF0547-E2D2-07FA-D3F3-F9D722591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9344"/>
              <a:stretch/>
            </p:blipFill>
            <p:spPr>
              <a:xfrm>
                <a:off x="8124668" y="0"/>
                <a:ext cx="4067331" cy="838200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5EB1E004-DE49-3854-3B34-567AF7218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8725" r="38301"/>
              <a:stretch/>
            </p:blipFill>
            <p:spPr>
              <a:xfrm>
                <a:off x="4067333" y="0"/>
                <a:ext cx="4057335" cy="838200"/>
              </a:xfrm>
              <a:prstGeom prst="rect">
                <a:avLst/>
              </a:prstGeom>
            </p:spPr>
          </p:pic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59D6E5D-996A-A35C-5595-06D99D05D0EE}"/>
                </a:ext>
              </a:extLst>
            </p:cNvPr>
            <p:cNvSpPr txBox="1"/>
            <p:nvPr/>
          </p:nvSpPr>
          <p:spPr>
            <a:xfrm>
              <a:off x="2822627" y="95934"/>
              <a:ext cx="661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i="0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IX Congreso Internacional y IV Virtual en Gestión Competitiva, Tecnología e Innovación - 2024</a:t>
              </a:r>
              <a:endParaRPr lang="es-MX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59D4F8A-CC7C-7388-AA9F-2DA00B25F4D3}"/>
              </a:ext>
            </a:extLst>
          </p:cNvPr>
          <p:cNvSpPr txBox="1"/>
          <p:nvPr/>
        </p:nvSpPr>
        <p:spPr>
          <a:xfrm>
            <a:off x="355601" y="918972"/>
            <a:ext cx="739851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</a:pPr>
            <a:r>
              <a:rPr lang="es-MX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Aplicaciones en el Contexto Educativo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rtl="0"/>
            <a:endParaRPr lang="es-MX" sz="20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Integración de Tecnologías en el Aula: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Promover el uso de herramientas tecnológicas adaptadas para facilitar el aprendizaje de niños con autismo.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Desarrollo de Programas de Capacitación: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Implementar programas de formación continua para docentes sobre el uso de tecnologías en la educación inclusiva.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Fomento de la Colaboración:</a:t>
            </a:r>
            <a:endParaRPr lang="es-MX" sz="2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Establecer redes de apoyo entre educadores, especialistas en autismo y familias para compartir recursos y estrategias efectivas.</a:t>
            </a:r>
          </a:p>
          <a:p>
            <a:pPr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Políticas Educativas Inclusivas:</a:t>
            </a:r>
          </a:p>
          <a:p>
            <a:pPr marL="800100" lvl="1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Sugerir la creación de políticas que respalden la integración de tecnologías en la educación de niños con autismo, garantizando recursos y formación adecuada.</a:t>
            </a:r>
          </a:p>
        </p:txBody>
      </p:sp>
      <p:pic>
        <p:nvPicPr>
          <p:cNvPr id="3" name="Cigecom Betty 09">
            <a:hlinkClick r:id="" action="ppaction://media"/>
            <a:extLst>
              <a:ext uri="{FF2B5EF4-FFF2-40B4-BE49-F238E27FC236}">
                <a16:creationId xmlns:a16="http://schemas.microsoft.com/office/drawing/2014/main" id="{E3368B3D-5728-DB00-57CC-B749E3B74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0799" y="-716866"/>
            <a:ext cx="812800" cy="812800"/>
          </a:xfrm>
          <a:prstGeom prst="rect">
            <a:avLst/>
          </a:prstGeom>
        </p:spPr>
      </p:pic>
      <p:pic>
        <p:nvPicPr>
          <p:cNvPr id="8194" name="Picture 2" descr="La “mamá de Samuel”: cómo cuidar a un niño con autismo en tiempos de  COVID-19 | UNICEF">
            <a:extLst>
              <a:ext uri="{FF2B5EF4-FFF2-40B4-BE49-F238E27FC236}">
                <a16:creationId xmlns:a16="http://schemas.microsoft.com/office/drawing/2014/main" id="{941B683E-0E33-73D0-A9D3-E10EF4638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12" y="918972"/>
            <a:ext cx="4437888" cy="59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1364</Words>
  <Application>Microsoft Macintosh PowerPoint</Application>
  <PresentationFormat>Panorámica</PresentationFormat>
  <Paragraphs>116</Paragraphs>
  <Slides>12</Slides>
  <Notes>0</Notes>
  <HiddenSlides>0</HiddenSlides>
  <MMClips>12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Rodrigo Valencia Pérez</dc:creator>
  <cp:lastModifiedBy>Luis Rodrigo Valencia Pérez</cp:lastModifiedBy>
  <cp:revision>8</cp:revision>
  <dcterms:created xsi:type="dcterms:W3CDTF">2024-10-26T18:42:39Z</dcterms:created>
  <dcterms:modified xsi:type="dcterms:W3CDTF">2024-10-26T19:36:35Z</dcterms:modified>
</cp:coreProperties>
</file>