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8" r:id="rId3"/>
    <p:sldId id="259" r:id="rId4"/>
    <p:sldId id="265" r:id="rId5"/>
    <p:sldId id="261" r:id="rId6"/>
    <p:sldId id="262" r:id="rId7"/>
    <p:sldId id="263" r:id="rId8"/>
    <p:sldId id="274" r:id="rId9"/>
    <p:sldId id="271" r:id="rId10"/>
    <p:sldId id="266" r:id="rId11"/>
    <p:sldId id="272" r:id="rId12"/>
    <p:sldId id="275" r:id="rId13"/>
    <p:sldId id="267" r:id="rId14"/>
    <p:sldId id="276" r:id="rId15"/>
    <p:sldId id="277" r:id="rId16"/>
    <p:sldId id="278" r:id="rId17"/>
    <p:sldId id="264"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6"/>
    <p:restoredTop sz="93897"/>
  </p:normalViewPr>
  <p:slideViewPr>
    <p:cSldViewPr snapToGrid="0">
      <p:cViewPr varScale="1">
        <p:scale>
          <a:sx n="103" d="100"/>
          <a:sy n="103"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A359F109-74BA-FB80-DAD1-813A1239A879}"/>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E15BCCAE-5BDE-4289-9C90-C5521352F9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4732156D-81E1-0793-B4A9-0D4414BDE0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39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28AEF84-E4E3-EF42-78DB-F4555005BFE8}"/>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B0FE5872-64EA-5E53-31FB-956BE3CA6F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BD0D9632-67F0-AD6A-B897-8EC4BD6B5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30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B2C2C8D-77EF-754B-E714-D02C956A9EBD}"/>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A8B4C4B5-B1F2-5654-7C8C-B6AA2A8308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EDBEE66B-BF16-8E94-1F78-3BCF57AA59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05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59EB972-E205-3D07-1950-4400E4766C16}"/>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5D35AE69-E012-1EC2-0E22-DF970BC5DD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351DC939-6A44-02BB-1800-F89BF6F95D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49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472E795-6AC1-6173-C5DF-10B9B50201E4}"/>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20E278FD-F271-A889-DE57-A406939A50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1543858F-1B63-C91A-02CE-008763837A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44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5B266650-8BA6-A551-2A95-8B2D4053077F}"/>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A49E93FB-7765-4B4F-D8C9-451C6A21FD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B798685A-019F-E20A-CC7B-AA556718C1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59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F0E13F47-D65C-DE1C-4B57-7D2EFC81011F}"/>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F823E419-85EF-66DB-0A13-D9ACC021E1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2DFBB8DC-5D60-7E1A-0BE1-ECB96A004D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12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f0065a0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7903D0D-19AF-2066-B5DB-3E96AF5F7CAD}"/>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24F26406-7541-6864-5A76-AFEF7B17F6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7A58A86A-923F-5A08-964F-4E632AA22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68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0f0065a02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30f0065a0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f0065a02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30f0065a02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190435B1-F0A6-BCD0-59F6-118611E69D8B}"/>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68EDB5EA-361F-A02D-7F84-89E7312F71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ABB3B5C1-C912-82A7-8C91-44B1CB3955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78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3B962BEB-812D-1024-110D-2D3CB05547D6}"/>
            </a:ext>
          </a:extLst>
        </p:cNvPr>
        <p:cNvGrpSpPr/>
        <p:nvPr/>
      </p:nvGrpSpPr>
      <p:grpSpPr>
        <a:xfrm>
          <a:off x="0" y="0"/>
          <a:ext cx="0" cy="0"/>
          <a:chOff x="0" y="0"/>
          <a:chExt cx="0" cy="0"/>
        </a:xfrm>
      </p:grpSpPr>
      <p:sp>
        <p:nvSpPr>
          <p:cNvPr id="130" name="Google Shape;130;g30f0065a02c_0_0:notes">
            <a:extLst>
              <a:ext uri="{FF2B5EF4-FFF2-40B4-BE49-F238E27FC236}">
                <a16:creationId xmlns:a16="http://schemas.microsoft.com/office/drawing/2014/main" id="{AD728B97-1EDD-1B01-F4B8-78F65F66CB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0f0065a02c_0_0:notes">
            <a:extLst>
              <a:ext uri="{FF2B5EF4-FFF2-40B4-BE49-F238E27FC236}">
                <a16:creationId xmlns:a16="http://schemas.microsoft.com/office/drawing/2014/main" id="{27C3B018-F54F-EFEB-394C-ED07168D0A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77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diputados.gob.mx/LeyesBiblio/pdf/LRASCAP.pdf" TargetMode="External"/><Relationship Id="rId18" Type="http://schemas.openxmlformats.org/officeDocument/2006/relationships/hyperlink" Target="https://www.condusef.gob.mx/?p=ficha_institucion&amp;ts=SOCAP&amp;idi=158" TargetMode="External"/><Relationship Id="rId3" Type="http://schemas.openxmlformats.org/officeDocument/2006/relationships/image" Target="../media/image1.png"/><Relationship Id="rId21" Type="http://schemas.openxmlformats.org/officeDocument/2006/relationships/hyperlink" Target="https://doi.org/10.1016/j.jdeveco.2010.02.003" TargetMode="External"/><Relationship Id="rId7" Type="http://schemas.openxmlformats.org/officeDocument/2006/relationships/image" Target="../media/image10.png"/><Relationship Id="rId12" Type="http://schemas.openxmlformats.org/officeDocument/2006/relationships/hyperlink" Target="https://doi.org/10.1596/1813-9450-6416" TargetMode="External"/><Relationship Id="rId17" Type="http://schemas.openxmlformats.org/officeDocument/2006/relationships/hyperlink" Target="https://www.colac.coop/blogs/que-son-las-cajas-populares-mexicanas" TargetMode="External"/><Relationship Id="rId2" Type="http://schemas.openxmlformats.org/officeDocument/2006/relationships/notesSlide" Target="../notesSlides/notesSlide14.xml"/><Relationship Id="rId16" Type="http://schemas.openxmlformats.org/officeDocument/2006/relationships/hyperlink" Target="https://www.gob.mx/cnbv/acciones-y-programas/inclusion-financiera-25319#:~:text=En%20M%C3%A9xico%2C%20la%20inclusi%C3%B3n%20financiera,los%20segmentos%20de%20la%20poblaci%C3%B3n" TargetMode="External"/><Relationship Id="rId20" Type="http://schemas.openxmlformats.org/officeDocument/2006/relationships/hyperlink" Target="https://doi.org/10.1257/jep.23.1.167"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hyperlink" Target="https://doi.org/10.1007/s10693-010-0085-4" TargetMode="External"/><Relationship Id="rId5" Type="http://schemas.openxmlformats.org/officeDocument/2006/relationships/image" Target="../media/image8.png"/><Relationship Id="rId15" Type="http://schemas.openxmlformats.org/officeDocument/2006/relationships/hyperlink" Target="https://www.gob.mx/cnbv/acciones-y-programas/sociedades-cooperativas-de-ahorro-y-prestamo-SOCAP#:~:text=Son%20aquellas%20sociedades%20constituidas%20y,que%20no%20son%20intermediarios%20financieros" TargetMode="External"/><Relationship Id="rId10" Type="http://schemas.openxmlformats.org/officeDocument/2006/relationships/hyperlink" Target="https://www.bancomundial.org/es/topic/financialinclusion/overview" TargetMode="External"/><Relationship Id="rId19" Type="http://schemas.openxmlformats.org/officeDocument/2006/relationships/hyperlink" Target="https://www.condusef.gob.mx/?p=mapa-SOCAP&amp;ide=1" TargetMode="External"/><Relationship Id="rId4" Type="http://schemas.openxmlformats.org/officeDocument/2006/relationships/image" Target="../media/image7.png"/><Relationship Id="rId9" Type="http://schemas.openxmlformats.org/officeDocument/2006/relationships/hyperlink" Target="https://doi.org/10.19083/rgm.v3i2.779" TargetMode="External"/><Relationship Id="rId14" Type="http://schemas.openxmlformats.org/officeDocument/2006/relationships/hyperlink" Target="https://repositorio.cepal.org/server/api/core/bitstreams/be6b0d9a-66fc-4c5d-93db-18655a9d3041/content#:~:text=El%20objetivo%20de%20la%20encuesta,y%20por%20individuo%20y%20empresas" TargetMode="External"/><Relationship Id="rId22"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eleconomista.com.mx/sectorfinanciero/Hay-potencial-para-colaboracion-entre-Sociedades-Cooperativas-de-Ahorro-y-Pres-tamo-y-tecnologicas-Brixton-Ventures-20211020-0111.html" TargetMode="External"/><Relationship Id="rId18" Type="http://schemas.openxmlformats.org/officeDocument/2006/relationships/hyperlink" Target="https://doi.org/10.1007/s42973-019-00026-7" TargetMode="External"/><Relationship Id="rId3" Type="http://schemas.openxmlformats.org/officeDocument/2006/relationships/image" Target="../media/image1.png"/><Relationship Id="rId21" Type="http://schemas.openxmlformats.org/officeDocument/2006/relationships/image" Target="../media/image12.png"/><Relationship Id="rId7" Type="http://schemas.openxmlformats.org/officeDocument/2006/relationships/image" Target="../media/image10.png"/><Relationship Id="rId12" Type="http://schemas.openxmlformats.org/officeDocument/2006/relationships/hyperlink" Target="https://www.diputados.gob.mx/LeyesBiblio/pdf/143_190118.pdf" TargetMode="External"/><Relationship Id="rId17" Type="http://schemas.openxmlformats.org/officeDocument/2006/relationships/hyperlink" Target="https://doi.org/10.1007/s11205-019-02263-0" TargetMode="External"/><Relationship Id="rId2" Type="http://schemas.openxmlformats.org/officeDocument/2006/relationships/notesSlide" Target="../notesSlides/notesSlide15.xml"/><Relationship Id="rId16" Type="http://schemas.openxmlformats.org/officeDocument/2006/relationships/hyperlink" Target="https://doi.org/10.1073/pnas.0900943106" TargetMode="External"/><Relationship Id="rId20" Type="http://schemas.openxmlformats.org/officeDocument/2006/relationships/hyperlink" Target="https://doi.org/10.1787/1617e5e7-en"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hyperlink" Target="https://doi.org/10.1596/978-1-4648-1259-0" TargetMode="External"/><Relationship Id="rId5" Type="http://schemas.openxmlformats.org/officeDocument/2006/relationships/image" Target="../media/image8.png"/><Relationship Id="rId15" Type="http://schemas.openxmlformats.org/officeDocument/2006/relationships/hyperlink" Target="https://doi.org/10.1016/j.worlddev.2016.12.020" TargetMode="External"/><Relationship Id="rId10" Type="http://schemas.openxmlformats.org/officeDocument/2006/relationships/hyperlink" Target="https://doi.org/10.1596/1813-9450-6025" TargetMode="External"/><Relationship Id="rId19" Type="http://schemas.openxmlformats.org/officeDocument/2006/relationships/hyperlink" Target="https://doi.org/10.1257/jel.52.1.5" TargetMode="External"/><Relationship Id="rId4" Type="http://schemas.openxmlformats.org/officeDocument/2006/relationships/image" Target="../media/image7.png"/><Relationship Id="rId9" Type="http://schemas.openxmlformats.org/officeDocument/2006/relationships/hyperlink" Target="https://www.jstor.org/stable/249008" TargetMode="External"/><Relationship Id="rId14" Type="http://schemas.openxmlformats.org/officeDocument/2006/relationships/hyperlink" Target="http://www.pnt.org.mx/Entrega2008/Fichas_ganadoras_PNT_2008.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doi.org/10.1016/j.asieco.2020.101226" TargetMode="External"/><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hyperlink" Target="https://unctad.org/webflyer/world-investment-report-2022"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hyperlink" Target="https://doi.org/10.1108/JFRC-08-2017-0073" TargetMode="External"/><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hyperlink" Target="https://doi.org/10.1016/j.worlddev.2013.07.005" TargetMode="External"/><Relationship Id="rId4" Type="http://schemas.openxmlformats.org/officeDocument/2006/relationships/image" Target="../media/image7.png"/><Relationship Id="rId9" Type="http://schemas.openxmlformats.org/officeDocument/2006/relationships/hyperlink" Target="https://www.amazon.com/Diffusion-Innovations-5th-Everett-Rogers/dp/0743222091?asin=0743222091&amp;revisionId=&amp;format=4&amp;depth=1" TargetMode="External"/><Relationship Id="rId14" Type="http://schemas.openxmlformats.org/officeDocument/2006/relationships/hyperlink" Target="https://www.worldbank.org/en/publication/global-financial-development-report-202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hyperlink" Target="mailto:juan.carlos.vazquez@uaq.edu.mx"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4.jp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67012" y="10780"/>
            <a:ext cx="12122584" cy="1212330"/>
            <a:chOff x="69416" y="-4617"/>
            <a:chExt cx="12122584" cy="1212330"/>
          </a:xfrm>
        </p:grpSpPr>
        <p:pic>
          <p:nvPicPr>
            <p:cNvPr id="85" name="Google Shape;85;p13"/>
            <p:cNvPicPr preferRelativeResize="0"/>
            <p:nvPr/>
          </p:nvPicPr>
          <p:blipFill rotWithShape="1">
            <a:blip r:embed="rId3">
              <a:alphaModFix/>
            </a:blip>
            <a:srcRect/>
            <a:stretch/>
          </p:blipFill>
          <p:spPr>
            <a:xfrm>
              <a:off x="69416" y="-4617"/>
              <a:ext cx="6506483" cy="1181265"/>
            </a:xfrm>
            <a:prstGeom prst="rect">
              <a:avLst/>
            </a:prstGeom>
            <a:noFill/>
            <a:ln>
              <a:noFill/>
            </a:ln>
          </p:spPr>
        </p:pic>
        <p:sp>
          <p:nvSpPr>
            <p:cNvPr id="86" name="Google Shape;86;p13"/>
            <p:cNvSpPr/>
            <p:nvPr/>
          </p:nvSpPr>
          <p:spPr>
            <a:xfrm>
              <a:off x="6504972" y="8121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txBox="1"/>
            <p:nvPr/>
          </p:nvSpPr>
          <p:spPr>
            <a:xfrm>
              <a:off x="4398172" y="8500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i="0" u="none" strike="noStrike" cap="none">
                  <a:solidFill>
                    <a:schemeClr val="lt1"/>
                  </a:solidFill>
                  <a:latin typeface="Calibri"/>
                  <a:ea typeface="Calibri"/>
                  <a:cs typeface="Calibri"/>
                  <a:sym typeface="Calibri"/>
                </a:rPr>
                <a:t>Facultad de Contabilidad y Administración</a:t>
              </a:r>
              <a:endParaRPr/>
            </a:p>
          </p:txBody>
        </p:sp>
        <p:sp>
          <p:nvSpPr>
            <p:cNvPr id="88" name="Google Shape;88;p13"/>
            <p:cNvSpPr txBox="1"/>
            <p:nvPr/>
          </p:nvSpPr>
          <p:spPr>
            <a:xfrm>
              <a:off x="482600" y="8999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grpSp>
      <p:sp>
        <p:nvSpPr>
          <p:cNvPr id="89" name="Google Shape;89;p13"/>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3"/>
          <p:cNvSpPr txBox="1"/>
          <p:nvPr/>
        </p:nvSpPr>
        <p:spPr>
          <a:xfrm>
            <a:off x="0" y="2517868"/>
            <a:ext cx="12192000" cy="217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500" b="1">
                <a:solidFill>
                  <a:srgbClr val="171717"/>
                </a:solidFill>
              </a:rPr>
              <a:t>Tecnologías Digitales e Inclusión Financiera: El Rol de las Cooperativas de Ahorro y Préstamo</a:t>
            </a:r>
            <a:endParaRPr sz="4500"/>
          </a:p>
        </p:txBody>
      </p:sp>
      <p:sp>
        <p:nvSpPr>
          <p:cNvPr id="91" name="Google Shape;91;p13"/>
          <p:cNvSpPr txBox="1"/>
          <p:nvPr/>
        </p:nvSpPr>
        <p:spPr>
          <a:xfrm>
            <a:off x="0" y="490220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1">
                <a:solidFill>
                  <a:schemeClr val="dk1"/>
                </a:solidFill>
                <a:latin typeface="Calibri"/>
                <a:ea typeface="Calibri"/>
                <a:cs typeface="Calibri"/>
                <a:sym typeface="Calibri"/>
              </a:rPr>
              <a:t>JUAN CARLOS VAZQUEZ VAZQUEZ</a:t>
            </a:r>
            <a:endParaRPr/>
          </a:p>
        </p:txBody>
      </p:sp>
      <p:sp>
        <p:nvSpPr>
          <p:cNvPr id="92" name="Google Shape;92;p13"/>
          <p:cNvSpPr txBox="1"/>
          <p:nvPr/>
        </p:nvSpPr>
        <p:spPr>
          <a:xfrm>
            <a:off x="0" y="5623068"/>
            <a:ext cx="12192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a:solidFill>
                  <a:schemeClr val="dk1"/>
                </a:solidFill>
                <a:latin typeface="Calibri"/>
                <a:ea typeface="Calibri"/>
                <a:cs typeface="Calibri"/>
                <a:sym typeface="Calibri"/>
              </a:rPr>
              <a:t>DIRECTOR DE TESIS</a:t>
            </a:r>
            <a:endParaRPr/>
          </a:p>
          <a:p>
            <a:pPr marL="0" marR="0" lvl="0" indent="0" algn="ctr" rtl="0">
              <a:spcBef>
                <a:spcPts val="0"/>
              </a:spcBef>
              <a:spcAft>
                <a:spcPts val="0"/>
              </a:spcAft>
              <a:buNone/>
            </a:pPr>
            <a:r>
              <a:rPr lang="es-MX" sz="2000" b="1" i="1">
                <a:solidFill>
                  <a:schemeClr val="dk1"/>
                </a:solidFill>
                <a:latin typeface="Calibri"/>
                <a:ea typeface="Calibri"/>
                <a:cs typeface="Calibri"/>
                <a:sym typeface="Calibri"/>
              </a:rPr>
              <a:t>DRA. GRACIELA LARA GOMEZ</a:t>
            </a:r>
            <a:endParaRPr/>
          </a:p>
        </p:txBody>
      </p:sp>
      <p:sp>
        <p:nvSpPr>
          <p:cNvPr id="93" name="Google Shape;93;p13"/>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94" name="Google Shape;94;p13"/>
          <p:cNvSpPr txBox="1"/>
          <p:nvPr/>
        </p:nvSpPr>
        <p:spPr>
          <a:xfrm>
            <a:off x="103278" y="1629439"/>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1">
                <a:solidFill>
                  <a:schemeClr val="dk1"/>
                </a:solidFill>
                <a:latin typeface="Calibri"/>
                <a:ea typeface="Calibri"/>
                <a:cs typeface="Calibri"/>
                <a:sym typeface="Calibri"/>
              </a:rPr>
              <a:t>Maestría en Gestión de la Tecnología</a:t>
            </a:r>
            <a:endParaRPr/>
          </a:p>
        </p:txBody>
      </p:sp>
      <p:pic>
        <p:nvPicPr>
          <p:cNvPr id="95" name="Google Shape;95;p13"/>
          <p:cNvPicPr preferRelativeResize="0"/>
          <p:nvPr/>
        </p:nvPicPr>
        <p:blipFill rotWithShape="1">
          <a:blip r:embed="rId4">
            <a:alphaModFix/>
          </a:blip>
          <a:srcRect/>
          <a:stretch/>
        </p:blipFill>
        <p:spPr>
          <a:xfrm>
            <a:off x="5562478" y="93008"/>
            <a:ext cx="1743710" cy="486410"/>
          </a:xfrm>
          <a:prstGeom prst="rect">
            <a:avLst/>
          </a:prstGeom>
          <a:noFill/>
          <a:ln>
            <a:noFill/>
          </a:ln>
        </p:spPr>
      </p:pic>
      <p:pic>
        <p:nvPicPr>
          <p:cNvPr id="96" name="Google Shape;96;p13"/>
          <p:cNvPicPr preferRelativeResize="0"/>
          <p:nvPr/>
        </p:nvPicPr>
        <p:blipFill rotWithShape="1">
          <a:blip r:embed="rId5">
            <a:alphaModFix/>
          </a:blip>
          <a:srcRect/>
          <a:stretch/>
        </p:blipFill>
        <p:spPr>
          <a:xfrm>
            <a:off x="2733553" y="93008"/>
            <a:ext cx="628650" cy="807720"/>
          </a:xfrm>
          <a:prstGeom prst="rect">
            <a:avLst/>
          </a:prstGeom>
          <a:noFill/>
          <a:ln>
            <a:noFill/>
          </a:ln>
        </p:spPr>
      </p:pic>
      <p:pic>
        <p:nvPicPr>
          <p:cNvPr id="97" name="Google Shape;97;p13"/>
          <p:cNvPicPr preferRelativeResize="0"/>
          <p:nvPr/>
        </p:nvPicPr>
        <p:blipFill rotWithShape="1">
          <a:blip r:embed="rId6">
            <a:alphaModFix/>
          </a:blip>
          <a:srcRect/>
          <a:stretch/>
        </p:blipFill>
        <p:spPr>
          <a:xfrm>
            <a:off x="1628653" y="83483"/>
            <a:ext cx="633095" cy="831850"/>
          </a:xfrm>
          <a:prstGeom prst="rect">
            <a:avLst/>
          </a:prstGeom>
          <a:noFill/>
          <a:ln>
            <a:noFill/>
          </a:ln>
        </p:spPr>
      </p:pic>
      <p:grpSp>
        <p:nvGrpSpPr>
          <p:cNvPr id="98" name="Google Shape;98;p13"/>
          <p:cNvGrpSpPr/>
          <p:nvPr/>
        </p:nvGrpSpPr>
        <p:grpSpPr>
          <a:xfrm>
            <a:off x="10042288" y="5656249"/>
            <a:ext cx="2050415" cy="680085"/>
            <a:chOff x="0" y="0"/>
            <a:chExt cx="2050415" cy="680085"/>
          </a:xfrm>
        </p:grpSpPr>
        <p:pic>
          <p:nvPicPr>
            <p:cNvPr id="99" name="Google Shape;99;p13"/>
            <p:cNvPicPr preferRelativeResize="0"/>
            <p:nvPr/>
          </p:nvPicPr>
          <p:blipFill rotWithShape="1">
            <a:blip r:embed="rId7">
              <a:alphaModFix/>
            </a:blip>
            <a:srcRect/>
            <a:stretch/>
          </p:blipFill>
          <p:spPr>
            <a:xfrm>
              <a:off x="0" y="0"/>
              <a:ext cx="857885" cy="680085"/>
            </a:xfrm>
            <a:prstGeom prst="rect">
              <a:avLst/>
            </a:prstGeom>
            <a:noFill/>
            <a:ln>
              <a:noFill/>
            </a:ln>
          </p:spPr>
        </p:pic>
        <p:pic>
          <p:nvPicPr>
            <p:cNvPr id="100" name="Google Shape;100;p13"/>
            <p:cNvPicPr preferRelativeResize="0"/>
            <p:nvPr/>
          </p:nvPicPr>
          <p:blipFill rotWithShape="1">
            <a:blip r:embed="rId8">
              <a:alphaModFix/>
            </a:blip>
            <a:srcRect/>
            <a:stretch/>
          </p:blipFill>
          <p:spPr>
            <a:xfrm>
              <a:off x="1074420" y="289560"/>
              <a:ext cx="975995" cy="3365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E0E7F44-EC50-2C10-8CF4-ED8B7A11ADC0}"/>
            </a:ext>
          </a:extLst>
        </p:cNvPr>
        <p:cNvGrpSpPr/>
        <p:nvPr/>
      </p:nvGrpSpPr>
      <p:grpSpPr>
        <a:xfrm>
          <a:off x="0" y="0"/>
          <a:ext cx="0" cy="0"/>
          <a:chOff x="0" y="0"/>
          <a:chExt cx="0" cy="0"/>
        </a:xfrm>
      </p:grpSpPr>
      <p:sp>
        <p:nvSpPr>
          <p:cNvPr id="4" name="Google Shape;123;p15">
            <a:extLst>
              <a:ext uri="{FF2B5EF4-FFF2-40B4-BE49-F238E27FC236}">
                <a16:creationId xmlns:a16="http://schemas.microsoft.com/office/drawing/2014/main" id="{30181E1D-FCD0-0114-F88B-8BE98114F1D7}"/>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80FBC973-41EE-AE24-2644-3B25B2D67F4D}"/>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4574DB80-C14C-0143-3C6B-719039688272}"/>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7408D386-8A77-BC76-05EE-84B0D9D9549E}"/>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3DD7D81B-0CAC-F964-0F35-1A62B558175D}"/>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EFBFFF08-069F-A4C6-A06D-23B7AD00FDD1}"/>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D6D77538-35EA-B7C9-20EB-A32B409EFA23}"/>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0B74A994-09F3-8788-2B06-316267FFCB52}"/>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37F4903F-A2EA-5F96-0484-7B8BC73B6099}"/>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C9CC89DD-13DC-7EB5-A7B4-D3552FFAF2A8}"/>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E40EFC65-BC26-ED26-EE8C-45C81890EC74}"/>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B71D9CA4-7B39-7D30-40F6-C36BBA317B7C}"/>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833DE9F0-A501-F524-322D-7C1557E263C6}"/>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8" name="Google Shape;148;p16">
            <a:extLst>
              <a:ext uri="{FF2B5EF4-FFF2-40B4-BE49-F238E27FC236}">
                <a16:creationId xmlns:a16="http://schemas.microsoft.com/office/drawing/2014/main" id="{D6080AE9-009B-4A35-55BD-D00270C986A1}"/>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69963CEB-180A-F88D-BDE3-D3C107B81F69}"/>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A7DCE5DF-646F-FADE-B9B5-A2F47DDAC06C}"/>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4C40386E-351F-EA55-364E-83A31F02226D}"/>
              </a:ext>
            </a:extLst>
          </p:cNvPr>
          <p:cNvPicPr>
            <a:picLocks noChangeAspect="1"/>
          </p:cNvPicPr>
          <p:nvPr/>
        </p:nvPicPr>
        <p:blipFill>
          <a:blip r:embed="rId10"/>
          <a:stretch>
            <a:fillRect/>
          </a:stretch>
        </p:blipFill>
        <p:spPr>
          <a:xfrm>
            <a:off x="317500" y="1206374"/>
            <a:ext cx="8851214" cy="5266242"/>
          </a:xfrm>
          <a:prstGeom prst="rect">
            <a:avLst/>
          </a:prstGeom>
        </p:spPr>
      </p:pic>
    </p:spTree>
    <p:extLst>
      <p:ext uri="{BB962C8B-B14F-4D97-AF65-F5344CB8AC3E}">
        <p14:creationId xmlns:p14="http://schemas.microsoft.com/office/powerpoint/2010/main" val="389543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87F7E1E-5BB3-FE92-4655-20FA90D5474E}"/>
            </a:ext>
          </a:extLst>
        </p:cNvPr>
        <p:cNvGrpSpPr/>
        <p:nvPr/>
      </p:nvGrpSpPr>
      <p:grpSpPr>
        <a:xfrm>
          <a:off x="0" y="0"/>
          <a:ext cx="0" cy="0"/>
          <a:chOff x="0" y="0"/>
          <a:chExt cx="0" cy="0"/>
        </a:xfrm>
      </p:grpSpPr>
      <p:sp>
        <p:nvSpPr>
          <p:cNvPr id="4" name="Google Shape;123;p15">
            <a:extLst>
              <a:ext uri="{FF2B5EF4-FFF2-40B4-BE49-F238E27FC236}">
                <a16:creationId xmlns:a16="http://schemas.microsoft.com/office/drawing/2014/main" id="{FCE5AB7A-F6D6-875E-D475-B0C5DF16DDCB}"/>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F6ADE837-AE39-5ED4-36A1-DA5E2A9F3937}"/>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B0B62EC0-0A93-C962-D9C8-23DA8C876146}"/>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9B32B0CC-40E0-D8DF-11FD-74576E168348}"/>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98B95EFD-E183-96F6-16DF-F6A67797C036}"/>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FC8DA5BF-7938-A18D-79DA-C2A493D18BF8}"/>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82CD30E2-E718-C58F-0889-4B3A4E364551}"/>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E221E0BD-ABCB-F070-E5F1-0EF9D2C93005}"/>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7E52D357-C66A-9B93-CA4B-68460C63DA04}"/>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2E375950-FECF-F3A1-0A1D-9C9B28092BB5}"/>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D19F2EF3-8A5C-4E70-1BD8-72B9AF5496EC}"/>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6C7EA50C-C055-6A45-CCDA-A312FE7588FA}"/>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BE7EC015-542E-6100-2561-59AEEEBB9777}"/>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8" name="Google Shape;148;p16">
            <a:extLst>
              <a:ext uri="{FF2B5EF4-FFF2-40B4-BE49-F238E27FC236}">
                <a16:creationId xmlns:a16="http://schemas.microsoft.com/office/drawing/2014/main" id="{CB908084-B498-3D7D-92BB-1888D5ED7990}"/>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B76B64B5-1808-E32F-F8DA-65E5D635C14F}"/>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19F3B553-7E98-E71F-2B65-F224246F0B4D}"/>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A3BE0A09-9A41-B214-4F21-02D74E97F81D}"/>
              </a:ext>
            </a:extLst>
          </p:cNvPr>
          <p:cNvPicPr>
            <a:picLocks noChangeAspect="1"/>
          </p:cNvPicPr>
          <p:nvPr/>
        </p:nvPicPr>
        <p:blipFill>
          <a:blip r:embed="rId10"/>
          <a:stretch>
            <a:fillRect/>
          </a:stretch>
        </p:blipFill>
        <p:spPr>
          <a:xfrm>
            <a:off x="667264" y="1291279"/>
            <a:ext cx="10046043" cy="5124939"/>
          </a:xfrm>
          <a:prstGeom prst="rect">
            <a:avLst/>
          </a:prstGeom>
        </p:spPr>
      </p:pic>
    </p:spTree>
    <p:extLst>
      <p:ext uri="{BB962C8B-B14F-4D97-AF65-F5344CB8AC3E}">
        <p14:creationId xmlns:p14="http://schemas.microsoft.com/office/powerpoint/2010/main" val="233875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97CAE5C-B1BF-5A5A-5D50-FC0580DBE4F4}"/>
            </a:ext>
          </a:extLst>
        </p:cNvPr>
        <p:cNvGrpSpPr/>
        <p:nvPr/>
      </p:nvGrpSpPr>
      <p:grpSpPr>
        <a:xfrm>
          <a:off x="0" y="0"/>
          <a:ext cx="0" cy="0"/>
          <a:chOff x="0" y="0"/>
          <a:chExt cx="0" cy="0"/>
        </a:xfrm>
      </p:grpSpPr>
      <p:sp>
        <p:nvSpPr>
          <p:cNvPr id="4" name="Google Shape;123;p15">
            <a:extLst>
              <a:ext uri="{FF2B5EF4-FFF2-40B4-BE49-F238E27FC236}">
                <a16:creationId xmlns:a16="http://schemas.microsoft.com/office/drawing/2014/main" id="{416351D1-65E2-4671-407D-7624B8D198A1}"/>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FA04D5D7-249C-EFF7-26EB-125516586A48}"/>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A325D89E-0DC1-A82D-39FD-A5935893CF8D}"/>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E0D3A319-318F-2428-79E4-D6D12C8D1E13}"/>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88555EB7-CA93-4C28-F459-B0424F0F5355}"/>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F4FFEA0A-83F1-AE97-E066-E03B2D5BF5A1}"/>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6BD614D8-29F4-FC47-1C9E-971C635C5C6F}"/>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C5CA3EB9-F759-5BB2-1FED-0190BA32A2D6}"/>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2CBCDB07-F546-479B-D48E-A7601A29D191}"/>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1BE1907E-2674-F49E-D3FF-2454215BD197}"/>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AF5A9359-33F6-748B-4034-74A2C2C1BCC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2FCC3BD9-44A0-962F-6645-4BFE824B0154}"/>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5FEC4A21-4CE2-E386-D43E-3392EB4E29E0}"/>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8" name="Google Shape;148;p16">
            <a:extLst>
              <a:ext uri="{FF2B5EF4-FFF2-40B4-BE49-F238E27FC236}">
                <a16:creationId xmlns:a16="http://schemas.microsoft.com/office/drawing/2014/main" id="{151FA138-2994-3971-02E5-56F146F3000B}"/>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1B84AB6E-739C-2A2A-7AA6-7E72DF4EC3C3}"/>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56155CFA-30ED-B264-C163-6DBDB14A3FFF}"/>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1178531B-86B7-3A4E-55B6-45E7AAA240BB}"/>
              </a:ext>
            </a:extLst>
          </p:cNvPr>
          <p:cNvPicPr>
            <a:picLocks noChangeAspect="1"/>
          </p:cNvPicPr>
          <p:nvPr/>
        </p:nvPicPr>
        <p:blipFill>
          <a:blip r:embed="rId10"/>
          <a:stretch>
            <a:fillRect/>
          </a:stretch>
        </p:blipFill>
        <p:spPr>
          <a:xfrm>
            <a:off x="458640" y="1223336"/>
            <a:ext cx="10158559" cy="5245730"/>
          </a:xfrm>
          <a:prstGeom prst="rect">
            <a:avLst/>
          </a:prstGeom>
        </p:spPr>
      </p:pic>
    </p:spTree>
    <p:extLst>
      <p:ext uri="{BB962C8B-B14F-4D97-AF65-F5344CB8AC3E}">
        <p14:creationId xmlns:p14="http://schemas.microsoft.com/office/powerpoint/2010/main" val="164462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6C8407D2-CA20-C997-C083-2171BBF84D13}"/>
            </a:ext>
          </a:extLst>
        </p:cNvPr>
        <p:cNvGrpSpPr/>
        <p:nvPr/>
      </p:nvGrpSpPr>
      <p:grpSpPr>
        <a:xfrm>
          <a:off x="0" y="0"/>
          <a:ext cx="0" cy="0"/>
          <a:chOff x="0" y="0"/>
          <a:chExt cx="0" cy="0"/>
        </a:xfrm>
      </p:grpSpPr>
      <p:sp>
        <p:nvSpPr>
          <p:cNvPr id="2" name="Google Shape;123;p15">
            <a:extLst>
              <a:ext uri="{FF2B5EF4-FFF2-40B4-BE49-F238E27FC236}">
                <a16:creationId xmlns:a16="http://schemas.microsoft.com/office/drawing/2014/main" id="{85BE97B6-6771-75CE-AA53-8D89B60A9990}"/>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D9F12050-A621-0718-520A-3BB25C046BC6}"/>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71EBC89A-5293-F60F-B2A8-D81758FC7082}"/>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E544F499-C428-D38F-19DB-C95ECC7F52B0}"/>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EB1C66CC-55DF-7B13-56BE-0B14B38CEA1A}"/>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E257D3A7-44B1-972B-B4EA-B0C00C33B2E3}"/>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61A08615-FFEA-EA88-6AC1-4045ED6019A3}"/>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984C9056-C0DF-002A-40C2-D02E51562EAE}"/>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C89CE2F4-1DD4-42E3-728A-718DA17812DA}"/>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F789B831-A39A-B10A-DA0E-9E8682E31E97}"/>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8CF6BD41-8583-4029-DB3C-2A751A7679F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D82A4114-4800-5F67-65D6-1F1C0A7B1D11}"/>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1635AE3E-CE37-47E5-E53D-EC330595567B}"/>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a:extLst>
              <a:ext uri="{FF2B5EF4-FFF2-40B4-BE49-F238E27FC236}">
                <a16:creationId xmlns:a16="http://schemas.microsoft.com/office/drawing/2014/main" id="{2FEB73A0-F55F-43A4-3C22-102938E768EB}"/>
              </a:ext>
            </a:extLst>
          </p:cNvPr>
          <p:cNvSpPr txBox="1"/>
          <p:nvPr/>
        </p:nvSpPr>
        <p:spPr>
          <a:xfrm>
            <a:off x="123401" y="1246982"/>
            <a:ext cx="11491950" cy="5093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500" b="1" dirty="0">
                <a:solidFill>
                  <a:srgbClr val="FCAF03"/>
                </a:solidFill>
              </a:rPr>
              <a:t>Resumen de resultados obtenidos:</a:t>
            </a:r>
            <a:endParaRPr sz="2500" dirty="0">
              <a:solidFill>
                <a:schemeClr val="dk1"/>
              </a:solidFill>
              <a:latin typeface="Calibri"/>
              <a:ea typeface="Calibri"/>
              <a:cs typeface="Calibri"/>
              <a:sym typeface="Calibri"/>
            </a:endParaRPr>
          </a:p>
          <a:p>
            <a:pPr algn="just"/>
            <a:r>
              <a:rPr lang="es-MX" sz="2000" b="1" dirty="0"/>
              <a:t>Mejoras en Accesibilidad y Eficiencia</a:t>
            </a:r>
            <a:endParaRPr lang="es-MX" sz="2000" dirty="0"/>
          </a:p>
          <a:p>
            <a:pPr algn="just">
              <a:buFont typeface="Arial" panose="020B0604020202020204" pitchFamily="34" charset="0"/>
              <a:buChar char="•"/>
            </a:pPr>
            <a:r>
              <a:rPr lang="es-MX" sz="2000" b="1" dirty="0"/>
              <a:t>80%</a:t>
            </a:r>
            <a:r>
              <a:rPr lang="es-MX" sz="2000" dirty="0"/>
              <a:t> de los socios reportaron que las aplicaciones móviles y plataformas en línea mejoraron su acceso a servicios financieros, facilitando transacciones sin visitar la sucursal física​. </a:t>
            </a:r>
          </a:p>
          <a:p>
            <a:pPr algn="just"/>
            <a:endParaRPr lang="es-MX" sz="2000" dirty="0"/>
          </a:p>
          <a:p>
            <a:pPr algn="just">
              <a:buFont typeface="Arial" panose="020B0604020202020204" pitchFamily="34" charset="0"/>
              <a:buChar char="•"/>
            </a:pPr>
            <a:r>
              <a:rPr lang="es-MX" sz="2000" b="1" dirty="0"/>
              <a:t>Incremento en la Transparencia y Precisión</a:t>
            </a:r>
            <a:endParaRPr lang="es-MX" sz="2000" dirty="0"/>
          </a:p>
          <a:p>
            <a:pPr algn="just">
              <a:buFont typeface="Arial" panose="020B0604020202020204" pitchFamily="34" charset="0"/>
              <a:buChar char="•"/>
            </a:pPr>
            <a:r>
              <a:rPr lang="es-MX" sz="2000" b="1" dirty="0"/>
              <a:t>75%</a:t>
            </a:r>
            <a:r>
              <a:rPr lang="es-MX" sz="2000" dirty="0"/>
              <a:t> de los usuarios perciben mayor precisión y transparencia en los servicios financieros, gracias a la implementación de software contable y plataformas móviles que minimizan errores humanos​. </a:t>
            </a:r>
          </a:p>
          <a:p>
            <a:pPr algn="just"/>
            <a:endParaRPr lang="es-MX" sz="2000" dirty="0"/>
          </a:p>
          <a:p>
            <a:pPr algn="just">
              <a:buFont typeface="Arial" panose="020B0604020202020204" pitchFamily="34" charset="0"/>
              <a:buChar char="•"/>
            </a:pPr>
            <a:r>
              <a:rPr lang="es-MX" sz="2000" b="1" dirty="0"/>
              <a:t>Beneficios Percibidos por los Socios</a:t>
            </a:r>
            <a:endParaRPr lang="es-MX" sz="2000" dirty="0"/>
          </a:p>
          <a:p>
            <a:pPr algn="just">
              <a:buFont typeface="Arial" panose="020B0604020202020204" pitchFamily="34" charset="0"/>
              <a:buChar char="•"/>
            </a:pPr>
            <a:r>
              <a:rPr lang="es-MX" sz="2000" b="1" dirty="0"/>
              <a:t>85%</a:t>
            </a:r>
            <a:r>
              <a:rPr lang="es-MX" sz="2000" dirty="0"/>
              <a:t> de los socios valoran la conveniencia de realizar operaciones en cualquier lugar y momento, lo que ha reducido tiempos de espera y ha mejorado la exactitud en los servicios​.</a:t>
            </a:r>
          </a:p>
          <a:p>
            <a:pPr algn="just"/>
            <a:endParaRPr lang="es-MX" sz="2000" dirty="0"/>
          </a:p>
          <a:p>
            <a:pPr algn="just">
              <a:buFont typeface="Arial" panose="020B0604020202020204" pitchFamily="34" charset="0"/>
              <a:buChar char="•"/>
            </a:pPr>
            <a:r>
              <a:rPr lang="es-MX" sz="2000" b="1" dirty="0"/>
              <a:t>Retos y Desafíos en la Implementación</a:t>
            </a:r>
            <a:endParaRPr lang="es-MX" sz="2000" dirty="0"/>
          </a:p>
          <a:p>
            <a:pPr algn="just">
              <a:buFont typeface="Arial" panose="020B0604020202020204" pitchFamily="34" charset="0"/>
              <a:buChar char="•"/>
            </a:pPr>
            <a:r>
              <a:rPr lang="es-MX" sz="2000" b="1" dirty="0"/>
              <a:t>40%</a:t>
            </a:r>
            <a:r>
              <a:rPr lang="es-MX" sz="2000" dirty="0"/>
              <a:t> de las SOCAPS señalaron costos altos de implementación y desafíos en capacitación como barreras importantes para la adopción de tecnologías digitales​.</a:t>
            </a:r>
          </a:p>
        </p:txBody>
      </p:sp>
      <p:sp>
        <p:nvSpPr>
          <p:cNvPr id="148" name="Google Shape;148;p16">
            <a:extLst>
              <a:ext uri="{FF2B5EF4-FFF2-40B4-BE49-F238E27FC236}">
                <a16:creationId xmlns:a16="http://schemas.microsoft.com/office/drawing/2014/main" id="{F06DFC47-CB6E-C717-EEEE-3658D2266DDE}"/>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3CA84F9B-506A-C021-A72C-5FC7BF431DC7}"/>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719FFEE3-52CC-F0AB-0E4E-5FBD961A6929}"/>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spTree>
    <p:extLst>
      <p:ext uri="{BB962C8B-B14F-4D97-AF65-F5344CB8AC3E}">
        <p14:creationId xmlns:p14="http://schemas.microsoft.com/office/powerpoint/2010/main" val="14091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F1ED8E80-98D0-E15D-2970-2A6D9F2DC652}"/>
            </a:ext>
          </a:extLst>
        </p:cNvPr>
        <p:cNvGrpSpPr/>
        <p:nvPr/>
      </p:nvGrpSpPr>
      <p:grpSpPr>
        <a:xfrm>
          <a:off x="0" y="0"/>
          <a:ext cx="0" cy="0"/>
          <a:chOff x="0" y="0"/>
          <a:chExt cx="0" cy="0"/>
        </a:xfrm>
      </p:grpSpPr>
      <p:sp>
        <p:nvSpPr>
          <p:cNvPr id="2" name="Google Shape;123;p15">
            <a:extLst>
              <a:ext uri="{FF2B5EF4-FFF2-40B4-BE49-F238E27FC236}">
                <a16:creationId xmlns:a16="http://schemas.microsoft.com/office/drawing/2014/main" id="{FE76DF09-4283-DFB4-3C46-4B718865E4F0}"/>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F85BC608-66C1-70C2-A0C9-2FE5F62A9325}"/>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86315E50-F6F2-1753-C0B6-2EF0A3861E1E}"/>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7CEACB36-7666-2FEA-956E-233CC6681621}"/>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51E514AB-F024-C57D-2165-0B562B982E71}"/>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14E1638E-5716-17EE-CA67-E8806DA0AEBF}"/>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5634DC41-8482-4737-E8ED-88518F204C1C}"/>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8B9E2058-0A50-9C1A-C4CC-5FE8203056EE}"/>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5D42C11D-1605-697D-5EBD-C1CB9521663C}"/>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945958A1-4B5F-CF66-AE15-91E28C41789F}"/>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4A03E70E-2B88-8CC4-CFF9-2F0C8BE966F9}"/>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504D1EA9-12E7-594B-D579-FD3C4F96AFF4}"/>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9B411146-BF19-43DF-3D18-BC1136A6E90D}"/>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a:extLst>
              <a:ext uri="{FF2B5EF4-FFF2-40B4-BE49-F238E27FC236}">
                <a16:creationId xmlns:a16="http://schemas.microsoft.com/office/drawing/2014/main" id="{0AF5728D-A86A-9EB5-9F99-BCFAC2E18610}"/>
              </a:ext>
            </a:extLst>
          </p:cNvPr>
          <p:cNvSpPr txBox="1"/>
          <p:nvPr/>
        </p:nvSpPr>
        <p:spPr>
          <a:xfrm>
            <a:off x="237506" y="1550083"/>
            <a:ext cx="11885149" cy="48525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200" b="1" dirty="0">
                <a:solidFill>
                  <a:srgbClr val="FCAF03"/>
                </a:solidFill>
                <a:latin typeface="Calibri"/>
                <a:ea typeface="Calibri"/>
                <a:cs typeface="Calibri"/>
                <a:sym typeface="Calibri"/>
              </a:rPr>
              <a:t>Referencias</a:t>
            </a:r>
            <a:r>
              <a:rPr lang="es-ES" sz="800" b="1" dirty="0">
                <a:solidFill>
                  <a:srgbClr val="FCAF03"/>
                </a:solidFill>
                <a:latin typeface="Calibri"/>
                <a:ea typeface="Calibri"/>
                <a:cs typeface="Calibri"/>
                <a:sym typeface="Calibri"/>
              </a:rPr>
              <a:t>:</a:t>
            </a:r>
            <a:endParaRPr sz="800" dirty="0">
              <a:solidFill>
                <a:schemeClr val="dk1"/>
              </a:solidFill>
              <a:latin typeface="Calibri"/>
              <a:ea typeface="Calibri"/>
              <a:cs typeface="Calibri"/>
              <a:sym typeface="Calibri"/>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Ana Laura Rivoir; María Julia Morales (2019). Tecnologías digitales: miradas críticas de la apropiación en América Latina. CLACSO.</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Azabache, C. (2018). La banca móvil como alternativa para la inclusión social en áreas rurales. Review of Global Management, 3(2), 67–81.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https://doi.org/10.19083/rgm.v3i2.779</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Banco Mundial. (2022). La inclusión financiera es un elemento facilitador clave para reducir la pobreza y promover la prosperidad.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https://www.bancomundial.org/es/topic/financialinclusion/overview</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4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Beck, T., Demirgüç-Kunt, A., &amp; Levine, R. (2007). Finance, inequality and the poor. Journal of Economic Growth, 12(1), 27-49. https://doi.org/10.1007/s10887-007-9010-6.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Beck, T., Demirgüç-Kunt, A., &amp; Martinez Peria, M. S. (2014). Bank financing for SMEs: Evidence across countries and bank ownership types. Journal of Financial Services Research, 39(1-2), 35-54.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https://doi.org/10.1007/s10693-010-0085-4</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Beck, T., Demirgüç-Kunt, A., &amp; Singer, D. (2016). Financial inclusion and legal discrimination against women: Evidence from developing countries. World Bank Policy Research Working Paper No. 6416.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https://doi.org/10.1596/1813-9450-6416</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Cámara de Diputados. (2024). Ley para regular las actividades de las sociedades cooperativas de ahorro y préstamo (p. 14).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https://www.diputados.gob.mx/LeyesBiblio/pdf/LRASCAP.pdf</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4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Cardoso López, D., López Cabrera, J. A., &amp; Villarreal, F. G. (2023). Medición de la inclusión financiera en México a través de un índice multidimensional (Serie Estudios y Perspectivas-Sede Subregional de la CEPAL en México, No. 204, LC/TS.2023/76-LC/MEX/TS.2023/13). Comisión Económica para América Latina y el Caribe (CEPAL).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https://repositorio.cepal.org/server/api/core/bitstreams/be6b0d9a-66fc-4c5d-93db-18655a9d3041/content#:~:text=El%20objetivo%20de%20la%20encuesta,y%20por%20individuo%20y%20empresas</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5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CNBV (2016). Sociedades cooperativas de ahorro y préstamo (SOCAP): Descripción, objetivo e importancia.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https://www.gob.mx/cnbv/acciones-y-programas/sociedades-cooperativas-de-ahorro-y-prestamo-SOCAP#:~:text=Son%20aquellas%20sociedades%20constituidas%20y,que%20no%20son%20intermediarios%20financieros</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4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CNBV (2020). Inclusión financiera.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https://www.gob.mx/cnbv/acciones-y-programas/inclusion-financiera-25319#:~:text=En%20M%C3%A9xico%2C%20la%20inclusi%C3%B3n%20financiera,los%20segmentos%20de%20la%20poblaci%C3%B3n</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COLAC. (2024). Cajas populares en México.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https://www.colac.coop/blogs/que-son-las-cajas-populares-mexicanas</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Comisión Nacional Bancaria y de Valores (CNBV). (2021). Inclusión financiera en México. CNBV.</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CONDUSEF. (2023). Ficha de la institución: SOCAP.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https://www.condusef.gob.mx/?p=ficha_institucion&amp;ts=SOCAP&amp;idi=158</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CONDUSEF. (2023). Sociedades cooperativas de ahorro y préstamo.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9"/>
              </a:rPr>
              <a:t>https://www.condusef.gob.mx/?p=mapa-SOCAP&amp;ide=1</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4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Cook, D. (1982). Métodos cualitativos y cuantitativos en investigación evaluativa. Ediciones Morata.</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Cull, R., Demirgüç-Kunt, A., &amp; Morduch, J. (2009). Microfinance meets the market. Journal of Economic Perspectives, 23(1), 167-192.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0"/>
              </a:rPr>
              <a:t>https://doi.org/10.1257/jep.23.1.167</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Cull, R., Demirgüç-Kunt, A., &amp; Morduch, J. (2014). Banks and microbanks. Journal of Development Economics, 96(2), 195-208.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1"/>
              </a:rPr>
              <a:t>https://doi.org/10.1016/j.jdeveco.2010.02.003</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p>
        </p:txBody>
      </p:sp>
      <p:sp>
        <p:nvSpPr>
          <p:cNvPr id="148" name="Google Shape;148;p16">
            <a:extLst>
              <a:ext uri="{FF2B5EF4-FFF2-40B4-BE49-F238E27FC236}">
                <a16:creationId xmlns:a16="http://schemas.microsoft.com/office/drawing/2014/main" id="{5DCF81B2-D5C5-AA91-2A3E-78254434A7EE}"/>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2E6A1967-06A1-1B8C-A962-17CC536910D3}"/>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4623EE6A-563B-CF66-5DAB-D09C1C163467}"/>
              </a:ext>
            </a:extLst>
          </p:cNvPr>
          <p:cNvPicPr preferRelativeResize="0"/>
          <p:nvPr/>
        </p:nvPicPr>
        <p:blipFill rotWithShape="1">
          <a:blip r:embed="rId22">
            <a:alphaModFix/>
          </a:blip>
          <a:srcRect/>
          <a:stretch/>
        </p:blipFill>
        <p:spPr>
          <a:xfrm>
            <a:off x="10966014" y="5817941"/>
            <a:ext cx="1329264" cy="1026026"/>
          </a:xfrm>
          <a:prstGeom prst="rect">
            <a:avLst/>
          </a:prstGeom>
          <a:noFill/>
          <a:ln>
            <a:noFill/>
          </a:ln>
        </p:spPr>
      </p:pic>
    </p:spTree>
    <p:extLst>
      <p:ext uri="{BB962C8B-B14F-4D97-AF65-F5344CB8AC3E}">
        <p14:creationId xmlns:p14="http://schemas.microsoft.com/office/powerpoint/2010/main" val="68933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3B35B492-8A2F-41CF-761C-DFF81F003614}"/>
            </a:ext>
          </a:extLst>
        </p:cNvPr>
        <p:cNvGrpSpPr/>
        <p:nvPr/>
      </p:nvGrpSpPr>
      <p:grpSpPr>
        <a:xfrm>
          <a:off x="0" y="0"/>
          <a:ext cx="0" cy="0"/>
          <a:chOff x="0" y="0"/>
          <a:chExt cx="0" cy="0"/>
        </a:xfrm>
      </p:grpSpPr>
      <p:sp>
        <p:nvSpPr>
          <p:cNvPr id="2" name="Google Shape;123;p15">
            <a:extLst>
              <a:ext uri="{FF2B5EF4-FFF2-40B4-BE49-F238E27FC236}">
                <a16:creationId xmlns:a16="http://schemas.microsoft.com/office/drawing/2014/main" id="{2B08CB3C-160A-55DC-96E6-80B05EDF2AE4}"/>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953A607D-2635-C010-0D56-0037E921591B}"/>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10F84DBC-3FF1-CBFC-9BFA-114270BEF4B5}"/>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007AEB99-39FB-5B11-C3C5-E85C271DEFE9}"/>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3391327E-11BF-6EA9-D1D3-4AC409D2618A}"/>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929AE865-6E22-FDE7-A899-FE7021E6815D}"/>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715F26A7-5B72-09EE-6EED-91CE8B4BC6DE}"/>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05A372A4-D41E-D4CF-614D-5B847699D578}"/>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5B9551BE-0C43-4590-D11D-19DDE071C779}"/>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03AFC9E5-9A26-3CCC-2621-34F48B716736}"/>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40DEA796-A8DC-7C53-C1F5-752B8109AA41}"/>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F8C97D8A-485C-A4FD-AAAB-750093699C8D}"/>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22A1B25D-705E-5D15-DC05-1DF7107F26F9}"/>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a:extLst>
              <a:ext uri="{FF2B5EF4-FFF2-40B4-BE49-F238E27FC236}">
                <a16:creationId xmlns:a16="http://schemas.microsoft.com/office/drawing/2014/main" id="{2A61D1F1-071B-A700-D63A-D6D3018A5C42}"/>
              </a:ext>
            </a:extLst>
          </p:cNvPr>
          <p:cNvSpPr txBox="1"/>
          <p:nvPr/>
        </p:nvSpPr>
        <p:spPr>
          <a:xfrm>
            <a:off x="237506" y="1550083"/>
            <a:ext cx="11885149" cy="49346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200" b="1" dirty="0">
                <a:solidFill>
                  <a:srgbClr val="FCAF03"/>
                </a:solidFill>
                <a:latin typeface="Calibri"/>
                <a:ea typeface="Calibri"/>
                <a:cs typeface="Calibri"/>
                <a:sym typeface="Calibri"/>
              </a:rPr>
              <a:t>Referencias</a:t>
            </a:r>
            <a:r>
              <a:rPr lang="es-ES" sz="800" b="1" dirty="0">
                <a:solidFill>
                  <a:srgbClr val="FCAF03"/>
                </a:solidFill>
                <a:latin typeface="Calibri"/>
                <a:ea typeface="Calibri"/>
                <a:cs typeface="Calibri"/>
                <a:sym typeface="Calibri"/>
              </a:rPr>
              <a:t>:</a:t>
            </a:r>
            <a:endParaRPr sz="800" dirty="0">
              <a:solidFill>
                <a:schemeClr val="dk1"/>
              </a:solidFill>
              <a:latin typeface="Calibri"/>
              <a:ea typeface="Calibri"/>
              <a:cs typeface="Calibri"/>
              <a:sym typeface="Calibri"/>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Davis, F. D. (1989). Perceived usefulness, perceived ease of use, and user acceptance of information technology. MIS Quarterly, 13(3), 319-340. consultado el 01 de agosto 2024 en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https://www.jstor.org/stable/249008</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Demirgüç-Kunt, A., &amp; Klapper, L. (2012). Measuring financial inclusion: The Global Findex Database. World Bank Policy Research Working Paper No. 6025.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https://doi.org/10.1596/1813-9450-6025</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Demirguc-Kunt, A., Klapper, L., Singer, D., Ansar, S., &amp; Hess, J. (2018). The Global Findex Database 2017: Measuring financial inclusion and the fintech revolution. World Bank.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https://doi.org/10.1596/978-1-4648-1259-0</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DOF. (2018). Ley General de Sociedades Cooperativas.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https://www.diputados.gob.mx/LeyesBiblio/pdf/143_190118.pdf</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El Economista. (2021). Hay potencial para colaboración entre las sociedades cooperativas de ahorro y préstamo y tecnológicas: Brixton Ventures.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https://www.eleconomista.com.mx/sectorfinanciero/Hay-potencial-para-colaboracion-entre-Sociedades-Cooperativas-de-Ahorro-y-Pres-tamo-y-tecnologicas-Brixton-Ventures-20211020-0111.html</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4 de febrero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Fundación Premio Nacional de Tecnología (2009) Fichas Ganadoras.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www.pnt.org.mx/Entrega2008/Fichas_ganadoras_PNT_2008.pdf</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24 de Agosto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Global Findex. (2017). The Global Findex Database 2017: Measuring Financial Inclusion and the Fintech Revolution. The World Bank.</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García, J. (2021). Innovación tecnológica y su impacto en la inclusión financiera. Estudios Económicos Latinoamericanos, 45(2), 90-112.</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Hartmann, D., Guevara, M. R., Jara-Figueroa, C., Aristarán, M., &amp; Hidalgo, C. A. (2017). Linking economic complexity, institutions, and income inequality. World Development, 93, 75-93.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https://doi.org/10.1016/j.worlddev.2016.12.020</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Hidalgo, C. A., &amp; Hausmann, R. (2009). The building blocks of economic complexity. Proceedings of the National Academy of Sciences, 106(26), 10570-10575.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https://doi.org/10.1073/pnas.0900943106</a:t>
            </a:r>
            <a:r>
              <a:rPr lang="es-MX" sz="800" i="1" dirty="0">
                <a:effectLst/>
                <a:latin typeface="Arial" panose="020B0604020202020204" pitchFamily="34" charset="0"/>
                <a:ea typeface="Calibri" panose="020F0502020204030204" pitchFamily="34" charset="0"/>
                <a:cs typeface="Times New Roman" panose="02020603050405020304" pitchFamily="18" charset="0"/>
              </a:rPr>
              <a:t>.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Koomson, I., Villano, R. A., &amp; Hadley, D. (2020). Effect of financial inclusion on poverty and vulnerability to poverty: Evidence using a multidimensional measure of financial inclusion. Social Indicators Research, 149(2), 613-639.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https://doi.org/10.1007/s11205-019-02263-0</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Lee, C., &amp; Vu, K. (2020). Economic complexity and income inequality: Evidence from global data. Economic Modelling, 85, 304-315.</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Lee, K.-K., &amp; Vu, T. V. (2020). Economic complexity, human capital and income inequality: A cross-country analysis. The Japanese Economic Review, 71(4), 695-718.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https://doi.org/10.1007/s42973-019-00026-7</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Lusardi, A., &amp; Mitchell, O. S. (2014). The economic importance of financial literacy: Theory and evidence. Journal of Economic Literature, 52(1), 5-44.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9"/>
              </a:rPr>
              <a:t>https://doi.org/10.1257/jel.52.1.5</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Morales, R. (2021). Inclusión financiera y su relación con el desarrollo económico: Un análisis empírico. Revista Mexicana de Economía, 55(2), 211-232.</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Naranjo, A. (2021). Estrategias de inclusión financiera para el desarrollo económico local. Revista Internacional de Finanzas, 48(1), 89-104.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OECD (2020). Financing SMEs and Entrepreneurs 2020: An OECD Scoreboard. OECD Publishing.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0"/>
              </a:rPr>
              <a:t>https://doi.org/10.1787/1617e5e7-en</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Osorio, C., &amp; Arciniegas, M. (2022). Impacto de las cooperativas de ahorro y préstamo en el desarrollo económico local. Revista de Cooperativismo y Economía Social, 30(2), 45-63.</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Parrado, S. (2019). Inclusión financiera en América Latina y el Caribe. CEPAL.</a:t>
            </a:r>
          </a:p>
        </p:txBody>
      </p:sp>
      <p:sp>
        <p:nvSpPr>
          <p:cNvPr id="148" name="Google Shape;148;p16">
            <a:extLst>
              <a:ext uri="{FF2B5EF4-FFF2-40B4-BE49-F238E27FC236}">
                <a16:creationId xmlns:a16="http://schemas.microsoft.com/office/drawing/2014/main" id="{43D62EBD-4B57-C86D-15B5-22CA37B8B142}"/>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C87BDEE0-AD1E-7611-B287-23A2F4139844}"/>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E7A01591-2184-AFA2-7B40-1AE5DC57139A}"/>
              </a:ext>
            </a:extLst>
          </p:cNvPr>
          <p:cNvPicPr preferRelativeResize="0"/>
          <p:nvPr/>
        </p:nvPicPr>
        <p:blipFill rotWithShape="1">
          <a:blip r:embed="rId21">
            <a:alphaModFix/>
          </a:blip>
          <a:srcRect/>
          <a:stretch/>
        </p:blipFill>
        <p:spPr>
          <a:xfrm>
            <a:off x="10966014" y="5817941"/>
            <a:ext cx="1329264" cy="1026026"/>
          </a:xfrm>
          <a:prstGeom prst="rect">
            <a:avLst/>
          </a:prstGeom>
          <a:noFill/>
          <a:ln>
            <a:noFill/>
          </a:ln>
        </p:spPr>
      </p:pic>
    </p:spTree>
    <p:extLst>
      <p:ext uri="{BB962C8B-B14F-4D97-AF65-F5344CB8AC3E}">
        <p14:creationId xmlns:p14="http://schemas.microsoft.com/office/powerpoint/2010/main" val="188284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9620F71-C933-9D33-0047-E4EA671B5974}"/>
            </a:ext>
          </a:extLst>
        </p:cNvPr>
        <p:cNvGrpSpPr/>
        <p:nvPr/>
      </p:nvGrpSpPr>
      <p:grpSpPr>
        <a:xfrm>
          <a:off x="0" y="0"/>
          <a:ext cx="0" cy="0"/>
          <a:chOff x="0" y="0"/>
          <a:chExt cx="0" cy="0"/>
        </a:xfrm>
      </p:grpSpPr>
      <p:sp>
        <p:nvSpPr>
          <p:cNvPr id="2" name="Google Shape;123;p15">
            <a:extLst>
              <a:ext uri="{FF2B5EF4-FFF2-40B4-BE49-F238E27FC236}">
                <a16:creationId xmlns:a16="http://schemas.microsoft.com/office/drawing/2014/main" id="{917EE017-53B9-9D72-7028-252E294723C9}"/>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E0DE2EE9-56A7-03F4-1D44-229827054556}"/>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001BCD10-A66E-DB55-5CC8-51757B703433}"/>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B549BA9B-0077-EAC3-9D57-09C89E165D89}"/>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D15D2B86-1BE8-7BAB-6631-6ACDDC20C850}"/>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63E82C3C-D709-C1EA-BB78-A3633056A1BC}"/>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06EFACD3-7384-B653-4EC0-0BE5EDEDCFCB}"/>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2D08FB43-CB0F-BE98-B41B-82D9CC895C21}"/>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1D15E8F8-22CD-7EA2-64B7-89BB7D84DB59}"/>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EE31D166-6ACA-C856-844E-DE9AEB472D09}"/>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498C6DA6-BF3F-5CA3-BB63-1BD1D1AD9C6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99567107-8A74-5486-9BCC-82076FF91BB4}"/>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3B078F2F-8A52-7860-BFA1-F96524CD5CF4}"/>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a:extLst>
              <a:ext uri="{FF2B5EF4-FFF2-40B4-BE49-F238E27FC236}">
                <a16:creationId xmlns:a16="http://schemas.microsoft.com/office/drawing/2014/main" id="{3179F506-8665-3447-ED95-F44C6ADE0BCC}"/>
              </a:ext>
            </a:extLst>
          </p:cNvPr>
          <p:cNvSpPr txBox="1"/>
          <p:nvPr/>
        </p:nvSpPr>
        <p:spPr>
          <a:xfrm>
            <a:off x="237506" y="1550083"/>
            <a:ext cx="11885149"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200" b="1" dirty="0">
                <a:solidFill>
                  <a:srgbClr val="FCAF03"/>
                </a:solidFill>
                <a:latin typeface="Calibri"/>
                <a:ea typeface="Calibri"/>
                <a:cs typeface="Calibri"/>
                <a:sym typeface="Calibri"/>
              </a:rPr>
              <a:t>Referencias</a:t>
            </a:r>
            <a:r>
              <a:rPr lang="es-ES" sz="800" b="1" dirty="0">
                <a:solidFill>
                  <a:srgbClr val="FCAF03"/>
                </a:solidFill>
                <a:latin typeface="Calibri"/>
                <a:ea typeface="Calibri"/>
                <a:cs typeface="Calibri"/>
                <a:sym typeface="Calibri"/>
              </a:rPr>
              <a:t>:</a:t>
            </a:r>
            <a:endParaRPr sz="800" dirty="0">
              <a:solidFill>
                <a:schemeClr val="dk1"/>
              </a:solidFill>
              <a:latin typeface="Calibri"/>
              <a:ea typeface="Calibri"/>
              <a:cs typeface="Calibri"/>
              <a:sym typeface="Calibri"/>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Rodríguez, J. (2022). El rol de las cooperativas de ahorro y préstamo en la inclusión financiera en México. Revista Latinoamericana de Finanzas, 29(1), 67-85.</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Rogers, E. M. (2003). Diffusion of Innovations (5th ed.). Free Press. consultado el 01 de agosto 2024 en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https://www.amazon.com/Diffusion-Innovations-5th-Everett-Rogers/dp/0743222091?asin=0743222091&amp;revisionId=&amp;format=4&amp;depth=1</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Romero et al. (2011) Consideraciones Básicas en la Gestión de la Tecnología (2011) en Gómez H.D. (coordinadora) Prospectiva e innovacion tecnológica. Editorial Siglo veintiuno.</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Schicks, J. (2014). Microfinance over-indebtedness: Understanding its drivers and challenging the role of the industry. World Development, 54, 191-206.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https://doi.org/10.1016/j.worlddev.2013.07.005</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Shaw, S. (2018). Financial inclusion and economic development: A review of evidence. Journal of Financial Regulation and Compliance, 26(2), 201-216.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https://doi.org/10.1108/JFRC-08-2017-0073</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UNCTAD. (2022). World Investment Report 2022: International Tax Reforms and Sustainable Development. United Nations Conference on Trade and Development.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https://unctad.org/webflyer/world-investment-report-2022</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Uribe (2015) La banca electrónica, su papel en el acceso a servicios financieros y su relación con la pobreza en México (2010-2014) en Lara G.G. (coordinadora) Tecnologia y Desarrollo. Editorial Fontamara.</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Vong, M. L., &amp; Kwan, T. T. (2020). Financial inclusion and poverty reduction: Evidence from the Asian region. Journal of Asian Economics, 69, 101226.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https://doi.org/10.1016/j.asieco.2020.101226</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15 de abril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a:p>
            <a:pPr marL="629920" indent="-629920" algn="just">
              <a:spcAft>
                <a:spcPts val="800"/>
              </a:spcAft>
              <a:tabLst>
                <a:tab pos="810260" algn="l"/>
              </a:tabLst>
            </a:pPr>
            <a:r>
              <a:rPr lang="es-MX" sz="800" i="1" dirty="0">
                <a:effectLst/>
                <a:latin typeface="Arial" panose="020B0604020202020204" pitchFamily="34" charset="0"/>
                <a:ea typeface="Calibri" panose="020F0502020204030204" pitchFamily="34" charset="0"/>
                <a:cs typeface="Times New Roman" panose="02020603050405020304" pitchFamily="18" charset="0"/>
              </a:rPr>
              <a:t>World Bank. (2022). Global Financial Development Report 2022: Financial Inclusion. World Bank. </a:t>
            </a:r>
            <a:r>
              <a:rPr lang="es-MX" sz="8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https://www.worldbank.org/en/publication/global-financial-development-report-2022</a:t>
            </a:r>
            <a:r>
              <a:rPr lang="es-MX" sz="800" i="1" dirty="0">
                <a:effectLst/>
                <a:latin typeface="Arial" panose="020B0604020202020204" pitchFamily="34" charset="0"/>
                <a:ea typeface="Calibri" panose="020F0502020204030204" pitchFamily="34" charset="0"/>
                <a:cs typeface="Times New Roman" panose="02020603050405020304" pitchFamily="18" charset="0"/>
              </a:rPr>
              <a:t> .  Consultado el 1 de mayo de 2024.</a:t>
            </a:r>
            <a:endParaRPr lang="es-MX" sz="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16">
            <a:extLst>
              <a:ext uri="{FF2B5EF4-FFF2-40B4-BE49-F238E27FC236}">
                <a16:creationId xmlns:a16="http://schemas.microsoft.com/office/drawing/2014/main" id="{4F1BDA09-0BC6-8780-D185-2D26E2B18CE2}"/>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1D4422B0-4683-6E31-CC2A-32CEE28CD592}"/>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BDAF101B-CF4D-7F1C-1AE2-65CF4DA93637}"/>
              </a:ext>
            </a:extLst>
          </p:cNvPr>
          <p:cNvPicPr preferRelativeResize="0"/>
          <p:nvPr/>
        </p:nvPicPr>
        <p:blipFill rotWithShape="1">
          <a:blip r:embed="rId15">
            <a:alphaModFix/>
          </a:blip>
          <a:srcRect/>
          <a:stretch/>
        </p:blipFill>
        <p:spPr>
          <a:xfrm>
            <a:off x="10966014" y="5817941"/>
            <a:ext cx="1329264" cy="1026026"/>
          </a:xfrm>
          <a:prstGeom prst="rect">
            <a:avLst/>
          </a:prstGeom>
          <a:noFill/>
          <a:ln>
            <a:noFill/>
          </a:ln>
        </p:spPr>
      </p:pic>
    </p:spTree>
    <p:extLst>
      <p:ext uri="{BB962C8B-B14F-4D97-AF65-F5344CB8AC3E}">
        <p14:creationId xmlns:p14="http://schemas.microsoft.com/office/powerpoint/2010/main" val="88090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Google Shape;123;p15">
            <a:extLst>
              <a:ext uri="{FF2B5EF4-FFF2-40B4-BE49-F238E27FC236}">
                <a16:creationId xmlns:a16="http://schemas.microsoft.com/office/drawing/2014/main" id="{3BBE6579-BC9A-1016-0256-98A31B4E3FE6}"/>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sp>
        <p:nvSpPr>
          <p:cNvPr id="244" name="Google Shape;244;p21"/>
          <p:cNvSpPr txBox="1"/>
          <p:nvPr/>
        </p:nvSpPr>
        <p:spPr>
          <a:xfrm>
            <a:off x="2199086" y="1866641"/>
            <a:ext cx="74549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dirty="0">
                <a:solidFill>
                  <a:schemeClr val="dk1"/>
                </a:solidFill>
                <a:latin typeface="Calibri"/>
                <a:ea typeface="Calibri"/>
                <a:cs typeface="Calibri"/>
                <a:sym typeface="Calibri"/>
              </a:rPr>
              <a:t>Juan Carlos Vázquez Vázquez</a:t>
            </a:r>
            <a:endParaRPr dirty="0"/>
          </a:p>
        </p:txBody>
      </p:sp>
      <p:sp>
        <p:nvSpPr>
          <p:cNvPr id="245" name="Google Shape;245;p21"/>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246" name="Google Shape;246;p21"/>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sp>
        <p:nvSpPr>
          <p:cNvPr id="247" name="Google Shape;247;p21"/>
          <p:cNvSpPr txBox="1"/>
          <p:nvPr/>
        </p:nvSpPr>
        <p:spPr>
          <a:xfrm>
            <a:off x="4398172" y="850095"/>
            <a:ext cx="61555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pic>
        <p:nvPicPr>
          <p:cNvPr id="248" name="Google Shape;248;p21"/>
          <p:cNvPicPr preferRelativeResize="0"/>
          <p:nvPr/>
        </p:nvPicPr>
        <p:blipFill rotWithShape="1">
          <a:blip r:embed="rId3">
            <a:alphaModFix/>
          </a:blip>
          <a:srcRect/>
          <a:stretch/>
        </p:blipFill>
        <p:spPr>
          <a:xfrm>
            <a:off x="10966014" y="5817941"/>
            <a:ext cx="1329264" cy="1026026"/>
          </a:xfrm>
          <a:prstGeom prst="rect">
            <a:avLst/>
          </a:prstGeom>
          <a:noFill/>
          <a:ln>
            <a:noFill/>
          </a:ln>
        </p:spPr>
      </p:pic>
      <p:sp>
        <p:nvSpPr>
          <p:cNvPr id="249" name="Google Shape;249;p21"/>
          <p:cNvSpPr txBox="1"/>
          <p:nvPr/>
        </p:nvSpPr>
        <p:spPr>
          <a:xfrm>
            <a:off x="2199086" y="3531275"/>
            <a:ext cx="74549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dirty="0">
                <a:solidFill>
                  <a:schemeClr val="dk1"/>
                </a:solidFill>
                <a:latin typeface="Calibri"/>
                <a:ea typeface="Calibri"/>
                <a:cs typeface="Calibri"/>
                <a:sym typeface="Calibri"/>
                <a:hlinkClick r:id="rId4"/>
              </a:rPr>
              <a:t>juan.carlos.vazquez@uaq.edu.mx</a:t>
            </a:r>
            <a:endParaRPr lang="es-MX" sz="3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s-MX" sz="3200" dirty="0">
                <a:solidFill>
                  <a:schemeClr val="dk1"/>
                </a:solidFill>
                <a:latin typeface="Calibri"/>
                <a:ea typeface="Calibri"/>
                <a:cs typeface="Calibri"/>
                <a:sym typeface="Calibri"/>
              </a:rPr>
              <a:t>4424213428</a:t>
            </a:r>
          </a:p>
        </p:txBody>
      </p:sp>
      <p:grpSp>
        <p:nvGrpSpPr>
          <p:cNvPr id="250" name="Google Shape;250;p21"/>
          <p:cNvGrpSpPr/>
          <p:nvPr/>
        </p:nvGrpSpPr>
        <p:grpSpPr>
          <a:xfrm>
            <a:off x="34708" y="19319"/>
            <a:ext cx="12122584" cy="1212330"/>
            <a:chOff x="221816" y="147783"/>
            <a:chExt cx="12122584" cy="1212330"/>
          </a:xfrm>
        </p:grpSpPr>
        <p:pic>
          <p:nvPicPr>
            <p:cNvPr id="251" name="Google Shape;251;p21"/>
            <p:cNvPicPr preferRelativeResize="0"/>
            <p:nvPr/>
          </p:nvPicPr>
          <p:blipFill rotWithShape="1">
            <a:blip r:embed="rId5">
              <a:alphaModFix/>
            </a:blip>
            <a:srcRect/>
            <a:stretch/>
          </p:blipFill>
          <p:spPr>
            <a:xfrm>
              <a:off x="221816" y="147783"/>
              <a:ext cx="6506483" cy="1181265"/>
            </a:xfrm>
            <a:prstGeom prst="rect">
              <a:avLst/>
            </a:prstGeom>
            <a:noFill/>
            <a:ln>
              <a:noFill/>
            </a:ln>
          </p:spPr>
        </p:pic>
        <p:sp>
          <p:nvSpPr>
            <p:cNvPr id="252" name="Google Shape;252;p21"/>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1"/>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254" name="Google Shape;254;p21"/>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255" name="Google Shape;255;p21"/>
            <p:cNvPicPr preferRelativeResize="0"/>
            <p:nvPr/>
          </p:nvPicPr>
          <p:blipFill rotWithShape="1">
            <a:blip r:embed="rId6">
              <a:alphaModFix/>
            </a:blip>
            <a:srcRect/>
            <a:stretch/>
          </p:blipFill>
          <p:spPr>
            <a:xfrm>
              <a:off x="1727408" y="253638"/>
              <a:ext cx="624078" cy="824051"/>
            </a:xfrm>
            <a:prstGeom prst="rect">
              <a:avLst/>
            </a:prstGeom>
            <a:noFill/>
            <a:ln>
              <a:noFill/>
            </a:ln>
          </p:spPr>
        </p:pic>
        <p:grpSp>
          <p:nvGrpSpPr>
            <p:cNvPr id="256" name="Google Shape;256;p21"/>
            <p:cNvGrpSpPr/>
            <p:nvPr/>
          </p:nvGrpSpPr>
          <p:grpSpPr>
            <a:xfrm>
              <a:off x="2438169" y="190957"/>
              <a:ext cx="2918099" cy="781051"/>
              <a:chOff x="458611" y="-1705663"/>
              <a:chExt cx="3093173" cy="951198"/>
            </a:xfrm>
          </p:grpSpPr>
          <p:sp>
            <p:nvSpPr>
              <p:cNvPr id="257" name="Google Shape;257;p21"/>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258" name="Google Shape;258;p21" descr="Boomerang"/>
              <p:cNvPicPr preferRelativeResize="0"/>
              <p:nvPr/>
            </p:nvPicPr>
            <p:blipFill rotWithShape="1">
              <a:blip r:embed="rId7">
                <a:alphaModFix/>
              </a:blip>
              <a:srcRect r="60360"/>
              <a:stretch/>
            </p:blipFill>
            <p:spPr>
              <a:xfrm>
                <a:off x="458611" y="-1701686"/>
                <a:ext cx="1040317" cy="947221"/>
              </a:xfrm>
              <a:prstGeom prst="rect">
                <a:avLst/>
              </a:prstGeom>
              <a:noFill/>
              <a:ln>
                <a:noFill/>
              </a:ln>
            </p:spPr>
          </p:pic>
        </p:grpSp>
        <p:pic>
          <p:nvPicPr>
            <p:cNvPr id="259" name="Google Shape;259;p21"/>
            <p:cNvPicPr preferRelativeResize="0"/>
            <p:nvPr/>
          </p:nvPicPr>
          <p:blipFill rotWithShape="1">
            <a:blip r:embed="rId8">
              <a:alphaModFix/>
            </a:blip>
            <a:srcRect/>
            <a:stretch/>
          </p:blipFill>
          <p:spPr>
            <a:xfrm>
              <a:off x="5413688" y="574470"/>
              <a:ext cx="1342432" cy="407076"/>
            </a:xfrm>
            <a:prstGeom prst="rect">
              <a:avLst/>
            </a:prstGeom>
            <a:noFill/>
            <a:ln>
              <a:noFill/>
            </a:ln>
          </p:spPr>
        </p:pic>
        <p:pic>
          <p:nvPicPr>
            <p:cNvPr id="260" name="Google Shape;260;p21"/>
            <p:cNvPicPr preferRelativeResize="0"/>
            <p:nvPr/>
          </p:nvPicPr>
          <p:blipFill rotWithShape="1">
            <a:blip r:embed="rId9">
              <a:alphaModFix/>
            </a:blip>
            <a:srcRect/>
            <a:stretch/>
          </p:blipFill>
          <p:spPr>
            <a:xfrm>
              <a:off x="5443287" y="221570"/>
              <a:ext cx="1342432" cy="360005"/>
            </a:xfrm>
            <a:prstGeom prst="rect">
              <a:avLst/>
            </a:prstGeom>
            <a:noFill/>
            <a:ln>
              <a:noFill/>
            </a:ln>
          </p:spPr>
        </p:pic>
        <p:pic>
          <p:nvPicPr>
            <p:cNvPr id="261" name="Google Shape;261;p21"/>
            <p:cNvPicPr preferRelativeResize="0"/>
            <p:nvPr/>
          </p:nvPicPr>
          <p:blipFill rotWithShape="1">
            <a:blip r:embed="rId10">
              <a:alphaModFix/>
            </a:blip>
            <a:srcRect/>
            <a:stretch/>
          </p:blipFill>
          <p:spPr>
            <a:xfrm>
              <a:off x="6968540" y="242198"/>
              <a:ext cx="829310" cy="63944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23" name="Google Shape;123;p15"/>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11" name="Google Shape;111;p15"/>
          <p:cNvGrpSpPr/>
          <p:nvPr/>
        </p:nvGrpSpPr>
        <p:grpSpPr>
          <a:xfrm>
            <a:off x="0" y="4160"/>
            <a:ext cx="12122584" cy="1212330"/>
            <a:chOff x="221816" y="147783"/>
            <a:chExt cx="12122584" cy="1212330"/>
          </a:xfrm>
        </p:grpSpPr>
        <p:pic>
          <p:nvPicPr>
            <p:cNvPr id="112" name="Google Shape;112;p15"/>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13" name="Google Shape;113;p15"/>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5"/>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15" name="Google Shape;115;p15"/>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16" name="Google Shape;116;p15"/>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17" name="Google Shape;117;p15"/>
            <p:cNvGrpSpPr/>
            <p:nvPr/>
          </p:nvGrpSpPr>
          <p:grpSpPr>
            <a:xfrm>
              <a:off x="2438169" y="190957"/>
              <a:ext cx="2918099" cy="781051"/>
              <a:chOff x="458611" y="-1705663"/>
              <a:chExt cx="3093173" cy="951198"/>
            </a:xfrm>
          </p:grpSpPr>
          <p:sp>
            <p:nvSpPr>
              <p:cNvPr id="118" name="Google Shape;118;p15"/>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19" name="Google Shape;119;p15" descr="Boomerang"/>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20" name="Google Shape;120;p15"/>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21" name="Google Shape;121;p15"/>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22" name="Google Shape;122;p15"/>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24" name="Google Shape;124;p15"/>
          <p:cNvSpPr txBox="1"/>
          <p:nvPr/>
        </p:nvSpPr>
        <p:spPr>
          <a:xfrm>
            <a:off x="482600" y="1727200"/>
            <a:ext cx="5194200" cy="404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b="1" dirty="0">
                <a:solidFill>
                  <a:srgbClr val="FCAF03"/>
                </a:solidFill>
                <a:sym typeface="Calibri"/>
              </a:rPr>
              <a:t>Justificación:</a:t>
            </a:r>
            <a:endParaRPr b="1" dirty="0"/>
          </a:p>
          <a:p>
            <a:pPr marL="0" marR="0" lvl="0" indent="0" algn="just" rtl="0">
              <a:spcBef>
                <a:spcPts val="0"/>
              </a:spcBef>
              <a:spcAft>
                <a:spcPts val="0"/>
              </a:spcAft>
              <a:buNone/>
            </a:pPr>
            <a:r>
              <a:rPr lang="es-MX" sz="2500" dirty="0">
                <a:solidFill>
                  <a:srgbClr val="171717"/>
                </a:solidFill>
              </a:rPr>
              <a:t>Las SOCAPS juegan un papel importante en áreas rurales y marginadas, donde la inclusión financiera es esencial para el desarrollo económico. Las tecnologías digitales pueden optimizar la eficiencia y accesibilidad de los servicios financieros.</a:t>
            </a:r>
            <a:endParaRPr sz="2500" dirty="0"/>
          </a:p>
        </p:txBody>
      </p:sp>
      <p:sp>
        <p:nvSpPr>
          <p:cNvPr id="126" name="Google Shape;126;p15"/>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27" name="Google Shape;127;p15"/>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28" name="Google Shape;128;p15"/>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074" name="Picture 2" descr="Sociedades Cooperativas de Ahorro y Préstamo (Socap) | Comisión Nacional  Bancaria y de Valores | Gobierno | gob.mx">
            <a:extLst>
              <a:ext uri="{FF2B5EF4-FFF2-40B4-BE49-F238E27FC236}">
                <a16:creationId xmlns:a16="http://schemas.microsoft.com/office/drawing/2014/main" id="{C499F89F-4AE9-F4C8-9516-E28D7CC9F3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2621" y="2127955"/>
            <a:ext cx="6149379" cy="3347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4" name="Google Shape;123;p15">
            <a:extLst>
              <a:ext uri="{FF2B5EF4-FFF2-40B4-BE49-F238E27FC236}">
                <a16:creationId xmlns:a16="http://schemas.microsoft.com/office/drawing/2014/main" id="{719ECE67-58DD-CD55-4D49-E893D7535D26}"/>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p:cNvGrpSpPr/>
          <p:nvPr/>
        </p:nvGrpSpPr>
        <p:grpSpPr>
          <a:xfrm>
            <a:off x="0" y="4160"/>
            <a:ext cx="12122656" cy="1212353"/>
            <a:chOff x="221816" y="147783"/>
            <a:chExt cx="12122656" cy="1212353"/>
          </a:xfrm>
        </p:grpSpPr>
        <p:pic>
          <p:nvPicPr>
            <p:cNvPr id="134" name="Google Shape;134;p16"/>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p:cNvGrpSpPr/>
            <p:nvPr/>
          </p:nvGrpSpPr>
          <p:grpSpPr>
            <a:xfrm>
              <a:off x="2438169" y="190997"/>
              <a:ext cx="2918072" cy="781029"/>
              <a:chOff x="458611" y="-1705663"/>
              <a:chExt cx="3093144" cy="951198"/>
            </a:xfrm>
          </p:grpSpPr>
          <p:sp>
            <p:nvSpPr>
              <p:cNvPr id="140" name="Google Shape;140;p16"/>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p:cNvSpPr txBox="1"/>
          <p:nvPr/>
        </p:nvSpPr>
        <p:spPr>
          <a:xfrm>
            <a:off x="237507" y="1727200"/>
            <a:ext cx="5415148" cy="380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3000" b="1" i="0" u="none" strike="noStrike" dirty="0">
                <a:solidFill>
                  <a:srgbClr val="FCAF03"/>
                </a:solidFill>
                <a:effectLst/>
              </a:rPr>
              <a:t>Objetivo General:</a:t>
            </a:r>
          </a:p>
          <a:p>
            <a:pPr marL="0" marR="0" lvl="0" indent="0" algn="just" rtl="0">
              <a:spcBef>
                <a:spcPts val="0"/>
              </a:spcBef>
              <a:spcAft>
                <a:spcPts val="0"/>
              </a:spcAft>
              <a:buNone/>
            </a:pPr>
            <a:endParaRPr lang="es-MX" sz="1600" b="0" i="0" u="none" strike="noStrike" dirty="0">
              <a:solidFill>
                <a:srgbClr val="171717"/>
              </a:solidFill>
              <a:effectLst/>
            </a:endParaRPr>
          </a:p>
          <a:p>
            <a:pPr marL="0" marR="0" lvl="0" indent="0" algn="just" rtl="0">
              <a:spcBef>
                <a:spcPts val="0"/>
              </a:spcBef>
              <a:spcAft>
                <a:spcPts val="0"/>
              </a:spcAft>
              <a:buNone/>
            </a:pPr>
            <a:r>
              <a:rPr lang="es-MX" sz="2500" b="0" i="0" u="none" strike="noStrike" dirty="0">
                <a:solidFill>
                  <a:srgbClr val="171717"/>
                </a:solidFill>
                <a:effectLst/>
              </a:rPr>
              <a:t>Evaluar la pertinencia y contribución de las herramientas tecnológicas digitales adoptadas por las SOCAPS para el uso de sus socios en el Estado de Querétaro, con el fin de comprender su impacto en la inclusión financiera.</a:t>
            </a:r>
          </a:p>
          <a:p>
            <a:pPr marL="0" marR="0" lvl="0" indent="0" algn="just" rtl="0">
              <a:spcBef>
                <a:spcPts val="0"/>
              </a:spcBef>
              <a:spcAft>
                <a:spcPts val="0"/>
              </a:spcAft>
              <a:buNone/>
            </a:pPr>
            <a:endParaRPr lang="es-MX" sz="2000" b="1" dirty="0">
              <a:solidFill>
                <a:srgbClr val="FCAF03"/>
              </a:solidFill>
            </a:endParaRPr>
          </a:p>
        </p:txBody>
      </p:sp>
      <p:sp>
        <p:nvSpPr>
          <p:cNvPr id="148" name="Google Shape;148;p16"/>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5C17A72C-8C23-120D-727A-3B361A63F278}"/>
              </a:ext>
            </a:extLst>
          </p:cNvPr>
          <p:cNvPicPr>
            <a:picLocks noChangeAspect="1"/>
          </p:cNvPicPr>
          <p:nvPr/>
        </p:nvPicPr>
        <p:blipFill>
          <a:blip r:embed="rId10"/>
          <a:stretch>
            <a:fillRect/>
          </a:stretch>
        </p:blipFill>
        <p:spPr>
          <a:xfrm>
            <a:off x="5765628" y="1861090"/>
            <a:ext cx="5415148" cy="44855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1F30FE6D-FCC5-4D97-7210-9FBA6741F647}"/>
            </a:ext>
          </a:extLst>
        </p:cNvPr>
        <p:cNvGrpSpPr/>
        <p:nvPr/>
      </p:nvGrpSpPr>
      <p:grpSpPr>
        <a:xfrm>
          <a:off x="0" y="0"/>
          <a:ext cx="0" cy="0"/>
          <a:chOff x="0" y="0"/>
          <a:chExt cx="0" cy="0"/>
        </a:xfrm>
      </p:grpSpPr>
      <p:sp>
        <p:nvSpPr>
          <p:cNvPr id="4" name="Google Shape;123;p15">
            <a:extLst>
              <a:ext uri="{FF2B5EF4-FFF2-40B4-BE49-F238E27FC236}">
                <a16:creationId xmlns:a16="http://schemas.microsoft.com/office/drawing/2014/main" id="{41F9D6D9-81CB-61F6-E806-8ED3614EB4E8}"/>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840E9CE1-9E63-C3BC-616F-D84D70E18DD1}"/>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FD6B03C7-244E-6F6D-ACE6-C5DB755E80AB}"/>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F83FFA16-DC56-DE72-36FA-C9116E8572C2}"/>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65AA4FD7-9B2E-3990-6D9B-D253AD700206}"/>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98BB4BC1-9314-6D6A-5860-CD72E05FC18F}"/>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199F1BBD-CCD5-AA7A-4B1B-233984275645}"/>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FD10EE0D-1882-F6A8-0D21-8F7B183342C7}"/>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C1B5F8C0-CDD7-B5A4-F12B-E20BE14D930F}"/>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ACCB3554-28C5-75C8-DA44-BC58729F4D59}"/>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5656557F-6522-9D5C-4ACC-D9A5C5D926E2}"/>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42F934E1-E74C-39ED-DC34-3A2F8142D1F9}"/>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9F429084-BB31-5E09-7AEC-EDAF0AAE81B5}"/>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6" name="Google Shape;146;p16">
            <a:extLst>
              <a:ext uri="{FF2B5EF4-FFF2-40B4-BE49-F238E27FC236}">
                <a16:creationId xmlns:a16="http://schemas.microsoft.com/office/drawing/2014/main" id="{76F5C7FD-9C57-5882-B056-C3ACD57ED2F7}"/>
              </a:ext>
            </a:extLst>
          </p:cNvPr>
          <p:cNvSpPr txBox="1"/>
          <p:nvPr/>
        </p:nvSpPr>
        <p:spPr>
          <a:xfrm>
            <a:off x="237507" y="1727200"/>
            <a:ext cx="7212422" cy="4195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500" b="1" dirty="0">
                <a:solidFill>
                  <a:srgbClr val="FCAF03"/>
                </a:solidFill>
              </a:rPr>
              <a:t>O</a:t>
            </a:r>
            <a:r>
              <a:rPr lang="es-MX" sz="2500" b="1" i="0" u="none" strike="noStrike" dirty="0">
                <a:solidFill>
                  <a:srgbClr val="FCAF03"/>
                </a:solidFill>
                <a:effectLst/>
              </a:rPr>
              <a:t>bjetivos específicos</a:t>
            </a:r>
            <a:endParaRPr sz="2500" dirty="0">
              <a:solidFill>
                <a:schemeClr val="dk1"/>
              </a:solidFill>
              <a:latin typeface="Calibri"/>
              <a:ea typeface="Calibri"/>
              <a:cs typeface="Calibri"/>
              <a:sym typeface="Calibri"/>
            </a:endParaRPr>
          </a:p>
          <a:p>
            <a:pPr algn="just">
              <a:lnSpc>
                <a:spcPts val="2925"/>
              </a:lnSpc>
            </a:pPr>
            <a:r>
              <a:rPr lang="es-MX" sz="2000" b="0" i="0" u="none" strike="noStrike" dirty="0">
                <a:solidFill>
                  <a:srgbClr val="171717"/>
                </a:solidFill>
                <a:effectLst/>
                <a:latin typeface="YAFdtZAC0Mk 0"/>
              </a:rPr>
              <a:t>1)Conocer la eficacia, características y funcionalidades de las herramientas tecnológicas digitales adoptadas por las SOCAPS en el Estado de Querétaro.</a:t>
            </a:r>
          </a:p>
          <a:p>
            <a:pPr algn="just">
              <a:lnSpc>
                <a:spcPts val="2925"/>
              </a:lnSpc>
            </a:pPr>
            <a:r>
              <a:rPr lang="es-MX" sz="2000" b="0" i="0" u="none" strike="noStrike" dirty="0">
                <a:solidFill>
                  <a:srgbClr val="171717"/>
                </a:solidFill>
                <a:effectLst/>
                <a:latin typeface="YAFdtZAC0Mk 0"/>
              </a:rPr>
              <a:t>2)Comprender el grado de adopción y aceptación, así como los patrones de consumo por los socios en la utilización de las herramientas tecnológicas adoptadas por las SOCAPS en el Estado de Querétaro.</a:t>
            </a:r>
          </a:p>
          <a:p>
            <a:pPr algn="just">
              <a:lnSpc>
                <a:spcPts val="2925"/>
              </a:lnSpc>
            </a:pPr>
            <a:r>
              <a:rPr lang="es-MX" sz="2000" b="0" i="0" u="none" strike="noStrike" dirty="0">
                <a:solidFill>
                  <a:srgbClr val="171717"/>
                </a:solidFill>
                <a:effectLst/>
                <a:latin typeface="YAFdtZAC0Mk 0"/>
              </a:rPr>
              <a:t>3)Proponer estrategias para la adopción de las herramientas tecnológicas que generan mayor eficacia en las SOCAPS del Estado de Querétaro</a:t>
            </a:r>
          </a:p>
        </p:txBody>
      </p:sp>
      <p:sp>
        <p:nvSpPr>
          <p:cNvPr id="148" name="Google Shape;148;p16">
            <a:extLst>
              <a:ext uri="{FF2B5EF4-FFF2-40B4-BE49-F238E27FC236}">
                <a16:creationId xmlns:a16="http://schemas.microsoft.com/office/drawing/2014/main" id="{3A5DE49E-FFA3-6305-8FC6-7EC2D553E1F6}"/>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89AB2269-00F4-A7DD-0DEA-47A86403A227}"/>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92AE2C4B-2E30-B6C4-3D1F-98EA86194090}"/>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706E74C7-4968-4120-A1E6-9EF0D313CEF3}"/>
              </a:ext>
            </a:extLst>
          </p:cNvPr>
          <p:cNvPicPr>
            <a:picLocks noChangeAspect="1"/>
          </p:cNvPicPr>
          <p:nvPr/>
        </p:nvPicPr>
        <p:blipFill>
          <a:blip r:embed="rId10"/>
          <a:stretch>
            <a:fillRect/>
          </a:stretch>
        </p:blipFill>
        <p:spPr>
          <a:xfrm>
            <a:off x="7612286" y="1716990"/>
            <a:ext cx="4579614" cy="4087182"/>
          </a:xfrm>
          <a:prstGeom prst="rect">
            <a:avLst/>
          </a:prstGeom>
        </p:spPr>
      </p:pic>
    </p:spTree>
    <p:extLst>
      <p:ext uri="{BB962C8B-B14F-4D97-AF65-F5344CB8AC3E}">
        <p14:creationId xmlns:p14="http://schemas.microsoft.com/office/powerpoint/2010/main" val="76952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18"/>
          <p:cNvGrpSpPr/>
          <p:nvPr/>
        </p:nvGrpSpPr>
        <p:grpSpPr>
          <a:xfrm>
            <a:off x="36576" y="-3233"/>
            <a:ext cx="12122584" cy="1212330"/>
            <a:chOff x="221816" y="147783"/>
            <a:chExt cx="12122584" cy="1212330"/>
          </a:xfrm>
        </p:grpSpPr>
        <p:pic>
          <p:nvPicPr>
            <p:cNvPr id="178" name="Google Shape;178;p18"/>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79" name="Google Shape;179;p18"/>
            <p:cNvSpPr/>
            <p:nvPr/>
          </p:nvSpPr>
          <p:spPr>
            <a:xfrm>
              <a:off x="6657372" y="964584"/>
              <a:ext cx="5687028"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txBox="1"/>
            <p:nvPr/>
          </p:nvSpPr>
          <p:spPr>
            <a:xfrm>
              <a:off x="4550572" y="1002495"/>
              <a:ext cx="595283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81" name="Google Shape;181;p18"/>
            <p:cNvSpPr txBox="1"/>
            <p:nvPr/>
          </p:nvSpPr>
          <p:spPr>
            <a:xfrm>
              <a:off x="635000" y="1052336"/>
              <a:ext cx="28820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82" name="Google Shape;182;p18"/>
            <p:cNvPicPr preferRelativeResize="0"/>
            <p:nvPr/>
          </p:nvPicPr>
          <p:blipFill rotWithShape="1">
            <a:blip r:embed="rId4">
              <a:alphaModFix/>
            </a:blip>
            <a:srcRect/>
            <a:stretch/>
          </p:blipFill>
          <p:spPr>
            <a:xfrm>
              <a:off x="1727408" y="253638"/>
              <a:ext cx="624078" cy="824051"/>
            </a:xfrm>
            <a:prstGeom prst="rect">
              <a:avLst/>
            </a:prstGeom>
            <a:noFill/>
            <a:ln>
              <a:noFill/>
            </a:ln>
          </p:spPr>
        </p:pic>
        <p:grpSp>
          <p:nvGrpSpPr>
            <p:cNvPr id="183" name="Google Shape;183;p18"/>
            <p:cNvGrpSpPr/>
            <p:nvPr/>
          </p:nvGrpSpPr>
          <p:grpSpPr>
            <a:xfrm>
              <a:off x="2438169" y="190957"/>
              <a:ext cx="2918099" cy="781051"/>
              <a:chOff x="458611" y="-1705663"/>
              <a:chExt cx="3093173" cy="951198"/>
            </a:xfrm>
          </p:grpSpPr>
          <p:sp>
            <p:nvSpPr>
              <p:cNvPr id="184" name="Google Shape;184;p18"/>
              <p:cNvSpPr txBox="1"/>
              <p:nvPr/>
            </p:nvSpPr>
            <p:spPr>
              <a:xfrm>
                <a:off x="1418755" y="-1705663"/>
                <a:ext cx="2133029" cy="857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85" name="Google Shape;185;p18" descr="Boomerang"/>
              <p:cNvPicPr preferRelativeResize="0"/>
              <p:nvPr/>
            </p:nvPicPr>
            <p:blipFill rotWithShape="1">
              <a:blip r:embed="rId5">
                <a:alphaModFix/>
              </a:blip>
              <a:srcRect r="60360"/>
              <a:stretch/>
            </p:blipFill>
            <p:spPr>
              <a:xfrm>
                <a:off x="458611" y="-1701686"/>
                <a:ext cx="1040317" cy="947221"/>
              </a:xfrm>
              <a:prstGeom prst="rect">
                <a:avLst/>
              </a:prstGeom>
              <a:noFill/>
              <a:ln>
                <a:noFill/>
              </a:ln>
            </p:spPr>
          </p:pic>
        </p:grpSp>
        <p:pic>
          <p:nvPicPr>
            <p:cNvPr id="186" name="Google Shape;186;p18"/>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87" name="Google Shape;187;p18"/>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88" name="Google Shape;188;p18"/>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90" name="Google Shape;190;p18"/>
          <p:cNvSpPr txBox="1"/>
          <p:nvPr/>
        </p:nvSpPr>
        <p:spPr>
          <a:xfrm>
            <a:off x="222422" y="1727200"/>
            <a:ext cx="11649000" cy="3862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500" b="1" dirty="0">
                <a:solidFill>
                  <a:srgbClr val="FCAF03"/>
                </a:solidFill>
              </a:rPr>
              <a:t>Antecedentes  (Marco</a:t>
            </a:r>
            <a:r>
              <a:rPr lang="es-MX" sz="2500" b="0" i="0" u="none" strike="noStrike" dirty="0">
                <a:solidFill>
                  <a:srgbClr val="000000"/>
                </a:solidFill>
                <a:effectLst/>
                <a:latin typeface="-webkit-standard"/>
              </a:rPr>
              <a:t> </a:t>
            </a:r>
            <a:r>
              <a:rPr lang="es-MX" sz="2500" b="1" dirty="0">
                <a:solidFill>
                  <a:srgbClr val="FCAF03"/>
                </a:solidFill>
              </a:rPr>
              <a:t>Teórico)</a:t>
            </a:r>
          </a:p>
          <a:p>
            <a:pPr marL="0" marR="0" lvl="0" indent="0" algn="just" rtl="0">
              <a:spcBef>
                <a:spcPts val="0"/>
              </a:spcBef>
              <a:spcAft>
                <a:spcPts val="0"/>
              </a:spcAft>
              <a:buNone/>
            </a:pPr>
            <a:endParaRPr lang="es-MX" sz="2000" b="0" i="0" u="none" strike="noStrike" dirty="0">
              <a:solidFill>
                <a:srgbClr val="000000"/>
              </a:solidFill>
              <a:effectLst/>
              <a:latin typeface="-webkit-standard"/>
            </a:endParaRPr>
          </a:p>
          <a:p>
            <a:pPr marL="0" marR="0" lvl="0" indent="0" algn="just" rtl="0">
              <a:spcBef>
                <a:spcPts val="0"/>
              </a:spcBef>
              <a:spcAft>
                <a:spcPts val="0"/>
              </a:spcAft>
              <a:buNone/>
            </a:pPr>
            <a:r>
              <a:rPr lang="es-MX" sz="2000" b="0" i="0" u="none" strike="noStrike" dirty="0">
                <a:solidFill>
                  <a:srgbClr val="000000"/>
                </a:solidFill>
                <a:effectLst/>
                <a:latin typeface="-webkit-standard"/>
              </a:rPr>
              <a:t>En Querétaro, las Sociedades Cooperativas de Ahorro y Préstamo (SOCAPS) han adoptado tecnologías digitales para mejorar la accesibilidad, eficiencia y calidad de sus servicios financieros, beneficiando especialmente a comunidades con acceso limitado a bancos tradicionales. En México, la inclusión financiera se ha impulsado para permitir que más personas accedan a servicios como ahorro, préstamos y seguros, con las SOCAPS desempeñando un rol clave en áreas rurales y comunidades de bajos ingresos, promoviendo el desarrollo local a través del ahorro y el crédito accesible. Ejemplos como Caja Popular Santiago Apóstol, Caja Popular Florencio Rosas y Caja Inmaculada resaltan el compromiso de estas cooperativas con la economía local, ofreciendo no solo servicios financieros sino también educación en finanzas personales para sus socios. A pesar de los desafíos en costos y capacitación para adoptar tecnología, los beneficios en accesibilidad y eficiencia han incentivado a estas SOCAPS a continuar en su proceso de digitalización.</a:t>
            </a:r>
            <a:endParaRPr sz="2000" dirty="0"/>
          </a:p>
        </p:txBody>
      </p:sp>
      <p:sp>
        <p:nvSpPr>
          <p:cNvPr id="192" name="Google Shape;192;p18"/>
          <p:cNvSpPr/>
          <p:nvPr/>
        </p:nvSpPr>
        <p:spPr>
          <a:xfrm>
            <a:off x="10617200" y="0"/>
            <a:ext cx="1574800" cy="11799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93" name="Google Shape;193;p18"/>
          <p:cNvSpPr txBox="1"/>
          <p:nvPr/>
        </p:nvSpPr>
        <p:spPr>
          <a:xfrm>
            <a:off x="4203700" y="3237"/>
            <a:ext cx="63246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94" name="Google Shape;194;p18"/>
          <p:cNvPicPr preferRelativeResize="0"/>
          <p:nvPr/>
        </p:nvPicPr>
        <p:blipFill rotWithShape="1">
          <a:blip r:embed="rId9">
            <a:alphaModFix/>
          </a:blip>
          <a:srcRect/>
          <a:stretch/>
        </p:blipFill>
        <p:spPr>
          <a:xfrm>
            <a:off x="10966014" y="5817941"/>
            <a:ext cx="1329264" cy="1026026"/>
          </a:xfrm>
          <a:prstGeom prst="rect">
            <a:avLst/>
          </a:prstGeom>
          <a:noFill/>
          <a:ln>
            <a:noFill/>
          </a:ln>
        </p:spPr>
      </p:pic>
      <p:sp>
        <p:nvSpPr>
          <p:cNvPr id="3" name="Google Shape;123;p15">
            <a:extLst>
              <a:ext uri="{FF2B5EF4-FFF2-40B4-BE49-F238E27FC236}">
                <a16:creationId xmlns:a16="http://schemas.microsoft.com/office/drawing/2014/main" id="{F80820E5-99BB-EC0A-6D80-8F391831FCFC}"/>
              </a:ext>
            </a:extLst>
          </p:cNvPr>
          <p:cNvSpPr/>
          <p:nvPr/>
        </p:nvSpPr>
        <p:spPr>
          <a:xfrm>
            <a:off x="0" y="6502627"/>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123;p15">
            <a:extLst>
              <a:ext uri="{FF2B5EF4-FFF2-40B4-BE49-F238E27FC236}">
                <a16:creationId xmlns:a16="http://schemas.microsoft.com/office/drawing/2014/main" id="{FC647CA4-674B-68A9-FB60-6ED0FE84F61A}"/>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99" name="Google Shape;199;p19"/>
          <p:cNvGrpSpPr/>
          <p:nvPr/>
        </p:nvGrpSpPr>
        <p:grpSpPr>
          <a:xfrm>
            <a:off x="36576" y="-3233"/>
            <a:ext cx="12122656" cy="1212353"/>
            <a:chOff x="221816" y="147783"/>
            <a:chExt cx="12122656" cy="1212353"/>
          </a:xfrm>
        </p:grpSpPr>
        <p:pic>
          <p:nvPicPr>
            <p:cNvPr id="200" name="Google Shape;200;p19"/>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201" name="Google Shape;201;p19"/>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9"/>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203" name="Google Shape;203;p19"/>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204" name="Google Shape;204;p19"/>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205" name="Google Shape;205;p19"/>
            <p:cNvGrpSpPr/>
            <p:nvPr/>
          </p:nvGrpSpPr>
          <p:grpSpPr>
            <a:xfrm>
              <a:off x="2438169" y="190997"/>
              <a:ext cx="2918072" cy="781029"/>
              <a:chOff x="458611" y="-1705663"/>
              <a:chExt cx="3093144" cy="951198"/>
            </a:xfrm>
          </p:grpSpPr>
          <p:sp>
            <p:nvSpPr>
              <p:cNvPr id="206" name="Google Shape;206;p19"/>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207" name="Google Shape;207;p19" descr="Boomerang"/>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208" name="Google Shape;208;p19"/>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209" name="Google Shape;209;p19"/>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210" name="Google Shape;210;p19"/>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214" name="Google Shape;214;p19"/>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215" name="Google Shape;215;p19"/>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216" name="Google Shape;216;p19"/>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6F497861-04CC-DAC5-F45A-AEB14EC1FC86}"/>
              </a:ext>
            </a:extLst>
          </p:cNvPr>
          <p:cNvPicPr>
            <a:picLocks noChangeAspect="1"/>
          </p:cNvPicPr>
          <p:nvPr/>
        </p:nvPicPr>
        <p:blipFill>
          <a:blip r:embed="rId10"/>
          <a:stretch>
            <a:fillRect/>
          </a:stretch>
        </p:blipFill>
        <p:spPr>
          <a:xfrm>
            <a:off x="1199408" y="1173910"/>
            <a:ext cx="9488719" cy="52848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8" name="Google Shape;123;p15">
            <a:extLst>
              <a:ext uri="{FF2B5EF4-FFF2-40B4-BE49-F238E27FC236}">
                <a16:creationId xmlns:a16="http://schemas.microsoft.com/office/drawing/2014/main" id="{E24903F2-1744-5802-2F94-D0B28FB6A74F}"/>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221" name="Google Shape;221;p20"/>
          <p:cNvGrpSpPr/>
          <p:nvPr/>
        </p:nvGrpSpPr>
        <p:grpSpPr>
          <a:xfrm>
            <a:off x="36576" y="-3233"/>
            <a:ext cx="12122656" cy="1212353"/>
            <a:chOff x="221816" y="147783"/>
            <a:chExt cx="12122656" cy="1212353"/>
          </a:xfrm>
        </p:grpSpPr>
        <p:pic>
          <p:nvPicPr>
            <p:cNvPr id="222" name="Google Shape;222;p20"/>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223" name="Google Shape;223;p20"/>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0"/>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225" name="Google Shape;225;p20"/>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226" name="Google Shape;226;p20"/>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227" name="Google Shape;227;p20"/>
            <p:cNvGrpSpPr/>
            <p:nvPr/>
          </p:nvGrpSpPr>
          <p:grpSpPr>
            <a:xfrm>
              <a:off x="2438169" y="190997"/>
              <a:ext cx="2918072" cy="781029"/>
              <a:chOff x="458611" y="-1705663"/>
              <a:chExt cx="3093144" cy="951198"/>
            </a:xfrm>
          </p:grpSpPr>
          <p:sp>
            <p:nvSpPr>
              <p:cNvPr id="228" name="Google Shape;228;p20"/>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229" name="Google Shape;229;p20" descr="Boomerang"/>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230" name="Google Shape;230;p20"/>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231" name="Google Shape;231;p20"/>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232" name="Google Shape;232;p20"/>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236" name="Google Shape;236;p20"/>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237" name="Google Shape;237;p20"/>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238" name="Google Shape;238;p20"/>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7" name="Imagen 6">
            <a:extLst>
              <a:ext uri="{FF2B5EF4-FFF2-40B4-BE49-F238E27FC236}">
                <a16:creationId xmlns:a16="http://schemas.microsoft.com/office/drawing/2014/main" id="{DF0ACD8F-9AA7-574D-04AE-901408C6D401}"/>
              </a:ext>
            </a:extLst>
          </p:cNvPr>
          <p:cNvPicPr>
            <a:picLocks noChangeAspect="1"/>
          </p:cNvPicPr>
          <p:nvPr/>
        </p:nvPicPr>
        <p:blipFill>
          <a:blip r:embed="rId10"/>
          <a:stretch>
            <a:fillRect/>
          </a:stretch>
        </p:blipFill>
        <p:spPr>
          <a:xfrm>
            <a:off x="36576" y="1192920"/>
            <a:ext cx="10281656" cy="53006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F197A82E-DA2E-FB11-302C-42F800077F54}"/>
            </a:ext>
          </a:extLst>
        </p:cNvPr>
        <p:cNvGrpSpPr/>
        <p:nvPr/>
      </p:nvGrpSpPr>
      <p:grpSpPr>
        <a:xfrm>
          <a:off x="0" y="0"/>
          <a:ext cx="0" cy="0"/>
          <a:chOff x="0" y="0"/>
          <a:chExt cx="0" cy="0"/>
        </a:xfrm>
      </p:grpSpPr>
      <p:sp>
        <p:nvSpPr>
          <p:cNvPr id="4" name="Google Shape;123;p15">
            <a:extLst>
              <a:ext uri="{FF2B5EF4-FFF2-40B4-BE49-F238E27FC236}">
                <a16:creationId xmlns:a16="http://schemas.microsoft.com/office/drawing/2014/main" id="{DEA2BC54-F5D2-D5D8-BF2A-72FCCC110712}"/>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12FBE4FE-21C1-2A7C-B497-4520F904A47C}"/>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7007A98F-6411-6A05-B572-6EA9D50A8C5E}"/>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653AA803-234C-0036-6B26-AA506F3CE034}"/>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88C35970-B54C-A6DC-C368-6805740BFE08}"/>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DCF76D53-FC2B-69DD-84BF-350903259959}"/>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359E1B4C-6B34-BA10-FF43-0A6980CD3523}"/>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B04E41CD-EB73-1388-602A-9BA18A45D895}"/>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A3836375-DEEB-AF57-4FB4-2B1329DD5DD2}"/>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644448E3-7557-06A1-5E85-70DFBC7D29CE}"/>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5EE50FA7-2FA8-E4DE-BF4D-EF2C7874C599}"/>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7110ABF9-1324-1E23-C3C7-69A0F48FD807}"/>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E45DE601-2D88-6804-F2D6-A2FBEFCA54BA}"/>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8" name="Google Shape;148;p16">
            <a:extLst>
              <a:ext uri="{FF2B5EF4-FFF2-40B4-BE49-F238E27FC236}">
                <a16:creationId xmlns:a16="http://schemas.microsoft.com/office/drawing/2014/main" id="{AA765E81-AE02-9AD5-EE91-DD311279A6D7}"/>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649808B9-F9A2-1739-68CB-28C3BF716BC9}"/>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0012C574-3331-F48F-F883-AE5A44E6ADB5}"/>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3" name="Imagen 2">
            <a:extLst>
              <a:ext uri="{FF2B5EF4-FFF2-40B4-BE49-F238E27FC236}">
                <a16:creationId xmlns:a16="http://schemas.microsoft.com/office/drawing/2014/main" id="{3C0D3C6D-3F0A-F629-90B0-B9D59E1C2D51}"/>
              </a:ext>
            </a:extLst>
          </p:cNvPr>
          <p:cNvPicPr>
            <a:picLocks noChangeAspect="1"/>
          </p:cNvPicPr>
          <p:nvPr/>
        </p:nvPicPr>
        <p:blipFill>
          <a:blip r:embed="rId10"/>
          <a:stretch>
            <a:fillRect/>
          </a:stretch>
        </p:blipFill>
        <p:spPr>
          <a:xfrm>
            <a:off x="152053" y="1198765"/>
            <a:ext cx="9572715" cy="5262605"/>
          </a:xfrm>
          <a:prstGeom prst="rect">
            <a:avLst/>
          </a:prstGeom>
        </p:spPr>
      </p:pic>
    </p:spTree>
    <p:extLst>
      <p:ext uri="{BB962C8B-B14F-4D97-AF65-F5344CB8AC3E}">
        <p14:creationId xmlns:p14="http://schemas.microsoft.com/office/powerpoint/2010/main" val="319371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DC520808-E91F-5D89-D1A4-291898E71527}"/>
            </a:ext>
          </a:extLst>
        </p:cNvPr>
        <p:cNvGrpSpPr/>
        <p:nvPr/>
      </p:nvGrpSpPr>
      <p:grpSpPr>
        <a:xfrm>
          <a:off x="0" y="0"/>
          <a:ext cx="0" cy="0"/>
          <a:chOff x="0" y="0"/>
          <a:chExt cx="0" cy="0"/>
        </a:xfrm>
      </p:grpSpPr>
      <p:sp>
        <p:nvSpPr>
          <p:cNvPr id="6" name="Google Shape;123;p15">
            <a:extLst>
              <a:ext uri="{FF2B5EF4-FFF2-40B4-BE49-F238E27FC236}">
                <a16:creationId xmlns:a16="http://schemas.microsoft.com/office/drawing/2014/main" id="{C32CA187-4F37-A31F-8A65-B727E2833D9D}"/>
              </a:ext>
            </a:extLst>
          </p:cNvPr>
          <p:cNvSpPr/>
          <p:nvPr/>
        </p:nvSpPr>
        <p:spPr>
          <a:xfrm>
            <a:off x="0" y="6490270"/>
            <a:ext cx="12192000" cy="367730"/>
          </a:xfrm>
          <a:prstGeom prst="rect">
            <a:avLst/>
          </a:prstGeom>
          <a:solidFill>
            <a:srgbClr val="742F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dirty="0">
                <a:solidFill>
                  <a:schemeClr val="lt1"/>
                </a:solidFill>
                <a:latin typeface="Calibri"/>
                <a:ea typeface="Calibri"/>
                <a:cs typeface="Calibri"/>
                <a:sym typeface="Calibri"/>
              </a:rPr>
              <a:t>Juan Carlos Vázquez Vázquez – Maestría en Gestión de la Tecnología– (6to cuatrimestre)</a:t>
            </a:r>
            <a:endParaRPr dirty="0"/>
          </a:p>
        </p:txBody>
      </p:sp>
      <p:grpSp>
        <p:nvGrpSpPr>
          <p:cNvPr id="133" name="Google Shape;133;p16">
            <a:extLst>
              <a:ext uri="{FF2B5EF4-FFF2-40B4-BE49-F238E27FC236}">
                <a16:creationId xmlns:a16="http://schemas.microsoft.com/office/drawing/2014/main" id="{7B8F75DC-B06C-274A-9E90-886454C5C8FC}"/>
              </a:ext>
            </a:extLst>
          </p:cNvPr>
          <p:cNvGrpSpPr/>
          <p:nvPr/>
        </p:nvGrpSpPr>
        <p:grpSpPr>
          <a:xfrm>
            <a:off x="0" y="4160"/>
            <a:ext cx="12122656" cy="1212353"/>
            <a:chOff x="221816" y="147783"/>
            <a:chExt cx="12122656" cy="1212353"/>
          </a:xfrm>
        </p:grpSpPr>
        <p:pic>
          <p:nvPicPr>
            <p:cNvPr id="134" name="Google Shape;134;p16">
              <a:extLst>
                <a:ext uri="{FF2B5EF4-FFF2-40B4-BE49-F238E27FC236}">
                  <a16:creationId xmlns:a16="http://schemas.microsoft.com/office/drawing/2014/main" id="{B4D6457B-F9C2-941D-3AFC-8486772099F6}"/>
                </a:ext>
              </a:extLst>
            </p:cNvPr>
            <p:cNvPicPr preferRelativeResize="0"/>
            <p:nvPr/>
          </p:nvPicPr>
          <p:blipFill rotWithShape="1">
            <a:blip r:embed="rId3">
              <a:alphaModFix/>
            </a:blip>
            <a:srcRect/>
            <a:stretch/>
          </p:blipFill>
          <p:spPr>
            <a:xfrm>
              <a:off x="221816" y="147783"/>
              <a:ext cx="6506483" cy="1181265"/>
            </a:xfrm>
            <a:prstGeom prst="rect">
              <a:avLst/>
            </a:prstGeom>
            <a:noFill/>
            <a:ln>
              <a:noFill/>
            </a:ln>
          </p:spPr>
        </p:pic>
        <p:sp>
          <p:nvSpPr>
            <p:cNvPr id="135" name="Google Shape;135;p16">
              <a:extLst>
                <a:ext uri="{FF2B5EF4-FFF2-40B4-BE49-F238E27FC236}">
                  <a16:creationId xmlns:a16="http://schemas.microsoft.com/office/drawing/2014/main" id="{04ABC102-F094-8E77-7CE5-9CA3FBAFA4A6}"/>
                </a:ext>
              </a:extLst>
            </p:cNvPr>
            <p:cNvSpPr/>
            <p:nvPr/>
          </p:nvSpPr>
          <p:spPr>
            <a:xfrm>
              <a:off x="6657372" y="964584"/>
              <a:ext cx="5687100" cy="367800"/>
            </a:xfrm>
            <a:prstGeom prst="rect">
              <a:avLst/>
            </a:prstGeom>
            <a:solidFill>
              <a:srgbClr val="742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a:extLst>
                <a:ext uri="{FF2B5EF4-FFF2-40B4-BE49-F238E27FC236}">
                  <a16:creationId xmlns:a16="http://schemas.microsoft.com/office/drawing/2014/main" id="{D616DFAC-3D2B-0759-899C-146E90B22A62}"/>
                </a:ext>
              </a:extLst>
            </p:cNvPr>
            <p:cNvSpPr txBox="1"/>
            <p:nvPr/>
          </p:nvSpPr>
          <p:spPr>
            <a:xfrm>
              <a:off x="4550572" y="1002495"/>
              <a:ext cx="595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1">
                  <a:solidFill>
                    <a:schemeClr val="lt1"/>
                  </a:solidFill>
                  <a:latin typeface="Calibri"/>
                  <a:ea typeface="Calibri"/>
                  <a:cs typeface="Calibri"/>
                  <a:sym typeface="Calibri"/>
                </a:rPr>
                <a:t>Facultad de Contabilidad y Administración- 10, 11 y 12 de noviembre 2021</a:t>
              </a:r>
              <a:endParaRPr/>
            </a:p>
          </p:txBody>
        </p:sp>
        <p:sp>
          <p:nvSpPr>
            <p:cNvPr id="137" name="Google Shape;137;p16">
              <a:extLst>
                <a:ext uri="{FF2B5EF4-FFF2-40B4-BE49-F238E27FC236}">
                  <a16:creationId xmlns:a16="http://schemas.microsoft.com/office/drawing/2014/main" id="{CDF43954-96D1-6138-DB63-18D98F4EC3FD}"/>
                </a:ext>
              </a:extLst>
            </p:cNvPr>
            <p:cNvSpPr txBox="1"/>
            <p:nvPr/>
          </p:nvSpPr>
          <p:spPr>
            <a:xfrm>
              <a:off x="635000" y="1052336"/>
              <a:ext cx="288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chemeClr val="dk1"/>
                  </a:solidFill>
                  <a:latin typeface="Calibri"/>
                  <a:ea typeface="Calibri"/>
                  <a:cs typeface="Calibri"/>
                  <a:sym typeface="Calibri"/>
                </a:rPr>
                <a:t>Universidad Autónoma de Querétaro</a:t>
              </a:r>
              <a:endParaRPr/>
            </a:p>
          </p:txBody>
        </p:sp>
        <p:pic>
          <p:nvPicPr>
            <p:cNvPr id="138" name="Google Shape;138;p16">
              <a:extLst>
                <a:ext uri="{FF2B5EF4-FFF2-40B4-BE49-F238E27FC236}">
                  <a16:creationId xmlns:a16="http://schemas.microsoft.com/office/drawing/2014/main" id="{10CC6A28-CF43-7C70-7EB9-6DB35BD052C3}"/>
                </a:ext>
              </a:extLst>
            </p:cNvPr>
            <p:cNvPicPr preferRelativeResize="0"/>
            <p:nvPr/>
          </p:nvPicPr>
          <p:blipFill rotWithShape="1">
            <a:blip r:embed="rId4">
              <a:alphaModFix/>
            </a:blip>
            <a:srcRect/>
            <a:stretch/>
          </p:blipFill>
          <p:spPr>
            <a:xfrm>
              <a:off x="1727408" y="253638"/>
              <a:ext cx="624079" cy="824051"/>
            </a:xfrm>
            <a:prstGeom prst="rect">
              <a:avLst/>
            </a:prstGeom>
            <a:noFill/>
            <a:ln>
              <a:noFill/>
            </a:ln>
          </p:spPr>
        </p:pic>
        <p:grpSp>
          <p:nvGrpSpPr>
            <p:cNvPr id="139" name="Google Shape;139;p16">
              <a:extLst>
                <a:ext uri="{FF2B5EF4-FFF2-40B4-BE49-F238E27FC236}">
                  <a16:creationId xmlns:a16="http://schemas.microsoft.com/office/drawing/2014/main" id="{831B3ADC-DEAC-17EC-DA8F-7017D990D29C}"/>
                </a:ext>
              </a:extLst>
            </p:cNvPr>
            <p:cNvGrpSpPr/>
            <p:nvPr/>
          </p:nvGrpSpPr>
          <p:grpSpPr>
            <a:xfrm>
              <a:off x="2438169" y="190997"/>
              <a:ext cx="2918072" cy="781029"/>
              <a:chOff x="458611" y="-1705663"/>
              <a:chExt cx="3093144" cy="951198"/>
            </a:xfrm>
          </p:grpSpPr>
          <p:sp>
            <p:nvSpPr>
              <p:cNvPr id="140" name="Google Shape;140;p16">
                <a:extLst>
                  <a:ext uri="{FF2B5EF4-FFF2-40B4-BE49-F238E27FC236}">
                    <a16:creationId xmlns:a16="http://schemas.microsoft.com/office/drawing/2014/main" id="{600BDDDD-D2B2-5826-80AD-038D1610D64F}"/>
                  </a:ext>
                </a:extLst>
              </p:cNvPr>
              <p:cNvSpPr txBox="1"/>
              <p:nvPr/>
            </p:nvSpPr>
            <p:spPr>
              <a:xfrm>
                <a:off x="1418755" y="-1705663"/>
                <a:ext cx="2133000" cy="857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700" b="1">
                    <a:solidFill>
                      <a:srgbClr val="002060"/>
                    </a:solidFill>
                    <a:latin typeface="Arial"/>
                    <a:ea typeface="Arial"/>
                    <a:cs typeface="Arial"/>
                    <a:sym typeface="Arial"/>
                  </a:rPr>
                  <a:t>CIGECOM</a:t>
                </a:r>
                <a:endParaRPr sz="1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s-MX" sz="7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1200">
                  <a:solidFill>
                    <a:schemeClr val="dk1"/>
                  </a:solidFill>
                  <a:latin typeface="Times New Roman"/>
                  <a:ea typeface="Times New Roman"/>
                  <a:cs typeface="Times New Roman"/>
                  <a:sym typeface="Times New Roman"/>
                </a:endParaRPr>
              </a:p>
            </p:txBody>
          </p:sp>
          <p:pic>
            <p:nvPicPr>
              <p:cNvPr id="141" name="Google Shape;141;p16" descr="Boomerang">
                <a:extLst>
                  <a:ext uri="{FF2B5EF4-FFF2-40B4-BE49-F238E27FC236}">
                    <a16:creationId xmlns:a16="http://schemas.microsoft.com/office/drawing/2014/main" id="{80F1423E-5598-6F70-00D5-848A6C51E834}"/>
                  </a:ext>
                </a:extLst>
              </p:cNvPr>
              <p:cNvPicPr preferRelativeResize="0"/>
              <p:nvPr/>
            </p:nvPicPr>
            <p:blipFill rotWithShape="1">
              <a:blip r:embed="rId5">
                <a:alphaModFix/>
              </a:blip>
              <a:srcRect r="60359"/>
              <a:stretch/>
            </p:blipFill>
            <p:spPr>
              <a:xfrm>
                <a:off x="458611" y="-1701686"/>
                <a:ext cx="1040317" cy="947221"/>
              </a:xfrm>
              <a:prstGeom prst="rect">
                <a:avLst/>
              </a:prstGeom>
              <a:noFill/>
              <a:ln>
                <a:noFill/>
              </a:ln>
            </p:spPr>
          </p:pic>
        </p:grpSp>
        <p:pic>
          <p:nvPicPr>
            <p:cNvPr id="142" name="Google Shape;142;p16">
              <a:extLst>
                <a:ext uri="{FF2B5EF4-FFF2-40B4-BE49-F238E27FC236}">
                  <a16:creationId xmlns:a16="http://schemas.microsoft.com/office/drawing/2014/main" id="{5F16C1F9-EF61-BEDA-6DD8-843903FC9B8D}"/>
                </a:ext>
              </a:extLst>
            </p:cNvPr>
            <p:cNvPicPr preferRelativeResize="0"/>
            <p:nvPr/>
          </p:nvPicPr>
          <p:blipFill rotWithShape="1">
            <a:blip r:embed="rId6">
              <a:alphaModFix/>
            </a:blip>
            <a:srcRect/>
            <a:stretch/>
          </p:blipFill>
          <p:spPr>
            <a:xfrm>
              <a:off x="5413688" y="574470"/>
              <a:ext cx="1342432" cy="407076"/>
            </a:xfrm>
            <a:prstGeom prst="rect">
              <a:avLst/>
            </a:prstGeom>
            <a:noFill/>
            <a:ln>
              <a:noFill/>
            </a:ln>
          </p:spPr>
        </p:pic>
        <p:pic>
          <p:nvPicPr>
            <p:cNvPr id="143" name="Google Shape;143;p16">
              <a:extLst>
                <a:ext uri="{FF2B5EF4-FFF2-40B4-BE49-F238E27FC236}">
                  <a16:creationId xmlns:a16="http://schemas.microsoft.com/office/drawing/2014/main" id="{03E19548-346B-5884-7373-913541BF20AD}"/>
                </a:ext>
              </a:extLst>
            </p:cNvPr>
            <p:cNvPicPr preferRelativeResize="0"/>
            <p:nvPr/>
          </p:nvPicPr>
          <p:blipFill rotWithShape="1">
            <a:blip r:embed="rId7">
              <a:alphaModFix/>
            </a:blip>
            <a:srcRect/>
            <a:stretch/>
          </p:blipFill>
          <p:spPr>
            <a:xfrm>
              <a:off x="5443287" y="221570"/>
              <a:ext cx="1342432" cy="360005"/>
            </a:xfrm>
            <a:prstGeom prst="rect">
              <a:avLst/>
            </a:prstGeom>
            <a:noFill/>
            <a:ln>
              <a:noFill/>
            </a:ln>
          </p:spPr>
        </p:pic>
        <p:pic>
          <p:nvPicPr>
            <p:cNvPr id="144" name="Google Shape;144;p16">
              <a:extLst>
                <a:ext uri="{FF2B5EF4-FFF2-40B4-BE49-F238E27FC236}">
                  <a16:creationId xmlns:a16="http://schemas.microsoft.com/office/drawing/2014/main" id="{2823F24F-F1AE-4E1D-76A5-8456059753F7}"/>
                </a:ext>
              </a:extLst>
            </p:cNvPr>
            <p:cNvPicPr preferRelativeResize="0"/>
            <p:nvPr/>
          </p:nvPicPr>
          <p:blipFill rotWithShape="1">
            <a:blip r:embed="rId8">
              <a:alphaModFix/>
            </a:blip>
            <a:srcRect/>
            <a:stretch/>
          </p:blipFill>
          <p:spPr>
            <a:xfrm>
              <a:off x="6968540" y="242198"/>
              <a:ext cx="829310" cy="639445"/>
            </a:xfrm>
            <a:prstGeom prst="rect">
              <a:avLst/>
            </a:prstGeom>
            <a:noFill/>
            <a:ln>
              <a:noFill/>
            </a:ln>
          </p:spPr>
        </p:pic>
      </p:grpSp>
      <p:sp>
        <p:nvSpPr>
          <p:cNvPr id="148" name="Google Shape;148;p16">
            <a:extLst>
              <a:ext uri="{FF2B5EF4-FFF2-40B4-BE49-F238E27FC236}">
                <a16:creationId xmlns:a16="http://schemas.microsoft.com/office/drawing/2014/main" id="{D0B72DDA-C7F4-C6E5-B02A-807FEEAD1126}"/>
              </a:ext>
            </a:extLst>
          </p:cNvPr>
          <p:cNvSpPr/>
          <p:nvPr/>
        </p:nvSpPr>
        <p:spPr>
          <a:xfrm>
            <a:off x="10617200" y="0"/>
            <a:ext cx="1574700" cy="1179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a:solidFill>
                  <a:schemeClr val="lt1"/>
                </a:solidFill>
                <a:latin typeface="Calibri"/>
                <a:ea typeface="Calibri"/>
                <a:cs typeface="Calibri"/>
                <a:sym typeface="Calibri"/>
              </a:rPr>
              <a:t>Área de video si lo graban en ZOOM</a:t>
            </a:r>
            <a:endParaRPr/>
          </a:p>
          <a:p>
            <a:pPr marL="0" marR="0" lvl="0" indent="0" algn="ctr" rtl="0">
              <a:spcBef>
                <a:spcPts val="0"/>
              </a:spcBef>
              <a:spcAft>
                <a:spcPts val="0"/>
              </a:spcAft>
              <a:buNone/>
            </a:pPr>
            <a:r>
              <a:rPr lang="es-MX" sz="1400">
                <a:solidFill>
                  <a:schemeClr val="lt1"/>
                </a:solidFill>
                <a:latin typeface="Calibri"/>
                <a:ea typeface="Calibri"/>
                <a:cs typeface="Calibri"/>
                <a:sym typeface="Calibri"/>
              </a:rPr>
              <a:t>(quita este recuadro)</a:t>
            </a:r>
            <a:endParaRPr/>
          </a:p>
        </p:txBody>
      </p:sp>
      <p:sp>
        <p:nvSpPr>
          <p:cNvPr id="149" name="Google Shape;149;p16">
            <a:extLst>
              <a:ext uri="{FF2B5EF4-FFF2-40B4-BE49-F238E27FC236}">
                <a16:creationId xmlns:a16="http://schemas.microsoft.com/office/drawing/2014/main" id="{59E86770-9243-D93A-05D3-126D78A9608D}"/>
              </a:ext>
            </a:extLst>
          </p:cNvPr>
          <p:cNvSpPr txBox="1"/>
          <p:nvPr/>
        </p:nvSpPr>
        <p:spPr>
          <a:xfrm>
            <a:off x="4203700" y="3237"/>
            <a:ext cx="63246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b="1" i="1">
                <a:solidFill>
                  <a:srgbClr val="C00000"/>
                </a:solidFill>
                <a:latin typeface="Calibri"/>
                <a:ea typeface="Calibri"/>
                <a:cs typeface="Calibri"/>
                <a:sym typeface="Calibri"/>
              </a:rPr>
              <a:t>TEMA DE TESIS</a:t>
            </a:r>
            <a:endParaRPr/>
          </a:p>
        </p:txBody>
      </p:sp>
      <p:pic>
        <p:nvPicPr>
          <p:cNvPr id="150" name="Google Shape;150;p16">
            <a:extLst>
              <a:ext uri="{FF2B5EF4-FFF2-40B4-BE49-F238E27FC236}">
                <a16:creationId xmlns:a16="http://schemas.microsoft.com/office/drawing/2014/main" id="{3EBB5A1E-C7BC-72C7-E420-244B23AB340F}"/>
              </a:ext>
            </a:extLst>
          </p:cNvPr>
          <p:cNvPicPr preferRelativeResize="0"/>
          <p:nvPr/>
        </p:nvPicPr>
        <p:blipFill rotWithShape="1">
          <a:blip r:embed="rId9">
            <a:alphaModFix/>
          </a:blip>
          <a:srcRect/>
          <a:stretch/>
        </p:blipFill>
        <p:spPr>
          <a:xfrm>
            <a:off x="10966014" y="5817941"/>
            <a:ext cx="1329264" cy="1026026"/>
          </a:xfrm>
          <a:prstGeom prst="rect">
            <a:avLst/>
          </a:prstGeom>
          <a:noFill/>
          <a:ln>
            <a:noFill/>
          </a:ln>
        </p:spPr>
      </p:pic>
      <p:pic>
        <p:nvPicPr>
          <p:cNvPr id="5" name="Imagen 4">
            <a:extLst>
              <a:ext uri="{FF2B5EF4-FFF2-40B4-BE49-F238E27FC236}">
                <a16:creationId xmlns:a16="http://schemas.microsoft.com/office/drawing/2014/main" id="{97F82C16-E4A4-2C2D-4B18-1B82EEF071ED}"/>
              </a:ext>
            </a:extLst>
          </p:cNvPr>
          <p:cNvPicPr>
            <a:picLocks noChangeAspect="1"/>
          </p:cNvPicPr>
          <p:nvPr/>
        </p:nvPicPr>
        <p:blipFill>
          <a:blip r:embed="rId10"/>
          <a:stretch>
            <a:fillRect/>
          </a:stretch>
        </p:blipFill>
        <p:spPr>
          <a:xfrm>
            <a:off x="135924" y="1246982"/>
            <a:ext cx="10145732" cy="5202047"/>
          </a:xfrm>
          <a:prstGeom prst="rect">
            <a:avLst/>
          </a:prstGeom>
        </p:spPr>
      </p:pic>
    </p:spTree>
    <p:extLst>
      <p:ext uri="{BB962C8B-B14F-4D97-AF65-F5344CB8AC3E}">
        <p14:creationId xmlns:p14="http://schemas.microsoft.com/office/powerpoint/2010/main" val="266208545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3770</Words>
  <Application>Microsoft Macintosh PowerPoint</Application>
  <PresentationFormat>Panorámica</PresentationFormat>
  <Paragraphs>213</Paragraphs>
  <Slides>17</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-webkit-standard</vt:lpstr>
      <vt:lpstr>Arial</vt:lpstr>
      <vt:lpstr>Calibri</vt:lpstr>
      <vt:lpstr>Times New Roman</vt:lpstr>
      <vt:lpstr>YAFdtZAC0Mk 0</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Juan Carlos Vazquez Vazquez</cp:lastModifiedBy>
  <cp:revision>2</cp:revision>
  <dcterms:modified xsi:type="dcterms:W3CDTF">2024-10-27T02:09:41Z</dcterms:modified>
</cp:coreProperties>
</file>