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uC0j1CeFYCLUc8SPY5lfD7bU9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4088a56e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24088a56e1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4088a56e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24088a56e1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a6373bd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4a6373bdf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4088a56e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24088a56e1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4088a56e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24088a56e1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a6373bdf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4a6373bdf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4088a56e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24088a56e1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a6373bdf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4a6373bdf9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0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5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4.jp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2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6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4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7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24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1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29.png"/><Relationship Id="rId9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33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67012" y="10780"/>
            <a:ext cx="12122584" cy="1212345"/>
            <a:chOff x="69416" y="-4617"/>
            <a:chExt cx="12122584" cy="1212345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416" y="-4617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482604" y="899928"/>
              <a:ext cx="2985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360350" y="2573100"/>
            <a:ext cx="9471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</a:t>
            </a:r>
            <a:r>
              <a:rPr b="1" lang="es-MX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MÓVIL EN EL TURISMO: CASO SIERRA GORDA QUERÉTARO</a:t>
            </a:r>
            <a:r>
              <a:rPr b="1" lang="es-MX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/>
          </a:p>
        </p:txBody>
      </p:sp>
      <p:sp>
        <p:nvSpPr>
          <p:cNvPr id="91" name="Google Shape;91;p1"/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NOMBRE: SALMA ELENA JIMÉNEZ MOYA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0" y="5623068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DE TESIS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Arturo Castañeda Olalde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Maestría en Gestión de la Tecnología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"/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98" name="Google Shape;98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0"/>
              <a:ext cx="857885" cy="680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74420" y="289560"/>
              <a:ext cx="975995" cy="336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g224088a56e1_0_22"/>
          <p:cNvGrpSpPr/>
          <p:nvPr/>
        </p:nvGrpSpPr>
        <p:grpSpPr>
          <a:xfrm>
            <a:off x="0" y="4160"/>
            <a:ext cx="12122656" cy="1212365"/>
            <a:chOff x="221816" y="147783"/>
            <a:chExt cx="12122656" cy="1212365"/>
          </a:xfrm>
        </p:grpSpPr>
        <p:pic>
          <p:nvPicPr>
            <p:cNvPr id="272" name="Google Shape;272;g224088a56e1_0_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g224088a56e1_0_22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g224088a56e1_0_22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275" name="Google Shape;275;g224088a56e1_0_22"/>
            <p:cNvSpPr txBox="1"/>
            <p:nvPr/>
          </p:nvSpPr>
          <p:spPr>
            <a:xfrm>
              <a:off x="634990" y="1052348"/>
              <a:ext cx="3080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276" name="Google Shape;276;g224088a56e1_0_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7" name="Google Shape;277;g224088a56e1_0_22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278" name="Google Shape;278;g224088a56e1_0_22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279" name="Google Shape;279;g224088a56e1_0_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0" name="Google Shape;280;g224088a56e1_0_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224088a56e1_0_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g224088a56e1_0_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g224088a56e1_0_22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284" name="Google Shape;284;g224088a56e1_0_22"/>
          <p:cNvSpPr txBox="1"/>
          <p:nvPr/>
        </p:nvSpPr>
        <p:spPr>
          <a:xfrm>
            <a:off x="173250" y="1342725"/>
            <a:ext cx="5503500" cy="50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esperados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3555" rtl="0" algn="just"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realizar las entrevistas a los turistas de la zona y a los prestadores de servicios 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turísticos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analizarán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datos, los cuales nos ayudaran a observar si la conectividad 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móvil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factor 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decisivo</a:t>
            </a: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influye en la experiencia del turista o es un factor sin importancia.</a:t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85" name="Google Shape;285;g224088a56e1_0_22"/>
          <p:cNvPicPr preferRelativeResize="0"/>
          <p:nvPr/>
        </p:nvPicPr>
        <p:blipFill rotWithShape="1">
          <a:blip r:embed="rId9">
            <a:alphaModFix/>
          </a:blip>
          <a:srcRect b="0" l="10273" r="10273" t="0"/>
          <a:stretch/>
        </p:blipFill>
        <p:spPr>
          <a:xfrm>
            <a:off x="5880100" y="1179914"/>
            <a:ext cx="6289073" cy="531035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24088a56e1_0_22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  <p:pic>
        <p:nvPicPr>
          <p:cNvPr id="287" name="Google Shape;287;g224088a56e1_0_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g224088a56e1_0_62"/>
          <p:cNvGrpSpPr/>
          <p:nvPr/>
        </p:nvGrpSpPr>
        <p:grpSpPr>
          <a:xfrm>
            <a:off x="36576" y="-3233"/>
            <a:ext cx="12122656" cy="1212358"/>
            <a:chOff x="221816" y="147783"/>
            <a:chExt cx="12122656" cy="1212358"/>
          </a:xfrm>
        </p:grpSpPr>
        <p:pic>
          <p:nvPicPr>
            <p:cNvPr id="293" name="Google Shape;293;g224088a56e1_0_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g224088a56e1_0_62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g224088a56e1_0_62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296" name="Google Shape;296;g224088a56e1_0_62"/>
            <p:cNvSpPr txBox="1"/>
            <p:nvPr/>
          </p:nvSpPr>
          <p:spPr>
            <a:xfrm>
              <a:off x="634990" y="1052341"/>
              <a:ext cx="300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297" name="Google Shape;297;g224088a56e1_0_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8" name="Google Shape;298;g224088a56e1_0_62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299" name="Google Shape;299;g224088a56e1_0_62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300" name="Google Shape;300;g224088a56e1_0_6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1" name="Google Shape;301;g224088a56e1_0_6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224088a56e1_0_6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g224088a56e1_0_6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g224088a56e1_0_62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305" name="Google Shape;305;g224088a56e1_0_62"/>
          <p:cNvSpPr txBox="1"/>
          <p:nvPr/>
        </p:nvSpPr>
        <p:spPr>
          <a:xfrm>
            <a:off x="6677125" y="1342725"/>
            <a:ext cx="5194200" cy="4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503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Jafar Jafari (2005). “La cientificación del turismo”, en Contribuciones a la economía. Nueva York. </a:t>
            </a:r>
            <a:endParaRPr sz="22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503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503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Scott McCabe (2005).  “¿Quién es el turista? Una revisión crítica”. Volumen 5, primera publicación.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503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503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Cohen, E. (1979) ‘A Phenomenology of Tourist Experiences’, </a:t>
            </a:r>
            <a:r>
              <a:rPr i="1" lang="es-MX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Sociology</a:t>
            </a:r>
            <a:r>
              <a:rPr lang="es-MX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224088a56e1_0_62"/>
          <p:cNvPicPr preferRelativeResize="0"/>
          <p:nvPr/>
        </p:nvPicPr>
        <p:blipFill rotWithShape="1">
          <a:blip r:embed="rId9">
            <a:alphaModFix/>
          </a:blip>
          <a:srcRect b="0" l="22488" r="22488" t="0"/>
          <a:stretch/>
        </p:blipFill>
        <p:spPr>
          <a:xfrm>
            <a:off x="0" y="1179914"/>
            <a:ext cx="6289068" cy="531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24088a56e1_0_6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24088a56e1_0_62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"/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314" name="Google Shape;314;p5"/>
          <p:cNvSpPr txBox="1"/>
          <p:nvPr/>
        </p:nvSpPr>
        <p:spPr>
          <a:xfrm>
            <a:off x="2199075" y="1866650"/>
            <a:ext cx="760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alumno: Salma Elena Jiménez Moya</a:t>
            </a:r>
            <a:endParaRPr/>
          </a:p>
        </p:txBody>
      </p:sp>
      <p:sp>
        <p:nvSpPr>
          <p:cNvPr id="315" name="Google Shape;315;p5"/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Facultad de Contabilidad y Administración- 10, 11 y 12 de noviembre 2021</a:t>
            </a:r>
            <a:endParaRPr/>
          </a:p>
        </p:txBody>
      </p:sp>
      <p:pic>
        <p:nvPicPr>
          <p:cNvPr id="316" name="Google Shape;3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"/>
          <p:cNvSpPr txBox="1"/>
          <p:nvPr/>
        </p:nvSpPr>
        <p:spPr>
          <a:xfrm>
            <a:off x="2199086" y="3531275"/>
            <a:ext cx="745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contacto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Mail: salmajim97@gmail.com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Teléfono: (419) 265 34 90</a:t>
            </a:r>
            <a:endParaRPr/>
          </a:p>
        </p:txBody>
      </p:sp>
      <p:grpSp>
        <p:nvGrpSpPr>
          <p:cNvPr id="318" name="Google Shape;318;p5"/>
          <p:cNvGrpSpPr/>
          <p:nvPr/>
        </p:nvGrpSpPr>
        <p:grpSpPr>
          <a:xfrm>
            <a:off x="34708" y="19319"/>
            <a:ext cx="12122584" cy="1212356"/>
            <a:chOff x="221816" y="147783"/>
            <a:chExt cx="12122584" cy="1212356"/>
          </a:xfrm>
        </p:grpSpPr>
        <p:pic>
          <p:nvPicPr>
            <p:cNvPr id="319" name="Google Shape;31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5"/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322" name="Google Shape;322;p5"/>
            <p:cNvSpPr txBox="1"/>
            <p:nvPr/>
          </p:nvSpPr>
          <p:spPr>
            <a:xfrm>
              <a:off x="635008" y="1052339"/>
              <a:ext cx="3031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323" name="Google Shape;32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7408" y="253638"/>
              <a:ext cx="624078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4" name="Google Shape;324;p5"/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25" name="Google Shape;325;p5"/>
              <p:cNvSpPr txBox="1"/>
              <p:nvPr/>
            </p:nvSpPr>
            <p:spPr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326" name="Google Shape;326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60360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7" name="Google Shape;327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5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0" y="4160"/>
            <a:ext cx="12122584" cy="1212365"/>
            <a:chOff x="221816" y="147783"/>
            <a:chExt cx="12122584" cy="1212365"/>
          </a:xfrm>
        </p:grpSpPr>
        <p:pic>
          <p:nvPicPr>
            <p:cNvPr id="105" name="Google Shape;10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3"/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634990" y="1052348"/>
              <a:ext cx="3080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109" name="Google Shape;10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8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3"/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111" name="Google Shape;111;p3"/>
              <p:cNvSpPr txBox="1"/>
              <p:nvPr/>
            </p:nvSpPr>
            <p:spPr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112" name="Google Shape;112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60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3" name="Google Shape;113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259875" y="1216525"/>
            <a:ext cx="54168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39700" rtl="0" algn="just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SzPts val="1100"/>
              <a:buNone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conectividad móvil particularmente en la era de la tecnología digital es indispensable. El acceso a wi-fi y redes móviles permite a los viajeros mantenerse conectados con familiares y amigos, buscar destinos y compartir sus experiencias en las redes sociales, además de realizar pagos en establecimientos.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9">
            <a:alphaModFix/>
          </a:blip>
          <a:srcRect b="18339" l="0" r="0" t="18333"/>
          <a:stretch/>
        </p:blipFill>
        <p:spPr>
          <a:xfrm>
            <a:off x="5880100" y="1179914"/>
            <a:ext cx="6289071" cy="531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</a:t>
            </a: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móvil</a:t>
            </a: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en el turismo: Caso Sierra Gorda </a:t>
            </a: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Querétaro</a:t>
            </a:r>
            <a:endParaRPr sz="200"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4"/>
          <p:cNvGrpSpPr/>
          <p:nvPr/>
        </p:nvGrpSpPr>
        <p:grpSpPr>
          <a:xfrm>
            <a:off x="36576" y="-3233"/>
            <a:ext cx="12122584" cy="1212358"/>
            <a:chOff x="221816" y="147783"/>
            <a:chExt cx="12122584" cy="1212358"/>
          </a:xfrm>
        </p:grpSpPr>
        <p:pic>
          <p:nvPicPr>
            <p:cNvPr id="126" name="Google Shape;12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4"/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634990" y="1052341"/>
              <a:ext cx="300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130" name="Google Shape;13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8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1" name="Google Shape;131;p4"/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132" name="Google Shape;132;p4"/>
              <p:cNvSpPr txBox="1"/>
              <p:nvPr/>
            </p:nvSpPr>
            <p:spPr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133" name="Google Shape;133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60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4" name="Google Shape;134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4"/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6648247" y="1528850"/>
            <a:ext cx="5194200" cy="4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397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39700" rtl="0" algn="just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 el nivel de conectividad móvil en la sierra gorda del Estado de Querétaro para conocer las afectaciones que esta causa en la experiencia del turista que visita la zona.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9">
            <a:alphaModFix/>
          </a:blip>
          <a:srcRect b="18339" l="0" r="0" t="18333"/>
          <a:stretch/>
        </p:blipFill>
        <p:spPr>
          <a:xfrm>
            <a:off x="0" y="1179914"/>
            <a:ext cx="6289073" cy="531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g24a6373bdf9_0_2"/>
          <p:cNvGrpSpPr/>
          <p:nvPr/>
        </p:nvGrpSpPr>
        <p:grpSpPr>
          <a:xfrm>
            <a:off x="36576" y="-3233"/>
            <a:ext cx="12122656" cy="1212358"/>
            <a:chOff x="221816" y="147783"/>
            <a:chExt cx="12122656" cy="1212358"/>
          </a:xfrm>
        </p:grpSpPr>
        <p:pic>
          <p:nvPicPr>
            <p:cNvPr id="147" name="Google Shape;147;g24a6373bdf9_0_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g24a6373bdf9_0_2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24a6373bdf9_0_2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150" name="Google Shape;150;g24a6373bdf9_0_2"/>
            <p:cNvSpPr txBox="1"/>
            <p:nvPr/>
          </p:nvSpPr>
          <p:spPr>
            <a:xfrm>
              <a:off x="634990" y="1052341"/>
              <a:ext cx="300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151" name="Google Shape;151;g24a6373bdf9_0_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2" name="Google Shape;152;g24a6373bdf9_0_2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153" name="Google Shape;153;g24a6373bdf9_0_2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154" name="Google Shape;154;g24a6373bdf9_0_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5" name="Google Shape;155;g24a6373bdf9_0_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g24a6373bdf9_0_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g24a6373bdf9_0_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g24a6373bdf9_0_2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159" name="Google Shape;159;g24a6373bdf9_0_2"/>
          <p:cNvSpPr txBox="1"/>
          <p:nvPr/>
        </p:nvSpPr>
        <p:spPr>
          <a:xfrm>
            <a:off x="6677122" y="1727200"/>
            <a:ext cx="5194200" cy="4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</a:t>
            </a: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específicos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1397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Recopilar información de turistas que visitan la zona.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1397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 las motivaciones del turista para visitar la zona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1397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Planificar estrategias para mejor una experiencia del turista.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4a6373bdf9_0_2"/>
          <p:cNvPicPr preferRelativeResize="0"/>
          <p:nvPr/>
        </p:nvPicPr>
        <p:blipFill rotWithShape="1">
          <a:blip r:embed="rId9">
            <a:alphaModFix/>
          </a:blip>
          <a:srcRect b="0" l="10498" r="10506" t="0"/>
          <a:stretch/>
        </p:blipFill>
        <p:spPr>
          <a:xfrm>
            <a:off x="0" y="1179914"/>
            <a:ext cx="6289074" cy="531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4a6373bdf9_0_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4a6373bdf9_0_2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g224088a56e1_0_2"/>
          <p:cNvGrpSpPr/>
          <p:nvPr/>
        </p:nvGrpSpPr>
        <p:grpSpPr>
          <a:xfrm>
            <a:off x="0" y="4160"/>
            <a:ext cx="12122656" cy="1212365"/>
            <a:chOff x="221816" y="147783"/>
            <a:chExt cx="12122656" cy="1212365"/>
          </a:xfrm>
        </p:grpSpPr>
        <p:pic>
          <p:nvPicPr>
            <p:cNvPr id="168" name="Google Shape;168;g224088a56e1_0_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g224088a56e1_0_2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224088a56e1_0_2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171" name="Google Shape;171;g224088a56e1_0_2"/>
            <p:cNvSpPr txBox="1"/>
            <p:nvPr/>
          </p:nvSpPr>
          <p:spPr>
            <a:xfrm>
              <a:off x="634990" y="1052348"/>
              <a:ext cx="3080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172" name="Google Shape;172;g224088a56e1_0_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3" name="Google Shape;173;g224088a56e1_0_2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174" name="Google Shape;174;g224088a56e1_0_2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175" name="Google Shape;175;g224088a56e1_0_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6" name="Google Shape;176;g224088a56e1_0_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g224088a56e1_0_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g224088a56e1_0_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g224088a56e1_0_2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180" name="Google Shape;180;g224088a56e1_0_2"/>
          <p:cNvSpPr txBox="1"/>
          <p:nvPr/>
        </p:nvSpPr>
        <p:spPr>
          <a:xfrm>
            <a:off x="274325" y="1487100"/>
            <a:ext cx="54024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Antecedentes (Marco </a:t>
            </a: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Teórico</a:t>
            </a: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/>
          </a:p>
          <a:p>
            <a:pPr indent="0" lvl="0" marL="0" marR="503555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En el marco teórico se dará una explicación de los conceptos clave que engloba la tesis, dividiéndolo en los siguientes temas:</a:t>
            </a:r>
            <a:endParaRPr sz="2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50355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MX" sz="2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Turismo </a:t>
            </a:r>
            <a:endParaRPr sz="2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50355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500"/>
              <a:buFont typeface="Calibri"/>
              <a:buChar char="-"/>
            </a:pPr>
            <a:r>
              <a:rPr lang="es-MX" sz="2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Organizaciones </a:t>
            </a:r>
            <a:endParaRPr sz="2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50355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500"/>
              <a:buFont typeface="Calibri"/>
              <a:buChar char="-"/>
            </a:pPr>
            <a:r>
              <a:rPr lang="es-MX" sz="2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Tecnología</a:t>
            </a:r>
            <a:endParaRPr sz="2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50355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500"/>
              <a:buFont typeface="Calibri"/>
              <a:buChar char="-"/>
            </a:pPr>
            <a:r>
              <a:rPr lang="es-MX" sz="2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Conectividad en el turismo</a:t>
            </a:r>
            <a:endParaRPr sz="2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24088a56e1_0_2"/>
          <p:cNvPicPr preferRelativeResize="0"/>
          <p:nvPr/>
        </p:nvPicPr>
        <p:blipFill rotWithShape="1">
          <a:blip r:embed="rId9">
            <a:alphaModFix/>
          </a:blip>
          <a:srcRect b="0" l="10524" r="10524" t="0"/>
          <a:stretch/>
        </p:blipFill>
        <p:spPr>
          <a:xfrm>
            <a:off x="5880100" y="1179914"/>
            <a:ext cx="6289073" cy="531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24088a56e1_0_2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  <p:pic>
        <p:nvPicPr>
          <p:cNvPr id="183" name="Google Shape;183;g224088a56e1_0_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g224088a56e1_0_42"/>
          <p:cNvGrpSpPr/>
          <p:nvPr/>
        </p:nvGrpSpPr>
        <p:grpSpPr>
          <a:xfrm>
            <a:off x="36576" y="-3233"/>
            <a:ext cx="12122656" cy="1212358"/>
            <a:chOff x="221816" y="147783"/>
            <a:chExt cx="12122656" cy="1212358"/>
          </a:xfrm>
        </p:grpSpPr>
        <p:pic>
          <p:nvPicPr>
            <p:cNvPr id="189" name="Google Shape;189;g224088a56e1_0_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224088a56e1_0_42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224088a56e1_0_42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192" name="Google Shape;192;g224088a56e1_0_42"/>
            <p:cNvSpPr txBox="1"/>
            <p:nvPr/>
          </p:nvSpPr>
          <p:spPr>
            <a:xfrm>
              <a:off x="634990" y="1052341"/>
              <a:ext cx="300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193" name="Google Shape;193;g224088a56e1_0_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4" name="Google Shape;194;g224088a56e1_0_42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195" name="Google Shape;195;g224088a56e1_0_42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196" name="Google Shape;196;g224088a56e1_0_4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7" name="Google Shape;197;g224088a56e1_0_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g224088a56e1_0_4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g224088a56e1_0_4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g224088a56e1_0_42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201" name="Google Shape;201;g224088a56e1_0_42"/>
          <p:cNvSpPr txBox="1"/>
          <p:nvPr/>
        </p:nvSpPr>
        <p:spPr>
          <a:xfrm>
            <a:off x="6381550" y="1345400"/>
            <a:ext cx="5674200" cy="49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 sz="22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355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355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5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Para efectos del presente estudio el método empleado será cuantitativo pues es el tipo de investigación que consiste en recopilar y analizar datos numéricos para responder preguntas de investigación o en este caso probar una hipótesis.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224088a56e1_0_42"/>
          <p:cNvPicPr preferRelativeResize="0"/>
          <p:nvPr/>
        </p:nvPicPr>
        <p:blipFill rotWithShape="1">
          <a:blip r:embed="rId9">
            <a:alphaModFix/>
          </a:blip>
          <a:srcRect b="0" l="10498" r="10506" t="0"/>
          <a:stretch/>
        </p:blipFill>
        <p:spPr>
          <a:xfrm>
            <a:off x="0" y="1179914"/>
            <a:ext cx="6289071" cy="5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24088a56e1_0_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24088a56e1_0_42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g24a6373bdf9_0_22"/>
          <p:cNvGrpSpPr/>
          <p:nvPr/>
        </p:nvGrpSpPr>
        <p:grpSpPr>
          <a:xfrm>
            <a:off x="36576" y="-3233"/>
            <a:ext cx="12122656" cy="1212358"/>
            <a:chOff x="221816" y="147783"/>
            <a:chExt cx="12122656" cy="1212358"/>
          </a:xfrm>
        </p:grpSpPr>
        <p:pic>
          <p:nvPicPr>
            <p:cNvPr id="210" name="Google Shape;210;g24a6373bdf9_0_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g24a6373bdf9_0_22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24a6373bdf9_0_22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213" name="Google Shape;213;g24a6373bdf9_0_22"/>
            <p:cNvSpPr txBox="1"/>
            <p:nvPr/>
          </p:nvSpPr>
          <p:spPr>
            <a:xfrm>
              <a:off x="634990" y="1052341"/>
              <a:ext cx="300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214" name="Google Shape;214;g24a6373bdf9_0_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5" name="Google Shape;215;g24a6373bdf9_0_22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216" name="Google Shape;216;g24a6373bdf9_0_22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217" name="Google Shape;217;g24a6373bdf9_0_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8" name="Google Shape;218;g24a6373bdf9_0_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24a6373bdf9_0_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g24a6373bdf9_0_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g24a6373bdf9_0_22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222" name="Google Shape;222;g24a6373bdf9_0_22"/>
          <p:cNvSpPr txBox="1"/>
          <p:nvPr/>
        </p:nvSpPr>
        <p:spPr>
          <a:xfrm>
            <a:off x="6367125" y="1620000"/>
            <a:ext cx="5674200" cy="3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Hipótesis</a:t>
            </a:r>
            <a:endParaRPr b="1" sz="3000"/>
          </a:p>
          <a:p>
            <a:pPr indent="0" lvl="0" marL="0" marR="50355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39700" rtl="0" algn="just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conectividad móvil contribuye decisivamente al desarrollo del turismo de la región de la sierra gorda del Estado de Querétaro.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4a6373bdf9_0_22"/>
          <p:cNvPicPr preferRelativeResize="0"/>
          <p:nvPr/>
        </p:nvPicPr>
        <p:blipFill rotWithShape="1">
          <a:blip r:embed="rId9">
            <a:alphaModFix/>
          </a:blip>
          <a:srcRect b="0" l="10772" r="10765" t="0"/>
          <a:stretch/>
        </p:blipFill>
        <p:spPr>
          <a:xfrm>
            <a:off x="0" y="1179914"/>
            <a:ext cx="6289069" cy="5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4a6373bdf9_0_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4a6373bdf9_0_22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g224088a56e1_0_82"/>
          <p:cNvGrpSpPr/>
          <p:nvPr/>
        </p:nvGrpSpPr>
        <p:grpSpPr>
          <a:xfrm>
            <a:off x="36576" y="-3233"/>
            <a:ext cx="12122656" cy="1212358"/>
            <a:chOff x="221816" y="147783"/>
            <a:chExt cx="12122656" cy="1212358"/>
          </a:xfrm>
        </p:grpSpPr>
        <p:pic>
          <p:nvPicPr>
            <p:cNvPr id="231" name="Google Shape;231;g224088a56e1_0_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g224088a56e1_0_82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224088a56e1_0_82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234" name="Google Shape;234;g224088a56e1_0_82"/>
            <p:cNvSpPr txBox="1"/>
            <p:nvPr/>
          </p:nvSpPr>
          <p:spPr>
            <a:xfrm>
              <a:off x="634990" y="1052341"/>
              <a:ext cx="300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235" name="Google Shape;235;g224088a56e1_0_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g224088a56e1_0_82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237" name="Google Shape;237;g224088a56e1_0_82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238" name="Google Shape;238;g224088a56e1_0_8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9" name="Google Shape;239;g224088a56e1_0_8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224088a56e1_0_8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g224088a56e1_0_8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g224088a56e1_0_82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pic>
        <p:nvPicPr>
          <p:cNvPr id="243" name="Google Shape;243;g224088a56e1_0_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24088a56e1_0_82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  <p:pic>
        <p:nvPicPr>
          <p:cNvPr id="245" name="Google Shape;245;g224088a56e1_0_82"/>
          <p:cNvPicPr preferRelativeResize="0"/>
          <p:nvPr/>
        </p:nvPicPr>
        <p:blipFill rotWithShape="1">
          <a:blip r:embed="rId10">
            <a:alphaModFix/>
          </a:blip>
          <a:srcRect b="18518" l="2821" r="41530" t="29256"/>
          <a:stretch/>
        </p:blipFill>
        <p:spPr>
          <a:xfrm>
            <a:off x="1639500" y="1209137"/>
            <a:ext cx="8713436" cy="50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g24a6373bdf9_0_45"/>
          <p:cNvGrpSpPr/>
          <p:nvPr/>
        </p:nvGrpSpPr>
        <p:grpSpPr>
          <a:xfrm>
            <a:off x="36576" y="-3233"/>
            <a:ext cx="12122656" cy="1212358"/>
            <a:chOff x="221816" y="147783"/>
            <a:chExt cx="12122656" cy="1212358"/>
          </a:xfrm>
        </p:grpSpPr>
        <p:pic>
          <p:nvPicPr>
            <p:cNvPr id="251" name="Google Shape;251;g24a6373bdf9_0_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g24a6373bdf9_0_45"/>
            <p:cNvSpPr/>
            <p:nvPr/>
          </p:nvSpPr>
          <p:spPr>
            <a:xfrm>
              <a:off x="6657372" y="964584"/>
              <a:ext cx="5687100" cy="36780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g24a6373bdf9_0_45"/>
            <p:cNvSpPr txBox="1"/>
            <p:nvPr/>
          </p:nvSpPr>
          <p:spPr>
            <a:xfrm>
              <a:off x="4550572" y="1002495"/>
              <a:ext cx="595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Facultad de Contabilidad y Administración</a:t>
              </a:r>
              <a:endParaRPr/>
            </a:p>
          </p:txBody>
        </p:sp>
        <p:sp>
          <p:nvSpPr>
            <p:cNvPr id="254" name="Google Shape;254;g24a6373bdf9_0_45"/>
            <p:cNvSpPr txBox="1"/>
            <p:nvPr/>
          </p:nvSpPr>
          <p:spPr>
            <a:xfrm>
              <a:off x="634990" y="1052341"/>
              <a:ext cx="300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Universidad Autónoma de Querétaro</a:t>
              </a:r>
              <a:endParaRPr/>
            </a:p>
          </p:txBody>
        </p:sp>
        <p:pic>
          <p:nvPicPr>
            <p:cNvPr id="255" name="Google Shape;255;g24a6373bdf9_0_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7408" y="253638"/>
              <a:ext cx="624079" cy="824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" name="Google Shape;256;g24a6373bdf9_0_45"/>
            <p:cNvGrpSpPr/>
            <p:nvPr/>
          </p:nvGrpSpPr>
          <p:grpSpPr>
            <a:xfrm>
              <a:off x="2438169" y="190997"/>
              <a:ext cx="2918072" cy="781029"/>
              <a:chOff x="458611" y="-1705663"/>
              <a:chExt cx="3093144" cy="951198"/>
            </a:xfrm>
          </p:grpSpPr>
          <p:sp>
            <p:nvSpPr>
              <p:cNvPr id="257" name="Google Shape;257;g24a6373bdf9_0_45"/>
              <p:cNvSpPr txBox="1"/>
              <p:nvPr/>
            </p:nvSpPr>
            <p:spPr>
              <a:xfrm>
                <a:off x="1418755" y="-1705663"/>
                <a:ext cx="2133000" cy="85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MX" sz="7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CIGECOM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Congreso Internacional en Gestión Competitiva, Tecnología e Innovación, Coloquio estudiantil y IV Encuentro de Investigadores de la Red Iberoamericana RITMMA 202</a:t>
                </a:r>
                <a:r>
                  <a:rPr lang="es-MX" sz="700">
                    <a:solidFill>
                      <a:schemeClr val="dk1"/>
                    </a:solidFill>
                  </a:rPr>
                  <a:t>3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descr="Boomerang" id="258" name="Google Shape;258;g24a6373bdf9_0_4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0359" t="0"/>
              <a:stretch/>
            </p:blipFill>
            <p:spPr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9" name="Google Shape;259;g24a6373bdf9_0_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g24a6373bdf9_0_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43287" y="221570"/>
              <a:ext cx="1342432" cy="360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g24a6373bdf9_0_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68540" y="242198"/>
              <a:ext cx="829310" cy="639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g24a6373bdf9_0_45"/>
          <p:cNvSpPr/>
          <p:nvPr/>
        </p:nvSpPr>
        <p:spPr>
          <a:xfrm>
            <a:off x="0" y="6490270"/>
            <a:ext cx="12192000" cy="36780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Salma Elena Jiménez Moya - Maestría en Gestión de la Tecnología - 5to cuatrimestre</a:t>
            </a:r>
            <a:endParaRPr/>
          </a:p>
        </p:txBody>
      </p:sp>
      <p:sp>
        <p:nvSpPr>
          <p:cNvPr id="263" name="Google Shape;263;g24a6373bdf9_0_45"/>
          <p:cNvSpPr txBox="1"/>
          <p:nvPr/>
        </p:nvSpPr>
        <p:spPr>
          <a:xfrm>
            <a:off x="6367125" y="1620000"/>
            <a:ext cx="5674200" cy="4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 a realizar la investigación</a:t>
            </a:r>
            <a:endParaRPr sz="22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3555" rtl="0" algn="just">
              <a:lnSpc>
                <a:spcPct val="15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datos se recogerán de forma individual a los turistas y prestadores de servicios turísticos en la zona de la Sierra Gorda del estado de Querétaro en los municipios de Pinal de Amoles, Jalpan de Serra y Landa de Matamoros.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24a6373bdf9_0_45"/>
          <p:cNvPicPr preferRelativeResize="0"/>
          <p:nvPr/>
        </p:nvPicPr>
        <p:blipFill rotWithShape="1">
          <a:blip r:embed="rId9">
            <a:alphaModFix/>
          </a:blip>
          <a:srcRect b="0" l="10772" r="10765" t="0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4a6373bdf9_0_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66014" y="5817941"/>
            <a:ext cx="1329264" cy="102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4a6373bdf9_0_45"/>
          <p:cNvSpPr txBox="1"/>
          <p:nvPr/>
        </p:nvSpPr>
        <p:spPr>
          <a:xfrm>
            <a:off x="7602171" y="105225"/>
            <a:ext cx="45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Estudio sobre el impacto de la conectividad móvil en el turismo: Caso Sierra Gorda Querétaro</a:t>
            </a:r>
            <a:endParaRPr sz="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2020-09-22T18:49:23Z</dcterms:created>
  <dc:creator>Microsoft Office User</dc:creator>
</cp:coreProperties>
</file>