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68" r:id="rId5"/>
    <p:sldId id="269" r:id="rId6"/>
    <p:sldId id="270" r:id="rId7"/>
    <p:sldId id="262" r:id="rId8"/>
    <p:sldId id="263" r:id="rId9"/>
    <p:sldId id="264" r:id="rId10"/>
    <p:sldId id="258" r:id="rId11"/>
    <p:sldId id="266" r:id="rId12"/>
    <p:sldId id="267" r:id="rId13"/>
    <p:sldId id="271" r:id="rId14"/>
    <p:sldId id="272" r:id="rId15"/>
    <p:sldId id="259"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06"/>
    <p:restoredTop sz="94728"/>
  </p:normalViewPr>
  <p:slideViewPr>
    <p:cSldViewPr snapToGrid="0" snapToObjects="1">
      <p:cViewPr varScale="1">
        <p:scale>
          <a:sx n="78" d="100"/>
          <a:sy n="78" d="100"/>
        </p:scale>
        <p:origin x="11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F1C0DF7-FC57-914C-8DCC-BB65DEEDC653}"/>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5" name="Marcador de pie de página 4">
            <a:extLst>
              <a:ext uri="{FF2B5EF4-FFF2-40B4-BE49-F238E27FC236}">
                <a16:creationId xmlns:a16="http://schemas.microsoft.com/office/drawing/2014/main"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1BFF75C-BB54-2D49-A806-9061C6F91DE9}"/>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5" name="Marcador de pie de página 4">
            <a:extLst>
              <a:ext uri="{FF2B5EF4-FFF2-40B4-BE49-F238E27FC236}">
                <a16:creationId xmlns:a16="http://schemas.microsoft.com/office/drawing/2014/main"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C077ADB-F064-3B48-A37D-C86442E9FBAD}"/>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5" name="Marcador de pie de página 4">
            <a:extLst>
              <a:ext uri="{FF2B5EF4-FFF2-40B4-BE49-F238E27FC236}">
                <a16:creationId xmlns:a16="http://schemas.microsoft.com/office/drawing/2014/main"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20D6BB1-2B99-C94F-BC5E-4C007C860518}"/>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5" name="Marcador de pie de página 4">
            <a:extLst>
              <a:ext uri="{FF2B5EF4-FFF2-40B4-BE49-F238E27FC236}">
                <a16:creationId xmlns:a16="http://schemas.microsoft.com/office/drawing/2014/main"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DD2602F2-90F7-DA4A-B173-C80208187D6C}"/>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5" name="Marcador de pie de página 4">
            <a:extLst>
              <a:ext uri="{FF2B5EF4-FFF2-40B4-BE49-F238E27FC236}">
                <a16:creationId xmlns:a16="http://schemas.microsoft.com/office/drawing/2014/main"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9215E4C3-94BB-A74E-B8A2-591023FB3375}"/>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6" name="Marcador de pie de página 5">
            <a:extLst>
              <a:ext uri="{FF2B5EF4-FFF2-40B4-BE49-F238E27FC236}">
                <a16:creationId xmlns:a16="http://schemas.microsoft.com/office/drawing/2014/main"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5968AD44-D7C4-A743-B2D8-05350A1C5915}"/>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8" name="Marcador de pie de página 7">
            <a:extLst>
              <a:ext uri="{FF2B5EF4-FFF2-40B4-BE49-F238E27FC236}">
                <a16:creationId xmlns:a16="http://schemas.microsoft.com/office/drawing/2014/main"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1E8593-9CA9-2B4E-B0AC-031D2F4C2085}"/>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4" name="Marcador de pie de página 3">
            <a:extLst>
              <a:ext uri="{FF2B5EF4-FFF2-40B4-BE49-F238E27FC236}">
                <a16:creationId xmlns:a16="http://schemas.microsoft.com/office/drawing/2014/main"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DA5A6A-137F-0B48-8C69-ECE4E2C4EAB9}"/>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3" name="Marcador de pie de página 2">
            <a:extLst>
              <a:ext uri="{FF2B5EF4-FFF2-40B4-BE49-F238E27FC236}">
                <a16:creationId xmlns:a16="http://schemas.microsoft.com/office/drawing/2014/main"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F43BB6C0-8EFA-4345-9CE4-739FC282FE8E}"/>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6" name="Marcador de pie de página 5">
            <a:extLst>
              <a:ext uri="{FF2B5EF4-FFF2-40B4-BE49-F238E27FC236}">
                <a16:creationId xmlns:a16="http://schemas.microsoft.com/office/drawing/2014/main"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5E63B259-7060-3940-9422-D4CE618A1BCE}"/>
              </a:ext>
            </a:extLst>
          </p:cNvPr>
          <p:cNvSpPr>
            <a:spLocks noGrp="1"/>
          </p:cNvSpPr>
          <p:nvPr>
            <p:ph type="dt" sz="half" idx="10"/>
          </p:nvPr>
        </p:nvSpPr>
        <p:spPr/>
        <p:txBody>
          <a:bodyPr/>
          <a:lstStyle/>
          <a:p>
            <a:fld id="{E55EF622-0C42-F146-9702-1A81A6D276A8}" type="datetimeFigureOut">
              <a:rPr lang="es-MX" smtClean="0"/>
              <a:t>23/05/2023</a:t>
            </a:fld>
            <a:endParaRPr lang="es-MX"/>
          </a:p>
        </p:txBody>
      </p:sp>
      <p:sp>
        <p:nvSpPr>
          <p:cNvPr id="6" name="Marcador de pie de página 5">
            <a:extLst>
              <a:ext uri="{FF2B5EF4-FFF2-40B4-BE49-F238E27FC236}">
                <a16:creationId xmlns:a16="http://schemas.microsoft.com/office/drawing/2014/main"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23/05/2023</a:t>
            </a:fld>
            <a:endParaRPr lang="es-MX"/>
          </a:p>
        </p:txBody>
      </p:sp>
      <p:sp>
        <p:nvSpPr>
          <p:cNvPr id="5" name="Marcador de pie de página 4">
            <a:extLst>
              <a:ext uri="{FF2B5EF4-FFF2-40B4-BE49-F238E27FC236}">
                <a16:creationId xmlns:a16="http://schemas.microsoft.com/office/drawing/2014/main"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10" Type="http://schemas.openxmlformats.org/officeDocument/2006/relationships/image" Target="../media/image14.emf"/><Relationship Id="rId4" Type="http://schemas.openxmlformats.org/officeDocument/2006/relationships/image" Target="../media/image8.png"/><Relationship Id="rId9" Type="http://schemas.openxmlformats.org/officeDocument/2006/relationships/package" Target="../embeddings/Microsoft_Excel_Worksheet.xlsx"/></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10" Type="http://schemas.openxmlformats.org/officeDocument/2006/relationships/image" Target="../media/image15.emf"/><Relationship Id="rId4" Type="http://schemas.openxmlformats.org/officeDocument/2006/relationships/image" Target="../media/image8.png"/><Relationship Id="rId9"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10" Type="http://schemas.openxmlformats.org/officeDocument/2006/relationships/image" Target="../media/image16.emf"/><Relationship Id="rId4" Type="http://schemas.openxmlformats.org/officeDocument/2006/relationships/image" Target="../media/image8.png"/><Relationship Id="rId9" Type="http://schemas.openxmlformats.org/officeDocument/2006/relationships/package" Target="../embeddings/Microsoft_Excel_Worksheet2.xlsx"/></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mailto:g.horacio14@outlook.com" TargetMode="External"/><Relationship Id="rId7" Type="http://schemas.openxmlformats.org/officeDocument/2006/relationships/image" Target="../media/image9.jpe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7623C73B-AB66-4855-A367-A0084E209E89}"/>
              </a:ext>
            </a:extLst>
          </p:cNvPr>
          <p:cNvGrpSpPr/>
          <p:nvPr/>
        </p:nvGrpSpPr>
        <p:grpSpPr>
          <a:xfrm>
            <a:off x="67012" y="10780"/>
            <a:ext cx="12122584" cy="1212330"/>
            <a:chOff x="69416" y="-4617"/>
            <a:chExt cx="12122584" cy="1212330"/>
          </a:xfrm>
        </p:grpSpPr>
        <p:pic>
          <p:nvPicPr>
            <p:cNvPr id="29" name="Imagen 28">
              <a:extLst>
                <a:ext uri="{FF2B5EF4-FFF2-40B4-BE49-F238E27FC236}">
                  <a16:creationId xmlns:a16="http://schemas.microsoft.com/office/drawing/2014/main" id="{B807ADC7-FE8F-4D14-9587-6D358FF51C14}"/>
                </a:ext>
              </a:extLst>
            </p:cNvPr>
            <p:cNvPicPr>
              <a:picLocks noChangeAspect="1"/>
            </p:cNvPicPr>
            <p:nvPr/>
          </p:nvPicPr>
          <p:blipFill>
            <a:blip r:embed="rId2"/>
            <a:stretch>
              <a:fillRect/>
            </a:stretch>
          </p:blipFill>
          <p:spPr>
            <a:xfrm>
              <a:off x="69416" y="-4617"/>
              <a:ext cx="6506483" cy="1181265"/>
            </a:xfrm>
            <a:prstGeom prst="rect">
              <a:avLst/>
            </a:prstGeom>
          </p:spPr>
        </p:pic>
        <p:sp>
          <p:nvSpPr>
            <p:cNvPr id="30" name="Rectángulo 29">
              <a:extLst>
                <a:ext uri="{FF2B5EF4-FFF2-40B4-BE49-F238E27FC236}">
                  <a16:creationId xmlns:a16="http://schemas.microsoft.com/office/drawing/2014/main" id="{BB8C7402-4146-4985-B8D3-95D2C4DAE6F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CuadroTexto 30">
              <a:extLst>
                <a:ext uri="{FF2B5EF4-FFF2-40B4-BE49-F238E27FC236}">
                  <a16:creationId xmlns:a16="http://schemas.microsoft.com/office/drawing/2014/main" id="{15A164E3-6F1E-4413-9190-C8763D24396C}"/>
                </a:ext>
              </a:extLst>
            </p:cNvPr>
            <p:cNvSpPr txBox="1"/>
            <p:nvPr/>
          </p:nvSpPr>
          <p:spPr>
            <a:xfrm>
              <a:off x="4398172" y="8500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32" name="CuadroTexto 31">
              <a:extLst>
                <a:ext uri="{FF2B5EF4-FFF2-40B4-BE49-F238E27FC236}">
                  <a16:creationId xmlns:a16="http://schemas.microsoft.com/office/drawing/2014/main" id="{C8776B3B-C568-454C-823A-5268238C91C8}"/>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5D4DC33A-47BD-0948-B93B-EB53944B523D}"/>
              </a:ext>
            </a:extLst>
          </p:cNvPr>
          <p:cNvSpPr txBox="1"/>
          <p:nvPr/>
        </p:nvSpPr>
        <p:spPr>
          <a:xfrm>
            <a:off x="0" y="2517868"/>
            <a:ext cx="12192000" cy="2308324"/>
          </a:xfrm>
          <a:prstGeom prst="rect">
            <a:avLst/>
          </a:prstGeom>
          <a:noFill/>
        </p:spPr>
        <p:txBody>
          <a:bodyPr wrap="square" rtlCol="0">
            <a:spAutoFit/>
          </a:bodyPr>
          <a:lstStyle/>
          <a:p>
            <a:pPr algn="ctr"/>
            <a:r>
              <a:rPr lang="es-MX" sz="4800" b="1" dirty="0"/>
              <a:t>Análisis de factores influyentes en la adopción de Sistemas ERP-Cloud en Pymes Manufactureras de Querétaro</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0" y="4902200"/>
            <a:ext cx="12192000" cy="461665"/>
          </a:xfrm>
          <a:prstGeom prst="rect">
            <a:avLst/>
          </a:prstGeom>
          <a:noFill/>
        </p:spPr>
        <p:txBody>
          <a:bodyPr wrap="square" rtlCol="0">
            <a:spAutoFit/>
          </a:bodyPr>
          <a:lstStyle/>
          <a:p>
            <a:pPr algn="ctr"/>
            <a:r>
              <a:rPr lang="es-MX" sz="2400" b="1" i="1" dirty="0"/>
              <a:t>Gildardo Horacio González Pérez</a:t>
            </a:r>
          </a:p>
        </p:txBody>
      </p:sp>
      <p:sp>
        <p:nvSpPr>
          <p:cNvPr id="16" name="CuadroTexto 15">
            <a:extLst>
              <a:ext uri="{FF2B5EF4-FFF2-40B4-BE49-F238E27FC236}">
                <a16:creationId xmlns:a16="http://schemas.microsoft.com/office/drawing/2014/main"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 DE TESIS</a:t>
            </a:r>
          </a:p>
          <a:p>
            <a:pPr algn="ctr"/>
            <a:r>
              <a:rPr lang="es-MX" sz="2000" b="1" i="1" dirty="0"/>
              <a:t>Dra. Carla Patricia Bermúdez Peña</a:t>
            </a:r>
          </a:p>
        </p:txBody>
      </p:sp>
      <p:sp>
        <p:nvSpPr>
          <p:cNvPr id="22" name="CuadroTexto 21">
            <a:extLst>
              <a:ext uri="{FF2B5EF4-FFF2-40B4-BE49-F238E27FC236}">
                <a16:creationId xmlns:a16="http://schemas.microsoft.com/office/drawing/2014/main"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Maestría o Doctorado</a:t>
            </a:r>
          </a:p>
        </p:txBody>
      </p:sp>
      <p:pic>
        <p:nvPicPr>
          <p:cNvPr id="2" name="Imagen 1">
            <a:extLst>
              <a:ext uri="{FF2B5EF4-FFF2-40B4-BE49-F238E27FC236}">
                <a16:creationId xmlns:a16="http://schemas.microsoft.com/office/drawing/2014/main" id="{17FAA79F-0C23-F8CD-05A5-EA3A35B7CF5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478" y="93008"/>
            <a:ext cx="1743710" cy="486410"/>
          </a:xfrm>
          <a:prstGeom prst="rect">
            <a:avLst/>
          </a:prstGeom>
          <a:noFill/>
          <a:ln>
            <a:noFill/>
          </a:ln>
        </p:spPr>
      </p:pic>
      <p:pic>
        <p:nvPicPr>
          <p:cNvPr id="3" name="Imagen 2">
            <a:extLst>
              <a:ext uri="{FF2B5EF4-FFF2-40B4-BE49-F238E27FC236}">
                <a16:creationId xmlns:a16="http://schemas.microsoft.com/office/drawing/2014/main" id="{CB619E04-CF6F-03D3-A268-DB185CF84E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33553" y="93008"/>
            <a:ext cx="628650" cy="807720"/>
          </a:xfrm>
          <a:prstGeom prst="rect">
            <a:avLst/>
          </a:prstGeom>
          <a:noFill/>
          <a:ln>
            <a:noFill/>
          </a:ln>
        </p:spPr>
      </p:pic>
      <p:pic>
        <p:nvPicPr>
          <p:cNvPr id="4" name="Imagen 3">
            <a:extLst>
              <a:ext uri="{FF2B5EF4-FFF2-40B4-BE49-F238E27FC236}">
                <a16:creationId xmlns:a16="http://schemas.microsoft.com/office/drawing/2014/main" id="{21D2C9B1-A77A-8BE6-24CC-9B3F3881304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28653" y="83483"/>
            <a:ext cx="633095" cy="831850"/>
          </a:xfrm>
          <a:prstGeom prst="rect">
            <a:avLst/>
          </a:prstGeom>
          <a:noFill/>
          <a:ln>
            <a:noFill/>
          </a:ln>
        </p:spPr>
      </p:pic>
      <p:grpSp>
        <p:nvGrpSpPr>
          <p:cNvPr id="5" name="Grupo 4">
            <a:extLst>
              <a:ext uri="{FF2B5EF4-FFF2-40B4-BE49-F238E27FC236}">
                <a16:creationId xmlns:a16="http://schemas.microsoft.com/office/drawing/2014/main" id="{DB81D0A1-AA50-0316-DA75-A7CD4931B945}"/>
              </a:ext>
            </a:extLst>
          </p:cNvPr>
          <p:cNvGrpSpPr/>
          <p:nvPr/>
        </p:nvGrpSpPr>
        <p:grpSpPr>
          <a:xfrm>
            <a:off x="10042288" y="5656249"/>
            <a:ext cx="2050415" cy="680085"/>
            <a:chOff x="0" y="0"/>
            <a:chExt cx="2050415" cy="680085"/>
          </a:xfrm>
        </p:grpSpPr>
        <p:pic>
          <p:nvPicPr>
            <p:cNvPr id="7" name="image2.png">
              <a:extLst>
                <a:ext uri="{FF2B5EF4-FFF2-40B4-BE49-F238E27FC236}">
                  <a16:creationId xmlns:a16="http://schemas.microsoft.com/office/drawing/2014/main" id="{C75A5D2B-C4A6-373B-9A22-DE509169B111}"/>
                </a:ext>
              </a:extLst>
            </p:cNvPr>
            <p:cNvPicPr>
              <a:picLocks noChangeAspect="1"/>
            </p:cNvPicPr>
            <p:nvPr/>
          </p:nvPicPr>
          <p:blipFill>
            <a:blip r:embed="rId6" cstate="print"/>
            <a:stretch>
              <a:fillRect/>
            </a:stretch>
          </p:blipFill>
          <p:spPr>
            <a:xfrm>
              <a:off x="0" y="0"/>
              <a:ext cx="857885" cy="680085"/>
            </a:xfrm>
            <a:prstGeom prst="rect">
              <a:avLst/>
            </a:prstGeom>
          </p:spPr>
        </p:pic>
        <p:pic>
          <p:nvPicPr>
            <p:cNvPr id="8" name="image1.png">
              <a:extLst>
                <a:ext uri="{FF2B5EF4-FFF2-40B4-BE49-F238E27FC236}">
                  <a16:creationId xmlns:a16="http://schemas.microsoft.com/office/drawing/2014/main" id="{D1AD173C-C7EC-E179-2622-F2C9DA8D8F9C}"/>
                </a:ext>
              </a:extLst>
            </p:cNvPr>
            <p:cNvPicPr>
              <a:picLocks noChangeAspect="1"/>
            </p:cNvPicPr>
            <p:nvPr/>
          </p:nvPicPr>
          <p:blipFill>
            <a:blip r:embed="rId7" cstate="print"/>
            <a:stretch>
              <a:fillRect/>
            </a:stretch>
          </p:blipFill>
          <p:spPr>
            <a:xfrm>
              <a:off x="1074420" y="289560"/>
              <a:ext cx="975995" cy="336550"/>
            </a:xfrm>
            <a:prstGeom prst="rect">
              <a:avLst/>
            </a:prstGeom>
          </p:spPr>
        </p:pic>
      </p:grpSp>
    </p:spTree>
    <p:extLst>
      <p:ext uri="{BB962C8B-B14F-4D97-AF65-F5344CB8AC3E}">
        <p14:creationId xmlns:p14="http://schemas.microsoft.com/office/powerpoint/2010/main" val="59554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upo 39">
            <a:extLst>
              <a:ext uri="{FF2B5EF4-FFF2-40B4-BE49-F238E27FC236}">
                <a16:creationId xmlns:a16="http://schemas.microsoft.com/office/drawing/2014/main" id="{E70B2BCB-8874-4D8D-969F-A57D2E324E37}"/>
              </a:ext>
            </a:extLst>
          </p:cNvPr>
          <p:cNvGrpSpPr/>
          <p:nvPr/>
        </p:nvGrpSpPr>
        <p:grpSpPr>
          <a:xfrm>
            <a:off x="36576" y="-3233"/>
            <a:ext cx="12122584" cy="1212330"/>
            <a:chOff x="221816" y="147783"/>
            <a:chExt cx="12122584" cy="1212330"/>
          </a:xfrm>
        </p:grpSpPr>
        <p:pic>
          <p:nvPicPr>
            <p:cNvPr id="41" name="Imagen 40">
              <a:extLst>
                <a:ext uri="{FF2B5EF4-FFF2-40B4-BE49-F238E27FC236}">
                  <a16:creationId xmlns:a16="http://schemas.microsoft.com/office/drawing/2014/main" id="{73A88FA6-B17E-41FE-9943-7FA96EB9A78C}"/>
                </a:ext>
              </a:extLst>
            </p:cNvPr>
            <p:cNvPicPr>
              <a:picLocks noChangeAspect="1"/>
            </p:cNvPicPr>
            <p:nvPr/>
          </p:nvPicPr>
          <p:blipFill>
            <a:blip r:embed="rId2"/>
            <a:stretch>
              <a:fillRect/>
            </a:stretch>
          </p:blipFill>
          <p:spPr>
            <a:xfrm>
              <a:off x="221816" y="147783"/>
              <a:ext cx="6506483" cy="1181265"/>
            </a:xfrm>
            <a:prstGeom prst="rect">
              <a:avLst/>
            </a:prstGeom>
          </p:spPr>
        </p:pic>
        <p:sp>
          <p:nvSpPr>
            <p:cNvPr id="42" name="Rectángulo 41">
              <a:extLst>
                <a:ext uri="{FF2B5EF4-FFF2-40B4-BE49-F238E27FC236}">
                  <a16:creationId xmlns:a16="http://schemas.microsoft.com/office/drawing/2014/main" id="{BED70D96-B03B-4B5F-8253-6D922E18B862}"/>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C937CA12-3D6B-4C72-8D13-15A10926DC53}"/>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44" name="CuadroTexto 43">
              <a:extLst>
                <a:ext uri="{FF2B5EF4-FFF2-40B4-BE49-F238E27FC236}">
                  <a16:creationId xmlns:a16="http://schemas.microsoft.com/office/drawing/2014/main" id="{393A795A-350A-45D8-A68E-76E822EA63DC}"/>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45" name="Imagen 44">
              <a:extLst>
                <a:ext uri="{FF2B5EF4-FFF2-40B4-BE49-F238E27FC236}">
                  <a16:creationId xmlns:a16="http://schemas.microsoft.com/office/drawing/2014/main" id="{52B77A64-E07F-422D-B8A7-6B3E992C791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46" name="Grupo 45">
              <a:extLst>
                <a:ext uri="{FF2B5EF4-FFF2-40B4-BE49-F238E27FC236}">
                  <a16:creationId xmlns:a16="http://schemas.microsoft.com/office/drawing/2014/main" id="{CDDE257A-022E-4B65-8BFD-BCC8D88DA263}"/>
                </a:ext>
              </a:extLst>
            </p:cNvPr>
            <p:cNvGrpSpPr/>
            <p:nvPr/>
          </p:nvGrpSpPr>
          <p:grpSpPr>
            <a:xfrm>
              <a:off x="2438169" y="190957"/>
              <a:ext cx="2918099" cy="781051"/>
              <a:chOff x="458611" y="-1705663"/>
              <a:chExt cx="3093173" cy="951198"/>
            </a:xfrm>
          </p:grpSpPr>
          <p:sp>
            <p:nvSpPr>
              <p:cNvPr id="50" name="Cuadro de texto 2">
                <a:extLst>
                  <a:ext uri="{FF2B5EF4-FFF2-40B4-BE49-F238E27FC236}">
                    <a16:creationId xmlns:a16="http://schemas.microsoft.com/office/drawing/2014/main" id="{A5A3CF3F-E124-4E9F-B9EC-0F2F88CF3D71}"/>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1" name="Imagen 50" descr="Boomerang">
                <a:extLst>
                  <a:ext uri="{FF2B5EF4-FFF2-40B4-BE49-F238E27FC236}">
                    <a16:creationId xmlns:a16="http://schemas.microsoft.com/office/drawing/2014/main" id="{BF5BE576-1AA0-4CC0-A958-306F529B32CD}"/>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47" name="Imagen 46">
              <a:extLst>
                <a:ext uri="{FF2B5EF4-FFF2-40B4-BE49-F238E27FC236}">
                  <a16:creationId xmlns:a16="http://schemas.microsoft.com/office/drawing/2014/main" id="{8C8B40DC-6721-4ED8-9BC5-5A78FD0576B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48" name="Imagen 47">
              <a:extLst>
                <a:ext uri="{FF2B5EF4-FFF2-40B4-BE49-F238E27FC236}">
                  <a16:creationId xmlns:a16="http://schemas.microsoft.com/office/drawing/2014/main" id="{60475313-CEE8-43BF-84AA-57C4725B71D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49" name="Imagen 48">
              <a:extLst>
                <a:ext uri="{FF2B5EF4-FFF2-40B4-BE49-F238E27FC236}">
                  <a16:creationId xmlns:a16="http://schemas.microsoft.com/office/drawing/2014/main" id="{5EC8439F-972C-452A-97F7-D191CA70E009}"/>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6472132" y="3261568"/>
            <a:ext cx="5687028" cy="523220"/>
          </a:xfrm>
          <a:prstGeom prst="rect">
            <a:avLst/>
          </a:prstGeom>
          <a:noFill/>
        </p:spPr>
        <p:txBody>
          <a:bodyPr wrap="square" rtlCol="0">
            <a:spAutoFit/>
          </a:bodyPr>
          <a:lstStyle/>
          <a:p>
            <a:r>
              <a:rPr lang="es-MX" sz="2800" b="1" dirty="0"/>
              <a:t>Dimensiones/Variables/Indicadores</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8"/>
          <a:stretch>
            <a:fillRect/>
          </a:stretch>
        </p:blipFill>
        <p:spPr>
          <a:xfrm>
            <a:off x="10966014" y="5817941"/>
            <a:ext cx="1329264" cy="1026026"/>
          </a:xfrm>
          <a:prstGeom prst="rect">
            <a:avLst/>
          </a:prstGeom>
        </p:spPr>
      </p:pic>
      <p:graphicFrame>
        <p:nvGraphicFramePr>
          <p:cNvPr id="4" name="Objeto 3">
            <a:extLst>
              <a:ext uri="{FF2B5EF4-FFF2-40B4-BE49-F238E27FC236}">
                <a16:creationId xmlns:a16="http://schemas.microsoft.com/office/drawing/2014/main" id="{13C33F21-7BD1-6B9B-2CFD-46F1EDA921D0}"/>
              </a:ext>
            </a:extLst>
          </p:cNvPr>
          <p:cNvGraphicFramePr>
            <a:graphicFrameLocks noChangeAspect="1"/>
          </p:cNvGraphicFramePr>
          <p:nvPr>
            <p:extLst>
              <p:ext uri="{D42A27DB-BD31-4B8C-83A1-F6EECF244321}">
                <p14:modId xmlns:p14="http://schemas.microsoft.com/office/powerpoint/2010/main" val="3212417486"/>
              </p:ext>
            </p:extLst>
          </p:nvPr>
        </p:nvGraphicFramePr>
        <p:xfrm>
          <a:off x="36513" y="1543050"/>
          <a:ext cx="6506483" cy="4684713"/>
        </p:xfrm>
        <a:graphic>
          <a:graphicData uri="http://schemas.openxmlformats.org/presentationml/2006/ole">
            <mc:AlternateContent xmlns:mc="http://schemas.openxmlformats.org/markup-compatibility/2006">
              <mc:Choice xmlns:v="urn:schemas-microsoft-com:vml" Requires="v">
                <p:oleObj name="Worksheet" r:id="rId9" imgW="7231415" imgH="3673045" progId="Excel.Sheet.12">
                  <p:embed/>
                </p:oleObj>
              </mc:Choice>
              <mc:Fallback>
                <p:oleObj name="Worksheet" r:id="rId9" imgW="7231415" imgH="3673045" progId="Excel.Sheet.12">
                  <p:embed/>
                  <p:pic>
                    <p:nvPicPr>
                      <p:cNvPr id="3" name="Objeto 2">
                        <a:extLst>
                          <a:ext uri="{FF2B5EF4-FFF2-40B4-BE49-F238E27FC236}">
                            <a16:creationId xmlns:a16="http://schemas.microsoft.com/office/drawing/2014/main" id="{BD2556B4-2251-5802-9D60-5D3B13995021}"/>
                          </a:ext>
                        </a:extLst>
                      </p:cNvPr>
                      <p:cNvPicPr/>
                      <p:nvPr/>
                    </p:nvPicPr>
                    <p:blipFill>
                      <a:blip r:embed="rId10"/>
                      <a:stretch>
                        <a:fillRect/>
                      </a:stretch>
                    </p:blipFill>
                    <p:spPr>
                      <a:xfrm>
                        <a:off x="36513" y="1543050"/>
                        <a:ext cx="6506483" cy="4684713"/>
                      </a:xfrm>
                      <a:prstGeom prst="rect">
                        <a:avLst/>
                      </a:prstGeom>
                    </p:spPr>
                  </p:pic>
                </p:oleObj>
              </mc:Fallback>
            </mc:AlternateContent>
          </a:graphicData>
        </a:graphic>
      </p:graphicFrame>
    </p:spTree>
    <p:extLst>
      <p:ext uri="{BB962C8B-B14F-4D97-AF65-F5344CB8AC3E}">
        <p14:creationId xmlns:p14="http://schemas.microsoft.com/office/powerpoint/2010/main" val="3664541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upo 39">
            <a:extLst>
              <a:ext uri="{FF2B5EF4-FFF2-40B4-BE49-F238E27FC236}">
                <a16:creationId xmlns:a16="http://schemas.microsoft.com/office/drawing/2014/main" id="{E70B2BCB-8874-4D8D-969F-A57D2E324E37}"/>
              </a:ext>
            </a:extLst>
          </p:cNvPr>
          <p:cNvGrpSpPr/>
          <p:nvPr/>
        </p:nvGrpSpPr>
        <p:grpSpPr>
          <a:xfrm>
            <a:off x="36576" y="-3233"/>
            <a:ext cx="12122584" cy="1212330"/>
            <a:chOff x="221816" y="147783"/>
            <a:chExt cx="12122584" cy="1212330"/>
          </a:xfrm>
        </p:grpSpPr>
        <p:pic>
          <p:nvPicPr>
            <p:cNvPr id="41" name="Imagen 40">
              <a:extLst>
                <a:ext uri="{FF2B5EF4-FFF2-40B4-BE49-F238E27FC236}">
                  <a16:creationId xmlns:a16="http://schemas.microsoft.com/office/drawing/2014/main" id="{73A88FA6-B17E-41FE-9943-7FA96EB9A78C}"/>
                </a:ext>
              </a:extLst>
            </p:cNvPr>
            <p:cNvPicPr>
              <a:picLocks noChangeAspect="1"/>
            </p:cNvPicPr>
            <p:nvPr/>
          </p:nvPicPr>
          <p:blipFill>
            <a:blip r:embed="rId2"/>
            <a:stretch>
              <a:fillRect/>
            </a:stretch>
          </p:blipFill>
          <p:spPr>
            <a:xfrm>
              <a:off x="221816" y="147783"/>
              <a:ext cx="6506483" cy="1181265"/>
            </a:xfrm>
            <a:prstGeom prst="rect">
              <a:avLst/>
            </a:prstGeom>
          </p:spPr>
        </p:pic>
        <p:sp>
          <p:nvSpPr>
            <p:cNvPr id="42" name="Rectángulo 41">
              <a:extLst>
                <a:ext uri="{FF2B5EF4-FFF2-40B4-BE49-F238E27FC236}">
                  <a16:creationId xmlns:a16="http://schemas.microsoft.com/office/drawing/2014/main" id="{BED70D96-B03B-4B5F-8253-6D922E18B862}"/>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C937CA12-3D6B-4C72-8D13-15A10926DC53}"/>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44" name="CuadroTexto 43">
              <a:extLst>
                <a:ext uri="{FF2B5EF4-FFF2-40B4-BE49-F238E27FC236}">
                  <a16:creationId xmlns:a16="http://schemas.microsoft.com/office/drawing/2014/main" id="{393A795A-350A-45D8-A68E-76E822EA63DC}"/>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45" name="Imagen 44">
              <a:extLst>
                <a:ext uri="{FF2B5EF4-FFF2-40B4-BE49-F238E27FC236}">
                  <a16:creationId xmlns:a16="http://schemas.microsoft.com/office/drawing/2014/main" id="{52B77A64-E07F-422D-B8A7-6B3E992C791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46" name="Grupo 45">
              <a:extLst>
                <a:ext uri="{FF2B5EF4-FFF2-40B4-BE49-F238E27FC236}">
                  <a16:creationId xmlns:a16="http://schemas.microsoft.com/office/drawing/2014/main" id="{CDDE257A-022E-4B65-8BFD-BCC8D88DA263}"/>
                </a:ext>
              </a:extLst>
            </p:cNvPr>
            <p:cNvGrpSpPr/>
            <p:nvPr/>
          </p:nvGrpSpPr>
          <p:grpSpPr>
            <a:xfrm>
              <a:off x="2438169" y="190957"/>
              <a:ext cx="2918099" cy="781051"/>
              <a:chOff x="458611" y="-1705663"/>
              <a:chExt cx="3093173" cy="951198"/>
            </a:xfrm>
          </p:grpSpPr>
          <p:sp>
            <p:nvSpPr>
              <p:cNvPr id="50" name="Cuadro de texto 2">
                <a:extLst>
                  <a:ext uri="{FF2B5EF4-FFF2-40B4-BE49-F238E27FC236}">
                    <a16:creationId xmlns:a16="http://schemas.microsoft.com/office/drawing/2014/main" id="{A5A3CF3F-E124-4E9F-B9EC-0F2F88CF3D71}"/>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1" name="Imagen 50" descr="Boomerang">
                <a:extLst>
                  <a:ext uri="{FF2B5EF4-FFF2-40B4-BE49-F238E27FC236}">
                    <a16:creationId xmlns:a16="http://schemas.microsoft.com/office/drawing/2014/main" id="{BF5BE576-1AA0-4CC0-A958-306F529B32CD}"/>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47" name="Imagen 46">
              <a:extLst>
                <a:ext uri="{FF2B5EF4-FFF2-40B4-BE49-F238E27FC236}">
                  <a16:creationId xmlns:a16="http://schemas.microsoft.com/office/drawing/2014/main" id="{8C8B40DC-6721-4ED8-9BC5-5A78FD0576B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48" name="Imagen 47">
              <a:extLst>
                <a:ext uri="{FF2B5EF4-FFF2-40B4-BE49-F238E27FC236}">
                  <a16:creationId xmlns:a16="http://schemas.microsoft.com/office/drawing/2014/main" id="{60475313-CEE8-43BF-84AA-57C4725B71D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49" name="Imagen 48">
              <a:extLst>
                <a:ext uri="{FF2B5EF4-FFF2-40B4-BE49-F238E27FC236}">
                  <a16:creationId xmlns:a16="http://schemas.microsoft.com/office/drawing/2014/main" id="{5EC8439F-972C-452A-97F7-D191CA70E009}"/>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6504972" y="3223406"/>
            <a:ext cx="5687028" cy="523220"/>
          </a:xfrm>
          <a:prstGeom prst="rect">
            <a:avLst/>
          </a:prstGeom>
          <a:noFill/>
        </p:spPr>
        <p:txBody>
          <a:bodyPr wrap="square" rtlCol="0">
            <a:spAutoFit/>
          </a:bodyPr>
          <a:lstStyle/>
          <a:p>
            <a:r>
              <a:rPr lang="es-MX" sz="2800" b="1" dirty="0"/>
              <a:t>Dimensiones/Variables/Indicadores</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8"/>
          <a:stretch>
            <a:fillRect/>
          </a:stretch>
        </p:blipFill>
        <p:spPr>
          <a:xfrm>
            <a:off x="10966014" y="5817941"/>
            <a:ext cx="1329264" cy="1026026"/>
          </a:xfrm>
          <a:prstGeom prst="rect">
            <a:avLst/>
          </a:prstGeom>
        </p:spPr>
      </p:pic>
      <p:graphicFrame>
        <p:nvGraphicFramePr>
          <p:cNvPr id="6" name="Objeto 5">
            <a:extLst>
              <a:ext uri="{FF2B5EF4-FFF2-40B4-BE49-F238E27FC236}">
                <a16:creationId xmlns:a16="http://schemas.microsoft.com/office/drawing/2014/main" id="{4921BEDE-015E-B368-61A9-4EBA6EDC8600}"/>
              </a:ext>
            </a:extLst>
          </p:cNvPr>
          <p:cNvGraphicFramePr>
            <a:graphicFrameLocks noChangeAspect="1"/>
          </p:cNvGraphicFramePr>
          <p:nvPr>
            <p:extLst>
              <p:ext uri="{D42A27DB-BD31-4B8C-83A1-F6EECF244321}">
                <p14:modId xmlns:p14="http://schemas.microsoft.com/office/powerpoint/2010/main" val="1306624890"/>
              </p:ext>
            </p:extLst>
          </p:nvPr>
        </p:nvGraphicFramePr>
        <p:xfrm>
          <a:off x="122577" y="1756063"/>
          <a:ext cx="6334480" cy="4250458"/>
        </p:xfrm>
        <a:graphic>
          <a:graphicData uri="http://schemas.openxmlformats.org/presentationml/2006/ole">
            <mc:AlternateContent xmlns:mc="http://schemas.openxmlformats.org/markup-compatibility/2006">
              <mc:Choice xmlns:v="urn:schemas-microsoft-com:vml" Requires="v">
                <p:oleObj name="Worksheet" r:id="rId9" imgW="7322855" imgH="2842410" progId="Excel.Sheet.12">
                  <p:embed/>
                </p:oleObj>
              </mc:Choice>
              <mc:Fallback>
                <p:oleObj name="Worksheet" r:id="rId9" imgW="7322855" imgH="2842410" progId="Excel.Sheet.12">
                  <p:embed/>
                  <p:pic>
                    <p:nvPicPr>
                      <p:cNvPr id="0" name=""/>
                      <p:cNvPicPr/>
                      <p:nvPr/>
                    </p:nvPicPr>
                    <p:blipFill>
                      <a:blip r:embed="rId10"/>
                      <a:stretch>
                        <a:fillRect/>
                      </a:stretch>
                    </p:blipFill>
                    <p:spPr>
                      <a:xfrm>
                        <a:off x="122577" y="1756063"/>
                        <a:ext cx="6334480" cy="4250458"/>
                      </a:xfrm>
                      <a:prstGeom prst="rect">
                        <a:avLst/>
                      </a:prstGeom>
                    </p:spPr>
                  </p:pic>
                </p:oleObj>
              </mc:Fallback>
            </mc:AlternateContent>
          </a:graphicData>
        </a:graphic>
      </p:graphicFrame>
    </p:spTree>
    <p:extLst>
      <p:ext uri="{BB962C8B-B14F-4D97-AF65-F5344CB8AC3E}">
        <p14:creationId xmlns:p14="http://schemas.microsoft.com/office/powerpoint/2010/main" val="2223887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upo 39">
            <a:extLst>
              <a:ext uri="{FF2B5EF4-FFF2-40B4-BE49-F238E27FC236}">
                <a16:creationId xmlns:a16="http://schemas.microsoft.com/office/drawing/2014/main" id="{E70B2BCB-8874-4D8D-969F-A57D2E324E37}"/>
              </a:ext>
            </a:extLst>
          </p:cNvPr>
          <p:cNvGrpSpPr/>
          <p:nvPr/>
        </p:nvGrpSpPr>
        <p:grpSpPr>
          <a:xfrm>
            <a:off x="36576" y="-3233"/>
            <a:ext cx="12122584" cy="1212330"/>
            <a:chOff x="221816" y="147783"/>
            <a:chExt cx="12122584" cy="1212330"/>
          </a:xfrm>
        </p:grpSpPr>
        <p:pic>
          <p:nvPicPr>
            <p:cNvPr id="41" name="Imagen 40">
              <a:extLst>
                <a:ext uri="{FF2B5EF4-FFF2-40B4-BE49-F238E27FC236}">
                  <a16:creationId xmlns:a16="http://schemas.microsoft.com/office/drawing/2014/main" id="{73A88FA6-B17E-41FE-9943-7FA96EB9A78C}"/>
                </a:ext>
              </a:extLst>
            </p:cNvPr>
            <p:cNvPicPr>
              <a:picLocks noChangeAspect="1"/>
            </p:cNvPicPr>
            <p:nvPr/>
          </p:nvPicPr>
          <p:blipFill>
            <a:blip r:embed="rId2"/>
            <a:stretch>
              <a:fillRect/>
            </a:stretch>
          </p:blipFill>
          <p:spPr>
            <a:xfrm>
              <a:off x="221816" y="147783"/>
              <a:ext cx="6506483" cy="1181265"/>
            </a:xfrm>
            <a:prstGeom prst="rect">
              <a:avLst/>
            </a:prstGeom>
          </p:spPr>
        </p:pic>
        <p:sp>
          <p:nvSpPr>
            <p:cNvPr id="42" name="Rectángulo 41">
              <a:extLst>
                <a:ext uri="{FF2B5EF4-FFF2-40B4-BE49-F238E27FC236}">
                  <a16:creationId xmlns:a16="http://schemas.microsoft.com/office/drawing/2014/main" id="{BED70D96-B03B-4B5F-8253-6D922E18B862}"/>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C937CA12-3D6B-4C72-8D13-15A10926DC53}"/>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44" name="CuadroTexto 43">
              <a:extLst>
                <a:ext uri="{FF2B5EF4-FFF2-40B4-BE49-F238E27FC236}">
                  <a16:creationId xmlns:a16="http://schemas.microsoft.com/office/drawing/2014/main" id="{393A795A-350A-45D8-A68E-76E822EA63DC}"/>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45" name="Imagen 44">
              <a:extLst>
                <a:ext uri="{FF2B5EF4-FFF2-40B4-BE49-F238E27FC236}">
                  <a16:creationId xmlns:a16="http://schemas.microsoft.com/office/drawing/2014/main" id="{52B77A64-E07F-422D-B8A7-6B3E992C791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46" name="Grupo 45">
              <a:extLst>
                <a:ext uri="{FF2B5EF4-FFF2-40B4-BE49-F238E27FC236}">
                  <a16:creationId xmlns:a16="http://schemas.microsoft.com/office/drawing/2014/main" id="{CDDE257A-022E-4B65-8BFD-BCC8D88DA263}"/>
                </a:ext>
              </a:extLst>
            </p:cNvPr>
            <p:cNvGrpSpPr/>
            <p:nvPr/>
          </p:nvGrpSpPr>
          <p:grpSpPr>
            <a:xfrm>
              <a:off x="2438169" y="190957"/>
              <a:ext cx="2918099" cy="781051"/>
              <a:chOff x="458611" y="-1705663"/>
              <a:chExt cx="3093173" cy="951198"/>
            </a:xfrm>
          </p:grpSpPr>
          <p:sp>
            <p:nvSpPr>
              <p:cNvPr id="50" name="Cuadro de texto 2">
                <a:extLst>
                  <a:ext uri="{FF2B5EF4-FFF2-40B4-BE49-F238E27FC236}">
                    <a16:creationId xmlns:a16="http://schemas.microsoft.com/office/drawing/2014/main" id="{A5A3CF3F-E124-4E9F-B9EC-0F2F88CF3D71}"/>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1" name="Imagen 50" descr="Boomerang">
                <a:extLst>
                  <a:ext uri="{FF2B5EF4-FFF2-40B4-BE49-F238E27FC236}">
                    <a16:creationId xmlns:a16="http://schemas.microsoft.com/office/drawing/2014/main" id="{BF5BE576-1AA0-4CC0-A958-306F529B32CD}"/>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47" name="Imagen 46">
              <a:extLst>
                <a:ext uri="{FF2B5EF4-FFF2-40B4-BE49-F238E27FC236}">
                  <a16:creationId xmlns:a16="http://schemas.microsoft.com/office/drawing/2014/main" id="{8C8B40DC-6721-4ED8-9BC5-5A78FD0576B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48" name="Imagen 47">
              <a:extLst>
                <a:ext uri="{FF2B5EF4-FFF2-40B4-BE49-F238E27FC236}">
                  <a16:creationId xmlns:a16="http://schemas.microsoft.com/office/drawing/2014/main" id="{60475313-CEE8-43BF-84AA-57C4725B71D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49" name="Imagen 48">
              <a:extLst>
                <a:ext uri="{FF2B5EF4-FFF2-40B4-BE49-F238E27FC236}">
                  <a16:creationId xmlns:a16="http://schemas.microsoft.com/office/drawing/2014/main" id="{5EC8439F-972C-452A-97F7-D191CA70E009}"/>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6504972" y="3223406"/>
            <a:ext cx="5687028" cy="523220"/>
          </a:xfrm>
          <a:prstGeom prst="rect">
            <a:avLst/>
          </a:prstGeom>
          <a:noFill/>
        </p:spPr>
        <p:txBody>
          <a:bodyPr wrap="square" rtlCol="0">
            <a:spAutoFit/>
          </a:bodyPr>
          <a:lstStyle/>
          <a:p>
            <a:r>
              <a:rPr lang="es-MX" sz="2800" b="1" dirty="0"/>
              <a:t>Dimensiones/Variables/Indicadores</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8"/>
          <a:stretch>
            <a:fillRect/>
          </a:stretch>
        </p:blipFill>
        <p:spPr>
          <a:xfrm>
            <a:off x="10966014" y="5817941"/>
            <a:ext cx="1329264" cy="1026026"/>
          </a:xfrm>
          <a:prstGeom prst="rect">
            <a:avLst/>
          </a:prstGeom>
        </p:spPr>
      </p:pic>
      <p:graphicFrame>
        <p:nvGraphicFramePr>
          <p:cNvPr id="2" name="Objeto 1">
            <a:extLst>
              <a:ext uri="{FF2B5EF4-FFF2-40B4-BE49-F238E27FC236}">
                <a16:creationId xmlns:a16="http://schemas.microsoft.com/office/drawing/2014/main" id="{C4FA68DB-DE66-AF15-B79D-199389D3E3CB}"/>
              </a:ext>
            </a:extLst>
          </p:cNvPr>
          <p:cNvGraphicFramePr>
            <a:graphicFrameLocks noChangeAspect="1"/>
          </p:cNvGraphicFramePr>
          <p:nvPr>
            <p:extLst>
              <p:ext uri="{D42A27DB-BD31-4B8C-83A1-F6EECF244321}">
                <p14:modId xmlns:p14="http://schemas.microsoft.com/office/powerpoint/2010/main" val="2877808754"/>
              </p:ext>
            </p:extLst>
          </p:nvPr>
        </p:nvGraphicFramePr>
        <p:xfrm>
          <a:off x="192723" y="1975081"/>
          <a:ext cx="6278088" cy="3701588"/>
        </p:xfrm>
        <a:graphic>
          <a:graphicData uri="http://schemas.openxmlformats.org/presentationml/2006/ole">
            <mc:AlternateContent xmlns:mc="http://schemas.openxmlformats.org/markup-compatibility/2006">
              <mc:Choice xmlns:v="urn:schemas-microsoft-com:vml" Requires="v">
                <p:oleObj name="Worksheet" r:id="rId9" imgW="6576025" imgH="2285953" progId="Excel.Sheet.12">
                  <p:embed/>
                </p:oleObj>
              </mc:Choice>
              <mc:Fallback>
                <p:oleObj name="Worksheet" r:id="rId9" imgW="6576025" imgH="2285953" progId="Excel.Sheet.12">
                  <p:embed/>
                  <p:pic>
                    <p:nvPicPr>
                      <p:cNvPr id="0" name=""/>
                      <p:cNvPicPr/>
                      <p:nvPr/>
                    </p:nvPicPr>
                    <p:blipFill>
                      <a:blip r:embed="rId10"/>
                      <a:stretch>
                        <a:fillRect/>
                      </a:stretch>
                    </p:blipFill>
                    <p:spPr>
                      <a:xfrm>
                        <a:off x="192723" y="1975081"/>
                        <a:ext cx="6278088" cy="3701588"/>
                      </a:xfrm>
                      <a:prstGeom prst="rect">
                        <a:avLst/>
                      </a:prstGeom>
                    </p:spPr>
                  </p:pic>
                </p:oleObj>
              </mc:Fallback>
            </mc:AlternateContent>
          </a:graphicData>
        </a:graphic>
      </p:graphicFrame>
    </p:spTree>
    <p:extLst>
      <p:ext uri="{BB962C8B-B14F-4D97-AF65-F5344CB8AC3E}">
        <p14:creationId xmlns:p14="http://schemas.microsoft.com/office/powerpoint/2010/main" val="2600448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41300" y="1320715"/>
            <a:ext cx="11709400" cy="4770537"/>
          </a:xfrm>
          <a:prstGeom prst="rect">
            <a:avLst/>
          </a:prstGeom>
          <a:noFill/>
        </p:spPr>
        <p:txBody>
          <a:bodyPr wrap="square" rtlCol="0">
            <a:spAutoFit/>
          </a:bodyPr>
          <a:lstStyle/>
          <a:p>
            <a:r>
              <a:rPr lang="es-MX" sz="3200" b="1" dirty="0"/>
              <a:t>Resultados Esperados</a:t>
            </a:r>
          </a:p>
          <a:p>
            <a:endParaRPr lang="es-MX" sz="3200" b="1" dirty="0"/>
          </a:p>
          <a:p>
            <a:pPr algn="just"/>
            <a:r>
              <a:rPr lang="es-MX" sz="2400" dirty="0"/>
              <a:t>Los estudios analizados muestran, que factores tecnológicos como la Ventaja Relativa, Compatibilidad, Complejidad y Seguridad, han mostrado una gran influencia en la mayoría de las Pymes. Asimismo factores organizacionales como el apoyo de la alta dirección, y factores del entorno como la presión competitiva se han mostrado con gran influencia en la mayoría de estudios previos. Por lo tanto, se espera que los resultados en las Pymes de México, muestren al factor tecnológico como uno de los principales factores. Lo anterior, debido a que, actualmente, aun se tienen preocupaciones sobre la seguridad de la información alojada en la nube. Asimismo, la ventaja relativa supone un factor importante debido a que para las empresas es importante que la nueva tecnología proporcione mayores beneficios que la tecnología a la cual reemplaza.  </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3150375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13183" y="1264610"/>
            <a:ext cx="11129887" cy="8032968"/>
          </a:xfrm>
          <a:prstGeom prst="rect">
            <a:avLst/>
          </a:prstGeom>
          <a:noFill/>
        </p:spPr>
        <p:txBody>
          <a:bodyPr wrap="square" rtlCol="0">
            <a:spAutoFit/>
          </a:bodyPr>
          <a:lstStyle/>
          <a:p>
            <a:r>
              <a:rPr lang="es-MX" sz="2800" b="1" dirty="0"/>
              <a:t>Referencias</a:t>
            </a:r>
          </a:p>
          <a:p>
            <a:r>
              <a:rPr lang="es-MX" sz="1400" dirty="0">
                <a:effectLst/>
                <a:ea typeface="Calibri" panose="020F0502020204030204" pitchFamily="34" charset="0"/>
                <a:cs typeface="Times New Roman" panose="02020603050405020304" pitchFamily="18" charset="0"/>
              </a:rPr>
              <a:t>Albar, A. M., &amp; Hoque, M. R. (2017). </a:t>
            </a:r>
            <a:r>
              <a:rPr lang="es-MX" sz="1400" dirty="0" err="1">
                <a:effectLst/>
                <a:ea typeface="Calibri" panose="020F0502020204030204" pitchFamily="34" charset="0"/>
                <a:cs typeface="Times New Roman" panose="02020603050405020304" pitchFamily="18" charset="0"/>
              </a:rPr>
              <a:t>Factors</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affecting</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cloud</a:t>
            </a:r>
            <a:r>
              <a:rPr lang="es-MX" sz="1400" dirty="0">
                <a:effectLst/>
                <a:ea typeface="Calibri" panose="020F0502020204030204" pitchFamily="34" charset="0"/>
                <a:cs typeface="Times New Roman" panose="02020603050405020304" pitchFamily="18" charset="0"/>
              </a:rPr>
              <a:t> ERP </a:t>
            </a:r>
            <a:r>
              <a:rPr lang="es-MX" sz="1400" dirty="0" err="1">
                <a:effectLst/>
                <a:ea typeface="Calibri" panose="020F0502020204030204" pitchFamily="34" charset="0"/>
                <a:cs typeface="Times New Roman" panose="02020603050405020304" pitchFamily="18" charset="0"/>
              </a:rPr>
              <a:t>adoption</a:t>
            </a:r>
            <a:r>
              <a:rPr lang="es-MX" sz="1400" dirty="0">
                <a:effectLst/>
                <a:ea typeface="Calibri" panose="020F0502020204030204" pitchFamily="34" charset="0"/>
                <a:cs typeface="Times New Roman" panose="02020603050405020304" pitchFamily="18" charset="0"/>
              </a:rPr>
              <a:t> in </a:t>
            </a:r>
            <a:r>
              <a:rPr lang="es-MX" sz="1400" dirty="0" err="1">
                <a:effectLst/>
                <a:ea typeface="Calibri" panose="020F0502020204030204" pitchFamily="34" charset="0"/>
                <a:cs typeface="Times New Roman" panose="02020603050405020304" pitchFamily="18" charset="0"/>
              </a:rPr>
              <a:t>Saudi</a:t>
            </a:r>
            <a:r>
              <a:rPr lang="es-MX" sz="1400" dirty="0">
                <a:effectLst/>
                <a:ea typeface="Calibri" panose="020F0502020204030204" pitchFamily="34" charset="0"/>
                <a:cs typeface="Times New Roman" panose="02020603050405020304" pitchFamily="18" charset="0"/>
              </a:rPr>
              <a:t> Arabia: </a:t>
            </a:r>
            <a:r>
              <a:rPr lang="es-MX" sz="1400" dirty="0" err="1">
                <a:effectLst/>
                <a:ea typeface="Calibri" panose="020F0502020204030204" pitchFamily="34" charset="0"/>
                <a:cs typeface="Times New Roman" panose="02020603050405020304" pitchFamily="18" charset="0"/>
              </a:rPr>
              <a:t>An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empirical</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study</a:t>
            </a:r>
            <a:r>
              <a:rPr lang="es-MX" sz="1400"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Information</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Development</a:t>
            </a:r>
            <a:r>
              <a:rPr lang="es-MX" sz="1400" i="1" dirty="0">
                <a:effectLst/>
                <a:ea typeface="Calibri" panose="020F0502020204030204" pitchFamily="34" charset="0"/>
                <a:cs typeface="Times New Roman" panose="02020603050405020304" pitchFamily="18" charset="0"/>
              </a:rPr>
              <a:t>, 35</a:t>
            </a:r>
            <a:r>
              <a:rPr lang="es-MX" sz="1400" dirty="0">
                <a:effectLst/>
                <a:ea typeface="Calibri" panose="020F0502020204030204" pitchFamily="34" charset="0"/>
                <a:cs typeface="Times New Roman" panose="02020603050405020304" pitchFamily="18" charset="0"/>
              </a:rPr>
              <a:t>(1), 150-164.       doi:10.1177/0266666917735677</a:t>
            </a:r>
          </a:p>
          <a:p>
            <a:pPr algn="just"/>
            <a:endParaRPr lang="es-MX" sz="1400" b="1" dirty="0"/>
          </a:p>
          <a:p>
            <a:pPr algn="just"/>
            <a:r>
              <a:rPr lang="en-US" sz="1400" dirty="0"/>
              <a:t>AL-</a:t>
            </a:r>
            <a:r>
              <a:rPr lang="en-US" sz="1400" dirty="0" err="1"/>
              <a:t>Shboul</a:t>
            </a:r>
            <a:r>
              <a:rPr lang="en-US" sz="1400" dirty="0"/>
              <a:t>, M. A. (2019). Towards better understanding of determinants logistical factors in SMEs for cloud ERP adoption in developing economies. Business Process Management Journal, 25(5), 887-907. doi:10.1108/BPMJ-01-2018-0004</a:t>
            </a:r>
          </a:p>
          <a:p>
            <a:pPr algn="just"/>
            <a:endParaRPr lang="en-US" sz="1400" dirty="0"/>
          </a:p>
          <a:p>
            <a:pPr algn="just"/>
            <a:r>
              <a:rPr lang="es-MX" sz="1400" dirty="0">
                <a:effectLst/>
                <a:ea typeface="Calibri" panose="020F0502020204030204" pitchFamily="34" charset="0"/>
                <a:cs typeface="Times New Roman" panose="02020603050405020304" pitchFamily="18" charset="0"/>
              </a:rPr>
              <a:t>Baker, J. (Septiembre de 2011). </a:t>
            </a:r>
            <a:r>
              <a:rPr lang="es-MX" sz="1400" dirty="0" err="1">
                <a:effectLst/>
                <a:ea typeface="Calibri" panose="020F0502020204030204" pitchFamily="34" charset="0"/>
                <a:cs typeface="Times New Roman" panose="02020603050405020304" pitchFamily="18" charset="0"/>
              </a:rPr>
              <a:t>The</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Technology</a:t>
            </a:r>
            <a:r>
              <a:rPr lang="es-MX" sz="1400" dirty="0">
                <a:effectLst/>
                <a:ea typeface="Calibri" panose="020F0502020204030204" pitchFamily="34" charset="0"/>
                <a:cs typeface="Times New Roman" panose="02020603050405020304" pitchFamily="18" charset="0"/>
              </a:rPr>
              <a:t>–</a:t>
            </a:r>
            <a:r>
              <a:rPr lang="es-MX" sz="1400" dirty="0" err="1">
                <a:effectLst/>
                <a:ea typeface="Calibri" panose="020F0502020204030204" pitchFamily="34" charset="0"/>
                <a:cs typeface="Times New Roman" panose="02020603050405020304" pitchFamily="18" charset="0"/>
              </a:rPr>
              <a:t>Organization</a:t>
            </a:r>
            <a:r>
              <a:rPr lang="es-MX" sz="1400" dirty="0">
                <a:effectLst/>
                <a:ea typeface="Calibri" panose="020F0502020204030204" pitchFamily="34" charset="0"/>
                <a:cs typeface="Times New Roman" panose="02020603050405020304" pitchFamily="18" charset="0"/>
              </a:rPr>
              <a:t>–</a:t>
            </a:r>
            <a:r>
              <a:rPr lang="es-MX" sz="1400" dirty="0" err="1">
                <a:effectLst/>
                <a:ea typeface="Calibri" panose="020F0502020204030204" pitchFamily="34" charset="0"/>
                <a:cs typeface="Times New Roman" panose="02020603050405020304" pitchFamily="18" charset="0"/>
              </a:rPr>
              <a:t>Environment</a:t>
            </a:r>
            <a:r>
              <a:rPr lang="es-MX" sz="1400" dirty="0">
                <a:effectLst/>
                <a:ea typeface="Calibri" panose="020F0502020204030204" pitchFamily="34" charset="0"/>
                <a:cs typeface="Times New Roman" panose="02020603050405020304" pitchFamily="18" charset="0"/>
              </a:rPr>
              <a:t> Framework. </a:t>
            </a:r>
            <a:r>
              <a:rPr lang="es-MX" sz="1400" i="1" dirty="0" err="1">
                <a:effectLst/>
                <a:ea typeface="Calibri" panose="020F0502020204030204" pitchFamily="34" charset="0"/>
                <a:cs typeface="Times New Roman" panose="02020603050405020304" pitchFamily="18" charset="0"/>
              </a:rPr>
              <a:t>Information</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Systems</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Theory</a:t>
            </a:r>
            <a:r>
              <a:rPr lang="es-MX" sz="1400" dirty="0">
                <a:effectLst/>
                <a:ea typeface="Calibri" panose="020F0502020204030204" pitchFamily="34" charset="0"/>
                <a:cs typeface="Times New Roman" panose="02020603050405020304" pitchFamily="18" charset="0"/>
              </a:rPr>
              <a:t>, 231-245. doi:10.1007/978-1-4419-6108-2_12</a:t>
            </a:r>
          </a:p>
          <a:p>
            <a:pPr algn="just"/>
            <a:endParaRPr lang="es-MX" sz="1400" dirty="0">
              <a:effectLst/>
              <a:ea typeface="Calibri" panose="020F0502020204030204" pitchFamily="34" charset="0"/>
              <a:cs typeface="Times New Roman" panose="02020603050405020304" pitchFamily="18" charset="0"/>
            </a:endParaRPr>
          </a:p>
          <a:p>
            <a:pPr algn="just"/>
            <a:r>
              <a:rPr lang="es-MX" sz="1400" dirty="0" err="1">
                <a:effectLst/>
                <a:ea typeface="Calibri" panose="020F0502020204030204" pitchFamily="34" charset="0"/>
                <a:cs typeface="Times New Roman" panose="02020603050405020304" pitchFamily="18" charset="0"/>
              </a:rPr>
              <a:t>Bhatti</a:t>
            </a:r>
            <a:r>
              <a:rPr lang="es-MX" sz="1400" dirty="0">
                <a:effectLst/>
                <a:ea typeface="Calibri" panose="020F0502020204030204" pitchFamily="34" charset="0"/>
                <a:cs typeface="Times New Roman" panose="02020603050405020304" pitchFamily="18" charset="0"/>
              </a:rPr>
              <a:t>, T. (2017). </a:t>
            </a:r>
            <a:r>
              <a:rPr lang="es-MX" sz="1400" dirty="0" err="1">
                <a:effectLst/>
                <a:ea typeface="Calibri" panose="020F0502020204030204" pitchFamily="34" charset="0"/>
                <a:cs typeface="Times New Roman" panose="02020603050405020304" pitchFamily="18" charset="0"/>
              </a:rPr>
              <a:t>Influences</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on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adoption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of</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cloud-based</a:t>
            </a:r>
            <a:r>
              <a:rPr lang="es-MX" sz="1400" dirty="0">
                <a:effectLst/>
                <a:ea typeface="Calibri" panose="020F0502020204030204" pitchFamily="34" charset="0"/>
                <a:cs typeface="Times New Roman" panose="02020603050405020304" pitchFamily="18" charset="0"/>
              </a:rPr>
              <a:t> ERP </a:t>
            </a:r>
            <a:r>
              <a:rPr lang="es-MX" sz="1400" dirty="0" err="1">
                <a:effectLst/>
                <a:ea typeface="Calibri" panose="020F0502020204030204" pitchFamily="34" charset="0"/>
                <a:cs typeface="Times New Roman" panose="02020603050405020304" pitchFamily="18" charset="0"/>
              </a:rPr>
              <a:t>systems</a:t>
            </a:r>
            <a:r>
              <a:rPr lang="es-MX" sz="1400" dirty="0">
                <a:effectLst/>
                <a:ea typeface="Calibri" panose="020F0502020204030204" pitchFamily="34" charset="0"/>
                <a:cs typeface="Times New Roman" panose="02020603050405020304" pitchFamily="18" charset="0"/>
              </a:rPr>
              <a:t> in </a:t>
            </a:r>
            <a:r>
              <a:rPr lang="es-MX" sz="1400" dirty="0" err="1">
                <a:effectLst/>
                <a:ea typeface="Calibri" panose="020F0502020204030204" pitchFamily="34" charset="0"/>
                <a:cs typeface="Times New Roman" panose="02020603050405020304" pitchFamily="18" charset="0"/>
              </a:rPr>
              <a:t>SMEs</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The</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technological-organizational-environmental</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framework</a:t>
            </a:r>
            <a:r>
              <a:rPr lang="es-MX" sz="1400"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Corporate</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Ownership</a:t>
            </a:r>
            <a:r>
              <a:rPr lang="es-MX" sz="1400" i="1" dirty="0">
                <a:effectLst/>
                <a:ea typeface="Calibri" panose="020F0502020204030204" pitchFamily="34" charset="0"/>
                <a:cs typeface="Times New Roman" panose="02020603050405020304" pitchFamily="18" charset="0"/>
              </a:rPr>
              <a:t> &amp; Control, 15</a:t>
            </a:r>
            <a:r>
              <a:rPr lang="es-MX" sz="1400" dirty="0">
                <a:effectLst/>
                <a:ea typeface="Calibri" panose="020F0502020204030204" pitchFamily="34" charset="0"/>
                <a:cs typeface="Times New Roman" panose="02020603050405020304" pitchFamily="18" charset="0"/>
              </a:rPr>
              <a:t>(1-2), 370-380. doi:10.22495/cocv15i1c2p6</a:t>
            </a:r>
          </a:p>
          <a:p>
            <a:pPr algn="just"/>
            <a:endParaRPr lang="es-MX" sz="1400" dirty="0">
              <a:effectLst/>
              <a:ea typeface="Calibri" panose="020F0502020204030204" pitchFamily="34" charset="0"/>
              <a:cs typeface="Times New Roman" panose="02020603050405020304" pitchFamily="18" charset="0"/>
            </a:endParaRPr>
          </a:p>
          <a:p>
            <a:pPr algn="just"/>
            <a:r>
              <a:rPr lang="es-MX" sz="1400" dirty="0" err="1">
                <a:effectLst/>
                <a:ea typeface="Calibri" panose="020F0502020204030204" pitchFamily="34" charset="0"/>
                <a:cs typeface="Times New Roman" panose="02020603050405020304" pitchFamily="18" charset="0"/>
              </a:rPr>
              <a:t>Harfoushi</a:t>
            </a:r>
            <a:r>
              <a:rPr lang="es-MX" sz="1400" dirty="0">
                <a:effectLst/>
                <a:ea typeface="Calibri" panose="020F0502020204030204" pitchFamily="34" charset="0"/>
                <a:cs typeface="Times New Roman" panose="02020603050405020304" pitchFamily="18" charset="0"/>
              </a:rPr>
              <a:t>, O., </a:t>
            </a:r>
            <a:r>
              <a:rPr lang="es-MX" sz="1400" dirty="0" err="1">
                <a:effectLst/>
                <a:ea typeface="Calibri" panose="020F0502020204030204" pitchFamily="34" charset="0"/>
                <a:cs typeface="Times New Roman" panose="02020603050405020304" pitchFamily="18" charset="0"/>
              </a:rPr>
              <a:t>Akhorshaideh</a:t>
            </a:r>
            <a:r>
              <a:rPr lang="es-MX" sz="1400" dirty="0">
                <a:effectLst/>
                <a:ea typeface="Calibri" panose="020F0502020204030204" pitchFamily="34" charset="0"/>
                <a:cs typeface="Times New Roman" panose="02020603050405020304" pitchFamily="18" charset="0"/>
              </a:rPr>
              <a:t>, A. H., </a:t>
            </a:r>
            <a:r>
              <a:rPr lang="es-MX" sz="1400" dirty="0" err="1">
                <a:effectLst/>
                <a:ea typeface="Calibri" panose="020F0502020204030204" pitchFamily="34" charset="0"/>
                <a:cs typeface="Times New Roman" panose="02020603050405020304" pitchFamily="18" charset="0"/>
              </a:rPr>
              <a:t>Aqqad</a:t>
            </a:r>
            <a:r>
              <a:rPr lang="es-MX" sz="1400" dirty="0">
                <a:effectLst/>
                <a:ea typeface="Calibri" panose="020F0502020204030204" pitchFamily="34" charset="0"/>
                <a:cs typeface="Times New Roman" panose="02020603050405020304" pitchFamily="18" charset="0"/>
              </a:rPr>
              <a:t>, N., </a:t>
            </a:r>
            <a:r>
              <a:rPr lang="es-MX" sz="1400" dirty="0" err="1">
                <a:effectLst/>
                <a:ea typeface="Calibri" panose="020F0502020204030204" pitchFamily="34" charset="0"/>
                <a:cs typeface="Times New Roman" panose="02020603050405020304" pitchFamily="18" charset="0"/>
              </a:rPr>
              <a:t>Janini</a:t>
            </a:r>
            <a:r>
              <a:rPr lang="es-MX" sz="1400" dirty="0">
                <a:effectLst/>
                <a:ea typeface="Calibri" panose="020F0502020204030204" pitchFamily="34" charset="0"/>
                <a:cs typeface="Times New Roman" panose="02020603050405020304" pitchFamily="18" charset="0"/>
              </a:rPr>
              <a:t>, M. A., &amp; </a:t>
            </a:r>
            <a:r>
              <a:rPr lang="es-MX" sz="1400" dirty="0" err="1">
                <a:effectLst/>
                <a:ea typeface="Calibri" panose="020F0502020204030204" pitchFamily="34" charset="0"/>
                <a:cs typeface="Times New Roman" panose="02020603050405020304" pitchFamily="18" charset="0"/>
              </a:rPr>
              <a:t>Obiedat</a:t>
            </a:r>
            <a:r>
              <a:rPr lang="es-MX" sz="1400" dirty="0">
                <a:effectLst/>
                <a:ea typeface="Calibri" panose="020F0502020204030204" pitchFamily="34" charset="0"/>
                <a:cs typeface="Times New Roman" panose="02020603050405020304" pitchFamily="18" charset="0"/>
              </a:rPr>
              <a:t>, R. (2016). </a:t>
            </a:r>
            <a:r>
              <a:rPr lang="es-MX" sz="1400" dirty="0" err="1">
                <a:effectLst/>
                <a:ea typeface="Calibri" panose="020F0502020204030204" pitchFamily="34" charset="0"/>
                <a:cs typeface="Times New Roman" panose="02020603050405020304" pitchFamily="18" charset="0"/>
              </a:rPr>
              <a:t>Factors</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Affecting</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the</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Intention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of</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Adopting</a:t>
            </a:r>
            <a:r>
              <a:rPr lang="es-MX" sz="1400" dirty="0">
                <a:effectLst/>
                <a:ea typeface="Calibri" panose="020F0502020204030204" pitchFamily="34" charset="0"/>
                <a:cs typeface="Times New Roman" panose="02020603050405020304" pitchFamily="18" charset="0"/>
              </a:rPr>
              <a:t> Cloud Computing in </a:t>
            </a:r>
            <a:r>
              <a:rPr lang="es-MX" sz="1400" dirty="0" err="1">
                <a:effectLst/>
                <a:ea typeface="Calibri" panose="020F0502020204030204" pitchFamily="34" charset="0"/>
                <a:cs typeface="Times New Roman" panose="02020603050405020304" pitchFamily="18" charset="0"/>
              </a:rPr>
              <a:t>Jordanian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Hospitals</a:t>
            </a:r>
            <a:r>
              <a:rPr lang="es-MX" sz="1400"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Communications</a:t>
            </a:r>
            <a:r>
              <a:rPr lang="es-MX" sz="1400" i="1" dirty="0">
                <a:effectLst/>
                <a:ea typeface="Calibri" panose="020F0502020204030204" pitchFamily="34" charset="0"/>
                <a:cs typeface="Times New Roman" panose="02020603050405020304" pitchFamily="18" charset="0"/>
              </a:rPr>
              <a:t> and Network, 8</a:t>
            </a:r>
            <a:r>
              <a:rPr lang="es-MX" sz="1400" dirty="0">
                <a:effectLst/>
                <a:ea typeface="Calibri" panose="020F0502020204030204" pitchFamily="34" charset="0"/>
                <a:cs typeface="Times New Roman" panose="02020603050405020304" pitchFamily="18" charset="0"/>
              </a:rPr>
              <a:t>, 88-101. doi:10.4236/cn.2016.82010.</a:t>
            </a:r>
          </a:p>
          <a:p>
            <a:pPr algn="just"/>
            <a:endParaRPr lang="es-MX" sz="1400" dirty="0">
              <a:effectLst/>
              <a:ea typeface="Calibri" panose="020F0502020204030204" pitchFamily="34" charset="0"/>
              <a:cs typeface="Times New Roman" panose="02020603050405020304" pitchFamily="18" charset="0"/>
            </a:endParaRPr>
          </a:p>
          <a:p>
            <a:pPr algn="just"/>
            <a:r>
              <a:rPr lang="es-MX" sz="1400" dirty="0" err="1">
                <a:effectLst/>
                <a:ea typeface="Calibri" panose="020F0502020204030204" pitchFamily="34" charset="0"/>
                <a:cs typeface="Times New Roman" panose="02020603050405020304" pitchFamily="18" charset="0"/>
              </a:rPr>
              <a:t>Murtezani</a:t>
            </a:r>
            <a:r>
              <a:rPr lang="es-MX" sz="1400" dirty="0">
                <a:effectLst/>
                <a:ea typeface="Calibri" panose="020F0502020204030204" pitchFamily="34" charset="0"/>
                <a:cs typeface="Times New Roman" panose="02020603050405020304" pitchFamily="18" charset="0"/>
              </a:rPr>
              <a:t>, D. R., &amp; </a:t>
            </a:r>
            <a:r>
              <a:rPr lang="es-MX" sz="1400" dirty="0" err="1">
                <a:effectLst/>
                <a:ea typeface="Calibri" panose="020F0502020204030204" pitchFamily="34" charset="0"/>
                <a:cs typeface="Times New Roman" panose="02020603050405020304" pitchFamily="18" charset="0"/>
              </a:rPr>
              <a:t>Metin</a:t>
            </a:r>
            <a:r>
              <a:rPr lang="es-MX" sz="1400" dirty="0">
                <a:effectLst/>
                <a:ea typeface="Calibri" panose="020F0502020204030204" pitchFamily="34" charset="0"/>
                <a:cs typeface="Times New Roman" panose="02020603050405020304" pitchFamily="18" charset="0"/>
              </a:rPr>
              <a:t>, B. (2016). </a:t>
            </a:r>
            <a:r>
              <a:rPr lang="es-MX" sz="1400" dirty="0" err="1">
                <a:effectLst/>
                <a:ea typeface="Calibri" panose="020F0502020204030204" pitchFamily="34" charset="0"/>
                <a:cs typeface="Times New Roman" panose="02020603050405020304" pitchFamily="18" charset="0"/>
              </a:rPr>
              <a:t>Assessing</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cloud</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computing</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readiness</a:t>
            </a:r>
            <a:r>
              <a:rPr lang="es-MX" sz="1400" dirty="0">
                <a:effectLst/>
                <a:ea typeface="Calibri" panose="020F0502020204030204" pitchFamily="34" charset="0"/>
                <a:cs typeface="Times New Roman" panose="02020603050405020304" pitchFamily="18" charset="0"/>
              </a:rPr>
              <a:t> and </a:t>
            </a:r>
            <a:r>
              <a:rPr lang="es-MX" sz="1400" dirty="0" err="1">
                <a:effectLst/>
                <a:ea typeface="Calibri" panose="020F0502020204030204" pitchFamily="34" charset="0"/>
                <a:cs typeface="Times New Roman" panose="02020603050405020304" pitchFamily="18" charset="0"/>
              </a:rPr>
              <a:t>adoption</a:t>
            </a:r>
            <a:r>
              <a:rPr lang="es-MX" sz="1400" dirty="0">
                <a:effectLst/>
                <a:ea typeface="Calibri" panose="020F0502020204030204" pitchFamily="34" charset="0"/>
                <a:cs typeface="Times New Roman" panose="02020603050405020304" pitchFamily="18" charset="0"/>
              </a:rPr>
              <a:t>. </a:t>
            </a:r>
            <a:r>
              <a:rPr lang="es-MX" sz="1400" i="1" dirty="0">
                <a:effectLst/>
                <a:ea typeface="Calibri" panose="020F0502020204030204" pitchFamily="34" charset="0"/>
                <a:cs typeface="Times New Roman" panose="02020603050405020304" pitchFamily="18" charset="0"/>
              </a:rPr>
              <a:t>2016 IEEE 14th International </a:t>
            </a:r>
            <a:r>
              <a:rPr lang="es-MX" sz="1400" i="1" dirty="0" err="1">
                <a:effectLst/>
                <a:ea typeface="Calibri" panose="020F0502020204030204" pitchFamily="34" charset="0"/>
                <a:cs typeface="Times New Roman" panose="02020603050405020304" pitchFamily="18" charset="0"/>
              </a:rPr>
              <a:t>Symposium</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on</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Intelligent</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Systems</a:t>
            </a:r>
            <a:r>
              <a:rPr lang="es-MX" sz="1400" i="1" dirty="0">
                <a:effectLst/>
                <a:ea typeface="Calibri" panose="020F0502020204030204" pitchFamily="34" charset="0"/>
                <a:cs typeface="Times New Roman" panose="02020603050405020304" pitchFamily="18" charset="0"/>
              </a:rPr>
              <a:t> and </a:t>
            </a:r>
            <a:r>
              <a:rPr lang="es-MX" sz="1400" i="1" dirty="0" err="1">
                <a:effectLst/>
                <a:ea typeface="Calibri" panose="020F0502020204030204" pitchFamily="34" charset="0"/>
                <a:cs typeface="Times New Roman" panose="02020603050405020304" pitchFamily="18" charset="0"/>
              </a:rPr>
              <a:t>Informatics</a:t>
            </a:r>
            <a:r>
              <a:rPr lang="es-MX" sz="1400" i="1" dirty="0">
                <a:effectLst/>
                <a:ea typeface="Calibri" panose="020F0502020204030204" pitchFamily="34" charset="0"/>
                <a:cs typeface="Times New Roman" panose="02020603050405020304" pitchFamily="18" charset="0"/>
              </a:rPr>
              <a:t> (SISY)</a:t>
            </a:r>
            <a:r>
              <a:rPr lang="es-MX" sz="1400" dirty="0">
                <a:effectLst/>
                <a:ea typeface="Calibri" panose="020F0502020204030204" pitchFamily="34" charset="0"/>
                <a:cs typeface="Times New Roman" panose="02020603050405020304" pitchFamily="18" charset="0"/>
              </a:rPr>
              <a:t>, 263-266. doi:10.1109/SISY.2016.7601509</a:t>
            </a:r>
          </a:p>
          <a:p>
            <a:pPr algn="just"/>
            <a:endParaRPr lang="es-MX" sz="1400" dirty="0">
              <a:effectLst/>
              <a:ea typeface="Calibri" panose="020F0502020204030204" pitchFamily="34" charset="0"/>
              <a:cs typeface="Times New Roman" panose="02020603050405020304" pitchFamily="18" charset="0"/>
            </a:endParaRPr>
          </a:p>
          <a:p>
            <a:pPr algn="just"/>
            <a:r>
              <a:rPr lang="es-MX" sz="1400" dirty="0">
                <a:effectLst/>
                <a:ea typeface="Calibri" panose="020F0502020204030204" pitchFamily="34" charset="0"/>
                <a:cs typeface="Times New Roman" panose="02020603050405020304" pitchFamily="18" charset="0"/>
              </a:rPr>
              <a:t>Tornatzky, L., &amp; Fleischer, M. (1990). </a:t>
            </a:r>
            <a:r>
              <a:rPr lang="es-MX" sz="1400" i="1" dirty="0" err="1">
                <a:effectLst/>
                <a:ea typeface="Calibri" panose="020F0502020204030204" pitchFamily="34" charset="0"/>
                <a:cs typeface="Times New Roman" panose="02020603050405020304" pitchFamily="18" charset="0"/>
              </a:rPr>
              <a:t>The</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Processes</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of</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Technological</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Innovation</a:t>
            </a:r>
            <a:r>
              <a:rPr lang="es-MX" sz="1400" i="1" dirty="0">
                <a:effectLst/>
                <a:ea typeface="Calibri" panose="020F0502020204030204" pitchFamily="34" charset="0"/>
                <a:cs typeface="Times New Roman" panose="02020603050405020304" pitchFamily="18" charset="0"/>
              </a:rPr>
              <a:t>.</a:t>
            </a:r>
            <a:r>
              <a:rPr lang="es-MX" sz="1400" dirty="0">
                <a:effectLst/>
                <a:ea typeface="Calibri" panose="020F0502020204030204" pitchFamily="34" charset="0"/>
                <a:cs typeface="Times New Roman" panose="02020603050405020304" pitchFamily="18" charset="0"/>
              </a:rPr>
              <a:t> Lexington: Lexington </a:t>
            </a:r>
            <a:r>
              <a:rPr lang="es-MX" sz="1400" dirty="0" err="1">
                <a:effectLst/>
                <a:ea typeface="Calibri" panose="020F0502020204030204" pitchFamily="34" charset="0"/>
                <a:cs typeface="Times New Roman" panose="02020603050405020304" pitchFamily="18" charset="0"/>
              </a:rPr>
              <a:t>Books</a:t>
            </a:r>
            <a:r>
              <a:rPr lang="es-MX" sz="1400" dirty="0">
                <a:effectLst/>
                <a:ea typeface="Calibri" panose="020F0502020204030204" pitchFamily="34" charset="0"/>
                <a:cs typeface="Times New Roman" panose="02020603050405020304" pitchFamily="18" charset="0"/>
              </a:rPr>
              <a:t>.</a:t>
            </a:r>
            <a:endParaRPr lang="es-MX" sz="3200" b="1" dirty="0"/>
          </a:p>
          <a:p>
            <a:pPr algn="just"/>
            <a:endParaRPr lang="es-MX" sz="1200" b="1" dirty="0"/>
          </a:p>
          <a:p>
            <a:pPr algn="just"/>
            <a:r>
              <a:rPr lang="es-MX" sz="1400" dirty="0" err="1">
                <a:effectLst/>
                <a:ea typeface="Calibri" panose="020F0502020204030204" pitchFamily="34" charset="0"/>
                <a:cs typeface="Times New Roman" panose="02020603050405020304" pitchFamily="18" charset="0"/>
              </a:rPr>
              <a:t>Zamani</a:t>
            </a:r>
            <a:r>
              <a:rPr lang="es-MX" sz="1400" dirty="0">
                <a:effectLst/>
                <a:ea typeface="Calibri" panose="020F0502020204030204" pitchFamily="34" charset="0"/>
                <a:cs typeface="Times New Roman" panose="02020603050405020304" pitchFamily="18" charset="0"/>
              </a:rPr>
              <a:t>, S. Z. (2022). Small and Medium </a:t>
            </a:r>
            <a:r>
              <a:rPr lang="es-MX" sz="1400" dirty="0" err="1">
                <a:effectLst/>
                <a:ea typeface="Calibri" panose="020F0502020204030204" pitchFamily="34" charset="0"/>
                <a:cs typeface="Times New Roman" panose="02020603050405020304" pitchFamily="18" charset="0"/>
              </a:rPr>
              <a:t>Enterprises</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SMEs</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facing</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an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evolving</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technological</a:t>
            </a:r>
            <a:r>
              <a:rPr lang="es-MX" sz="1400" dirty="0">
                <a:effectLst/>
                <a:ea typeface="Calibri" panose="020F0502020204030204" pitchFamily="34" charset="0"/>
                <a:cs typeface="Times New Roman" panose="02020603050405020304" pitchFamily="18" charset="0"/>
              </a:rPr>
              <a:t> era: a </a:t>
            </a:r>
            <a:r>
              <a:rPr lang="es-MX" sz="1400" dirty="0" err="1">
                <a:effectLst/>
                <a:ea typeface="Calibri" panose="020F0502020204030204" pitchFamily="34" charset="0"/>
                <a:cs typeface="Times New Roman" panose="02020603050405020304" pitchFamily="18" charset="0"/>
              </a:rPr>
              <a:t>systematic</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literature</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review</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on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the</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adoption</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of</a:t>
            </a:r>
            <a:r>
              <a:rPr lang="es-MX" sz="1400" dirty="0">
                <a:effectLst/>
                <a:ea typeface="Calibri" panose="020F0502020204030204" pitchFamily="34" charset="0"/>
                <a:cs typeface="Times New Roman" panose="02020603050405020304" pitchFamily="18" charset="0"/>
              </a:rPr>
              <a:t> </a:t>
            </a:r>
            <a:r>
              <a:rPr lang="es-MX" sz="1400" dirty="0" err="1">
                <a:effectLst/>
                <a:ea typeface="Calibri" panose="020F0502020204030204" pitchFamily="34" charset="0"/>
                <a:cs typeface="Times New Roman" panose="02020603050405020304" pitchFamily="18" charset="0"/>
              </a:rPr>
              <a:t>technologies</a:t>
            </a:r>
            <a:r>
              <a:rPr lang="es-MX" sz="1400" dirty="0">
                <a:effectLst/>
                <a:ea typeface="Calibri" panose="020F0502020204030204" pitchFamily="34" charset="0"/>
                <a:cs typeface="Times New Roman" panose="02020603050405020304" pitchFamily="18" charset="0"/>
              </a:rPr>
              <a:t> in </a:t>
            </a:r>
            <a:r>
              <a:rPr lang="es-MX" sz="1400" dirty="0" err="1">
                <a:effectLst/>
                <a:ea typeface="Calibri" panose="020F0502020204030204" pitchFamily="34" charset="0"/>
                <a:cs typeface="Times New Roman" panose="02020603050405020304" pitchFamily="18" charset="0"/>
              </a:rPr>
              <a:t>SMEs</a:t>
            </a:r>
            <a:r>
              <a:rPr lang="es-MX" sz="1400"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European</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Journal</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of</a:t>
            </a:r>
            <a:r>
              <a:rPr lang="es-MX" sz="1400" i="1" dirty="0">
                <a:effectLst/>
                <a:ea typeface="Calibri" panose="020F0502020204030204" pitchFamily="34" charset="0"/>
                <a:cs typeface="Times New Roman" panose="02020603050405020304" pitchFamily="18" charset="0"/>
              </a:rPr>
              <a:t> </a:t>
            </a:r>
            <a:r>
              <a:rPr lang="es-MX" sz="1400" i="1" dirty="0" err="1">
                <a:effectLst/>
                <a:ea typeface="Calibri" panose="020F0502020204030204" pitchFamily="34" charset="0"/>
                <a:cs typeface="Times New Roman" panose="02020603050405020304" pitchFamily="18" charset="0"/>
              </a:rPr>
              <a:t>Innovation</a:t>
            </a:r>
            <a:r>
              <a:rPr lang="es-MX" sz="1400" i="1" dirty="0">
                <a:effectLst/>
                <a:ea typeface="Calibri" panose="020F0502020204030204" pitchFamily="34" charset="0"/>
                <a:cs typeface="Times New Roman" panose="02020603050405020304" pitchFamily="18" charset="0"/>
              </a:rPr>
              <a:t> Management, 25</a:t>
            </a:r>
            <a:r>
              <a:rPr lang="es-MX" sz="1400" dirty="0">
                <a:effectLst/>
                <a:ea typeface="Calibri" panose="020F0502020204030204" pitchFamily="34" charset="0"/>
                <a:cs typeface="Times New Roman" panose="02020603050405020304" pitchFamily="18" charset="0"/>
              </a:rPr>
              <a:t>(6), 735-757. doi:10.1108/EJIM-07-2021-0360</a:t>
            </a:r>
          </a:p>
          <a:p>
            <a:endParaRPr lang="es-MX" sz="1200" dirty="0">
              <a:effectLst/>
              <a:ea typeface="Calibri" panose="020F0502020204030204" pitchFamily="34" charset="0"/>
              <a:cs typeface="Times New Roman" panose="02020603050405020304" pitchFamily="18" charset="0"/>
            </a:endParaRPr>
          </a:p>
          <a:p>
            <a:endParaRPr lang="es-MX" sz="1200" b="1" dirty="0"/>
          </a:p>
          <a:p>
            <a:endParaRPr lang="es-MX" sz="1200" b="1" dirty="0"/>
          </a:p>
          <a:p>
            <a:endParaRPr lang="es-MX" sz="1200" b="1" dirty="0"/>
          </a:p>
          <a:p>
            <a:endParaRPr lang="es-MX" sz="1200" b="1" dirty="0"/>
          </a:p>
          <a:p>
            <a:endParaRPr lang="es-MX" sz="1200" dirty="0">
              <a:ea typeface="Calibri" panose="020F0502020204030204" pitchFamily="34" charset="0"/>
              <a:cs typeface="Times New Roman" panose="02020603050405020304" pitchFamily="18" charset="0"/>
            </a:endParaRPr>
          </a:p>
          <a:p>
            <a:endParaRPr lang="es-MX" sz="1200" dirty="0">
              <a:ea typeface="Calibri" panose="020F0502020204030204" pitchFamily="34" charset="0"/>
              <a:cs typeface="Times New Roman" panose="02020603050405020304" pitchFamily="18" charset="0"/>
            </a:endParaRPr>
          </a:p>
          <a:p>
            <a:endParaRPr lang="es-MX" sz="1200" dirty="0">
              <a:effectLst/>
              <a:ea typeface="Calibri" panose="020F0502020204030204" pitchFamily="34" charset="0"/>
              <a:cs typeface="Times New Roman" panose="02020603050405020304" pitchFamily="18" charset="0"/>
            </a:endParaRPr>
          </a:p>
          <a:p>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sz="3200" b="1" dirty="0"/>
          </a:p>
          <a:p>
            <a:endParaRPr lang="es-MX" sz="3200" b="1"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2197745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199086" y="1866641"/>
            <a:ext cx="7454900" cy="584775"/>
          </a:xfrm>
          <a:prstGeom prst="rect">
            <a:avLst/>
          </a:prstGeom>
          <a:noFill/>
        </p:spPr>
        <p:txBody>
          <a:bodyPr wrap="square" rtlCol="0">
            <a:spAutoFit/>
          </a:bodyPr>
          <a:lstStyle/>
          <a:p>
            <a:pPr algn="ctr"/>
            <a:r>
              <a:rPr lang="es-MX" sz="3200" dirty="0"/>
              <a:t>Gildardo Horacio González Pérez</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2"/>
          <a:stretch>
            <a:fillRect/>
          </a:stretch>
        </p:blipFill>
        <p:spPr>
          <a:xfrm>
            <a:off x="10966014" y="5817941"/>
            <a:ext cx="1329264" cy="1026026"/>
          </a:xfrm>
          <a:prstGeom prst="rect">
            <a:avLst/>
          </a:prstGeom>
        </p:spPr>
      </p:pic>
      <p:sp>
        <p:nvSpPr>
          <p:cNvPr id="19" name="CuadroTexto 18">
            <a:extLst>
              <a:ext uri="{FF2B5EF4-FFF2-40B4-BE49-F238E27FC236}">
                <a16:creationId xmlns:a16="http://schemas.microsoft.com/office/drawing/2014/main" id="{C876C7D7-40F8-6F42-91E4-FE1988589A0A}"/>
              </a:ext>
            </a:extLst>
          </p:cNvPr>
          <p:cNvSpPr txBox="1"/>
          <p:nvPr/>
        </p:nvSpPr>
        <p:spPr>
          <a:xfrm>
            <a:off x="2199086" y="3531275"/>
            <a:ext cx="7454900" cy="1077218"/>
          </a:xfrm>
          <a:prstGeom prst="rect">
            <a:avLst/>
          </a:prstGeom>
          <a:noFill/>
        </p:spPr>
        <p:txBody>
          <a:bodyPr wrap="square" rtlCol="0">
            <a:spAutoFit/>
          </a:bodyPr>
          <a:lstStyle/>
          <a:p>
            <a:pPr algn="ctr"/>
            <a:r>
              <a:rPr lang="es-MX" sz="3200" dirty="0"/>
              <a:t>Mail: </a:t>
            </a:r>
            <a:r>
              <a:rPr lang="es-MX" sz="3200" dirty="0">
                <a:hlinkClick r:id="rId3"/>
              </a:rPr>
              <a:t>g.horacio14@outlook.com</a:t>
            </a:r>
            <a:endParaRPr lang="es-MX" sz="3200" dirty="0"/>
          </a:p>
          <a:p>
            <a:pPr algn="ctr"/>
            <a:r>
              <a:rPr lang="es-MX" sz="3200" dirty="0" err="1"/>
              <a:t>Whatsapp</a:t>
            </a:r>
            <a:r>
              <a:rPr lang="es-MX" sz="3200" dirty="0"/>
              <a:t>: 833-366-7745</a:t>
            </a:r>
          </a:p>
        </p:txBody>
      </p:sp>
      <p:grpSp>
        <p:nvGrpSpPr>
          <p:cNvPr id="20" name="Grupo 19">
            <a:extLst>
              <a:ext uri="{FF2B5EF4-FFF2-40B4-BE49-F238E27FC236}">
                <a16:creationId xmlns:a16="http://schemas.microsoft.com/office/drawing/2014/main" id="{DE97E45F-0EA7-495C-A69C-2920594FD0D0}"/>
              </a:ext>
            </a:extLst>
          </p:cNvPr>
          <p:cNvGrpSpPr/>
          <p:nvPr/>
        </p:nvGrpSpPr>
        <p:grpSpPr>
          <a:xfrm>
            <a:off x="34708" y="19319"/>
            <a:ext cx="12122584" cy="1212330"/>
            <a:chOff x="221816" y="147783"/>
            <a:chExt cx="12122584" cy="1212330"/>
          </a:xfrm>
        </p:grpSpPr>
        <p:pic>
          <p:nvPicPr>
            <p:cNvPr id="21" name="Imagen 20">
              <a:extLst>
                <a:ext uri="{FF2B5EF4-FFF2-40B4-BE49-F238E27FC236}">
                  <a16:creationId xmlns:a16="http://schemas.microsoft.com/office/drawing/2014/main" id="{9B5E774E-9D5C-484C-ABD1-237108BE8052}"/>
                </a:ext>
              </a:extLst>
            </p:cNvPr>
            <p:cNvPicPr>
              <a:picLocks noChangeAspect="1"/>
            </p:cNvPicPr>
            <p:nvPr/>
          </p:nvPicPr>
          <p:blipFill>
            <a:blip r:embed="rId4"/>
            <a:stretch>
              <a:fillRect/>
            </a:stretch>
          </p:blipFill>
          <p:spPr>
            <a:xfrm>
              <a:off x="221816" y="147783"/>
              <a:ext cx="6506483" cy="1181265"/>
            </a:xfrm>
            <a:prstGeom prst="rect">
              <a:avLst/>
            </a:prstGeom>
          </p:spPr>
        </p:pic>
        <p:sp>
          <p:nvSpPr>
            <p:cNvPr id="22" name="Rectángulo 21">
              <a:extLst>
                <a:ext uri="{FF2B5EF4-FFF2-40B4-BE49-F238E27FC236}">
                  <a16:creationId xmlns:a16="http://schemas.microsoft.com/office/drawing/2014/main" id="{37FD10B5-C327-4B11-9DDC-1E7FBEC2D9CB}"/>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CuadroTexto 22">
              <a:extLst>
                <a:ext uri="{FF2B5EF4-FFF2-40B4-BE49-F238E27FC236}">
                  <a16:creationId xmlns:a16="http://schemas.microsoft.com/office/drawing/2014/main" id="{58F72EFE-2BBC-4820-8DFB-E7F20859DEFD}"/>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24" name="CuadroTexto 23">
              <a:extLst>
                <a:ext uri="{FF2B5EF4-FFF2-40B4-BE49-F238E27FC236}">
                  <a16:creationId xmlns:a16="http://schemas.microsoft.com/office/drawing/2014/main" id="{B785CDA0-065B-43E5-A4DC-B0BF832E85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25" name="Imagen 24">
              <a:extLst>
                <a:ext uri="{FF2B5EF4-FFF2-40B4-BE49-F238E27FC236}">
                  <a16:creationId xmlns:a16="http://schemas.microsoft.com/office/drawing/2014/main" id="{02696CBE-D8A3-4BC8-AF24-33065BE3687F}"/>
                </a:ext>
              </a:extLst>
            </p:cNvPr>
            <p:cNvPicPr>
              <a:picLocks noChangeAspect="1"/>
            </p:cNvPicPr>
            <p:nvPr/>
          </p:nvPicPr>
          <p:blipFill>
            <a:blip r:embed="rId5"/>
            <a:stretch>
              <a:fillRect/>
            </a:stretch>
          </p:blipFill>
          <p:spPr>
            <a:xfrm>
              <a:off x="1727408" y="253638"/>
              <a:ext cx="624078" cy="824051"/>
            </a:xfrm>
            <a:prstGeom prst="rect">
              <a:avLst/>
            </a:prstGeom>
          </p:spPr>
        </p:pic>
        <p:grpSp>
          <p:nvGrpSpPr>
            <p:cNvPr id="26" name="Grupo 25">
              <a:extLst>
                <a:ext uri="{FF2B5EF4-FFF2-40B4-BE49-F238E27FC236}">
                  <a16:creationId xmlns:a16="http://schemas.microsoft.com/office/drawing/2014/main" id="{7F9C6E4D-88D2-4304-BA7B-9EE8AED2F8EB}"/>
                </a:ext>
              </a:extLst>
            </p:cNvPr>
            <p:cNvGrpSpPr/>
            <p:nvPr/>
          </p:nvGrpSpPr>
          <p:grpSpPr>
            <a:xfrm>
              <a:off x="2438169" y="190957"/>
              <a:ext cx="2918099" cy="781051"/>
              <a:chOff x="458611" y="-1705663"/>
              <a:chExt cx="3093173" cy="951198"/>
            </a:xfrm>
          </p:grpSpPr>
          <p:sp>
            <p:nvSpPr>
              <p:cNvPr id="30" name="Cuadro de texto 2">
                <a:extLst>
                  <a:ext uri="{FF2B5EF4-FFF2-40B4-BE49-F238E27FC236}">
                    <a16:creationId xmlns:a16="http://schemas.microsoft.com/office/drawing/2014/main" id="{F434C15F-CA26-4C07-B85D-EE686400AEA0}"/>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31" name="Imagen 30" descr="Boomerang">
                <a:extLst>
                  <a:ext uri="{FF2B5EF4-FFF2-40B4-BE49-F238E27FC236}">
                    <a16:creationId xmlns:a16="http://schemas.microsoft.com/office/drawing/2014/main" id="{6ADFBDBA-951E-44AA-B488-E8F4BCF492BD}"/>
                  </a:ext>
                </a:extLst>
              </p:cNvPr>
              <p:cNvPicPr>
                <a:picLocks noChangeAspect="1"/>
              </p:cNvPicPr>
              <p:nvPr/>
            </p:nvPicPr>
            <p:blipFill rotWithShape="1">
              <a:blip r:embed="rId6">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27" name="Imagen 26">
              <a:extLst>
                <a:ext uri="{FF2B5EF4-FFF2-40B4-BE49-F238E27FC236}">
                  <a16:creationId xmlns:a16="http://schemas.microsoft.com/office/drawing/2014/main" id="{323F1787-69C9-4F1A-9A52-6F7656A8D0B5}"/>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28" name="Imagen 27">
              <a:extLst>
                <a:ext uri="{FF2B5EF4-FFF2-40B4-BE49-F238E27FC236}">
                  <a16:creationId xmlns:a16="http://schemas.microsoft.com/office/drawing/2014/main" id="{20FCDDEA-3CB2-4E66-BBED-85DCE0BF4AC4}"/>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29" name="Imagen 28">
              <a:extLst>
                <a:ext uri="{FF2B5EF4-FFF2-40B4-BE49-F238E27FC236}">
                  <a16:creationId xmlns:a16="http://schemas.microsoft.com/office/drawing/2014/main" id="{1E289A58-AD67-40EC-BC05-10A4DDF0F172}"/>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Tree>
    <p:extLst>
      <p:ext uri="{BB962C8B-B14F-4D97-AF65-F5344CB8AC3E}">
        <p14:creationId xmlns:p14="http://schemas.microsoft.com/office/powerpoint/2010/main" val="121714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13184" y="1597370"/>
            <a:ext cx="11709400" cy="4278094"/>
          </a:xfrm>
          <a:prstGeom prst="rect">
            <a:avLst/>
          </a:prstGeom>
          <a:noFill/>
        </p:spPr>
        <p:txBody>
          <a:bodyPr wrap="square" rtlCol="0">
            <a:spAutoFit/>
          </a:bodyPr>
          <a:lstStyle/>
          <a:p>
            <a:r>
              <a:rPr lang="es-MX" sz="3200" b="1" dirty="0"/>
              <a:t>Justificación</a:t>
            </a:r>
          </a:p>
          <a:p>
            <a:pPr algn="just"/>
            <a:r>
              <a:rPr lang="es-MX" sz="2000" dirty="0"/>
              <a:t>Actualmente, se esta observando una tendencia positiva en el uso de la tecnología de Cloud Computing a niveles industriales en todo el mundo. La pandemia por COVID-19, vino a enfatizar las ventajas del Cloud Computing en todos los sectores industriales, reconociendo la importancia de tener acceso a la información en todo momento. En este sentido, las Pymes han encontrado en esta tecnología una gran ayuda en su estrategia de mantenerse competitivas y vigentes. </a:t>
            </a:r>
          </a:p>
          <a:p>
            <a:pPr algn="just"/>
            <a:r>
              <a:rPr lang="es-MX" sz="2000" dirty="0"/>
              <a:t>Sin embargo, las Pymes aun presentan un rezago importante en la adopción del Cloud Computing en sus procesos, sobre todo si las comparamos con el nivel de adopción de otras organizaciones en otros países. Entendiendo la importancia que tienen las Pequeñas y Medianas empresas para México, se hace evidente la urgencia de determinar cuales son aquellos factores que son importantes para las Pymes para una adopción de una nueva tecnología, haciendo énfasis en que no existe un estudio similar al presente en el país, con el objetivo de que puedan implementar una mejor estrategia de adopción y, facilitar este proceso para una implementación exitosa. </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428795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13184" y="1360753"/>
            <a:ext cx="11709400" cy="1692771"/>
          </a:xfrm>
          <a:prstGeom prst="rect">
            <a:avLst/>
          </a:prstGeom>
          <a:noFill/>
        </p:spPr>
        <p:txBody>
          <a:bodyPr wrap="square" rtlCol="0">
            <a:spAutoFit/>
          </a:bodyPr>
          <a:lstStyle/>
          <a:p>
            <a:r>
              <a:rPr lang="es-MX" sz="3200" b="1" dirty="0"/>
              <a:t>Objetivo General: </a:t>
            </a:r>
          </a:p>
          <a:p>
            <a:r>
              <a:rPr lang="es-MX" sz="2400" dirty="0">
                <a:effectLst/>
                <a:latin typeface="Calibri" panose="020F0502020204030204" pitchFamily="34" charset="0"/>
                <a:ea typeface="Calibri" panose="020F0502020204030204" pitchFamily="34" charset="0"/>
                <a:cs typeface="Times New Roman" panose="02020603050405020304" pitchFamily="18" charset="0"/>
              </a:rPr>
              <a:t>Determinar los factores más relevantes que influyen en la adopción de sistemas ERP-Cloud por parte de las Pymes Manufactureras de Querétaro, tomando como base el marco teórico del modelo TOE (Tecnología-Organización-Entorno).</a:t>
            </a:r>
            <a:endParaRPr lang="es-MX" sz="40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CuadroTexto 1">
            <a:extLst>
              <a:ext uri="{FF2B5EF4-FFF2-40B4-BE49-F238E27FC236}">
                <a16:creationId xmlns:a16="http://schemas.microsoft.com/office/drawing/2014/main" id="{B7A20BFF-CA1B-6FF3-C0FE-3B2FA0F71EBB}"/>
              </a:ext>
            </a:extLst>
          </p:cNvPr>
          <p:cNvSpPr txBox="1"/>
          <p:nvPr/>
        </p:nvSpPr>
        <p:spPr>
          <a:xfrm>
            <a:off x="413184" y="3364464"/>
            <a:ext cx="11709400" cy="2431435"/>
          </a:xfrm>
          <a:prstGeom prst="rect">
            <a:avLst/>
          </a:prstGeom>
          <a:noFill/>
        </p:spPr>
        <p:txBody>
          <a:bodyPr wrap="square" rtlCol="0">
            <a:spAutoFit/>
          </a:bodyPr>
          <a:lstStyle/>
          <a:p>
            <a:r>
              <a:rPr lang="es-MX" sz="3200" b="1" dirty="0"/>
              <a:t>Objetivos Específicos: </a:t>
            </a:r>
          </a:p>
          <a:p>
            <a:pPr marL="457200" indent="-457200">
              <a:buFont typeface="Arial" panose="020B0604020202020204" pitchFamily="34" charset="0"/>
              <a:buChar char="•"/>
            </a:pPr>
            <a:r>
              <a:rPr lang="es-MX" sz="2400" dirty="0"/>
              <a:t>Revisión de la literatura existente relativa a los Modelos de adopción de tecnología</a:t>
            </a:r>
          </a:p>
          <a:p>
            <a:pPr marL="457200" indent="-457200">
              <a:buFont typeface="Arial" panose="020B0604020202020204" pitchFamily="34" charset="0"/>
              <a:buChar char="•"/>
            </a:pPr>
            <a:r>
              <a:rPr lang="es-MX" sz="2400" dirty="0"/>
              <a:t>Identificar los obstáculos internos y externos a los que se enfrentan las Pymes </a:t>
            </a:r>
          </a:p>
          <a:p>
            <a:pPr marL="457200" indent="-457200">
              <a:buFont typeface="Arial" panose="020B0604020202020204" pitchFamily="34" charset="0"/>
              <a:buChar char="•"/>
            </a:pPr>
            <a:r>
              <a:rPr lang="es-MX" sz="2400" dirty="0"/>
              <a:t>Definir los retos y desafíos para la adopción de nueva tecnología en Pymes </a:t>
            </a:r>
          </a:p>
          <a:p>
            <a:pPr marL="457200" indent="-457200">
              <a:buFont typeface="Arial" panose="020B0604020202020204" pitchFamily="34" charset="0"/>
              <a:buChar char="•"/>
            </a:pPr>
            <a:r>
              <a:rPr lang="es-MX" sz="2400" dirty="0"/>
              <a:t>Establecer un marco de referencia de factores que han influido en la adopción de tecnologías en las Pymes de otros países </a:t>
            </a:r>
          </a:p>
        </p:txBody>
      </p:sp>
    </p:spTree>
    <p:extLst>
      <p:ext uri="{BB962C8B-B14F-4D97-AF65-F5344CB8AC3E}">
        <p14:creationId xmlns:p14="http://schemas.microsoft.com/office/powerpoint/2010/main" val="204101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156624" y="1484011"/>
            <a:ext cx="4977828" cy="4893647"/>
          </a:xfrm>
          <a:prstGeom prst="rect">
            <a:avLst/>
          </a:prstGeom>
          <a:noFill/>
        </p:spPr>
        <p:txBody>
          <a:bodyPr wrap="square" rtlCol="0">
            <a:spAutoFit/>
          </a:bodyPr>
          <a:lstStyle/>
          <a:p>
            <a:r>
              <a:rPr lang="es-MX" sz="3200" b="1" dirty="0"/>
              <a:t>Antecedentes: </a:t>
            </a:r>
          </a:p>
          <a:p>
            <a:pPr algn="just"/>
            <a:r>
              <a:rPr lang="es-MX" sz="2000" dirty="0"/>
              <a:t>Diversos estudios han demostrado que el modelo TOE se puede utilizar como base teórica para explicar y comprender los factores que tienen influencia en la adopción de nuevas tecnologías por parte de las Pymes (</a:t>
            </a:r>
            <a:r>
              <a:rPr lang="es-MX" sz="2000" dirty="0" err="1"/>
              <a:t>Murtezani</a:t>
            </a:r>
            <a:r>
              <a:rPr lang="es-MX" sz="2000" dirty="0"/>
              <a:t> &amp; </a:t>
            </a:r>
            <a:r>
              <a:rPr lang="es-MX" sz="2000" dirty="0" err="1"/>
              <a:t>Metin</a:t>
            </a:r>
            <a:r>
              <a:rPr lang="es-MX" sz="2000" dirty="0"/>
              <a:t>, 2016). </a:t>
            </a:r>
          </a:p>
          <a:p>
            <a:pPr algn="just"/>
            <a:endParaRPr lang="es-MX" sz="2000" dirty="0"/>
          </a:p>
          <a:p>
            <a:pPr algn="just"/>
            <a:r>
              <a:rPr lang="es-MX" sz="2000" dirty="0"/>
              <a:t>Este modelo fue propuesto por </a:t>
            </a:r>
            <a:r>
              <a:rPr lang="es-MX" sz="2000" dirty="0" err="1"/>
              <a:t>Tonatzky</a:t>
            </a:r>
            <a:r>
              <a:rPr lang="es-MX" sz="2000" dirty="0"/>
              <a:t> y Fleischer en 1990, y se basa en la clasificación de tres conceptos en el contexto de una organización y que influyen en la adopción de tecnologías. Estos conceptos son: el </a:t>
            </a:r>
            <a:r>
              <a:rPr lang="es-MX" sz="2000" b="1" dirty="0"/>
              <a:t>Factor Tecnológico, Organizacional y Entorno </a:t>
            </a:r>
            <a:r>
              <a:rPr lang="es-MX" sz="2000" dirty="0"/>
              <a:t>(Baker, 2011). </a:t>
            </a:r>
            <a:endParaRPr lang="es-MX" sz="32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pic>
        <p:nvPicPr>
          <p:cNvPr id="4" name="Imagen 3">
            <a:extLst>
              <a:ext uri="{FF2B5EF4-FFF2-40B4-BE49-F238E27FC236}">
                <a16:creationId xmlns:a16="http://schemas.microsoft.com/office/drawing/2014/main" id="{49C75ED2-B947-A426-3A6B-EB1178CD8852}"/>
              </a:ext>
            </a:extLst>
          </p:cNvPr>
          <p:cNvPicPr>
            <a:picLocks noChangeAspect="1"/>
          </p:cNvPicPr>
          <p:nvPr/>
        </p:nvPicPr>
        <p:blipFill>
          <a:blip r:embed="rId9"/>
          <a:stretch>
            <a:fillRect/>
          </a:stretch>
        </p:blipFill>
        <p:spPr>
          <a:xfrm>
            <a:off x="6201971" y="1917924"/>
            <a:ext cx="4999153" cy="3453408"/>
          </a:xfrm>
          <a:prstGeom prst="rect">
            <a:avLst/>
          </a:prstGeom>
        </p:spPr>
      </p:pic>
      <p:sp>
        <p:nvSpPr>
          <p:cNvPr id="5" name="CuadroTexto 4">
            <a:extLst>
              <a:ext uri="{FF2B5EF4-FFF2-40B4-BE49-F238E27FC236}">
                <a16:creationId xmlns:a16="http://schemas.microsoft.com/office/drawing/2014/main" id="{8E6CFD6F-F4B8-817D-1314-DF67FBCF4414}"/>
              </a:ext>
            </a:extLst>
          </p:cNvPr>
          <p:cNvSpPr txBox="1"/>
          <p:nvPr/>
        </p:nvSpPr>
        <p:spPr>
          <a:xfrm>
            <a:off x="6903155" y="5461863"/>
            <a:ext cx="5392123" cy="307777"/>
          </a:xfrm>
          <a:prstGeom prst="rect">
            <a:avLst/>
          </a:prstGeom>
          <a:noFill/>
        </p:spPr>
        <p:txBody>
          <a:bodyPr wrap="square" rtlCol="0">
            <a:spAutoFit/>
          </a:bodyPr>
          <a:lstStyle/>
          <a:p>
            <a:r>
              <a:rPr lang="es-MX" sz="1400" b="1" dirty="0"/>
              <a:t>Modelo de Adopción Tecnológica TOE (Baker, 2011)</a:t>
            </a:r>
          </a:p>
        </p:txBody>
      </p:sp>
    </p:spTree>
    <p:extLst>
      <p:ext uri="{BB962C8B-B14F-4D97-AF65-F5344CB8AC3E}">
        <p14:creationId xmlns:p14="http://schemas.microsoft.com/office/powerpoint/2010/main" val="1026806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13184" y="1606395"/>
            <a:ext cx="11709400" cy="4154984"/>
          </a:xfrm>
          <a:prstGeom prst="rect">
            <a:avLst/>
          </a:prstGeom>
          <a:noFill/>
        </p:spPr>
        <p:txBody>
          <a:bodyPr wrap="square" rtlCol="0">
            <a:spAutoFit/>
          </a:bodyPr>
          <a:lstStyle/>
          <a:p>
            <a:r>
              <a:rPr lang="es-MX" sz="3200" b="1" dirty="0"/>
              <a:t>Antecedentes</a:t>
            </a:r>
          </a:p>
          <a:p>
            <a:endParaRPr lang="es-MX" sz="3200" b="1" dirty="0"/>
          </a:p>
          <a:p>
            <a:pPr algn="just"/>
            <a:r>
              <a:rPr lang="es-MX" sz="2800" dirty="0"/>
              <a:t>Se han realizado diversos estudios en los últimos años, sobre el análisis de factores influyentes para la adopción de tecnologías en distintos países. </a:t>
            </a:r>
          </a:p>
          <a:p>
            <a:pPr algn="just"/>
            <a:r>
              <a:rPr lang="es-MX" sz="2800" dirty="0"/>
              <a:t>Por ejemplo, </a:t>
            </a:r>
            <a:r>
              <a:rPr lang="es-MX" sz="2800" dirty="0" err="1"/>
              <a:t>Bhatti</a:t>
            </a:r>
            <a:r>
              <a:rPr lang="es-MX" sz="2800" dirty="0"/>
              <a:t> (2017), estudió los factores que afectan la adopción de sistemas ERP-Cloud en Pymes de los Emiratos Árabes, concluyendo que la ventaja relativa, apoyo de la alta dirección, tamaño de la organización y la presión competitiva son los factores mas influyentes en la adopción de la mencionada tecnología en ese país. </a:t>
            </a:r>
            <a:endParaRPr lang="es-MX" sz="32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7531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413184" y="2081786"/>
            <a:ext cx="11709400" cy="3539430"/>
          </a:xfrm>
          <a:prstGeom prst="rect">
            <a:avLst/>
          </a:prstGeom>
          <a:noFill/>
        </p:spPr>
        <p:txBody>
          <a:bodyPr wrap="square" rtlCol="0">
            <a:spAutoFit/>
          </a:bodyPr>
          <a:lstStyle/>
          <a:p>
            <a:r>
              <a:rPr lang="es-MX" sz="3200" b="1" dirty="0"/>
              <a:t>Antecedentes</a:t>
            </a:r>
          </a:p>
          <a:p>
            <a:endParaRPr lang="es-MX" sz="3200" b="1" dirty="0"/>
          </a:p>
          <a:p>
            <a:pPr algn="just"/>
            <a:r>
              <a:rPr lang="es-MX" sz="3200" dirty="0"/>
              <a:t>Albar y Hoque (2017), en su estudio para determinar los factores influyentes de adopción tecnológica en Pymes de Arabia Saudita, concluyeron que las variables de presión competitiva, complejidad, ventaja relativa y apoyo de la alta directiva fueron los factores mas influyentes para la adopción de nueva tecnología. </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516023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41300" y="1373960"/>
            <a:ext cx="11709400" cy="4031873"/>
          </a:xfrm>
          <a:prstGeom prst="rect">
            <a:avLst/>
          </a:prstGeom>
          <a:noFill/>
        </p:spPr>
        <p:txBody>
          <a:bodyPr wrap="square" rtlCol="0">
            <a:spAutoFit/>
          </a:bodyPr>
          <a:lstStyle/>
          <a:p>
            <a:r>
              <a:rPr lang="es-MX" sz="3200" b="1" dirty="0"/>
              <a:t>Metodología</a:t>
            </a:r>
          </a:p>
          <a:p>
            <a:endParaRPr lang="es-MX" sz="3200" dirty="0"/>
          </a:p>
          <a:p>
            <a:pPr algn="just"/>
            <a:r>
              <a:rPr lang="es-MX" sz="2400" dirty="0"/>
              <a:t>Se seguirá un enfoque cuantitativo, con el uso de la herramienta de investigación basada en una encuesta con escala de medición Likert de 5 puntos para cada uno de los ítems establecidos. La población objetivo serán los gerentes y personal con puestos importantes en las Pymes Manufactureras de Querétaro. </a:t>
            </a:r>
          </a:p>
          <a:p>
            <a:pPr algn="just"/>
            <a:r>
              <a:rPr lang="es-MX" sz="2400" dirty="0"/>
              <a:t>Asimismo, para el análisis de los datos obtenidos, se realizarán métodos estadísticos como regresión lineal múltiple para determinar la existencia de relación entre variables. De igual manera, se utilizará el alfa de Cronbach para medir la fiabilidad de la encuesta. Se pretende utilizar el software estadístico SPSS para llevar a cabo el análisis de los datos. </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1771606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308124" y="1373960"/>
            <a:ext cx="11709400" cy="5570756"/>
          </a:xfrm>
          <a:prstGeom prst="rect">
            <a:avLst/>
          </a:prstGeom>
          <a:noFill/>
        </p:spPr>
        <p:txBody>
          <a:bodyPr wrap="square" rtlCol="0">
            <a:spAutoFit/>
          </a:bodyPr>
          <a:lstStyle/>
          <a:p>
            <a:r>
              <a:rPr lang="es-MX" sz="3200" b="1" dirty="0"/>
              <a:t>Hipótesis</a:t>
            </a:r>
            <a:r>
              <a:rPr lang="es-MX" sz="3200" dirty="0"/>
              <a:t>: De acuerdo al objetivo general de este estudio, se establecen las siguientes hipótesis para ser probadas durante la investigación:</a:t>
            </a:r>
          </a:p>
          <a:p>
            <a:endParaRPr lang="es-MX" sz="2800" dirty="0"/>
          </a:p>
          <a:p>
            <a:pPr marL="457200" indent="-457200">
              <a:buFont typeface="Arial" panose="020B0604020202020204" pitchFamily="34" charset="0"/>
              <a:buChar char="•"/>
            </a:pPr>
            <a:r>
              <a:rPr lang="es-MX" sz="2800" dirty="0"/>
              <a:t>H1: El Factor Tecnológico influye en el proceso de adopción de nuevas tecnologías de las Pymes manufactureras de Querétaro</a:t>
            </a:r>
          </a:p>
          <a:p>
            <a:pPr marL="457200" indent="-457200">
              <a:buFont typeface="Arial" panose="020B0604020202020204" pitchFamily="34" charset="0"/>
              <a:buChar char="•"/>
            </a:pPr>
            <a:r>
              <a:rPr lang="es-MX" sz="2800" dirty="0"/>
              <a:t>H2: El Factor Organizacional influye en el proceso de adopción de nuevas tecnologías de las Pymes manufactureras de Querétaro</a:t>
            </a:r>
          </a:p>
          <a:p>
            <a:pPr marL="457200" indent="-457200">
              <a:buFont typeface="Arial" panose="020B0604020202020204" pitchFamily="34" charset="0"/>
              <a:buChar char="•"/>
            </a:pPr>
            <a:r>
              <a:rPr lang="es-MX" sz="2800" dirty="0"/>
              <a:t>H3: El Factor Entorno influye en el proceso de adopción de nuevas tecnologías de las Pymes manufactureras de Querétaro</a:t>
            </a:r>
          </a:p>
          <a:p>
            <a:endParaRPr lang="es-MX" sz="3200" dirty="0"/>
          </a:p>
          <a:p>
            <a:endParaRPr lang="es-MX" sz="32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2465565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Gildardo Horacio González Pérez – Maestría en Gestión de la Tecnología – (6° Cuatrimestre)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308124" y="2091118"/>
            <a:ext cx="11709400" cy="2923877"/>
          </a:xfrm>
          <a:prstGeom prst="rect">
            <a:avLst/>
          </a:prstGeom>
          <a:noFill/>
        </p:spPr>
        <p:txBody>
          <a:bodyPr wrap="square" rtlCol="0">
            <a:spAutoFit/>
          </a:bodyPr>
          <a:lstStyle/>
          <a:p>
            <a:r>
              <a:rPr lang="es-MX" sz="3200" b="1" dirty="0"/>
              <a:t>Pregunta de Investigación: </a:t>
            </a:r>
            <a:r>
              <a:rPr lang="es-MX" sz="2400" dirty="0">
                <a:solidFill>
                  <a:srgbClr val="000000"/>
                </a:solidFill>
                <a:ea typeface="Calibri" panose="020F0502020204030204" pitchFamily="34" charset="0"/>
                <a:cs typeface="Times New Roman" panose="02020603050405020304" pitchFamily="18" charset="0"/>
              </a:rPr>
              <a:t>Existen diversos estudios que concluyen que en la adopción de nuevas tecnologías en las Pymes influyen distintos factores tanto de manera positiva como negativa. Por lo tanto, nuestra pregunta de investigación es: </a:t>
            </a:r>
          </a:p>
          <a:p>
            <a:endParaRPr lang="es-MX" sz="2400" dirty="0">
              <a:solidFill>
                <a:srgbClr val="000000"/>
              </a:solidFill>
              <a:ea typeface="Calibri" panose="020F0502020204030204" pitchFamily="34" charset="0"/>
              <a:cs typeface="Times New Roman" panose="02020603050405020304" pitchFamily="18" charset="0"/>
            </a:endParaRPr>
          </a:p>
          <a:p>
            <a:r>
              <a:rPr lang="es-MX" sz="2400" b="1" dirty="0"/>
              <a:t>¿Cuáles son los factores más importantes que influyen en el proceso de adopción de un sistema ERP-Cloud en las Pymes Manufactureras de Querétaro? </a:t>
            </a:r>
          </a:p>
          <a:p>
            <a:endParaRPr lang="es-MX" sz="32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TEMA DE TESIS</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Tree>
    <p:extLst>
      <p:ext uri="{BB962C8B-B14F-4D97-AF65-F5344CB8AC3E}">
        <p14:creationId xmlns:p14="http://schemas.microsoft.com/office/powerpoint/2010/main" val="14751151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2084</Words>
  <Application>Microsoft Office PowerPoint</Application>
  <PresentationFormat>Panorámica</PresentationFormat>
  <Paragraphs>160</Paragraphs>
  <Slides>15</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1" baseType="lpstr">
      <vt:lpstr>Arial</vt:lpstr>
      <vt:lpstr>Calibri</vt:lpstr>
      <vt:lpstr>Calibri Light</vt:lpstr>
      <vt:lpstr>Times New Roman</vt:lpstr>
      <vt:lpstr>Tema de Office</vt:lpstr>
      <vt:lpstr>Hoja de cálculo de Microsoft Excel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Horacio Glz</cp:lastModifiedBy>
  <cp:revision>28</cp:revision>
  <dcterms:created xsi:type="dcterms:W3CDTF">2020-09-22T18:49:23Z</dcterms:created>
  <dcterms:modified xsi:type="dcterms:W3CDTF">2023-05-23T21:18:27Z</dcterms:modified>
</cp:coreProperties>
</file>