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 id="264" r:id="rId7"/>
    <p:sldId id="265" r:id="rId8"/>
    <p:sldId id="267" r:id="rId9"/>
    <p:sldId id="269" r:id="rId10"/>
    <p:sldId id="268" r:id="rId11"/>
    <p:sldId id="270" r:id="rId12"/>
    <p:sldId id="277" r:id="rId13"/>
    <p:sldId id="272" r:id="rId14"/>
    <p:sldId id="275" r:id="rId15"/>
    <p:sldId id="276" r:id="rId16"/>
    <p:sldId id="274" r:id="rId17"/>
    <p:sldId id="259"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68" d="100"/>
          <a:sy n="68" d="100"/>
        </p:scale>
        <p:origin x="10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12/11/2024</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12/11/2024</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856988" y="2554448"/>
            <a:ext cx="10747717" cy="830997"/>
          </a:xfrm>
          <a:prstGeom prst="rect">
            <a:avLst/>
          </a:prstGeom>
          <a:noFill/>
        </p:spPr>
        <p:txBody>
          <a:bodyPr wrap="square" rtlCol="0">
            <a:spAutoFit/>
          </a:bodyPr>
          <a:lstStyle/>
          <a:p>
            <a:pPr algn="ctr"/>
            <a:r>
              <a:rPr lang="es-MX" sz="2400" b="1" dirty="0"/>
              <a:t>La gentrificación y su relación con las políticas públicas: análisis </a:t>
            </a:r>
            <a:r>
              <a:rPr lang="es-MX" sz="2400" b="1" dirty="0" smtClean="0"/>
              <a:t> en el </a:t>
            </a:r>
            <a:r>
              <a:rPr lang="es-MX" sz="2400" b="1" dirty="0"/>
              <a:t>Barrio de la Cruz, municipio de Querétaro.</a:t>
            </a:r>
            <a:endParaRPr lang="es-MX" sz="2400"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smtClean="0"/>
              <a:t>Eduardo Hernández </a:t>
            </a:r>
            <a:r>
              <a:rPr lang="es-MX" sz="2400" b="1" i="1" dirty="0" err="1" smtClean="0"/>
              <a:t>Hernández</a:t>
            </a:r>
            <a:r>
              <a:rPr lang="es-MX" sz="2400" b="1" i="1" dirty="0" smtClean="0"/>
              <a:t> </a:t>
            </a:r>
            <a:endParaRPr lang="es-MX" sz="2400" b="1" i="1" dirty="0"/>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M</a:t>
            </a:r>
            <a:r>
              <a:rPr lang="es-MX" sz="2000" b="1" i="1" dirty="0" smtClean="0"/>
              <a:t>aestra Gema Jazmín Rubio Ugalde </a:t>
            </a:r>
            <a:endParaRPr lang="es-MX" sz="2000" b="1" i="1" dirty="0"/>
          </a:p>
        </p:txBody>
      </p:sp>
      <p:sp>
        <p:nvSpPr>
          <p:cNvPr id="19" name="Rectángulo 18">
            <a:extLst>
              <a:ext uri="{FF2B5EF4-FFF2-40B4-BE49-F238E27FC236}">
                <a16:creationId xmlns:a16="http://schemas.microsoft.com/office/drawing/2014/main" id="{805BD777-C596-0D4B-96C4-B5997BF8ED4F}"/>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a:t>
            </a:r>
            <a:r>
              <a:rPr lang="es-MX" sz="2400" b="1" i="1" dirty="0" smtClean="0"/>
              <a:t>en Ciencias Económico Administrativas </a:t>
            </a:r>
            <a:endParaRPr lang="es-MX" sz="2400" b="1" i="1" dirty="0"/>
          </a:p>
        </p:txBody>
      </p:sp>
      <p:pic>
        <p:nvPicPr>
          <p:cNvPr id="2" name="Imagen 1">
            <a:extLst>
              <a:ext uri="{FF2B5EF4-FFF2-40B4-BE49-F238E27FC236}">
                <a16:creationId xmlns:a16="http://schemas.microsoft.com/office/drawing/2014/main" id="{17FAA79F-0C23-F8CD-05A5-EA3A35B7C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478" y="93008"/>
            <a:ext cx="1743710" cy="486410"/>
          </a:xfrm>
          <a:prstGeom prst="rect">
            <a:avLst/>
          </a:prstGeom>
          <a:noFill/>
          <a:ln>
            <a:noFill/>
          </a:ln>
        </p:spPr>
      </p:pic>
      <p:pic>
        <p:nvPicPr>
          <p:cNvPr id="3" name="Imagen 2">
            <a:extLst>
              <a:ext uri="{FF2B5EF4-FFF2-40B4-BE49-F238E27FC236}">
                <a16:creationId xmlns:a16="http://schemas.microsoft.com/office/drawing/2014/main" id="{CB619E04-CF6F-03D3-A268-DB185CF84E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3553" y="93008"/>
            <a:ext cx="628650" cy="807720"/>
          </a:xfrm>
          <a:prstGeom prst="rect">
            <a:avLst/>
          </a:prstGeom>
          <a:noFill/>
          <a:ln>
            <a:noFill/>
          </a:ln>
        </p:spPr>
      </p:pic>
      <p:pic>
        <p:nvPicPr>
          <p:cNvPr id="4" name="Imagen 3">
            <a:extLst>
              <a:ext uri="{FF2B5EF4-FFF2-40B4-BE49-F238E27FC236}">
                <a16:creationId xmlns:a16="http://schemas.microsoft.com/office/drawing/2014/main" id="{21D2C9B1-A77A-8BE6-24CC-9B3F388130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8653" y="83483"/>
            <a:ext cx="633095" cy="831850"/>
          </a:xfrm>
          <a:prstGeom prst="rect">
            <a:avLst/>
          </a:prstGeom>
          <a:noFill/>
          <a:ln>
            <a:noFill/>
          </a:ln>
        </p:spPr>
      </p:pic>
      <p:grpSp>
        <p:nvGrpSpPr>
          <p:cNvPr id="5" name="Grupo 4">
            <a:extLst>
              <a:ext uri="{FF2B5EF4-FFF2-40B4-BE49-F238E27FC236}">
                <a16:creationId xmlns:a16="http://schemas.microsoft.com/office/drawing/2014/main" id="{DB81D0A1-AA50-0316-DA75-A7CD4931B945}"/>
              </a:ext>
            </a:extLst>
          </p:cNvPr>
          <p:cNvGrpSpPr/>
          <p:nvPr/>
        </p:nvGrpSpPr>
        <p:grpSpPr>
          <a:xfrm>
            <a:off x="10042288" y="5656249"/>
            <a:ext cx="2050415" cy="680085"/>
            <a:chOff x="0" y="0"/>
            <a:chExt cx="2050415" cy="680085"/>
          </a:xfrm>
        </p:grpSpPr>
        <p:pic>
          <p:nvPicPr>
            <p:cNvPr id="7" name="image2.png">
              <a:extLst>
                <a:ext uri="{FF2B5EF4-FFF2-40B4-BE49-F238E27FC236}">
                  <a16:creationId xmlns:a16="http://schemas.microsoft.com/office/drawing/2014/main" id="{C75A5D2B-C4A6-373B-9A22-DE509169B111}"/>
                </a:ext>
              </a:extLst>
            </p:cNvPr>
            <p:cNvPicPr>
              <a:picLocks noChangeAspect="1"/>
            </p:cNvPicPr>
            <p:nvPr/>
          </p:nvPicPr>
          <p:blipFill>
            <a:blip r:embed="rId6" cstate="print"/>
            <a:stretch>
              <a:fillRect/>
            </a:stretch>
          </p:blipFill>
          <p:spPr>
            <a:xfrm>
              <a:off x="0" y="0"/>
              <a:ext cx="857885" cy="680085"/>
            </a:xfrm>
            <a:prstGeom prst="rect">
              <a:avLst/>
            </a:prstGeom>
          </p:spPr>
        </p:pic>
        <p:pic>
          <p:nvPicPr>
            <p:cNvPr id="8" name="image1.png">
              <a:extLst>
                <a:ext uri="{FF2B5EF4-FFF2-40B4-BE49-F238E27FC236}">
                  <a16:creationId xmlns:a16="http://schemas.microsoft.com/office/drawing/2014/main" id="{D1AD173C-C7EC-E179-2622-F2C9DA8D8F9C}"/>
                </a:ext>
              </a:extLst>
            </p:cNvPr>
            <p:cNvPicPr>
              <a:picLocks noChangeAspect="1"/>
            </p:cNvPicPr>
            <p:nvPr/>
          </p:nvPicPr>
          <p:blipFill>
            <a:blip r:embed="rId7" cstate="print"/>
            <a:stretch>
              <a:fillRect/>
            </a:stretch>
          </p:blipFill>
          <p:spPr>
            <a:xfrm>
              <a:off x="1074420" y="289560"/>
              <a:ext cx="975995" cy="336550"/>
            </a:xfrm>
            <a:prstGeom prst="rect">
              <a:avLst/>
            </a:prstGeom>
          </p:spPr>
        </p:pic>
      </p:grpSp>
    </p:spTree>
    <p:extLst>
      <p:ext uri="{BB962C8B-B14F-4D97-AF65-F5344CB8AC3E}">
        <p14:creationId xmlns:p14="http://schemas.microsoft.com/office/powerpoint/2010/main" val="59554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80826" y="2309123"/>
            <a:ext cx="6081303" cy="3785652"/>
          </a:xfrm>
          <a:prstGeom prst="rect">
            <a:avLst/>
          </a:prstGeom>
          <a:noFill/>
        </p:spPr>
        <p:txBody>
          <a:bodyPr wrap="square" rtlCol="0">
            <a:spAutoFit/>
          </a:bodyPr>
          <a:lstStyle/>
          <a:p>
            <a:r>
              <a:rPr lang="es-MX" sz="3200" dirty="0" smtClean="0"/>
              <a:t>Preguntas de investigación  </a:t>
            </a:r>
            <a:endParaRPr lang="es-MX" sz="3200" dirty="0"/>
          </a:p>
          <a:p>
            <a:endParaRPr lang="es-MX" dirty="0" smtClean="0"/>
          </a:p>
          <a:p>
            <a:pPr marL="285750" lvl="0" indent="-285750">
              <a:buFont typeface="Arial" panose="020B0604020202020204" pitchFamily="34" charset="0"/>
              <a:buChar char="•"/>
            </a:pPr>
            <a:r>
              <a:rPr lang="es-MX" dirty="0"/>
              <a:t>¿Cuáles son los factores que influyen en el proceso de gentrificación en </a:t>
            </a:r>
            <a:r>
              <a:rPr lang="es-MX" dirty="0" smtClean="0"/>
              <a:t>el Barrio de la Cruz?</a:t>
            </a:r>
            <a:endParaRPr lang="es-MX" dirty="0"/>
          </a:p>
          <a:p>
            <a:pPr marL="285750" lvl="0" indent="-285750">
              <a:buFont typeface="Arial" panose="020B0604020202020204" pitchFamily="34" charset="0"/>
              <a:buChar char="•"/>
            </a:pPr>
            <a:r>
              <a:rPr lang="es-MX" dirty="0"/>
              <a:t>¿Cómo afectan las políticas públicas al proceso de gentrificación?</a:t>
            </a:r>
          </a:p>
          <a:p>
            <a:pPr marL="285750" lvl="0" indent="-285750">
              <a:buFont typeface="Arial" panose="020B0604020202020204" pitchFamily="34" charset="0"/>
              <a:buChar char="•"/>
            </a:pPr>
            <a:r>
              <a:rPr lang="es-MX" dirty="0"/>
              <a:t>¿Qué medidas pueden implementarse para mitigar los efectos negativos de la gentrificación?</a:t>
            </a:r>
          </a:p>
          <a:p>
            <a:pPr algn="just"/>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5122" name="Picture 2" descr="https://significado.com/img/socie/gentrificacion-ejemplo-san-francisco-desigualdad-1536x70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2129" y="1658884"/>
            <a:ext cx="5760455" cy="3965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97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1" name="CuadroTexto 20">
            <a:extLst>
              <a:ext uri="{FF2B5EF4-FFF2-40B4-BE49-F238E27FC236}">
                <a16:creationId xmlns:a16="http://schemas.microsoft.com/office/drawing/2014/main" id="{6B429D04-9C69-1F49-A8E1-9CC93789B957}"/>
              </a:ext>
            </a:extLst>
          </p:cNvPr>
          <p:cNvSpPr txBox="1"/>
          <p:nvPr/>
        </p:nvSpPr>
        <p:spPr>
          <a:xfrm>
            <a:off x="6235723" y="1949149"/>
            <a:ext cx="5870902" cy="4062651"/>
          </a:xfrm>
          <a:prstGeom prst="rect">
            <a:avLst/>
          </a:prstGeom>
          <a:noFill/>
        </p:spPr>
        <p:txBody>
          <a:bodyPr wrap="square" rtlCol="0">
            <a:spAutoFit/>
          </a:bodyPr>
          <a:lstStyle/>
          <a:p>
            <a:r>
              <a:rPr lang="es-MX" sz="3200" dirty="0" smtClean="0"/>
              <a:t>Muestra  </a:t>
            </a:r>
          </a:p>
          <a:p>
            <a:endParaRPr lang="es-MX" sz="3200" dirty="0" smtClean="0"/>
          </a:p>
          <a:p>
            <a:pPr algn="just"/>
            <a:r>
              <a:rPr lang="es-MX" dirty="0"/>
              <a:t>Se realizaron 18 entrevistas a habitantes del Barrio de la Cruz, seleccionado por su ubicación geográfica dentro del primer cuadro del Centro Histórico y sus características arquitectónicas. De estas entrevistas, 7 se realizaron a hombres y 11 a mujeres, con edades entre 27 y 65 años, quienes tienen diversas ocupaciones como músicos, meseros, costureras, amas de casa y jubilados. La mayoría de los entrevistados son residentes con menos de 10 años de permanencia en el barrio.</a:t>
            </a:r>
          </a:p>
          <a:p>
            <a:endParaRPr lang="es-MX" sz="3200" dirty="0"/>
          </a:p>
        </p:txBody>
      </p:sp>
      <p:pic>
        <p:nvPicPr>
          <p:cNvPr id="16386" name="Picture 2" descr="https://media-cdn.sygictraveldata.com/media/800x600/612664395a40232133447d33247d38363239373536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11" y="1559324"/>
            <a:ext cx="6107683" cy="4580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026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5221471" y="1343288"/>
            <a:ext cx="1981187" cy="2123658"/>
          </a:xfrm>
          <a:prstGeom prst="rect">
            <a:avLst/>
          </a:prstGeom>
          <a:noFill/>
        </p:spPr>
        <p:txBody>
          <a:bodyPr wrap="square" rtlCol="0">
            <a:spAutoFit/>
          </a:bodyPr>
          <a:lstStyle/>
          <a:p>
            <a:r>
              <a:rPr lang="es-MX" sz="3200" dirty="0" smtClean="0"/>
              <a:t>Resultados</a:t>
            </a:r>
            <a:endParaRPr lang="es-MX" sz="3200" dirty="0"/>
          </a:p>
          <a:p>
            <a:endParaRPr lang="es-MX" dirty="0" smtClean="0"/>
          </a:p>
          <a:p>
            <a:pPr lvl="0"/>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425" y="1965347"/>
            <a:ext cx="9622589" cy="4217636"/>
          </a:xfrm>
          <a:prstGeom prst="rect">
            <a:avLst/>
          </a:prstGeom>
        </p:spPr>
      </p:pic>
    </p:spTree>
    <p:extLst>
      <p:ext uri="{BB962C8B-B14F-4D97-AF65-F5344CB8AC3E}">
        <p14:creationId xmlns:p14="http://schemas.microsoft.com/office/powerpoint/2010/main" val="2411339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5221471" y="1343288"/>
            <a:ext cx="1981187" cy="2123658"/>
          </a:xfrm>
          <a:prstGeom prst="rect">
            <a:avLst/>
          </a:prstGeom>
          <a:noFill/>
        </p:spPr>
        <p:txBody>
          <a:bodyPr wrap="square" rtlCol="0">
            <a:spAutoFit/>
          </a:bodyPr>
          <a:lstStyle/>
          <a:p>
            <a:r>
              <a:rPr lang="es-MX" sz="3200" dirty="0" smtClean="0"/>
              <a:t>Resultados</a:t>
            </a:r>
            <a:endParaRPr lang="es-MX" sz="3200" dirty="0"/>
          </a:p>
          <a:p>
            <a:endParaRPr lang="es-MX" dirty="0" smtClean="0"/>
          </a:p>
          <a:p>
            <a:pPr lvl="0"/>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 name="Imagen 3"/>
          <p:cNvPicPr>
            <a:picLocks noChangeAspect="1"/>
          </p:cNvPicPr>
          <p:nvPr/>
        </p:nvPicPr>
        <p:blipFill>
          <a:blip r:embed="rId9"/>
          <a:stretch>
            <a:fillRect/>
          </a:stretch>
        </p:blipFill>
        <p:spPr>
          <a:xfrm>
            <a:off x="182419" y="1839204"/>
            <a:ext cx="11827162" cy="4401164"/>
          </a:xfrm>
          <a:prstGeom prst="rect">
            <a:avLst/>
          </a:prstGeom>
        </p:spPr>
      </p:pic>
    </p:spTree>
    <p:extLst>
      <p:ext uri="{BB962C8B-B14F-4D97-AF65-F5344CB8AC3E}">
        <p14:creationId xmlns:p14="http://schemas.microsoft.com/office/powerpoint/2010/main" val="311755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5221471" y="1343288"/>
            <a:ext cx="1981187" cy="2123658"/>
          </a:xfrm>
          <a:prstGeom prst="rect">
            <a:avLst/>
          </a:prstGeom>
          <a:noFill/>
        </p:spPr>
        <p:txBody>
          <a:bodyPr wrap="square" rtlCol="0">
            <a:spAutoFit/>
          </a:bodyPr>
          <a:lstStyle/>
          <a:p>
            <a:r>
              <a:rPr lang="es-MX" sz="3200" dirty="0" smtClean="0"/>
              <a:t>Resultados</a:t>
            </a:r>
            <a:endParaRPr lang="es-MX" sz="3200" dirty="0"/>
          </a:p>
          <a:p>
            <a:endParaRPr lang="es-MX" dirty="0" smtClean="0"/>
          </a:p>
          <a:p>
            <a:pPr lvl="0"/>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6769" y="1422756"/>
            <a:ext cx="9320396" cy="5017673"/>
          </a:xfrm>
          <a:prstGeom prst="rect">
            <a:avLst/>
          </a:prstGeom>
        </p:spPr>
      </p:pic>
    </p:spTree>
    <p:extLst>
      <p:ext uri="{BB962C8B-B14F-4D97-AF65-F5344CB8AC3E}">
        <p14:creationId xmlns:p14="http://schemas.microsoft.com/office/powerpoint/2010/main" val="163901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5221471" y="1343288"/>
            <a:ext cx="1981187" cy="2123658"/>
          </a:xfrm>
          <a:prstGeom prst="rect">
            <a:avLst/>
          </a:prstGeom>
          <a:noFill/>
        </p:spPr>
        <p:txBody>
          <a:bodyPr wrap="square" rtlCol="0">
            <a:spAutoFit/>
          </a:bodyPr>
          <a:lstStyle/>
          <a:p>
            <a:r>
              <a:rPr lang="es-MX" sz="3200" dirty="0" smtClean="0"/>
              <a:t>Resultados</a:t>
            </a:r>
            <a:endParaRPr lang="es-MX" sz="3200" dirty="0"/>
          </a:p>
          <a:p>
            <a:endParaRPr lang="es-MX" dirty="0" smtClean="0"/>
          </a:p>
          <a:p>
            <a:pPr lvl="0"/>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3326" y="1333638"/>
            <a:ext cx="8985348" cy="5055217"/>
          </a:xfrm>
          <a:prstGeom prst="rect">
            <a:avLst/>
          </a:prstGeom>
        </p:spPr>
      </p:pic>
    </p:spTree>
    <p:extLst>
      <p:ext uri="{BB962C8B-B14F-4D97-AF65-F5344CB8AC3E}">
        <p14:creationId xmlns:p14="http://schemas.microsoft.com/office/powerpoint/2010/main" val="4019050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5016397" y="1343289"/>
            <a:ext cx="3460653" cy="2123658"/>
          </a:xfrm>
          <a:prstGeom prst="rect">
            <a:avLst/>
          </a:prstGeom>
          <a:noFill/>
        </p:spPr>
        <p:txBody>
          <a:bodyPr wrap="square" rtlCol="0">
            <a:spAutoFit/>
          </a:bodyPr>
          <a:lstStyle/>
          <a:p>
            <a:r>
              <a:rPr lang="es-MX" sz="3200" dirty="0" smtClean="0"/>
              <a:t>Referencias </a:t>
            </a:r>
            <a:endParaRPr lang="es-MX" sz="3200" dirty="0"/>
          </a:p>
          <a:p>
            <a:endParaRPr lang="es-MX" dirty="0" smtClean="0"/>
          </a:p>
          <a:p>
            <a:pPr lvl="0"/>
            <a:endParaRPr lang="es-ES" dirty="0" smtClean="0"/>
          </a:p>
          <a:p>
            <a:pPr algn="just"/>
            <a:endParaRPr lang="es-ES" sz="3200"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6B429D04-9C69-1F49-A8E1-9CC93789B957}"/>
              </a:ext>
            </a:extLst>
          </p:cNvPr>
          <p:cNvSpPr txBox="1"/>
          <p:nvPr/>
        </p:nvSpPr>
        <p:spPr>
          <a:xfrm>
            <a:off x="413184" y="2478840"/>
            <a:ext cx="11395359" cy="3570208"/>
          </a:xfrm>
          <a:prstGeom prst="rect">
            <a:avLst/>
          </a:prstGeom>
          <a:noFill/>
        </p:spPr>
        <p:txBody>
          <a:bodyPr wrap="square" rtlCol="0">
            <a:spAutoFit/>
          </a:bodyPr>
          <a:lstStyle/>
          <a:p>
            <a:endParaRPr lang="es-MX" dirty="0" smtClean="0"/>
          </a:p>
          <a:p>
            <a:pPr marL="285750" indent="-285750" algn="just">
              <a:buFont typeface="Arial" panose="020B0604020202020204" pitchFamily="34" charset="0"/>
              <a:buChar char="•"/>
            </a:pPr>
            <a:r>
              <a:rPr lang="es-ES" i="1" dirty="0" smtClean="0"/>
              <a:t>De </a:t>
            </a:r>
            <a:r>
              <a:rPr lang="es-ES" i="1" dirty="0"/>
              <a:t>Mattos, C. (2006). Modernización capitalista y transformación metropolitana en América. São Paulo: Consejo Latinoamericano de Ciencias Sociales (</a:t>
            </a:r>
            <a:r>
              <a:rPr lang="es-ES" i="1" dirty="0" err="1"/>
              <a:t>clacso</a:t>
            </a:r>
            <a:r>
              <a:rPr lang="es-ES" i="1" dirty="0"/>
              <a:t>).</a:t>
            </a:r>
          </a:p>
          <a:p>
            <a:pPr marL="285750" indent="-285750" algn="just">
              <a:buFont typeface="Arial" panose="020B0604020202020204" pitchFamily="34" charset="0"/>
              <a:buChar char="•"/>
            </a:pPr>
            <a:r>
              <a:rPr lang="es-ES" i="1" dirty="0" err="1" smtClean="0"/>
              <a:t>Glass</a:t>
            </a:r>
            <a:r>
              <a:rPr lang="es-ES" i="1" dirty="0"/>
              <a:t>, R. (1964). London: </a:t>
            </a:r>
            <a:r>
              <a:rPr lang="es-ES" i="1" dirty="0" err="1"/>
              <a:t>aspects</a:t>
            </a:r>
            <a:r>
              <a:rPr lang="es-ES" i="1" dirty="0"/>
              <a:t> of </a:t>
            </a:r>
            <a:r>
              <a:rPr lang="es-ES" i="1" dirty="0" err="1"/>
              <a:t>change</a:t>
            </a:r>
            <a:r>
              <a:rPr lang="es-ES" i="1" dirty="0"/>
              <a:t>. London : </a:t>
            </a:r>
            <a:r>
              <a:rPr lang="es-ES" i="1" dirty="0" err="1"/>
              <a:t>MacGibbon</a:t>
            </a:r>
            <a:r>
              <a:rPr lang="es-ES" i="1" dirty="0"/>
              <a:t> &amp; </a:t>
            </a:r>
            <a:r>
              <a:rPr lang="es-ES" i="1" dirty="0" err="1"/>
              <a:t>Kee</a:t>
            </a:r>
            <a:r>
              <a:rPr lang="es-ES" i="1" dirty="0" smtClean="0"/>
              <a:t>.</a:t>
            </a:r>
            <a:endParaRPr lang="es-MX" i="1" dirty="0"/>
          </a:p>
          <a:p>
            <a:pPr marL="285750" indent="-285750" algn="just">
              <a:buFont typeface="Arial" panose="020B0604020202020204" pitchFamily="34" charset="0"/>
              <a:buChar char="•"/>
            </a:pPr>
            <a:r>
              <a:rPr lang="es-ES" i="1" dirty="0" smtClean="0"/>
              <a:t>Jaramillo</a:t>
            </a:r>
            <a:r>
              <a:rPr lang="es-ES" i="1" dirty="0"/>
              <a:t>, S. (2009). Hacia una teoría de la renta de suelo urbano. Bogotá: Universidad de los Andes.</a:t>
            </a:r>
          </a:p>
          <a:p>
            <a:pPr marL="285750" indent="-285750" algn="just">
              <a:buFont typeface="Arial" panose="020B0604020202020204" pitchFamily="34" charset="0"/>
              <a:buChar char="•"/>
            </a:pPr>
            <a:r>
              <a:rPr lang="en-US" i="1" dirty="0" smtClean="0"/>
              <a:t>Smith</a:t>
            </a:r>
            <a:r>
              <a:rPr lang="en-US" i="1" dirty="0"/>
              <a:t>, N. (07 de February de 1979). Toward a Theory of Gentrification A Back to the City Movement by Capital, not People. </a:t>
            </a:r>
            <a:r>
              <a:rPr lang="es-ES" i="1" dirty="0" err="1"/>
              <a:t>Journal</a:t>
            </a:r>
            <a:r>
              <a:rPr lang="es-ES" i="1" dirty="0"/>
              <a:t> of </a:t>
            </a:r>
            <a:r>
              <a:rPr lang="es-ES" i="1" dirty="0" err="1"/>
              <a:t>the</a:t>
            </a:r>
            <a:r>
              <a:rPr lang="es-ES" i="1" dirty="0"/>
              <a:t> American </a:t>
            </a:r>
            <a:r>
              <a:rPr lang="es-ES" i="1" dirty="0" err="1"/>
              <a:t>Planning</a:t>
            </a:r>
            <a:r>
              <a:rPr lang="es-ES" i="1" dirty="0"/>
              <a:t> </a:t>
            </a:r>
            <a:r>
              <a:rPr lang="es-ES" i="1" dirty="0" err="1"/>
              <a:t>Association</a:t>
            </a:r>
            <a:r>
              <a:rPr lang="es-ES" i="1" dirty="0"/>
              <a:t>, págs. 538-548.</a:t>
            </a:r>
            <a:endParaRPr lang="es-MX" i="1" dirty="0"/>
          </a:p>
          <a:p>
            <a:endParaRPr lang="es-MX" dirty="0"/>
          </a:p>
          <a:p>
            <a:pPr algn="just"/>
            <a:endParaRPr lang="es-ES" dirty="0" smtClean="0"/>
          </a:p>
          <a:p>
            <a:pPr algn="just"/>
            <a:endParaRPr lang="es-ES" sz="3200" dirty="0"/>
          </a:p>
          <a:p>
            <a:pPr algn="just"/>
            <a:endParaRPr lang="es-MX" sz="3200" dirty="0"/>
          </a:p>
        </p:txBody>
      </p:sp>
    </p:spTree>
    <p:extLst>
      <p:ext uri="{BB962C8B-B14F-4D97-AF65-F5344CB8AC3E}">
        <p14:creationId xmlns:p14="http://schemas.microsoft.com/office/powerpoint/2010/main" val="1318723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712891"/>
            <a:ext cx="7454900" cy="1077218"/>
          </a:xfrm>
          <a:prstGeom prst="rect">
            <a:avLst/>
          </a:prstGeom>
          <a:noFill/>
        </p:spPr>
        <p:txBody>
          <a:bodyPr wrap="square" rtlCol="0">
            <a:spAutoFit/>
          </a:bodyPr>
          <a:lstStyle/>
          <a:p>
            <a:pPr algn="ctr"/>
            <a:r>
              <a:rPr lang="es-MX" sz="3200" dirty="0" smtClean="0"/>
              <a:t>Licenciado en Derecho Eduardo Hernández Hernández </a:t>
            </a:r>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1852339" y="3542261"/>
            <a:ext cx="7454900" cy="1015663"/>
          </a:xfrm>
          <a:prstGeom prst="rect">
            <a:avLst/>
          </a:prstGeom>
          <a:noFill/>
        </p:spPr>
        <p:txBody>
          <a:bodyPr wrap="square" rtlCol="0">
            <a:spAutoFit/>
          </a:bodyPr>
          <a:lstStyle/>
          <a:p>
            <a:pPr algn="ctr"/>
            <a:endParaRPr lang="es-MX" sz="3200" dirty="0"/>
          </a:p>
          <a:p>
            <a:pPr algn="ctr"/>
            <a:r>
              <a:rPr lang="es-MX" sz="2800" dirty="0" smtClean="0"/>
              <a:t>eduardoherdez241@gmail.com</a:t>
            </a:r>
            <a:endParaRPr lang="es-MX" sz="2800" dirty="0"/>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3"/>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pic>
        <p:nvPicPr>
          <p:cNvPr id="2" name="Imagen 1"/>
          <p:cNvPicPr>
            <a:picLocks noChangeAspect="1"/>
          </p:cNvPicPr>
          <p:nvPr/>
        </p:nvPicPr>
        <p:blipFill>
          <a:blip r:embed="rId9"/>
          <a:stretch>
            <a:fillRect/>
          </a:stretch>
        </p:blipFill>
        <p:spPr>
          <a:xfrm>
            <a:off x="2266688" y="3123745"/>
            <a:ext cx="475090" cy="412621"/>
          </a:xfrm>
          <a:prstGeom prst="rect">
            <a:avLst/>
          </a:prstGeom>
        </p:spPr>
      </p:pic>
      <p:sp>
        <p:nvSpPr>
          <p:cNvPr id="32" name="CuadroTexto 31">
            <a:extLst>
              <a:ext uri="{FF2B5EF4-FFF2-40B4-BE49-F238E27FC236}">
                <a16:creationId xmlns:a16="http://schemas.microsoft.com/office/drawing/2014/main" id="{C876C7D7-40F8-6F42-91E4-FE1988589A0A}"/>
              </a:ext>
            </a:extLst>
          </p:cNvPr>
          <p:cNvSpPr txBox="1"/>
          <p:nvPr/>
        </p:nvSpPr>
        <p:spPr>
          <a:xfrm>
            <a:off x="447892" y="2606322"/>
            <a:ext cx="7454900" cy="1015663"/>
          </a:xfrm>
          <a:prstGeom prst="rect">
            <a:avLst/>
          </a:prstGeom>
          <a:noFill/>
        </p:spPr>
        <p:txBody>
          <a:bodyPr wrap="square" rtlCol="0">
            <a:spAutoFit/>
          </a:bodyPr>
          <a:lstStyle/>
          <a:p>
            <a:pPr algn="ctr"/>
            <a:endParaRPr lang="es-MX" sz="3200" dirty="0"/>
          </a:p>
          <a:p>
            <a:pPr algn="ctr"/>
            <a:r>
              <a:rPr lang="es-MX" sz="2800" dirty="0" smtClean="0"/>
              <a:t>4423237686</a:t>
            </a:r>
            <a:endParaRPr lang="es-MX" sz="2800" dirty="0"/>
          </a:p>
        </p:txBody>
      </p:sp>
      <p:pic>
        <p:nvPicPr>
          <p:cNvPr id="4" name="Imagen 3"/>
          <p:cNvPicPr>
            <a:picLocks noChangeAspect="1"/>
          </p:cNvPicPr>
          <p:nvPr/>
        </p:nvPicPr>
        <p:blipFill>
          <a:blip r:embed="rId10"/>
          <a:stretch>
            <a:fillRect/>
          </a:stretch>
        </p:blipFill>
        <p:spPr>
          <a:xfrm>
            <a:off x="2207158" y="3913824"/>
            <a:ext cx="594150" cy="601735"/>
          </a:xfrm>
          <a:prstGeom prst="rect">
            <a:avLst/>
          </a:prstGeom>
        </p:spPr>
      </p:pic>
    </p:spTree>
    <p:extLst>
      <p:ext uri="{BB962C8B-B14F-4D97-AF65-F5344CB8AC3E}">
        <p14:creationId xmlns:p14="http://schemas.microsoft.com/office/powerpoint/2010/main" val="121714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599" y="1727200"/>
            <a:ext cx="6081303" cy="4401205"/>
          </a:xfrm>
          <a:prstGeom prst="rect">
            <a:avLst/>
          </a:prstGeom>
          <a:noFill/>
        </p:spPr>
        <p:txBody>
          <a:bodyPr wrap="square" rtlCol="0">
            <a:spAutoFit/>
          </a:bodyPr>
          <a:lstStyle/>
          <a:p>
            <a:r>
              <a:rPr lang="es-MX" sz="3200" dirty="0" smtClean="0"/>
              <a:t>Justificación</a:t>
            </a:r>
          </a:p>
          <a:p>
            <a:endParaRPr lang="es-MX" dirty="0"/>
          </a:p>
          <a:p>
            <a:pPr algn="just"/>
            <a:r>
              <a:rPr lang="es-MX" dirty="0"/>
              <a:t>La gentrificación es un fenómeno social que ha tomado </a:t>
            </a:r>
            <a:r>
              <a:rPr lang="es-MX" dirty="0" smtClean="0"/>
              <a:t>importancia </a:t>
            </a:r>
            <a:r>
              <a:rPr lang="es-MX" dirty="0"/>
              <a:t>en los últimos años en México. </a:t>
            </a:r>
            <a:r>
              <a:rPr lang="es-ES" dirty="0" smtClean="0"/>
              <a:t>Según </a:t>
            </a:r>
            <a:r>
              <a:rPr lang="es-ES" dirty="0"/>
              <a:t>información del Instituto Nacional de Estadística y Geografía (INEGI), Querétaro es el sexto estado preferido por otros connacionales que emigran de sus hogares, con 195 mil 760 nuevos </a:t>
            </a:r>
            <a:r>
              <a:rPr lang="es-ES" dirty="0" smtClean="0"/>
              <a:t>residentes.</a:t>
            </a:r>
            <a:r>
              <a:rPr lang="es-MX" dirty="0" smtClean="0"/>
              <a:t> </a:t>
            </a:r>
          </a:p>
          <a:p>
            <a:pPr algn="just"/>
            <a:endParaRPr lang="es-MX" dirty="0"/>
          </a:p>
          <a:p>
            <a:pPr algn="just"/>
            <a:r>
              <a:rPr lang="es-MX" dirty="0" smtClean="0"/>
              <a:t>En </a:t>
            </a:r>
            <a:r>
              <a:rPr lang="es-MX" dirty="0"/>
              <a:t>Querétaro, se ha observado la transformación de barrios históricos y colonias populares, lo que ha generado preocupación en torno a sus consecuencias sociales, espaciales y culturales.</a:t>
            </a:r>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 name="Imagen 3"/>
          <p:cNvPicPr>
            <a:picLocks noChangeAspect="1"/>
          </p:cNvPicPr>
          <p:nvPr/>
        </p:nvPicPr>
        <p:blipFill>
          <a:blip r:embed="rId9"/>
          <a:stretch>
            <a:fillRect/>
          </a:stretch>
        </p:blipFill>
        <p:spPr>
          <a:xfrm>
            <a:off x="6887157" y="1410349"/>
            <a:ext cx="5304843" cy="4660069"/>
          </a:xfrm>
          <a:prstGeom prst="rect">
            <a:avLst/>
          </a:prstGeom>
          <a:ln>
            <a:noFill/>
          </a:ln>
          <a:effectLst>
            <a:softEdge rad="112500"/>
          </a:effectLst>
        </p:spPr>
      </p:pic>
    </p:spTree>
    <p:extLst>
      <p:ext uri="{BB962C8B-B14F-4D97-AF65-F5344CB8AC3E}">
        <p14:creationId xmlns:p14="http://schemas.microsoft.com/office/powerpoint/2010/main" val="428795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 </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096000" y="1727200"/>
            <a:ext cx="5870902" cy="3785652"/>
          </a:xfrm>
          <a:prstGeom prst="rect">
            <a:avLst/>
          </a:prstGeom>
          <a:noFill/>
        </p:spPr>
        <p:txBody>
          <a:bodyPr wrap="square" rtlCol="0">
            <a:spAutoFit/>
          </a:bodyPr>
          <a:lstStyle/>
          <a:p>
            <a:r>
              <a:rPr lang="es-MX" sz="3200" dirty="0" smtClean="0"/>
              <a:t>Objetivo General</a:t>
            </a:r>
          </a:p>
          <a:p>
            <a:endParaRPr lang="es-MX" sz="3200" dirty="0" smtClean="0"/>
          </a:p>
          <a:p>
            <a:pPr algn="just"/>
            <a:r>
              <a:rPr lang="es-MX" dirty="0" smtClean="0"/>
              <a:t>El </a:t>
            </a:r>
            <a:r>
              <a:rPr lang="es-MX" dirty="0"/>
              <a:t>objetivo de esta tesis es proporcionar una comprensión de la relación entre la gentrificación y las políticas públicas, así como de las consecuencias sociales y económicas de este fenómeno para </a:t>
            </a:r>
            <a:r>
              <a:rPr lang="es-MX" dirty="0" smtClean="0"/>
              <a:t>los habitantes del Barrio de la Cruz. Se espera que los resultados de esta investigación puedan ser utilizados para la implementación de políticas públicas efectivas que aborden los problemas asociados con la gentrificación en los barrios de la ciudad de Querétaro.</a:t>
            </a:r>
          </a:p>
          <a:p>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 name="Imagen 3"/>
          <p:cNvPicPr>
            <a:picLocks noChangeAspect="1"/>
          </p:cNvPicPr>
          <p:nvPr/>
        </p:nvPicPr>
        <p:blipFill>
          <a:blip r:embed="rId9"/>
          <a:stretch>
            <a:fillRect/>
          </a:stretch>
        </p:blipFill>
        <p:spPr>
          <a:xfrm>
            <a:off x="36576" y="1215943"/>
            <a:ext cx="5885922" cy="5224486"/>
          </a:xfrm>
          <a:prstGeom prst="rect">
            <a:avLst/>
          </a:prstGeom>
          <a:ln>
            <a:noFill/>
          </a:ln>
          <a:effectLst>
            <a:softEdge rad="112500"/>
          </a:effectLst>
        </p:spPr>
      </p:pic>
    </p:spTree>
    <p:extLst>
      <p:ext uri="{BB962C8B-B14F-4D97-AF65-F5344CB8AC3E}">
        <p14:creationId xmlns:p14="http://schemas.microsoft.com/office/powerpoint/2010/main" val="3664541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2292308"/>
            <a:ext cx="6081303" cy="3016210"/>
          </a:xfrm>
          <a:prstGeom prst="rect">
            <a:avLst/>
          </a:prstGeom>
          <a:noFill/>
        </p:spPr>
        <p:txBody>
          <a:bodyPr wrap="square" rtlCol="0">
            <a:spAutoFit/>
          </a:bodyPr>
          <a:lstStyle/>
          <a:p>
            <a:r>
              <a:rPr lang="es-MX" sz="3200" dirty="0"/>
              <a:t>Objetivos específicos </a:t>
            </a:r>
          </a:p>
          <a:p>
            <a:endParaRPr lang="es-MX" dirty="0" smtClean="0"/>
          </a:p>
          <a:p>
            <a:pPr marL="285750" lvl="0" indent="-285750" algn="just">
              <a:buFont typeface="Arial" panose="020B0604020202020204" pitchFamily="34" charset="0"/>
              <a:buChar char="•"/>
            </a:pPr>
            <a:r>
              <a:rPr lang="es-MX" dirty="0"/>
              <a:t>Analizar el proceso de gentrificación en el Barrio de la Cruz en el municipio de Querétaro.</a:t>
            </a:r>
          </a:p>
          <a:p>
            <a:pPr marL="285750" lvl="0" indent="-285750" algn="just">
              <a:buFont typeface="Arial" panose="020B0604020202020204" pitchFamily="34" charset="0"/>
              <a:buChar char="•"/>
            </a:pPr>
            <a:r>
              <a:rPr lang="es-MX" dirty="0"/>
              <a:t>Identificar las políticas públicas que influyen en el proceso de gentrificación en el municipio de Querétaro.</a:t>
            </a:r>
          </a:p>
          <a:p>
            <a:pPr marL="285750" lvl="0" indent="-285750" algn="just">
              <a:buFont typeface="Arial" panose="020B0604020202020204" pitchFamily="34" charset="0"/>
              <a:buChar char="•"/>
            </a:pPr>
            <a:r>
              <a:rPr lang="es-MX" dirty="0"/>
              <a:t>Evaluar la relación entre la gentrificación y las políticas públicas.</a:t>
            </a:r>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050" name="Picture 2" descr="https://vanguardia.com.mx/binrepository/1152x864/0c216/1152d648/down-right/11604/XVYY/diseno-sin-titulo-98_1-5373468_202304052018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6140" y="1226602"/>
            <a:ext cx="5375860" cy="4696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5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096000" y="1727200"/>
            <a:ext cx="5870902" cy="4616648"/>
          </a:xfrm>
          <a:prstGeom prst="rect">
            <a:avLst/>
          </a:prstGeom>
          <a:noFill/>
        </p:spPr>
        <p:txBody>
          <a:bodyPr wrap="square" rtlCol="0">
            <a:spAutoFit/>
          </a:bodyPr>
          <a:lstStyle/>
          <a:p>
            <a:r>
              <a:rPr lang="es-MX" sz="3200" dirty="0" smtClean="0"/>
              <a:t>Antecedentes </a:t>
            </a:r>
          </a:p>
          <a:p>
            <a:endParaRPr lang="es-MX" sz="3200" dirty="0" smtClean="0"/>
          </a:p>
          <a:p>
            <a:pPr algn="just"/>
            <a:r>
              <a:rPr lang="es-MX" dirty="0" smtClean="0"/>
              <a:t>El </a:t>
            </a:r>
            <a:r>
              <a:rPr lang="es-MX" dirty="0"/>
              <a:t>concepto de gentrificación fue introducido por (</a:t>
            </a:r>
            <a:r>
              <a:rPr lang="es-MX" dirty="0" err="1"/>
              <a:t>Glass</a:t>
            </a:r>
            <a:r>
              <a:rPr lang="es-MX" dirty="0"/>
              <a:t>, 1964) una socióloga alemana, intrigada por la dinámica social, describió la "invasión" de nuevos residentes de clase media en barrios antes ocupados principalmente por la clase obrera. Una década después, en su obra "Hacia una teoría de la gentrificación. Un retorno a la ciudad por el capital, no por las personas", (Smith, 1979</a:t>
            </a:r>
            <a:r>
              <a:rPr lang="es-MX" dirty="0" smtClean="0"/>
              <a:t>) formuló </a:t>
            </a:r>
            <a:r>
              <a:rPr lang="es-MX" dirty="0"/>
              <a:t>el marco teórico fundamental sobre la gentrificación. En este texto, el geógrafo estadounidense estableció una conexión entre la </a:t>
            </a:r>
            <a:r>
              <a:rPr lang="es-MX" dirty="0" err="1"/>
              <a:t>elitización</a:t>
            </a:r>
            <a:r>
              <a:rPr lang="es-MX" dirty="0"/>
              <a:t> de los barrios obreros identificada por </a:t>
            </a:r>
            <a:r>
              <a:rPr lang="es-MX" dirty="0" err="1"/>
              <a:t>Glass</a:t>
            </a:r>
            <a:r>
              <a:rPr lang="es-MX" dirty="0"/>
              <a:t> y el proceso de rehabilitación habitacional</a:t>
            </a:r>
            <a:r>
              <a:rPr lang="es-MX" dirty="0" smtClean="0"/>
              <a:t>.</a:t>
            </a:r>
          </a:p>
          <a:p>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 name="Imagen 3"/>
          <p:cNvPicPr>
            <a:picLocks noChangeAspect="1"/>
          </p:cNvPicPr>
          <p:nvPr/>
        </p:nvPicPr>
        <p:blipFill>
          <a:blip r:embed="rId9"/>
          <a:stretch>
            <a:fillRect/>
          </a:stretch>
        </p:blipFill>
        <p:spPr>
          <a:xfrm>
            <a:off x="36576" y="1215943"/>
            <a:ext cx="5885922" cy="5224486"/>
          </a:xfrm>
          <a:prstGeom prst="rect">
            <a:avLst/>
          </a:prstGeom>
          <a:ln>
            <a:noFill/>
          </a:ln>
          <a:effectLst>
            <a:softEdge rad="112500"/>
          </a:effectLst>
        </p:spPr>
      </p:pic>
    </p:spTree>
    <p:extLst>
      <p:ext uri="{BB962C8B-B14F-4D97-AF65-F5344CB8AC3E}">
        <p14:creationId xmlns:p14="http://schemas.microsoft.com/office/powerpoint/2010/main" val="1045528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096000" y="1727200"/>
            <a:ext cx="5870902" cy="3293209"/>
          </a:xfrm>
          <a:prstGeom prst="rect">
            <a:avLst/>
          </a:prstGeom>
          <a:noFill/>
        </p:spPr>
        <p:txBody>
          <a:bodyPr wrap="square" rtlCol="0">
            <a:spAutoFit/>
          </a:bodyPr>
          <a:lstStyle/>
          <a:p>
            <a:endParaRPr lang="es-MX" sz="3200" dirty="0" smtClean="0"/>
          </a:p>
          <a:p>
            <a:pPr algn="just"/>
            <a:r>
              <a:rPr lang="es-MX" dirty="0" smtClean="0"/>
              <a:t>Neil Smith definió </a:t>
            </a:r>
            <a:r>
              <a:rPr lang="es-MX" dirty="0"/>
              <a:t>la gentrificación como el proceso de transformar áreas de clase trabajadora en vecindarios de clase media a través de la renovación de su parque de viviendas (Smith, 1979). El autor al revisar las teorías neoclásicas de la gentrificación cuestiono el énfasis que ponen en la "soberanía del consumidor" como la fuerza principal detrás de la renovación urbana y su subsiguiente </a:t>
            </a:r>
            <a:r>
              <a:rPr lang="es-MX" dirty="0" smtClean="0"/>
              <a:t>revalorización.</a:t>
            </a:r>
          </a:p>
          <a:p>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4098" name="Picture 2" descr="https://static.vecteezy.com/system/resources/previews/026/450/361/non_2x/modern-skyscrapers-illuminate-the-vibrant-city-skyline-in-the-caribbean-generated-by-ai-free-phot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4" y="1416179"/>
            <a:ext cx="5698410" cy="47810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70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316394" y="1727200"/>
            <a:ext cx="5650508" cy="3570208"/>
          </a:xfrm>
          <a:prstGeom prst="rect">
            <a:avLst/>
          </a:prstGeom>
          <a:noFill/>
        </p:spPr>
        <p:txBody>
          <a:bodyPr wrap="square" rtlCol="0">
            <a:spAutoFit/>
          </a:bodyPr>
          <a:lstStyle/>
          <a:p>
            <a:endParaRPr lang="es-MX" sz="3200" dirty="0" smtClean="0"/>
          </a:p>
          <a:p>
            <a:pPr algn="just"/>
            <a:r>
              <a:rPr lang="es-MX" dirty="0" smtClean="0"/>
              <a:t>Asimismo, la </a:t>
            </a:r>
            <a:r>
              <a:rPr lang="es-MX" dirty="0"/>
              <a:t>gentrificación es un fenómeno que se está presentando en muchas ciudades latinoamericanas (De Mattos, 2006). Se trata de un proceso mediante el cual los barrios y áreas urbanas degradadas y desfavorecidas son renovados y revitalizados, a menudo a través de la inversión de capital privado. Este proceso conduce por lo regular a un aumento de los precios de la vivienda y el desplazamiento de los residentes originales. (Jaramillo, 2009) </a:t>
            </a:r>
            <a:r>
              <a:rPr lang="es-MX" dirty="0" smtClean="0"/>
              <a:t>.</a:t>
            </a:r>
          </a:p>
          <a:p>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8194" name="Picture 2" descr="https://revistanuve.com/wp-content/uploads/2023/01/revistanuve-la-gentrificacion-de-la-ciudad-de-mexico-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249" y="1388901"/>
            <a:ext cx="5986960" cy="4713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2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2"/>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t>Eduardo Hernández Hernández </a:t>
            </a:r>
            <a:r>
              <a:rPr lang="es-MX" dirty="0"/>
              <a:t>– Maestría </a:t>
            </a:r>
            <a:r>
              <a:rPr lang="es-MX" dirty="0" smtClean="0"/>
              <a:t>en Ciencias Económico Administrativas </a:t>
            </a:r>
            <a:r>
              <a:rPr lang="es-MX" dirty="0"/>
              <a:t>– </a:t>
            </a:r>
            <a:r>
              <a:rPr lang="es-MX" dirty="0" smtClean="0"/>
              <a:t>(sexto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54253" y="1296320"/>
            <a:ext cx="6081303" cy="5724644"/>
          </a:xfrm>
          <a:prstGeom prst="rect">
            <a:avLst/>
          </a:prstGeom>
          <a:noFill/>
        </p:spPr>
        <p:txBody>
          <a:bodyPr wrap="square" rtlCol="0">
            <a:spAutoFit/>
          </a:bodyPr>
          <a:lstStyle/>
          <a:p>
            <a:r>
              <a:rPr lang="es-MX" sz="3200" dirty="0" smtClean="0"/>
              <a:t>Metodología </a:t>
            </a:r>
            <a:endParaRPr lang="es-MX" sz="3200" dirty="0"/>
          </a:p>
          <a:p>
            <a:endParaRPr lang="es-MX" dirty="0" smtClean="0"/>
          </a:p>
          <a:p>
            <a:pPr algn="just"/>
            <a:r>
              <a:rPr lang="es-ES" dirty="0"/>
              <a:t>Hay dos tipos de metodologías para estudios de caso: las cuantitativas, que se enfocan en obtener respuestas concretas y numéricas, y las cualitativas, </a:t>
            </a:r>
            <a:r>
              <a:rPr lang="es-ES" dirty="0" smtClean="0"/>
              <a:t>que</a:t>
            </a:r>
            <a:r>
              <a:rPr lang="es-MX" dirty="0"/>
              <a:t> </a:t>
            </a:r>
            <a:r>
              <a:rPr lang="es-ES" dirty="0" smtClean="0"/>
              <a:t>exploran </a:t>
            </a:r>
            <a:r>
              <a:rPr lang="es-ES" dirty="0"/>
              <a:t>cuestiones más abiertas e interpretativas, como el "cómo", el "por qué", o las consecuencias de un fenómeno. En nuestro caso, estamos usando </a:t>
            </a:r>
            <a:r>
              <a:rPr lang="es-ES" b="1" dirty="0"/>
              <a:t>una metodología </a:t>
            </a:r>
            <a:r>
              <a:rPr lang="es-ES" b="1" dirty="0" smtClean="0"/>
              <a:t>cualitativa</a:t>
            </a:r>
            <a:r>
              <a:rPr lang="es-ES" dirty="0" smtClean="0"/>
              <a:t>.</a:t>
            </a:r>
          </a:p>
          <a:p>
            <a:pPr algn="just"/>
            <a:endParaRPr lang="es-ES" sz="3200" dirty="0"/>
          </a:p>
          <a:p>
            <a:pPr algn="just"/>
            <a:r>
              <a:rPr lang="es-ES" dirty="0"/>
              <a:t>El método cualitativo propuesto busca profundizar en la comprensión de la gentrificación en el B</a:t>
            </a:r>
            <a:r>
              <a:rPr lang="es-ES" dirty="0" smtClean="0"/>
              <a:t>arrio de la Cruz en el municipio </a:t>
            </a:r>
            <a:r>
              <a:rPr lang="es-ES" dirty="0"/>
              <a:t>de Querétaro desde múltiples perspectivas, con el objetivo de captar la complejidad y las diversas experiencias relacionadas con este fenómeno. Al emplear entrevistas semiestructuradas, se busca el conocimiento de las vivencias, percepciones y opiniones de los residentes y expertos en el tema.</a:t>
            </a:r>
            <a:endParaRPr lang="es-MX" dirty="0"/>
          </a:p>
          <a:p>
            <a:pPr algn="just"/>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2050" name="Picture 2" descr="https://vanguardia.com.mx/binrepository/1152x864/0c216/1152d648/down-right/11604/XVYY/diseno-sin-titulo-98_1-5373468_202304052018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724" y="1521106"/>
            <a:ext cx="5375860" cy="4448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21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Eduardo Hernández </a:t>
            </a:r>
            <a:r>
              <a:rPr lang="es-MX" dirty="0" err="1"/>
              <a:t>Hernández</a:t>
            </a:r>
            <a:r>
              <a:rPr lang="es-MX" dirty="0"/>
              <a:t> – Maestría en Ciencias Económico </a:t>
            </a:r>
            <a:r>
              <a:rPr lang="es-MX" dirty="0" smtClean="0"/>
              <a:t>Administrativas – (sexto cuatrimestre</a:t>
            </a:r>
            <a:r>
              <a:rPr lang="es-MX" dirty="0"/>
              <a:t>)</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096000" y="1727200"/>
            <a:ext cx="5870902" cy="2677656"/>
          </a:xfrm>
          <a:prstGeom prst="rect">
            <a:avLst/>
          </a:prstGeom>
          <a:noFill/>
        </p:spPr>
        <p:txBody>
          <a:bodyPr wrap="square" rtlCol="0">
            <a:spAutoFit/>
          </a:bodyPr>
          <a:lstStyle/>
          <a:p>
            <a:r>
              <a:rPr lang="es-MX" sz="3200" dirty="0" smtClean="0"/>
              <a:t>Preposición </a:t>
            </a:r>
            <a:r>
              <a:rPr lang="es-MX" sz="3200" dirty="0" smtClean="0"/>
              <a:t>  </a:t>
            </a:r>
            <a:endParaRPr lang="es-MX" sz="3200" dirty="0" smtClean="0"/>
          </a:p>
          <a:p>
            <a:endParaRPr lang="es-MX" sz="3200" dirty="0" smtClean="0"/>
          </a:p>
          <a:p>
            <a:pPr algn="just"/>
            <a:r>
              <a:rPr lang="es-ES" dirty="0" smtClean="0"/>
              <a:t>Las </a:t>
            </a:r>
            <a:r>
              <a:rPr lang="es-ES" dirty="0"/>
              <a:t>políticas </a:t>
            </a:r>
            <a:r>
              <a:rPr lang="es-ES" dirty="0" smtClean="0"/>
              <a:t>públicas en </a:t>
            </a:r>
            <a:r>
              <a:rPr lang="es-ES" dirty="0"/>
              <a:t>el Barrio de la Cruz están contribuyendo a la gentrificación, generando desplazamiento de la población originaria e impactando la </a:t>
            </a:r>
            <a:r>
              <a:rPr lang="es-ES" dirty="0" smtClean="0"/>
              <a:t>composición </a:t>
            </a:r>
            <a:r>
              <a:rPr lang="es-ES" dirty="0"/>
              <a:t>social del </a:t>
            </a:r>
            <a:r>
              <a:rPr lang="es-ES" dirty="0" smtClean="0"/>
              <a:t>barrio</a:t>
            </a:r>
            <a:r>
              <a:rPr lang="es-MX" dirty="0" smtClean="0"/>
              <a:t>.</a:t>
            </a:r>
          </a:p>
          <a:p>
            <a:endParaRPr lang="es-MX" sz="3200" dirty="0"/>
          </a:p>
        </p:txBody>
      </p:sp>
      <p:sp>
        <p:nvSpPr>
          <p:cNvPr id="3" name="Rectángulo 2">
            <a:extLst>
              <a:ext uri="{FF2B5EF4-FFF2-40B4-BE49-F238E27FC236}">
                <a16:creationId xmlns:a16="http://schemas.microsoft.com/office/drawing/2014/main" id="{7B0A2AE9-12B7-B747-AA9C-1B2E8BF5ECC6}"/>
              </a:ext>
            </a:extLst>
          </p:cNvPr>
          <p:cNvSpPr/>
          <p:nvPr/>
        </p:nvSpPr>
        <p:spPr>
          <a:xfrm>
            <a:off x="10617200" y="0"/>
            <a:ext cx="1574800" cy="117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Área de video si lo graban en ZOOM</a:t>
            </a:r>
          </a:p>
          <a:p>
            <a:pPr algn="ctr"/>
            <a:r>
              <a:rPr lang="es-MX" sz="1400" dirty="0"/>
              <a:t>(quita este recuadro)</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523220"/>
          </a:xfrm>
          <a:prstGeom prst="rect">
            <a:avLst/>
          </a:prstGeom>
          <a:noFill/>
        </p:spPr>
        <p:txBody>
          <a:bodyPr wrap="square" rtlCol="0">
            <a:spAutoFit/>
          </a:bodyPr>
          <a:lstStyle/>
          <a:p>
            <a:pPr algn="r"/>
            <a:r>
              <a:rPr lang="es-MX" sz="2800" b="1" i="1" dirty="0">
                <a:solidFill>
                  <a:srgbClr val="C00000"/>
                </a:solidFill>
              </a:rPr>
              <a:t>TEMA DE TESIS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pic>
        <p:nvPicPr>
          <p:cNvPr id="9218" name="Picture 2" descr="https://media.istockphoto.com/photos/renovated-three-floor-town-house-alongside-a-similar-building-before-picture-id1210167002?k=20&amp;m=1210167002&amp;s=612x612&amp;w=0&amp;h=xgr_YKrsbH6Kt3YRGLaEBzBhxkSkO31JLiBL0dJ5qg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63" y="1530931"/>
            <a:ext cx="5829300" cy="4707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03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7566</TotalTime>
  <Words>2099</Words>
  <Application>Microsoft Office PowerPoint</Application>
  <PresentationFormat>Panorámica</PresentationFormat>
  <Paragraphs>202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Eduardo Hernandez Hernandez</cp:lastModifiedBy>
  <cp:revision>56</cp:revision>
  <dcterms:created xsi:type="dcterms:W3CDTF">2020-09-22T18:49:23Z</dcterms:created>
  <dcterms:modified xsi:type="dcterms:W3CDTF">2024-11-13T02:16:29Z</dcterms:modified>
</cp:coreProperties>
</file>