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1" r:id="rId3"/>
    <p:sldId id="258" r:id="rId4"/>
    <p:sldId id="266" r:id="rId5"/>
    <p:sldId id="272" r:id="rId6"/>
    <p:sldId id="261" r:id="rId7"/>
    <p:sldId id="262" r:id="rId8"/>
    <p:sldId id="282" r:id="rId9"/>
    <p:sldId id="264" r:id="rId10"/>
    <p:sldId id="263" r:id="rId11"/>
    <p:sldId id="280" r:id="rId12"/>
    <p:sldId id="268" r:id="rId13"/>
    <p:sldId id="278" r:id="rId14"/>
    <p:sldId id="279" r:id="rId15"/>
    <p:sldId id="281"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728"/>
  </p:normalViewPr>
  <p:slideViewPr>
    <p:cSldViewPr snapToGrid="0" snapToObjects="1">
      <p:cViewPr varScale="1">
        <p:scale>
          <a:sx n="64" d="100"/>
          <a:sy n="64"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Evaluación de la Metodología </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s-CU"/>
        </a:p>
      </c:txPr>
    </c:title>
    <c:autoTitleDeleted val="0"/>
    <c:plotArea>
      <c:layout/>
      <c:radarChart>
        <c:radarStyle val="marker"/>
        <c:varyColors val="0"/>
        <c:ser>
          <c:idx val="0"/>
          <c:order val="0"/>
          <c:tx>
            <c:strRef>
              <c:f>[Libro1]Hoja1!$C$2</c:f>
              <c:strCache>
                <c:ptCount val="1"/>
                <c:pt idx="0">
                  <c:v>utilización de la metodología</c:v>
                </c:pt>
              </c:strCache>
            </c:strRef>
          </c:tx>
          <c:spPr>
            <a:ln w="28575" cap="rnd">
              <a:solidFill>
                <a:schemeClr val="accent1"/>
              </a:solidFill>
              <a:round/>
            </a:ln>
            <a:effectLst/>
          </c:spPr>
          <c:marker>
            <c:symbol val="none"/>
          </c:marker>
          <c:cat>
            <c:strRef>
              <c:f>[Libro1]Hoja1!$B$3:$B$5</c:f>
              <c:strCache>
                <c:ptCount val="3"/>
                <c:pt idx="0">
                  <c:v>Totalmente </c:v>
                </c:pt>
                <c:pt idx="1">
                  <c:v>Parcialmente</c:v>
                </c:pt>
                <c:pt idx="2">
                  <c:v>No se adapta</c:v>
                </c:pt>
              </c:strCache>
            </c:strRef>
          </c:cat>
          <c:val>
            <c:numRef>
              <c:f>[Libro1]Hoja1!$C$3:$C$5</c:f>
              <c:numCache>
                <c:formatCode>General</c:formatCode>
                <c:ptCount val="3"/>
                <c:pt idx="0">
                  <c:v>55</c:v>
                </c:pt>
                <c:pt idx="1">
                  <c:v>45</c:v>
                </c:pt>
                <c:pt idx="2">
                  <c:v>0</c:v>
                </c:pt>
              </c:numCache>
            </c:numRef>
          </c:val>
          <c:extLst>
            <c:ext xmlns:c16="http://schemas.microsoft.com/office/drawing/2014/chart" uri="{C3380CC4-5D6E-409C-BE32-E72D297353CC}">
              <c16:uniqueId val="{00000000-01F1-45A4-B130-8A10E0318B1C}"/>
            </c:ext>
          </c:extLst>
        </c:ser>
        <c:ser>
          <c:idx val="1"/>
          <c:order val="1"/>
          <c:tx>
            <c:strRef>
              <c:f>[Libro1]Hoja1!$D$2</c:f>
              <c:strCache>
                <c:ptCount val="1"/>
                <c:pt idx="0">
                  <c:v>Adaptabilidad</c:v>
                </c:pt>
              </c:strCache>
            </c:strRef>
          </c:tx>
          <c:spPr>
            <a:ln w="28575" cap="rnd">
              <a:solidFill>
                <a:schemeClr val="accent2"/>
              </a:solidFill>
              <a:round/>
            </a:ln>
            <a:effectLst/>
          </c:spPr>
          <c:marker>
            <c:symbol val="none"/>
          </c:marker>
          <c:cat>
            <c:strRef>
              <c:f>[Libro1]Hoja1!$B$3:$B$5</c:f>
              <c:strCache>
                <c:ptCount val="3"/>
                <c:pt idx="0">
                  <c:v>Totalmente </c:v>
                </c:pt>
                <c:pt idx="1">
                  <c:v>Parcialmente</c:v>
                </c:pt>
                <c:pt idx="2">
                  <c:v>No se adapta</c:v>
                </c:pt>
              </c:strCache>
            </c:strRef>
          </c:cat>
          <c:val>
            <c:numRef>
              <c:f>[Libro1]Hoja1!$D$3:$D$5</c:f>
              <c:numCache>
                <c:formatCode>General</c:formatCode>
                <c:ptCount val="3"/>
                <c:pt idx="0">
                  <c:v>64</c:v>
                </c:pt>
                <c:pt idx="1">
                  <c:v>36</c:v>
                </c:pt>
                <c:pt idx="2">
                  <c:v>0</c:v>
                </c:pt>
              </c:numCache>
            </c:numRef>
          </c:val>
          <c:extLst>
            <c:ext xmlns:c16="http://schemas.microsoft.com/office/drawing/2014/chart" uri="{C3380CC4-5D6E-409C-BE32-E72D297353CC}">
              <c16:uniqueId val="{00000001-01F1-45A4-B130-8A10E0318B1C}"/>
            </c:ext>
          </c:extLst>
        </c:ser>
        <c:ser>
          <c:idx val="2"/>
          <c:order val="2"/>
          <c:tx>
            <c:strRef>
              <c:f>[Libro1]Hoja1!$E$2</c:f>
              <c:strCache>
                <c:ptCount val="1"/>
                <c:pt idx="0">
                  <c:v>uso de tecnicas y herramientas</c:v>
                </c:pt>
              </c:strCache>
            </c:strRef>
          </c:tx>
          <c:spPr>
            <a:ln w="28575" cap="rnd">
              <a:solidFill>
                <a:schemeClr val="accent3"/>
              </a:solidFill>
              <a:round/>
            </a:ln>
            <a:effectLst/>
          </c:spPr>
          <c:marker>
            <c:symbol val="none"/>
          </c:marker>
          <c:cat>
            <c:strRef>
              <c:f>[Libro1]Hoja1!$B$3:$B$5</c:f>
              <c:strCache>
                <c:ptCount val="3"/>
                <c:pt idx="0">
                  <c:v>Totalmente </c:v>
                </c:pt>
                <c:pt idx="1">
                  <c:v>Parcialmente</c:v>
                </c:pt>
                <c:pt idx="2">
                  <c:v>No se adapta</c:v>
                </c:pt>
              </c:strCache>
            </c:strRef>
          </c:cat>
          <c:val>
            <c:numRef>
              <c:f>[Libro1]Hoja1!$E$3:$E$5</c:f>
              <c:numCache>
                <c:formatCode>General</c:formatCode>
                <c:ptCount val="3"/>
                <c:pt idx="0">
                  <c:v>82</c:v>
                </c:pt>
                <c:pt idx="1">
                  <c:v>18</c:v>
                </c:pt>
                <c:pt idx="2">
                  <c:v>0</c:v>
                </c:pt>
              </c:numCache>
            </c:numRef>
          </c:val>
          <c:extLst>
            <c:ext xmlns:c16="http://schemas.microsoft.com/office/drawing/2014/chart" uri="{C3380CC4-5D6E-409C-BE32-E72D297353CC}">
              <c16:uniqueId val="{00000002-01F1-45A4-B130-8A10E0318B1C}"/>
            </c:ext>
          </c:extLst>
        </c:ser>
        <c:ser>
          <c:idx val="3"/>
          <c:order val="3"/>
          <c:tx>
            <c:strRef>
              <c:f>[Libro1]Hoja1!$F$2</c:f>
              <c:strCache>
                <c:ptCount val="1"/>
                <c:pt idx="0">
                  <c:v>Secuencia Lógica de los pasos</c:v>
                </c:pt>
              </c:strCache>
            </c:strRef>
          </c:tx>
          <c:spPr>
            <a:ln w="28575" cap="rnd">
              <a:solidFill>
                <a:schemeClr val="accent4"/>
              </a:solidFill>
              <a:round/>
            </a:ln>
            <a:effectLst/>
          </c:spPr>
          <c:marker>
            <c:symbol val="none"/>
          </c:marker>
          <c:cat>
            <c:strRef>
              <c:f>[Libro1]Hoja1!$B$3:$B$5</c:f>
              <c:strCache>
                <c:ptCount val="3"/>
                <c:pt idx="0">
                  <c:v>Totalmente </c:v>
                </c:pt>
                <c:pt idx="1">
                  <c:v>Parcialmente</c:v>
                </c:pt>
                <c:pt idx="2">
                  <c:v>No se adapta</c:v>
                </c:pt>
              </c:strCache>
            </c:strRef>
          </c:cat>
          <c:val>
            <c:numRef>
              <c:f>[Libro1]Hoja1!$F$3:$F$5</c:f>
              <c:numCache>
                <c:formatCode>General</c:formatCode>
                <c:ptCount val="3"/>
                <c:pt idx="0">
                  <c:v>91</c:v>
                </c:pt>
                <c:pt idx="1">
                  <c:v>9</c:v>
                </c:pt>
                <c:pt idx="2">
                  <c:v>0</c:v>
                </c:pt>
              </c:numCache>
            </c:numRef>
          </c:val>
          <c:extLst>
            <c:ext xmlns:c16="http://schemas.microsoft.com/office/drawing/2014/chart" uri="{C3380CC4-5D6E-409C-BE32-E72D297353CC}">
              <c16:uniqueId val="{00000003-01F1-45A4-B130-8A10E0318B1C}"/>
            </c:ext>
          </c:extLst>
        </c:ser>
        <c:ser>
          <c:idx val="4"/>
          <c:order val="4"/>
          <c:tx>
            <c:strRef>
              <c:f>[Libro1]Hoja1!$G$2</c:f>
              <c:strCache>
                <c:ptCount val="1"/>
                <c:pt idx="0">
                  <c:v>fatibilidad</c:v>
                </c:pt>
              </c:strCache>
            </c:strRef>
          </c:tx>
          <c:spPr>
            <a:ln w="28575" cap="rnd">
              <a:solidFill>
                <a:schemeClr val="accent5"/>
              </a:solidFill>
              <a:round/>
            </a:ln>
            <a:effectLst/>
          </c:spPr>
          <c:marker>
            <c:symbol val="none"/>
          </c:marker>
          <c:cat>
            <c:strRef>
              <c:f>[Libro1]Hoja1!$B$3:$B$5</c:f>
              <c:strCache>
                <c:ptCount val="3"/>
                <c:pt idx="0">
                  <c:v>Totalmente </c:v>
                </c:pt>
                <c:pt idx="1">
                  <c:v>Parcialmente</c:v>
                </c:pt>
                <c:pt idx="2">
                  <c:v>No se adapta</c:v>
                </c:pt>
              </c:strCache>
            </c:strRef>
          </c:cat>
          <c:val>
            <c:numRef>
              <c:f>[Libro1]Hoja1!$G$3:$G$5</c:f>
              <c:numCache>
                <c:formatCode>General</c:formatCode>
                <c:ptCount val="3"/>
                <c:pt idx="0">
                  <c:v>73</c:v>
                </c:pt>
                <c:pt idx="1">
                  <c:v>27</c:v>
                </c:pt>
                <c:pt idx="2">
                  <c:v>0</c:v>
                </c:pt>
              </c:numCache>
            </c:numRef>
          </c:val>
          <c:extLst>
            <c:ext xmlns:c16="http://schemas.microsoft.com/office/drawing/2014/chart" uri="{C3380CC4-5D6E-409C-BE32-E72D297353CC}">
              <c16:uniqueId val="{00000004-01F1-45A4-B130-8A10E0318B1C}"/>
            </c:ext>
          </c:extLst>
        </c:ser>
        <c:ser>
          <c:idx val="5"/>
          <c:order val="5"/>
          <c:tx>
            <c:strRef>
              <c:f>[Libro1]Hoja1!$H$2</c:f>
              <c:strCache>
                <c:ptCount val="1"/>
                <c:pt idx="0">
                  <c:v>posibilidad dde generalización </c:v>
                </c:pt>
              </c:strCache>
            </c:strRef>
          </c:tx>
          <c:spPr>
            <a:ln w="28575" cap="rnd">
              <a:solidFill>
                <a:schemeClr val="accent6"/>
              </a:solidFill>
              <a:round/>
            </a:ln>
            <a:effectLst/>
          </c:spPr>
          <c:marker>
            <c:symbol val="none"/>
          </c:marker>
          <c:cat>
            <c:strRef>
              <c:f>[Libro1]Hoja1!$B$3:$B$5</c:f>
              <c:strCache>
                <c:ptCount val="3"/>
                <c:pt idx="0">
                  <c:v>Totalmente </c:v>
                </c:pt>
                <c:pt idx="1">
                  <c:v>Parcialmente</c:v>
                </c:pt>
                <c:pt idx="2">
                  <c:v>No se adapta</c:v>
                </c:pt>
              </c:strCache>
            </c:strRef>
          </c:cat>
          <c:val>
            <c:numRef>
              <c:f>[Libro1]Hoja1!$H$3:$H$5</c:f>
              <c:numCache>
                <c:formatCode>General</c:formatCode>
                <c:ptCount val="3"/>
                <c:pt idx="0">
                  <c:v>82</c:v>
                </c:pt>
                <c:pt idx="1">
                  <c:v>18</c:v>
                </c:pt>
                <c:pt idx="2">
                  <c:v>0</c:v>
                </c:pt>
              </c:numCache>
            </c:numRef>
          </c:val>
          <c:extLst>
            <c:ext xmlns:c16="http://schemas.microsoft.com/office/drawing/2014/chart" uri="{C3380CC4-5D6E-409C-BE32-E72D297353CC}">
              <c16:uniqueId val="{00000005-01F1-45A4-B130-8A10E0318B1C}"/>
            </c:ext>
          </c:extLst>
        </c:ser>
        <c:dLbls>
          <c:showLegendKey val="0"/>
          <c:showVal val="0"/>
          <c:showCatName val="0"/>
          <c:showSerName val="0"/>
          <c:showPercent val="0"/>
          <c:showBubbleSize val="0"/>
        </c:dLbls>
        <c:axId val="540091136"/>
        <c:axId val="540091464"/>
      </c:radarChart>
      <c:catAx>
        <c:axId val="54009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U"/>
          </a:p>
        </c:txPr>
        <c:crossAx val="540091464"/>
        <c:crosses val="autoZero"/>
        <c:auto val="1"/>
        <c:lblAlgn val="ctr"/>
        <c:lblOffset val="100"/>
        <c:noMultiLvlLbl val="0"/>
      </c:catAx>
      <c:valAx>
        <c:axId val="540091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U"/>
          </a:p>
        </c:txPr>
        <c:crossAx val="540091136"/>
        <c:crosses val="autoZero"/>
        <c:crossBetween val="between"/>
      </c:valAx>
      <c:spPr>
        <a:noFill/>
        <a:ln>
          <a:noFill/>
        </a:ln>
        <a:effectLst/>
      </c:spPr>
    </c:plotArea>
    <c:legend>
      <c:legendPos val="t"/>
      <c:layout>
        <c:manualLayout>
          <c:xMode val="edge"/>
          <c:yMode val="edge"/>
          <c:x val="2.3906485191641579E-2"/>
          <c:y val="0.1264385164740201"/>
          <c:w val="0.94834144992888703"/>
          <c:h val="0.200705850378190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U"/>
        </a:p>
      </c:txPr>
    </c:legend>
    <c:plotVisOnly val="1"/>
    <c:dispBlanksAs val="gap"/>
    <c:showDLblsOverMax val="0"/>
  </c:chart>
  <c:spPr>
    <a:solidFill>
      <a:schemeClr val="bg1"/>
    </a:solidFill>
    <a:ln w="38100">
      <a:solidFill>
        <a:srgbClr val="003300"/>
      </a:solidFill>
    </a:ln>
    <a:effectLst/>
  </c:spPr>
  <c:txPr>
    <a:bodyPr/>
    <a:lstStyle/>
    <a:p>
      <a:pPr>
        <a:defRPr/>
      </a:pPr>
      <a:endParaRPr lang="es-C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E8921-762B-4777-9CEA-2185A2EF71B6}" type="doc">
      <dgm:prSet loTypeId="urn:microsoft.com/office/officeart/2005/8/layout/radial5" loCatId="cycle" qsTypeId="urn:microsoft.com/office/officeart/2005/8/quickstyle/simple1" qsCatId="simple" csTypeId="urn:microsoft.com/office/officeart/2005/8/colors/accent3_2" csCatId="accent3" phldr="1"/>
      <dgm:spPr/>
      <dgm:t>
        <a:bodyPr/>
        <a:lstStyle/>
        <a:p>
          <a:endParaRPr lang="es-CU"/>
        </a:p>
      </dgm:t>
    </dgm:pt>
    <dgm:pt modelId="{B6C080D9-717F-4816-AF94-AF939CF53193}">
      <dgm:prSet phldrT="[Texto]"/>
      <dgm:spPr>
        <a:solidFill>
          <a:srgbClr val="003300"/>
        </a:solidFill>
      </dgm:spPr>
      <dgm:t>
        <a:bodyPr/>
        <a:lstStyle/>
        <a:p>
          <a:r>
            <a:rPr lang="en-US" dirty="0">
              <a:latin typeface="Times New Roman" panose="02020603050405020304" pitchFamily="18" charset="0"/>
              <a:cs typeface="Times New Roman" panose="02020603050405020304" pitchFamily="18" charset="0"/>
            </a:rPr>
            <a:t>GTI</a:t>
          </a:r>
          <a:endParaRPr lang="es-CU" dirty="0">
            <a:latin typeface="Times New Roman" panose="02020603050405020304" pitchFamily="18" charset="0"/>
            <a:cs typeface="Times New Roman" panose="02020603050405020304" pitchFamily="18" charset="0"/>
          </a:endParaRPr>
        </a:p>
      </dgm:t>
    </dgm:pt>
    <dgm:pt modelId="{49FAE97B-A021-4306-B81E-6D9E7510DFFF}" type="parTrans" cxnId="{C817405F-DAFF-4ADD-A934-2C26EE6485EA}">
      <dgm:prSet/>
      <dgm:spPr/>
      <dgm:t>
        <a:bodyPr/>
        <a:lstStyle/>
        <a:p>
          <a:endParaRPr lang="es-CU"/>
        </a:p>
      </dgm:t>
    </dgm:pt>
    <dgm:pt modelId="{AA4655D5-AD1C-489F-8656-3B44308D4B7B}" type="sibTrans" cxnId="{C817405F-DAFF-4ADD-A934-2C26EE6485EA}">
      <dgm:prSet/>
      <dgm:spPr/>
      <dgm:t>
        <a:bodyPr/>
        <a:lstStyle/>
        <a:p>
          <a:endParaRPr lang="es-CU"/>
        </a:p>
      </dgm:t>
    </dgm:pt>
    <dgm:pt modelId="{809FFA55-5E4C-42D3-A903-9A9AA91E2900}">
      <dgm:prSet phldrT="[Texto]" custT="1"/>
      <dgm:spPr>
        <a:solidFill>
          <a:schemeClr val="accent3">
            <a:lumMod val="50000"/>
          </a:schemeClr>
        </a:solidFill>
      </dgm:spPr>
      <dgm:t>
        <a:bodyPr/>
        <a:lstStyle/>
        <a:p>
          <a:pPr>
            <a:buFont typeface="Symbol" panose="05050102010706020507" pitchFamily="18" charset="2"/>
            <a:buChar char=""/>
          </a:pPr>
          <a:r>
            <a:rPr lang="es-ES_tradnl" sz="1800" dirty="0">
              <a:latin typeface="Times New Roman" panose="02020603050405020304" pitchFamily="18" charset="0"/>
              <a:cs typeface="Times New Roman" panose="02020603050405020304" pitchFamily="18" charset="0"/>
            </a:rPr>
            <a:t>Conocimiento de las TI</a:t>
          </a:r>
          <a:endParaRPr lang="es-CU" sz="1800" dirty="0">
            <a:latin typeface="Times New Roman" panose="02020603050405020304" pitchFamily="18" charset="0"/>
            <a:cs typeface="Times New Roman" panose="02020603050405020304" pitchFamily="18" charset="0"/>
          </a:endParaRPr>
        </a:p>
      </dgm:t>
    </dgm:pt>
    <dgm:pt modelId="{AA99AE87-250D-4DE0-BB74-AB85FED78361}" type="parTrans" cxnId="{BD52E9CD-8045-4014-8E02-883C666CB889}">
      <dgm:prSet/>
      <dgm:spPr>
        <a:solidFill>
          <a:schemeClr val="bg2">
            <a:lumMod val="50000"/>
          </a:schemeClr>
        </a:solidFill>
      </dgm:spPr>
      <dgm:t>
        <a:bodyPr/>
        <a:lstStyle/>
        <a:p>
          <a:endParaRPr lang="es-CU"/>
        </a:p>
      </dgm:t>
    </dgm:pt>
    <dgm:pt modelId="{DA05CC04-666A-4BA0-938E-4BB556E055D2}" type="sibTrans" cxnId="{BD52E9CD-8045-4014-8E02-883C666CB889}">
      <dgm:prSet/>
      <dgm:spPr/>
      <dgm:t>
        <a:bodyPr/>
        <a:lstStyle/>
        <a:p>
          <a:endParaRPr lang="es-CU"/>
        </a:p>
      </dgm:t>
    </dgm:pt>
    <dgm:pt modelId="{65AB8DC8-F10D-4D04-A160-7795BC6D2B0D}">
      <dgm:prSet phldrT="[Texto]" custT="1"/>
      <dgm:spPr>
        <a:solidFill>
          <a:schemeClr val="accent3">
            <a:lumMod val="50000"/>
          </a:schemeClr>
        </a:solidFill>
      </dgm:spPr>
      <dgm:t>
        <a:bodyPr/>
        <a:lstStyle/>
        <a:p>
          <a:pPr>
            <a:buFont typeface="Symbol" panose="05050102010706020507" pitchFamily="18" charset="2"/>
            <a:buChar char=""/>
          </a:pPr>
          <a:r>
            <a:rPr lang="es-ES_tradnl" sz="1800" dirty="0">
              <a:latin typeface="Times New Roman" panose="02020603050405020304" pitchFamily="18" charset="0"/>
              <a:cs typeface="Times New Roman" panose="02020603050405020304" pitchFamily="18" charset="0"/>
            </a:rPr>
            <a:t>Condiciones para implementar las TI</a:t>
          </a:r>
          <a:endParaRPr lang="es-CU" sz="1800" dirty="0">
            <a:latin typeface="Times New Roman" panose="02020603050405020304" pitchFamily="18" charset="0"/>
            <a:cs typeface="Times New Roman" panose="02020603050405020304" pitchFamily="18" charset="0"/>
          </a:endParaRPr>
        </a:p>
      </dgm:t>
    </dgm:pt>
    <dgm:pt modelId="{D8703383-CA4F-422F-9D3F-59798DAF56E6}" type="parTrans" cxnId="{8656E629-D6D7-4187-9C4F-1D64E26846EA}">
      <dgm:prSet/>
      <dgm:spPr>
        <a:solidFill>
          <a:schemeClr val="bg2">
            <a:lumMod val="50000"/>
          </a:schemeClr>
        </a:solidFill>
      </dgm:spPr>
      <dgm:t>
        <a:bodyPr/>
        <a:lstStyle/>
        <a:p>
          <a:endParaRPr lang="es-CU"/>
        </a:p>
      </dgm:t>
    </dgm:pt>
    <dgm:pt modelId="{C5B00F2A-9412-4FCC-A952-4780F247C226}" type="sibTrans" cxnId="{8656E629-D6D7-4187-9C4F-1D64E26846EA}">
      <dgm:prSet/>
      <dgm:spPr/>
      <dgm:t>
        <a:bodyPr/>
        <a:lstStyle/>
        <a:p>
          <a:endParaRPr lang="es-CU"/>
        </a:p>
      </dgm:t>
    </dgm:pt>
    <dgm:pt modelId="{51B34CD5-39DB-42FF-8206-9F490080FE8E}">
      <dgm:prSet phldrT="[Texto]" custT="1"/>
      <dgm:spPr>
        <a:solidFill>
          <a:schemeClr val="accent3">
            <a:lumMod val="50000"/>
          </a:schemeClr>
        </a:solidFill>
      </dgm:spPr>
      <dgm:t>
        <a:bodyPr/>
        <a:lstStyle/>
        <a:p>
          <a:pPr>
            <a:buFont typeface="Symbol" panose="05050102010706020507" pitchFamily="18" charset="2"/>
            <a:buChar char=""/>
          </a:pPr>
          <a:r>
            <a:rPr lang="es-ES_tradnl" sz="1800" dirty="0">
              <a:latin typeface="Times New Roman" panose="02020603050405020304" pitchFamily="18" charset="0"/>
              <a:cs typeface="Times New Roman" panose="02020603050405020304" pitchFamily="18" charset="0"/>
            </a:rPr>
            <a:t>Dominio y habilidades para GTI</a:t>
          </a:r>
          <a:endParaRPr lang="es-CU" sz="1800" dirty="0">
            <a:latin typeface="Times New Roman" panose="02020603050405020304" pitchFamily="18" charset="0"/>
            <a:cs typeface="Times New Roman" panose="02020603050405020304" pitchFamily="18" charset="0"/>
          </a:endParaRPr>
        </a:p>
      </dgm:t>
    </dgm:pt>
    <dgm:pt modelId="{A0BCC5D0-6367-455F-81AD-CE3A5608F9E1}" type="parTrans" cxnId="{1B2B5F57-20C8-4FF7-BB2F-90CB0E2FB7D1}">
      <dgm:prSet/>
      <dgm:spPr>
        <a:solidFill>
          <a:schemeClr val="bg2">
            <a:lumMod val="50000"/>
          </a:schemeClr>
        </a:solidFill>
      </dgm:spPr>
      <dgm:t>
        <a:bodyPr/>
        <a:lstStyle/>
        <a:p>
          <a:endParaRPr lang="es-CU"/>
        </a:p>
      </dgm:t>
    </dgm:pt>
    <dgm:pt modelId="{38B5BD6A-6824-4B2B-90AC-D28F81064AFC}" type="sibTrans" cxnId="{1B2B5F57-20C8-4FF7-BB2F-90CB0E2FB7D1}">
      <dgm:prSet/>
      <dgm:spPr/>
      <dgm:t>
        <a:bodyPr/>
        <a:lstStyle/>
        <a:p>
          <a:endParaRPr lang="es-CU"/>
        </a:p>
      </dgm:t>
    </dgm:pt>
    <dgm:pt modelId="{7A960577-0B0C-466C-A289-27E92D86BC55}">
      <dgm:prSet phldrT="[Texto]" custT="1"/>
      <dgm:spPr>
        <a:solidFill>
          <a:schemeClr val="accent3">
            <a:lumMod val="50000"/>
          </a:schemeClr>
        </a:solidFill>
      </dgm:spPr>
      <dgm:t>
        <a:bodyPr/>
        <a:lstStyle/>
        <a:p>
          <a:pPr>
            <a:buFont typeface="Symbol" panose="05050102010706020507" pitchFamily="18" charset="2"/>
            <a:buChar char=""/>
          </a:pPr>
          <a:r>
            <a:rPr lang="es-ES_tradnl" sz="1800" dirty="0">
              <a:latin typeface="Times New Roman" panose="02020603050405020304" pitchFamily="18" charset="0"/>
              <a:cs typeface="Times New Roman" panose="02020603050405020304" pitchFamily="18" charset="0"/>
            </a:rPr>
            <a:t>Comercialización </a:t>
          </a:r>
        </a:p>
        <a:p>
          <a:pPr>
            <a:buFont typeface="Symbol" panose="05050102010706020507" pitchFamily="18" charset="2"/>
            <a:buChar char=""/>
          </a:pPr>
          <a:r>
            <a:rPr lang="es-ES_tradnl" sz="1800" dirty="0">
              <a:latin typeface="Times New Roman" panose="02020603050405020304" pitchFamily="18" charset="0"/>
              <a:cs typeface="Times New Roman" panose="02020603050405020304" pitchFamily="18" charset="0"/>
            </a:rPr>
            <a:t>utilizando las TI</a:t>
          </a:r>
          <a:endParaRPr lang="es-CU" sz="1800" dirty="0">
            <a:latin typeface="Times New Roman" panose="02020603050405020304" pitchFamily="18" charset="0"/>
            <a:cs typeface="Times New Roman" panose="02020603050405020304" pitchFamily="18" charset="0"/>
          </a:endParaRPr>
        </a:p>
      </dgm:t>
    </dgm:pt>
    <dgm:pt modelId="{5C2C4EB3-CADC-4A23-8EC3-502E096916AB}" type="parTrans" cxnId="{46EF6C1F-A618-4BA8-BE42-0B8217E7D138}">
      <dgm:prSet/>
      <dgm:spPr>
        <a:solidFill>
          <a:schemeClr val="bg2">
            <a:lumMod val="50000"/>
          </a:schemeClr>
        </a:solidFill>
      </dgm:spPr>
      <dgm:t>
        <a:bodyPr/>
        <a:lstStyle/>
        <a:p>
          <a:endParaRPr lang="es-CU"/>
        </a:p>
      </dgm:t>
    </dgm:pt>
    <dgm:pt modelId="{9C8AC586-6A65-4603-942F-4DCBB793E1D0}" type="sibTrans" cxnId="{46EF6C1F-A618-4BA8-BE42-0B8217E7D138}">
      <dgm:prSet/>
      <dgm:spPr/>
      <dgm:t>
        <a:bodyPr/>
        <a:lstStyle/>
        <a:p>
          <a:endParaRPr lang="es-CU"/>
        </a:p>
      </dgm:t>
    </dgm:pt>
    <dgm:pt modelId="{19D0FA8D-F5B1-4CC8-A2A2-48379C87A39A}" type="pres">
      <dgm:prSet presAssocID="{1B4E8921-762B-4777-9CEA-2185A2EF71B6}" presName="Name0" presStyleCnt="0">
        <dgm:presLayoutVars>
          <dgm:chMax val="1"/>
          <dgm:dir/>
          <dgm:animLvl val="ctr"/>
          <dgm:resizeHandles val="exact"/>
        </dgm:presLayoutVars>
      </dgm:prSet>
      <dgm:spPr/>
    </dgm:pt>
    <dgm:pt modelId="{6B6E66D8-7B25-43AD-8B1C-E0693C151763}" type="pres">
      <dgm:prSet presAssocID="{B6C080D9-717F-4816-AF94-AF939CF53193}" presName="centerShape" presStyleLbl="node0" presStyleIdx="0" presStyleCnt="1" custScaleX="117805" custScaleY="132719"/>
      <dgm:spPr/>
    </dgm:pt>
    <dgm:pt modelId="{7F8ED019-AB8F-491E-81D7-356849850E81}" type="pres">
      <dgm:prSet presAssocID="{AA99AE87-250D-4DE0-BB74-AB85FED78361}" presName="parTrans" presStyleLbl="sibTrans2D1" presStyleIdx="0" presStyleCnt="4"/>
      <dgm:spPr/>
    </dgm:pt>
    <dgm:pt modelId="{4F805E13-2096-4DAD-A11B-0EC2AEC8B782}" type="pres">
      <dgm:prSet presAssocID="{AA99AE87-250D-4DE0-BB74-AB85FED78361}" presName="connectorText" presStyleLbl="sibTrans2D1" presStyleIdx="0" presStyleCnt="4"/>
      <dgm:spPr/>
    </dgm:pt>
    <dgm:pt modelId="{71B5BE8A-685D-43C9-AE14-BA947B743C87}" type="pres">
      <dgm:prSet presAssocID="{809FFA55-5E4C-42D3-A903-9A9AA91E2900}" presName="node" presStyleLbl="node1" presStyleIdx="0" presStyleCnt="4" custScaleX="157382" custScaleY="117996">
        <dgm:presLayoutVars>
          <dgm:bulletEnabled val="1"/>
        </dgm:presLayoutVars>
      </dgm:prSet>
      <dgm:spPr/>
    </dgm:pt>
    <dgm:pt modelId="{3940DB86-7DD2-4E2D-BDEB-392BF7A6A1EB}" type="pres">
      <dgm:prSet presAssocID="{D8703383-CA4F-422F-9D3F-59798DAF56E6}" presName="parTrans" presStyleLbl="sibTrans2D1" presStyleIdx="1" presStyleCnt="4"/>
      <dgm:spPr/>
    </dgm:pt>
    <dgm:pt modelId="{2797889D-193D-463F-9B42-67F6556F2E0A}" type="pres">
      <dgm:prSet presAssocID="{D8703383-CA4F-422F-9D3F-59798DAF56E6}" presName="connectorText" presStyleLbl="sibTrans2D1" presStyleIdx="1" presStyleCnt="4"/>
      <dgm:spPr/>
    </dgm:pt>
    <dgm:pt modelId="{97F05474-7D6E-470D-9448-9A0931ABADBF}" type="pres">
      <dgm:prSet presAssocID="{65AB8DC8-F10D-4D04-A160-7795BC6D2B0D}" presName="node" presStyleLbl="node1" presStyleIdx="1" presStyleCnt="4" custScaleX="180336" custScaleY="135805" custRadScaleRad="126496" custRadScaleInc="1183">
        <dgm:presLayoutVars>
          <dgm:bulletEnabled val="1"/>
        </dgm:presLayoutVars>
      </dgm:prSet>
      <dgm:spPr/>
    </dgm:pt>
    <dgm:pt modelId="{6DA23A6E-94E2-4423-9A77-452F9F9991B8}" type="pres">
      <dgm:prSet presAssocID="{A0BCC5D0-6367-455F-81AD-CE3A5608F9E1}" presName="parTrans" presStyleLbl="sibTrans2D1" presStyleIdx="2" presStyleCnt="4"/>
      <dgm:spPr/>
    </dgm:pt>
    <dgm:pt modelId="{3E6B9829-4C92-4B8B-9AE4-5694D347451D}" type="pres">
      <dgm:prSet presAssocID="{A0BCC5D0-6367-455F-81AD-CE3A5608F9E1}" presName="connectorText" presStyleLbl="sibTrans2D1" presStyleIdx="2" presStyleCnt="4"/>
      <dgm:spPr/>
    </dgm:pt>
    <dgm:pt modelId="{F6A297DC-70B7-45E7-9DE2-85FCC808D4A9}" type="pres">
      <dgm:prSet presAssocID="{51B34CD5-39DB-42FF-8206-9F490080FE8E}" presName="node" presStyleLbl="node1" presStyleIdx="2" presStyleCnt="4" custScaleX="133579" custScaleY="121797">
        <dgm:presLayoutVars>
          <dgm:bulletEnabled val="1"/>
        </dgm:presLayoutVars>
      </dgm:prSet>
      <dgm:spPr/>
    </dgm:pt>
    <dgm:pt modelId="{396D88E1-BD3F-4285-950B-91D809C9211E}" type="pres">
      <dgm:prSet presAssocID="{5C2C4EB3-CADC-4A23-8EC3-502E096916AB}" presName="parTrans" presStyleLbl="sibTrans2D1" presStyleIdx="3" presStyleCnt="4"/>
      <dgm:spPr/>
    </dgm:pt>
    <dgm:pt modelId="{6194586E-735B-48A1-A93C-1E8EC0DF4900}" type="pres">
      <dgm:prSet presAssocID="{5C2C4EB3-CADC-4A23-8EC3-502E096916AB}" presName="connectorText" presStyleLbl="sibTrans2D1" presStyleIdx="3" presStyleCnt="4"/>
      <dgm:spPr/>
    </dgm:pt>
    <dgm:pt modelId="{36A73E76-E0AF-4698-995D-586AF10990B8}" type="pres">
      <dgm:prSet presAssocID="{7A960577-0B0C-466C-A289-27E92D86BC55}" presName="node" presStyleLbl="node1" presStyleIdx="3" presStyleCnt="4" custScaleX="182463" custScaleY="157582" custRadScaleRad="127331" custRadScaleInc="-3568">
        <dgm:presLayoutVars>
          <dgm:bulletEnabled val="1"/>
        </dgm:presLayoutVars>
      </dgm:prSet>
      <dgm:spPr/>
    </dgm:pt>
  </dgm:ptLst>
  <dgm:cxnLst>
    <dgm:cxn modelId="{DB95560B-811F-4BD8-AF5D-B54E4EEE7BAB}" type="presOf" srcId="{809FFA55-5E4C-42D3-A903-9A9AA91E2900}" destId="{71B5BE8A-685D-43C9-AE14-BA947B743C87}" srcOrd="0" destOrd="0" presId="urn:microsoft.com/office/officeart/2005/8/layout/radial5"/>
    <dgm:cxn modelId="{46EF6C1F-A618-4BA8-BE42-0B8217E7D138}" srcId="{B6C080D9-717F-4816-AF94-AF939CF53193}" destId="{7A960577-0B0C-466C-A289-27E92D86BC55}" srcOrd="3" destOrd="0" parTransId="{5C2C4EB3-CADC-4A23-8EC3-502E096916AB}" sibTransId="{9C8AC586-6A65-4603-942F-4DCBB793E1D0}"/>
    <dgm:cxn modelId="{C9399928-EC7A-4324-A3B7-BF511E501D9E}" type="presOf" srcId="{A0BCC5D0-6367-455F-81AD-CE3A5608F9E1}" destId="{6DA23A6E-94E2-4423-9A77-452F9F9991B8}" srcOrd="0" destOrd="0" presId="urn:microsoft.com/office/officeart/2005/8/layout/radial5"/>
    <dgm:cxn modelId="{8656E629-D6D7-4187-9C4F-1D64E26846EA}" srcId="{B6C080D9-717F-4816-AF94-AF939CF53193}" destId="{65AB8DC8-F10D-4D04-A160-7795BC6D2B0D}" srcOrd="1" destOrd="0" parTransId="{D8703383-CA4F-422F-9D3F-59798DAF56E6}" sibTransId="{C5B00F2A-9412-4FCC-A952-4780F247C226}"/>
    <dgm:cxn modelId="{46240C36-C0D8-4861-B8B9-BD62DBE4528A}" type="presOf" srcId="{5C2C4EB3-CADC-4A23-8EC3-502E096916AB}" destId="{396D88E1-BD3F-4285-950B-91D809C9211E}" srcOrd="0" destOrd="0" presId="urn:microsoft.com/office/officeart/2005/8/layout/radial5"/>
    <dgm:cxn modelId="{8BC4A93B-25E5-4C56-97AD-59CC3C4AFA0D}" type="presOf" srcId="{1B4E8921-762B-4777-9CEA-2185A2EF71B6}" destId="{19D0FA8D-F5B1-4CC8-A2A2-48379C87A39A}" srcOrd="0" destOrd="0" presId="urn:microsoft.com/office/officeart/2005/8/layout/radial5"/>
    <dgm:cxn modelId="{C817405F-DAFF-4ADD-A934-2C26EE6485EA}" srcId="{1B4E8921-762B-4777-9CEA-2185A2EF71B6}" destId="{B6C080D9-717F-4816-AF94-AF939CF53193}" srcOrd="0" destOrd="0" parTransId="{49FAE97B-A021-4306-B81E-6D9E7510DFFF}" sibTransId="{AA4655D5-AD1C-489F-8656-3B44308D4B7B}"/>
    <dgm:cxn modelId="{41BC8C69-DAC7-490B-96B9-A0FE74F4D3BC}" type="presOf" srcId="{AA99AE87-250D-4DE0-BB74-AB85FED78361}" destId="{4F805E13-2096-4DAD-A11B-0EC2AEC8B782}" srcOrd="1" destOrd="0" presId="urn:microsoft.com/office/officeart/2005/8/layout/radial5"/>
    <dgm:cxn modelId="{1B2B5F57-20C8-4FF7-BB2F-90CB0E2FB7D1}" srcId="{B6C080D9-717F-4816-AF94-AF939CF53193}" destId="{51B34CD5-39DB-42FF-8206-9F490080FE8E}" srcOrd="2" destOrd="0" parTransId="{A0BCC5D0-6367-455F-81AD-CE3A5608F9E1}" sibTransId="{38B5BD6A-6824-4B2B-90AC-D28F81064AFC}"/>
    <dgm:cxn modelId="{B892AB85-6D78-4906-BD7B-A046EB4B9B8A}" type="presOf" srcId="{AA99AE87-250D-4DE0-BB74-AB85FED78361}" destId="{7F8ED019-AB8F-491E-81D7-356849850E81}" srcOrd="0" destOrd="0" presId="urn:microsoft.com/office/officeart/2005/8/layout/radial5"/>
    <dgm:cxn modelId="{8F66888E-835D-4B4E-A8B0-44060C77C3AF}" type="presOf" srcId="{65AB8DC8-F10D-4D04-A160-7795BC6D2B0D}" destId="{97F05474-7D6E-470D-9448-9A0931ABADBF}" srcOrd="0" destOrd="0" presId="urn:microsoft.com/office/officeart/2005/8/layout/radial5"/>
    <dgm:cxn modelId="{A01B1097-F1A7-4E3F-93CC-0411A3112904}" type="presOf" srcId="{D8703383-CA4F-422F-9D3F-59798DAF56E6}" destId="{3940DB86-7DD2-4E2D-BDEB-392BF7A6A1EB}" srcOrd="0" destOrd="0" presId="urn:microsoft.com/office/officeart/2005/8/layout/radial5"/>
    <dgm:cxn modelId="{8D31CDAF-5170-4EDF-8786-3BB95A713C92}" type="presOf" srcId="{5C2C4EB3-CADC-4A23-8EC3-502E096916AB}" destId="{6194586E-735B-48A1-A93C-1E8EC0DF4900}" srcOrd="1" destOrd="0" presId="urn:microsoft.com/office/officeart/2005/8/layout/radial5"/>
    <dgm:cxn modelId="{388EE6BD-5B8E-44D2-8FD1-5919436B5F54}" type="presOf" srcId="{A0BCC5D0-6367-455F-81AD-CE3A5608F9E1}" destId="{3E6B9829-4C92-4B8B-9AE4-5694D347451D}" srcOrd="1" destOrd="0" presId="urn:microsoft.com/office/officeart/2005/8/layout/radial5"/>
    <dgm:cxn modelId="{82A4ECC2-252A-4C76-963E-ADAAC126BF55}" type="presOf" srcId="{7A960577-0B0C-466C-A289-27E92D86BC55}" destId="{36A73E76-E0AF-4698-995D-586AF10990B8}" srcOrd="0" destOrd="0" presId="urn:microsoft.com/office/officeart/2005/8/layout/radial5"/>
    <dgm:cxn modelId="{BD52E9CD-8045-4014-8E02-883C666CB889}" srcId="{B6C080D9-717F-4816-AF94-AF939CF53193}" destId="{809FFA55-5E4C-42D3-A903-9A9AA91E2900}" srcOrd="0" destOrd="0" parTransId="{AA99AE87-250D-4DE0-BB74-AB85FED78361}" sibTransId="{DA05CC04-666A-4BA0-938E-4BB556E055D2}"/>
    <dgm:cxn modelId="{CC4FFED3-5606-47B4-8A57-E6CC43FDE909}" type="presOf" srcId="{51B34CD5-39DB-42FF-8206-9F490080FE8E}" destId="{F6A297DC-70B7-45E7-9DE2-85FCC808D4A9}" srcOrd="0" destOrd="0" presId="urn:microsoft.com/office/officeart/2005/8/layout/radial5"/>
    <dgm:cxn modelId="{71C193DA-C05B-4F62-AC07-EAE9507F3C2B}" type="presOf" srcId="{D8703383-CA4F-422F-9D3F-59798DAF56E6}" destId="{2797889D-193D-463F-9B42-67F6556F2E0A}" srcOrd="1" destOrd="0" presId="urn:microsoft.com/office/officeart/2005/8/layout/radial5"/>
    <dgm:cxn modelId="{BAD9ABF4-6293-4D67-A47F-8C4944D9F875}" type="presOf" srcId="{B6C080D9-717F-4816-AF94-AF939CF53193}" destId="{6B6E66D8-7B25-43AD-8B1C-E0693C151763}" srcOrd="0" destOrd="0" presId="urn:microsoft.com/office/officeart/2005/8/layout/radial5"/>
    <dgm:cxn modelId="{813046A0-7044-4006-878B-A9ADF28C9769}" type="presParOf" srcId="{19D0FA8D-F5B1-4CC8-A2A2-48379C87A39A}" destId="{6B6E66D8-7B25-43AD-8B1C-E0693C151763}" srcOrd="0" destOrd="0" presId="urn:microsoft.com/office/officeart/2005/8/layout/radial5"/>
    <dgm:cxn modelId="{B75E7498-A010-478A-B46E-9D0EA96720C1}" type="presParOf" srcId="{19D0FA8D-F5B1-4CC8-A2A2-48379C87A39A}" destId="{7F8ED019-AB8F-491E-81D7-356849850E81}" srcOrd="1" destOrd="0" presId="urn:microsoft.com/office/officeart/2005/8/layout/radial5"/>
    <dgm:cxn modelId="{6AC0F2F2-3726-4BDE-90CA-7032002CEB3F}" type="presParOf" srcId="{7F8ED019-AB8F-491E-81D7-356849850E81}" destId="{4F805E13-2096-4DAD-A11B-0EC2AEC8B782}" srcOrd="0" destOrd="0" presId="urn:microsoft.com/office/officeart/2005/8/layout/radial5"/>
    <dgm:cxn modelId="{7B3ADFA5-F083-4B39-AE37-0C8898945DE3}" type="presParOf" srcId="{19D0FA8D-F5B1-4CC8-A2A2-48379C87A39A}" destId="{71B5BE8A-685D-43C9-AE14-BA947B743C87}" srcOrd="2" destOrd="0" presId="urn:microsoft.com/office/officeart/2005/8/layout/radial5"/>
    <dgm:cxn modelId="{A9353A0A-1D32-4964-BF4C-4DB0DEA7CAF0}" type="presParOf" srcId="{19D0FA8D-F5B1-4CC8-A2A2-48379C87A39A}" destId="{3940DB86-7DD2-4E2D-BDEB-392BF7A6A1EB}" srcOrd="3" destOrd="0" presId="urn:microsoft.com/office/officeart/2005/8/layout/radial5"/>
    <dgm:cxn modelId="{28804DDD-2B62-4F72-9ED0-B7DB12C39995}" type="presParOf" srcId="{3940DB86-7DD2-4E2D-BDEB-392BF7A6A1EB}" destId="{2797889D-193D-463F-9B42-67F6556F2E0A}" srcOrd="0" destOrd="0" presId="urn:microsoft.com/office/officeart/2005/8/layout/radial5"/>
    <dgm:cxn modelId="{0BEFC5A1-328C-4985-A2B9-729B1A9DA4C1}" type="presParOf" srcId="{19D0FA8D-F5B1-4CC8-A2A2-48379C87A39A}" destId="{97F05474-7D6E-470D-9448-9A0931ABADBF}" srcOrd="4" destOrd="0" presId="urn:microsoft.com/office/officeart/2005/8/layout/radial5"/>
    <dgm:cxn modelId="{9DB867E6-AB29-4406-BF3F-D080CDE9D1CD}" type="presParOf" srcId="{19D0FA8D-F5B1-4CC8-A2A2-48379C87A39A}" destId="{6DA23A6E-94E2-4423-9A77-452F9F9991B8}" srcOrd="5" destOrd="0" presId="urn:microsoft.com/office/officeart/2005/8/layout/radial5"/>
    <dgm:cxn modelId="{69D6B68E-2FF6-41EF-AF1B-434F21597F7A}" type="presParOf" srcId="{6DA23A6E-94E2-4423-9A77-452F9F9991B8}" destId="{3E6B9829-4C92-4B8B-9AE4-5694D347451D}" srcOrd="0" destOrd="0" presId="urn:microsoft.com/office/officeart/2005/8/layout/radial5"/>
    <dgm:cxn modelId="{97274AAB-4F30-41A1-99CF-D1CEE7EC0726}" type="presParOf" srcId="{19D0FA8D-F5B1-4CC8-A2A2-48379C87A39A}" destId="{F6A297DC-70B7-45E7-9DE2-85FCC808D4A9}" srcOrd="6" destOrd="0" presId="urn:microsoft.com/office/officeart/2005/8/layout/radial5"/>
    <dgm:cxn modelId="{6CAE69BC-466E-4519-9B7A-A2DA2893A55E}" type="presParOf" srcId="{19D0FA8D-F5B1-4CC8-A2A2-48379C87A39A}" destId="{396D88E1-BD3F-4285-950B-91D809C9211E}" srcOrd="7" destOrd="0" presId="urn:microsoft.com/office/officeart/2005/8/layout/radial5"/>
    <dgm:cxn modelId="{4C7FD476-9FD3-47A1-B5F3-1BAACE848568}" type="presParOf" srcId="{396D88E1-BD3F-4285-950B-91D809C9211E}" destId="{6194586E-735B-48A1-A93C-1E8EC0DF4900}" srcOrd="0" destOrd="0" presId="urn:microsoft.com/office/officeart/2005/8/layout/radial5"/>
    <dgm:cxn modelId="{4C2100AD-A6FA-468F-AAAF-970068A6CE0C}" type="presParOf" srcId="{19D0FA8D-F5B1-4CC8-A2A2-48379C87A39A}" destId="{36A73E76-E0AF-4698-995D-586AF10990B8}" srcOrd="8"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0F556-A1D1-4605-81A9-A77FBD00DC74}"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s-CU"/>
        </a:p>
      </dgm:t>
    </dgm:pt>
    <dgm:pt modelId="{4E26D032-7FFB-47B1-8845-72E58D41DCF5}">
      <dgm:prSet phldrT="[Texto]"/>
      <dgm:spPr/>
      <dgm:t>
        <a:bodyPr/>
        <a:lstStyle/>
        <a:p>
          <a:r>
            <a:rPr lang="es-MX" dirty="0"/>
            <a:t>Plan tecnológico</a:t>
          </a:r>
          <a:endParaRPr lang="es-CU" dirty="0"/>
        </a:p>
      </dgm:t>
    </dgm:pt>
    <dgm:pt modelId="{7E16B148-5BD3-4B5D-AE23-585435A9984B}" type="parTrans" cxnId="{6D7938A9-9B10-4372-8513-7ACB16B2CFD1}">
      <dgm:prSet/>
      <dgm:spPr/>
      <dgm:t>
        <a:bodyPr/>
        <a:lstStyle/>
        <a:p>
          <a:endParaRPr lang="es-CU"/>
        </a:p>
      </dgm:t>
    </dgm:pt>
    <dgm:pt modelId="{0E1DC1C5-8421-4A47-A465-44142A23EC04}" type="sibTrans" cxnId="{6D7938A9-9B10-4372-8513-7ACB16B2CFD1}">
      <dgm:prSet/>
      <dgm:spPr/>
      <dgm:t>
        <a:bodyPr/>
        <a:lstStyle/>
        <a:p>
          <a:endParaRPr lang="es-CU"/>
        </a:p>
      </dgm:t>
    </dgm:pt>
    <dgm:pt modelId="{9836A350-247C-423E-BDC2-DA1665FD4BA0}">
      <dgm:prSet phldrT="[Texto]"/>
      <dgm:spPr/>
      <dgm:t>
        <a:bodyPr/>
        <a:lstStyle/>
        <a:p>
          <a:r>
            <a:rPr lang="es-ES_tradnl" dirty="0"/>
            <a:t>I. Establecer el equipo de trabajo del plan tecnológico</a:t>
          </a:r>
          <a:endParaRPr lang="es-CU" dirty="0"/>
        </a:p>
      </dgm:t>
    </dgm:pt>
    <dgm:pt modelId="{BFDA8106-F4F6-4B09-B628-C18F61E7FD8E}" type="parTrans" cxnId="{C7D95B9F-5439-4317-9B4B-13F04ADA8FB7}">
      <dgm:prSet/>
      <dgm:spPr/>
      <dgm:t>
        <a:bodyPr/>
        <a:lstStyle/>
        <a:p>
          <a:endParaRPr lang="es-CU"/>
        </a:p>
      </dgm:t>
    </dgm:pt>
    <dgm:pt modelId="{F80D038E-0ABB-4399-B3AB-6A0B839B1B02}" type="sibTrans" cxnId="{C7D95B9F-5439-4317-9B4B-13F04ADA8FB7}">
      <dgm:prSet/>
      <dgm:spPr/>
      <dgm:t>
        <a:bodyPr/>
        <a:lstStyle/>
        <a:p>
          <a:endParaRPr lang="es-CU"/>
        </a:p>
      </dgm:t>
    </dgm:pt>
    <dgm:pt modelId="{1D969840-4BB7-4DF0-A839-B3DDD3B36448}">
      <dgm:prSet phldrT="[Texto]"/>
      <dgm:spPr/>
      <dgm:t>
        <a:bodyPr/>
        <a:lstStyle/>
        <a:p>
          <a:r>
            <a:rPr lang="es-ES_tradnl" dirty="0"/>
            <a:t>II. Realizar un diagnóstico de la tecnología y de las condiciones existente</a:t>
          </a:r>
          <a:endParaRPr lang="es-CU" dirty="0"/>
        </a:p>
      </dgm:t>
    </dgm:pt>
    <dgm:pt modelId="{88884D2F-CB74-43A6-80A0-ADEAE745ECF1}" type="parTrans" cxnId="{13DA3EAF-D265-449A-A035-BABC5EE672A6}">
      <dgm:prSet/>
      <dgm:spPr/>
      <dgm:t>
        <a:bodyPr/>
        <a:lstStyle/>
        <a:p>
          <a:endParaRPr lang="es-CU"/>
        </a:p>
      </dgm:t>
    </dgm:pt>
    <dgm:pt modelId="{1473B2C1-10D4-4F4F-A052-EEFAE9D3AD4E}" type="sibTrans" cxnId="{13DA3EAF-D265-449A-A035-BABC5EE672A6}">
      <dgm:prSet/>
      <dgm:spPr/>
      <dgm:t>
        <a:bodyPr/>
        <a:lstStyle/>
        <a:p>
          <a:endParaRPr lang="es-CU"/>
        </a:p>
      </dgm:t>
    </dgm:pt>
    <dgm:pt modelId="{56065CD2-AA85-4D08-8250-DFAFB7F8A89C}">
      <dgm:prSet phldrT="[Texto]"/>
      <dgm:spPr/>
      <dgm:t>
        <a:bodyPr/>
        <a:lstStyle/>
        <a:p>
          <a:r>
            <a:rPr lang="es-MX" dirty="0"/>
            <a:t>III. </a:t>
          </a:r>
          <a:r>
            <a:rPr lang="es-ES_tradnl" dirty="0"/>
            <a:t>Investigar las posibles soluciones tecnológicas</a:t>
          </a:r>
          <a:endParaRPr lang="es-CU" dirty="0"/>
        </a:p>
      </dgm:t>
    </dgm:pt>
    <dgm:pt modelId="{596B4432-A929-468C-BE6D-E4FD665F5F47}" type="parTrans" cxnId="{974FDD95-9AC4-4A97-9E52-814C6593842F}">
      <dgm:prSet/>
      <dgm:spPr/>
      <dgm:t>
        <a:bodyPr/>
        <a:lstStyle/>
        <a:p>
          <a:endParaRPr lang="es-CU"/>
        </a:p>
      </dgm:t>
    </dgm:pt>
    <dgm:pt modelId="{F259AB52-F004-4429-8C9B-8761DB50781E}" type="sibTrans" cxnId="{974FDD95-9AC4-4A97-9E52-814C6593842F}">
      <dgm:prSet/>
      <dgm:spPr/>
      <dgm:t>
        <a:bodyPr/>
        <a:lstStyle/>
        <a:p>
          <a:endParaRPr lang="es-CU"/>
        </a:p>
      </dgm:t>
    </dgm:pt>
    <dgm:pt modelId="{ADD4ECD5-4CD2-4D82-9EBD-AA7307BD1635}">
      <dgm:prSet phldrT="[Texto]"/>
      <dgm:spPr/>
      <dgm:t>
        <a:bodyPr/>
        <a:lstStyle/>
        <a:p>
          <a:r>
            <a:rPr lang="es-MX" dirty="0"/>
            <a:t>IV. </a:t>
          </a:r>
          <a:r>
            <a:rPr lang="es-ES_tradnl" dirty="0"/>
            <a:t>Diseñar y ejecutar el plan tecnológico</a:t>
          </a:r>
          <a:endParaRPr lang="es-CU" dirty="0"/>
        </a:p>
      </dgm:t>
    </dgm:pt>
    <dgm:pt modelId="{484AAD00-FCE4-45A9-B09F-36DF30B41DC5}" type="parTrans" cxnId="{8050F079-7F4A-49FB-A676-8429546C3203}">
      <dgm:prSet/>
      <dgm:spPr/>
      <dgm:t>
        <a:bodyPr/>
        <a:lstStyle/>
        <a:p>
          <a:endParaRPr lang="es-CU"/>
        </a:p>
      </dgm:t>
    </dgm:pt>
    <dgm:pt modelId="{8B3EAB36-9F03-437A-9455-9E7C9E89D43E}" type="sibTrans" cxnId="{8050F079-7F4A-49FB-A676-8429546C3203}">
      <dgm:prSet/>
      <dgm:spPr/>
      <dgm:t>
        <a:bodyPr/>
        <a:lstStyle/>
        <a:p>
          <a:endParaRPr lang="es-CU"/>
        </a:p>
      </dgm:t>
    </dgm:pt>
    <dgm:pt modelId="{2872F2E8-47AA-47AB-928A-CEFC482D8D74}">
      <dgm:prSet phldrT="[Texto]"/>
      <dgm:spPr/>
      <dgm:t>
        <a:bodyPr/>
        <a:lstStyle/>
        <a:p>
          <a:r>
            <a:rPr lang="es-ES_tradnl" dirty="0"/>
            <a:t>V. Evaluación del Plan tecnológico</a:t>
          </a:r>
          <a:endParaRPr lang="es-CU" dirty="0"/>
        </a:p>
      </dgm:t>
    </dgm:pt>
    <dgm:pt modelId="{E60AE845-C71A-4115-960A-FD840F66CDED}" type="parTrans" cxnId="{491ABEBB-C930-46A9-93DE-96D1B8A49DE9}">
      <dgm:prSet/>
      <dgm:spPr/>
      <dgm:t>
        <a:bodyPr/>
        <a:lstStyle/>
        <a:p>
          <a:endParaRPr lang="es-CU"/>
        </a:p>
      </dgm:t>
    </dgm:pt>
    <dgm:pt modelId="{C2C2B409-97F4-49DD-A8DA-48AA5BAFB284}" type="sibTrans" cxnId="{491ABEBB-C930-46A9-93DE-96D1B8A49DE9}">
      <dgm:prSet/>
      <dgm:spPr/>
      <dgm:t>
        <a:bodyPr/>
        <a:lstStyle/>
        <a:p>
          <a:endParaRPr lang="es-CU"/>
        </a:p>
      </dgm:t>
    </dgm:pt>
    <dgm:pt modelId="{156D2064-9B28-4676-9B3C-349A1C58B93F}" type="pres">
      <dgm:prSet presAssocID="{0680F556-A1D1-4605-81A9-A77FBD00DC74}" presName="cycle" presStyleCnt="0">
        <dgm:presLayoutVars>
          <dgm:chMax val="1"/>
          <dgm:dir/>
          <dgm:animLvl val="ctr"/>
          <dgm:resizeHandles val="exact"/>
        </dgm:presLayoutVars>
      </dgm:prSet>
      <dgm:spPr/>
    </dgm:pt>
    <dgm:pt modelId="{5D27D4F6-CD35-4A0B-820A-27D5DF4BF105}" type="pres">
      <dgm:prSet presAssocID="{4E26D032-7FFB-47B1-8845-72E58D41DCF5}" presName="centerShape" presStyleLbl="node0" presStyleIdx="0" presStyleCnt="1" custLinFactNeighborY="864"/>
      <dgm:spPr/>
    </dgm:pt>
    <dgm:pt modelId="{CB8EE667-8F30-421F-AE89-C33C3BF9311C}" type="pres">
      <dgm:prSet presAssocID="{BFDA8106-F4F6-4B09-B628-C18F61E7FD8E}" presName="Name9" presStyleLbl="parChTrans1D2" presStyleIdx="0" presStyleCnt="5"/>
      <dgm:spPr/>
    </dgm:pt>
    <dgm:pt modelId="{46E23241-291F-4D99-A46B-9F2526D42243}" type="pres">
      <dgm:prSet presAssocID="{BFDA8106-F4F6-4B09-B628-C18F61E7FD8E}" presName="connTx" presStyleLbl="parChTrans1D2" presStyleIdx="0" presStyleCnt="5"/>
      <dgm:spPr/>
    </dgm:pt>
    <dgm:pt modelId="{9E2E8768-D308-45E1-B1BC-0E1FFC99A560}" type="pres">
      <dgm:prSet presAssocID="{9836A350-247C-423E-BDC2-DA1665FD4BA0}" presName="node" presStyleLbl="node1" presStyleIdx="0" presStyleCnt="5" custRadScaleRad="98362">
        <dgm:presLayoutVars>
          <dgm:bulletEnabled val="1"/>
        </dgm:presLayoutVars>
      </dgm:prSet>
      <dgm:spPr/>
    </dgm:pt>
    <dgm:pt modelId="{65614B0C-4055-4E03-A6B1-D181B7585CE6}" type="pres">
      <dgm:prSet presAssocID="{88884D2F-CB74-43A6-80A0-ADEAE745ECF1}" presName="Name9" presStyleLbl="parChTrans1D2" presStyleIdx="1" presStyleCnt="5"/>
      <dgm:spPr/>
    </dgm:pt>
    <dgm:pt modelId="{2A29A756-8E2C-43FF-8780-203418AB3197}" type="pres">
      <dgm:prSet presAssocID="{88884D2F-CB74-43A6-80A0-ADEAE745ECF1}" presName="connTx" presStyleLbl="parChTrans1D2" presStyleIdx="1" presStyleCnt="5"/>
      <dgm:spPr/>
    </dgm:pt>
    <dgm:pt modelId="{BD871E7F-20C9-437A-B3C0-EF155DF348DE}" type="pres">
      <dgm:prSet presAssocID="{1D969840-4BB7-4DF0-A839-B3DDD3B36448}" presName="node" presStyleLbl="node1" presStyleIdx="1" presStyleCnt="5">
        <dgm:presLayoutVars>
          <dgm:bulletEnabled val="1"/>
        </dgm:presLayoutVars>
      </dgm:prSet>
      <dgm:spPr/>
    </dgm:pt>
    <dgm:pt modelId="{DEA0E628-B875-4386-8435-57E5998C2C26}" type="pres">
      <dgm:prSet presAssocID="{596B4432-A929-468C-BE6D-E4FD665F5F47}" presName="Name9" presStyleLbl="parChTrans1D2" presStyleIdx="2" presStyleCnt="5"/>
      <dgm:spPr/>
    </dgm:pt>
    <dgm:pt modelId="{0686807A-5988-408E-A80B-AD3F831EA084}" type="pres">
      <dgm:prSet presAssocID="{596B4432-A929-468C-BE6D-E4FD665F5F47}" presName="connTx" presStyleLbl="parChTrans1D2" presStyleIdx="2" presStyleCnt="5"/>
      <dgm:spPr/>
    </dgm:pt>
    <dgm:pt modelId="{73E69125-A043-47DC-9BD8-1F044EE76BB2}" type="pres">
      <dgm:prSet presAssocID="{56065CD2-AA85-4D08-8250-DFAFB7F8A89C}" presName="node" presStyleLbl="node1" presStyleIdx="2" presStyleCnt="5">
        <dgm:presLayoutVars>
          <dgm:bulletEnabled val="1"/>
        </dgm:presLayoutVars>
      </dgm:prSet>
      <dgm:spPr/>
    </dgm:pt>
    <dgm:pt modelId="{6CB43A11-ACE0-43F8-ADB4-CE0609999E02}" type="pres">
      <dgm:prSet presAssocID="{484AAD00-FCE4-45A9-B09F-36DF30B41DC5}" presName="Name9" presStyleLbl="parChTrans1D2" presStyleIdx="3" presStyleCnt="5"/>
      <dgm:spPr/>
    </dgm:pt>
    <dgm:pt modelId="{E48D6984-45D9-4034-BA76-6759B7A66550}" type="pres">
      <dgm:prSet presAssocID="{484AAD00-FCE4-45A9-B09F-36DF30B41DC5}" presName="connTx" presStyleLbl="parChTrans1D2" presStyleIdx="3" presStyleCnt="5"/>
      <dgm:spPr/>
    </dgm:pt>
    <dgm:pt modelId="{4447B166-7F9F-439E-A493-C3F61F803F6A}" type="pres">
      <dgm:prSet presAssocID="{ADD4ECD5-4CD2-4D82-9EBD-AA7307BD1635}" presName="node" presStyleLbl="node1" presStyleIdx="3" presStyleCnt="5">
        <dgm:presLayoutVars>
          <dgm:bulletEnabled val="1"/>
        </dgm:presLayoutVars>
      </dgm:prSet>
      <dgm:spPr/>
    </dgm:pt>
    <dgm:pt modelId="{2FA0186D-49AB-4DFC-B9B6-25F0E30DA125}" type="pres">
      <dgm:prSet presAssocID="{E60AE845-C71A-4115-960A-FD840F66CDED}" presName="Name9" presStyleLbl="parChTrans1D2" presStyleIdx="4" presStyleCnt="5"/>
      <dgm:spPr/>
    </dgm:pt>
    <dgm:pt modelId="{18A544D9-1697-4240-919E-2348FFE987C3}" type="pres">
      <dgm:prSet presAssocID="{E60AE845-C71A-4115-960A-FD840F66CDED}" presName="connTx" presStyleLbl="parChTrans1D2" presStyleIdx="4" presStyleCnt="5"/>
      <dgm:spPr/>
    </dgm:pt>
    <dgm:pt modelId="{99D81D9C-853B-4339-B3A5-7B1908A0065B}" type="pres">
      <dgm:prSet presAssocID="{2872F2E8-47AA-47AB-928A-CEFC482D8D74}" presName="node" presStyleLbl="node1" presStyleIdx="4" presStyleCnt="5">
        <dgm:presLayoutVars>
          <dgm:bulletEnabled val="1"/>
        </dgm:presLayoutVars>
      </dgm:prSet>
      <dgm:spPr/>
    </dgm:pt>
  </dgm:ptLst>
  <dgm:cxnLst>
    <dgm:cxn modelId="{C49C320B-3BDC-48A8-A758-B7C1E506D901}" type="presOf" srcId="{2872F2E8-47AA-47AB-928A-CEFC482D8D74}" destId="{99D81D9C-853B-4339-B3A5-7B1908A0065B}" srcOrd="0" destOrd="0" presId="urn:microsoft.com/office/officeart/2005/8/layout/radial1"/>
    <dgm:cxn modelId="{C4B76E0E-026C-4761-BBEC-E33087E7C28F}" type="presOf" srcId="{484AAD00-FCE4-45A9-B09F-36DF30B41DC5}" destId="{E48D6984-45D9-4034-BA76-6759B7A66550}" srcOrd="1" destOrd="0" presId="urn:microsoft.com/office/officeart/2005/8/layout/radial1"/>
    <dgm:cxn modelId="{D12C3D21-E08A-48FC-B395-7D7FF898B434}" type="presOf" srcId="{BFDA8106-F4F6-4B09-B628-C18F61E7FD8E}" destId="{46E23241-291F-4D99-A46B-9F2526D42243}" srcOrd="1" destOrd="0" presId="urn:microsoft.com/office/officeart/2005/8/layout/radial1"/>
    <dgm:cxn modelId="{FFC4763D-CDCA-4578-A367-F07557BED243}" type="presOf" srcId="{4E26D032-7FFB-47B1-8845-72E58D41DCF5}" destId="{5D27D4F6-CD35-4A0B-820A-27D5DF4BF105}" srcOrd="0" destOrd="0" presId="urn:microsoft.com/office/officeart/2005/8/layout/radial1"/>
    <dgm:cxn modelId="{80F86D3E-F2A5-42A9-82BA-B8775A37B70F}" type="presOf" srcId="{484AAD00-FCE4-45A9-B09F-36DF30B41DC5}" destId="{6CB43A11-ACE0-43F8-ADB4-CE0609999E02}" srcOrd="0" destOrd="0" presId="urn:microsoft.com/office/officeart/2005/8/layout/radial1"/>
    <dgm:cxn modelId="{D50A115E-8D1C-4A77-A2EA-E20744FFA03E}" type="presOf" srcId="{88884D2F-CB74-43A6-80A0-ADEAE745ECF1}" destId="{65614B0C-4055-4E03-A6B1-D181B7585CE6}" srcOrd="0" destOrd="0" presId="urn:microsoft.com/office/officeart/2005/8/layout/radial1"/>
    <dgm:cxn modelId="{19DB4B46-6E72-46A2-B1CE-946FD93C2703}" type="presOf" srcId="{BFDA8106-F4F6-4B09-B628-C18F61E7FD8E}" destId="{CB8EE667-8F30-421F-AE89-C33C3BF9311C}" srcOrd="0" destOrd="0" presId="urn:microsoft.com/office/officeart/2005/8/layout/radial1"/>
    <dgm:cxn modelId="{8043A24A-5233-4726-9EFE-7F720917960B}" type="presOf" srcId="{E60AE845-C71A-4115-960A-FD840F66CDED}" destId="{2FA0186D-49AB-4DFC-B9B6-25F0E30DA125}" srcOrd="0" destOrd="0" presId="urn:microsoft.com/office/officeart/2005/8/layout/radial1"/>
    <dgm:cxn modelId="{F26DD64D-6B71-4282-9071-5E72F4E6570C}" type="presOf" srcId="{ADD4ECD5-4CD2-4D82-9EBD-AA7307BD1635}" destId="{4447B166-7F9F-439E-A493-C3F61F803F6A}" srcOrd="0" destOrd="0" presId="urn:microsoft.com/office/officeart/2005/8/layout/radial1"/>
    <dgm:cxn modelId="{AEE41F6F-593A-4E78-B2AA-3AD5CA859F1F}" type="presOf" srcId="{596B4432-A929-468C-BE6D-E4FD665F5F47}" destId="{DEA0E628-B875-4386-8435-57E5998C2C26}" srcOrd="0" destOrd="0" presId="urn:microsoft.com/office/officeart/2005/8/layout/radial1"/>
    <dgm:cxn modelId="{8050F079-7F4A-49FB-A676-8429546C3203}" srcId="{4E26D032-7FFB-47B1-8845-72E58D41DCF5}" destId="{ADD4ECD5-4CD2-4D82-9EBD-AA7307BD1635}" srcOrd="3" destOrd="0" parTransId="{484AAD00-FCE4-45A9-B09F-36DF30B41DC5}" sibTransId="{8B3EAB36-9F03-437A-9455-9E7C9E89D43E}"/>
    <dgm:cxn modelId="{FEC2C68E-EDEC-4B70-B5C0-613869D7EE78}" type="presOf" srcId="{1D969840-4BB7-4DF0-A839-B3DDD3B36448}" destId="{BD871E7F-20C9-437A-B3C0-EF155DF348DE}" srcOrd="0" destOrd="0" presId="urn:microsoft.com/office/officeart/2005/8/layout/radial1"/>
    <dgm:cxn modelId="{974FDD95-9AC4-4A97-9E52-814C6593842F}" srcId="{4E26D032-7FFB-47B1-8845-72E58D41DCF5}" destId="{56065CD2-AA85-4D08-8250-DFAFB7F8A89C}" srcOrd="2" destOrd="0" parTransId="{596B4432-A929-468C-BE6D-E4FD665F5F47}" sibTransId="{F259AB52-F004-4429-8C9B-8761DB50781E}"/>
    <dgm:cxn modelId="{17222696-5CBB-4F37-A049-A51578CD2C19}" type="presOf" srcId="{596B4432-A929-468C-BE6D-E4FD665F5F47}" destId="{0686807A-5988-408E-A80B-AD3F831EA084}" srcOrd="1" destOrd="0" presId="urn:microsoft.com/office/officeart/2005/8/layout/radial1"/>
    <dgm:cxn modelId="{C7D95B9F-5439-4317-9B4B-13F04ADA8FB7}" srcId="{4E26D032-7FFB-47B1-8845-72E58D41DCF5}" destId="{9836A350-247C-423E-BDC2-DA1665FD4BA0}" srcOrd="0" destOrd="0" parTransId="{BFDA8106-F4F6-4B09-B628-C18F61E7FD8E}" sibTransId="{F80D038E-0ABB-4399-B3AB-6A0B839B1B02}"/>
    <dgm:cxn modelId="{6D7938A9-9B10-4372-8513-7ACB16B2CFD1}" srcId="{0680F556-A1D1-4605-81A9-A77FBD00DC74}" destId="{4E26D032-7FFB-47B1-8845-72E58D41DCF5}" srcOrd="0" destOrd="0" parTransId="{7E16B148-5BD3-4B5D-AE23-585435A9984B}" sibTransId="{0E1DC1C5-8421-4A47-A465-44142A23EC04}"/>
    <dgm:cxn modelId="{A44DC1AD-43BD-4CB6-BEA1-33000C62A56C}" type="presOf" srcId="{E60AE845-C71A-4115-960A-FD840F66CDED}" destId="{18A544D9-1697-4240-919E-2348FFE987C3}" srcOrd="1" destOrd="0" presId="urn:microsoft.com/office/officeart/2005/8/layout/radial1"/>
    <dgm:cxn modelId="{13DA3EAF-D265-449A-A035-BABC5EE672A6}" srcId="{4E26D032-7FFB-47B1-8845-72E58D41DCF5}" destId="{1D969840-4BB7-4DF0-A839-B3DDD3B36448}" srcOrd="1" destOrd="0" parTransId="{88884D2F-CB74-43A6-80A0-ADEAE745ECF1}" sibTransId="{1473B2C1-10D4-4F4F-A052-EEFAE9D3AD4E}"/>
    <dgm:cxn modelId="{491ABEBB-C930-46A9-93DE-96D1B8A49DE9}" srcId="{4E26D032-7FFB-47B1-8845-72E58D41DCF5}" destId="{2872F2E8-47AA-47AB-928A-CEFC482D8D74}" srcOrd="4" destOrd="0" parTransId="{E60AE845-C71A-4115-960A-FD840F66CDED}" sibTransId="{C2C2B409-97F4-49DD-A8DA-48AA5BAFB284}"/>
    <dgm:cxn modelId="{E66576CB-4AC5-4EE4-A96C-A4E3F28B3625}" type="presOf" srcId="{9836A350-247C-423E-BDC2-DA1665FD4BA0}" destId="{9E2E8768-D308-45E1-B1BC-0E1FFC99A560}" srcOrd="0" destOrd="0" presId="urn:microsoft.com/office/officeart/2005/8/layout/radial1"/>
    <dgm:cxn modelId="{000504EB-B34D-486D-A78B-D91390A94C78}" type="presOf" srcId="{88884D2F-CB74-43A6-80A0-ADEAE745ECF1}" destId="{2A29A756-8E2C-43FF-8780-203418AB3197}" srcOrd="1" destOrd="0" presId="urn:microsoft.com/office/officeart/2005/8/layout/radial1"/>
    <dgm:cxn modelId="{A0006DF4-FD2D-4669-B0E8-4FD4780FC9D9}" type="presOf" srcId="{0680F556-A1D1-4605-81A9-A77FBD00DC74}" destId="{156D2064-9B28-4676-9B3C-349A1C58B93F}" srcOrd="0" destOrd="0" presId="urn:microsoft.com/office/officeart/2005/8/layout/radial1"/>
    <dgm:cxn modelId="{440EACF4-EEC1-44FD-A960-E064322166DB}" type="presOf" srcId="{56065CD2-AA85-4D08-8250-DFAFB7F8A89C}" destId="{73E69125-A043-47DC-9BD8-1F044EE76BB2}" srcOrd="0" destOrd="0" presId="urn:microsoft.com/office/officeart/2005/8/layout/radial1"/>
    <dgm:cxn modelId="{9FE713D0-5DA2-491B-988B-75B991F2F153}" type="presParOf" srcId="{156D2064-9B28-4676-9B3C-349A1C58B93F}" destId="{5D27D4F6-CD35-4A0B-820A-27D5DF4BF105}" srcOrd="0" destOrd="0" presId="urn:microsoft.com/office/officeart/2005/8/layout/radial1"/>
    <dgm:cxn modelId="{F4259367-0415-40B1-B964-943BC40899AD}" type="presParOf" srcId="{156D2064-9B28-4676-9B3C-349A1C58B93F}" destId="{CB8EE667-8F30-421F-AE89-C33C3BF9311C}" srcOrd="1" destOrd="0" presId="urn:microsoft.com/office/officeart/2005/8/layout/radial1"/>
    <dgm:cxn modelId="{D87D6504-C962-4163-BAB9-B9A0919AA26B}" type="presParOf" srcId="{CB8EE667-8F30-421F-AE89-C33C3BF9311C}" destId="{46E23241-291F-4D99-A46B-9F2526D42243}" srcOrd="0" destOrd="0" presId="urn:microsoft.com/office/officeart/2005/8/layout/radial1"/>
    <dgm:cxn modelId="{899055FA-EA25-494F-B893-FBF01E9A8DF5}" type="presParOf" srcId="{156D2064-9B28-4676-9B3C-349A1C58B93F}" destId="{9E2E8768-D308-45E1-B1BC-0E1FFC99A560}" srcOrd="2" destOrd="0" presId="urn:microsoft.com/office/officeart/2005/8/layout/radial1"/>
    <dgm:cxn modelId="{146098FF-71EC-49AC-A07B-8E0A18249816}" type="presParOf" srcId="{156D2064-9B28-4676-9B3C-349A1C58B93F}" destId="{65614B0C-4055-4E03-A6B1-D181B7585CE6}" srcOrd="3" destOrd="0" presId="urn:microsoft.com/office/officeart/2005/8/layout/radial1"/>
    <dgm:cxn modelId="{4FCD7A28-00E3-417D-B49F-82E1F9AFFD05}" type="presParOf" srcId="{65614B0C-4055-4E03-A6B1-D181B7585CE6}" destId="{2A29A756-8E2C-43FF-8780-203418AB3197}" srcOrd="0" destOrd="0" presId="urn:microsoft.com/office/officeart/2005/8/layout/radial1"/>
    <dgm:cxn modelId="{BBE5CEB0-2C75-4722-86C8-0475EA83B993}" type="presParOf" srcId="{156D2064-9B28-4676-9B3C-349A1C58B93F}" destId="{BD871E7F-20C9-437A-B3C0-EF155DF348DE}" srcOrd="4" destOrd="0" presId="urn:microsoft.com/office/officeart/2005/8/layout/radial1"/>
    <dgm:cxn modelId="{C4D46B28-6A72-4106-884F-866709E359B0}" type="presParOf" srcId="{156D2064-9B28-4676-9B3C-349A1C58B93F}" destId="{DEA0E628-B875-4386-8435-57E5998C2C26}" srcOrd="5" destOrd="0" presId="urn:microsoft.com/office/officeart/2005/8/layout/radial1"/>
    <dgm:cxn modelId="{28919BDA-D91E-4A3A-B89E-3DEF34FEE701}" type="presParOf" srcId="{DEA0E628-B875-4386-8435-57E5998C2C26}" destId="{0686807A-5988-408E-A80B-AD3F831EA084}" srcOrd="0" destOrd="0" presId="urn:microsoft.com/office/officeart/2005/8/layout/radial1"/>
    <dgm:cxn modelId="{FF0425E0-F081-4784-A0D3-C4D849B1E3C3}" type="presParOf" srcId="{156D2064-9B28-4676-9B3C-349A1C58B93F}" destId="{73E69125-A043-47DC-9BD8-1F044EE76BB2}" srcOrd="6" destOrd="0" presId="urn:microsoft.com/office/officeart/2005/8/layout/radial1"/>
    <dgm:cxn modelId="{062BCC67-8F10-4967-9F0E-38E293A3CE18}" type="presParOf" srcId="{156D2064-9B28-4676-9B3C-349A1C58B93F}" destId="{6CB43A11-ACE0-43F8-ADB4-CE0609999E02}" srcOrd="7" destOrd="0" presId="urn:microsoft.com/office/officeart/2005/8/layout/radial1"/>
    <dgm:cxn modelId="{B1A503A9-9FE2-4795-881F-C2F851EB412E}" type="presParOf" srcId="{6CB43A11-ACE0-43F8-ADB4-CE0609999E02}" destId="{E48D6984-45D9-4034-BA76-6759B7A66550}" srcOrd="0" destOrd="0" presId="urn:microsoft.com/office/officeart/2005/8/layout/radial1"/>
    <dgm:cxn modelId="{9A914DC7-B699-4DC2-86E1-EB25A6A879B7}" type="presParOf" srcId="{156D2064-9B28-4676-9B3C-349A1C58B93F}" destId="{4447B166-7F9F-439E-A493-C3F61F803F6A}" srcOrd="8" destOrd="0" presId="urn:microsoft.com/office/officeart/2005/8/layout/radial1"/>
    <dgm:cxn modelId="{2F2D7A13-2868-4507-8309-01EB5C2F64AD}" type="presParOf" srcId="{156D2064-9B28-4676-9B3C-349A1C58B93F}" destId="{2FA0186D-49AB-4DFC-B9B6-25F0E30DA125}" srcOrd="9" destOrd="0" presId="urn:microsoft.com/office/officeart/2005/8/layout/radial1"/>
    <dgm:cxn modelId="{69CE5AB1-FE96-46E4-A279-978B86398805}" type="presParOf" srcId="{2FA0186D-49AB-4DFC-B9B6-25F0E30DA125}" destId="{18A544D9-1697-4240-919E-2348FFE987C3}" srcOrd="0" destOrd="0" presId="urn:microsoft.com/office/officeart/2005/8/layout/radial1"/>
    <dgm:cxn modelId="{A1F06FB6-EF19-4B97-BAD8-0420944FB574}" type="presParOf" srcId="{156D2064-9B28-4676-9B3C-349A1C58B93F}" destId="{99D81D9C-853B-4339-B3A5-7B1908A0065B}" srcOrd="10"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E66D8-7B25-43AD-8B1C-E0693C151763}">
      <dsp:nvSpPr>
        <dsp:cNvPr id="0" name=""/>
        <dsp:cNvSpPr/>
      </dsp:nvSpPr>
      <dsp:spPr>
        <a:xfrm>
          <a:off x="2963408" y="1584844"/>
          <a:ext cx="1517317" cy="1709408"/>
        </a:xfrm>
        <a:prstGeom prst="ellipse">
          <a:avLst/>
        </a:prstGeom>
        <a:solidFill>
          <a:srgbClr val="00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GTI</a:t>
          </a:r>
          <a:endParaRPr lang="es-CU" sz="4400" kern="1200" dirty="0">
            <a:latin typeface="Times New Roman" panose="02020603050405020304" pitchFamily="18" charset="0"/>
            <a:cs typeface="Times New Roman" panose="02020603050405020304" pitchFamily="18" charset="0"/>
          </a:endParaRPr>
        </a:p>
      </dsp:txBody>
      <dsp:txXfrm>
        <a:off x="3185614" y="1835181"/>
        <a:ext cx="1072905" cy="1208734"/>
      </dsp:txXfrm>
    </dsp:sp>
    <dsp:sp modelId="{7F8ED019-AB8F-491E-81D7-356849850E81}">
      <dsp:nvSpPr>
        <dsp:cNvPr id="0" name=""/>
        <dsp:cNvSpPr/>
      </dsp:nvSpPr>
      <dsp:spPr>
        <a:xfrm rot="16200000">
          <a:off x="3671527" y="1273387"/>
          <a:ext cx="101080" cy="43791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U" sz="1800" kern="1200"/>
        </a:p>
      </dsp:txBody>
      <dsp:txXfrm>
        <a:off x="3686689" y="1376132"/>
        <a:ext cx="70756" cy="262750"/>
      </dsp:txXfrm>
    </dsp:sp>
    <dsp:sp modelId="{71B5BE8A-685D-43C9-AE14-BA947B743C87}">
      <dsp:nvSpPr>
        <dsp:cNvPr id="0" name=""/>
        <dsp:cNvSpPr/>
      </dsp:nvSpPr>
      <dsp:spPr>
        <a:xfrm>
          <a:off x="2708534" y="-125651"/>
          <a:ext cx="2027065" cy="1519777"/>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s-ES_tradnl" sz="1800" kern="1200" dirty="0">
              <a:latin typeface="Times New Roman" panose="02020603050405020304" pitchFamily="18" charset="0"/>
              <a:cs typeface="Times New Roman" panose="02020603050405020304" pitchFamily="18" charset="0"/>
            </a:rPr>
            <a:t>Conocimiento de las TI</a:t>
          </a:r>
          <a:endParaRPr lang="es-CU" sz="1800" kern="1200" dirty="0">
            <a:latin typeface="Times New Roman" panose="02020603050405020304" pitchFamily="18" charset="0"/>
            <a:cs typeface="Times New Roman" panose="02020603050405020304" pitchFamily="18" charset="0"/>
          </a:endParaRPr>
        </a:p>
      </dsp:txBody>
      <dsp:txXfrm>
        <a:off x="3005391" y="96915"/>
        <a:ext cx="1433351" cy="1074645"/>
      </dsp:txXfrm>
    </dsp:sp>
    <dsp:sp modelId="{3940DB86-7DD2-4E2D-BDEB-392BF7A6A1EB}">
      <dsp:nvSpPr>
        <dsp:cNvPr id="0" name=""/>
        <dsp:cNvSpPr/>
      </dsp:nvSpPr>
      <dsp:spPr>
        <a:xfrm rot="31941">
          <a:off x="4560698" y="2229277"/>
          <a:ext cx="192741" cy="43791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U" sz="1800" kern="1200"/>
        </a:p>
      </dsp:txBody>
      <dsp:txXfrm>
        <a:off x="4560699" y="2316591"/>
        <a:ext cx="134919" cy="262750"/>
      </dsp:txXfrm>
    </dsp:sp>
    <dsp:sp modelId="{97F05474-7D6E-470D-9448-9A0931ABADBF}">
      <dsp:nvSpPr>
        <dsp:cNvPr id="0" name=""/>
        <dsp:cNvSpPr/>
      </dsp:nvSpPr>
      <dsp:spPr>
        <a:xfrm>
          <a:off x="4844259" y="1586188"/>
          <a:ext cx="2322711" cy="1749155"/>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s-ES_tradnl" sz="1800" kern="1200" dirty="0">
              <a:latin typeface="Times New Roman" panose="02020603050405020304" pitchFamily="18" charset="0"/>
              <a:cs typeface="Times New Roman" panose="02020603050405020304" pitchFamily="18" charset="0"/>
            </a:rPr>
            <a:t>Condiciones para implementar las TI</a:t>
          </a:r>
          <a:endParaRPr lang="es-CU" sz="1800" kern="1200" dirty="0">
            <a:latin typeface="Times New Roman" panose="02020603050405020304" pitchFamily="18" charset="0"/>
            <a:cs typeface="Times New Roman" panose="02020603050405020304" pitchFamily="18" charset="0"/>
          </a:endParaRPr>
        </a:p>
      </dsp:txBody>
      <dsp:txXfrm>
        <a:off x="5184412" y="1842346"/>
        <a:ext cx="1642405" cy="1236839"/>
      </dsp:txXfrm>
    </dsp:sp>
    <dsp:sp modelId="{6DA23A6E-94E2-4423-9A77-452F9F9991B8}">
      <dsp:nvSpPr>
        <dsp:cNvPr id="0" name=""/>
        <dsp:cNvSpPr/>
      </dsp:nvSpPr>
      <dsp:spPr>
        <a:xfrm rot="5400000">
          <a:off x="3678013" y="3155920"/>
          <a:ext cx="88107" cy="43791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U" sz="1800" kern="1200"/>
        </a:p>
      </dsp:txBody>
      <dsp:txXfrm>
        <a:off x="3691229" y="3230287"/>
        <a:ext cx="61675" cy="262750"/>
      </dsp:txXfrm>
    </dsp:sp>
    <dsp:sp modelId="{F6A297DC-70B7-45E7-9DE2-85FCC808D4A9}">
      <dsp:nvSpPr>
        <dsp:cNvPr id="0" name=""/>
        <dsp:cNvSpPr/>
      </dsp:nvSpPr>
      <dsp:spPr>
        <a:xfrm>
          <a:off x="2861824" y="3460492"/>
          <a:ext cx="1720485" cy="1568734"/>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s-ES_tradnl" sz="1800" kern="1200" dirty="0">
              <a:latin typeface="Times New Roman" panose="02020603050405020304" pitchFamily="18" charset="0"/>
              <a:cs typeface="Times New Roman" panose="02020603050405020304" pitchFamily="18" charset="0"/>
            </a:rPr>
            <a:t>Dominio y habilidades para GTI</a:t>
          </a:r>
          <a:endParaRPr lang="es-CU" sz="1800" kern="1200" dirty="0">
            <a:latin typeface="Times New Roman" panose="02020603050405020304" pitchFamily="18" charset="0"/>
            <a:cs typeface="Times New Roman" panose="02020603050405020304" pitchFamily="18" charset="0"/>
          </a:endParaRPr>
        </a:p>
      </dsp:txBody>
      <dsp:txXfrm>
        <a:off x="3113783" y="3690228"/>
        <a:ext cx="1216567" cy="1109262"/>
      </dsp:txXfrm>
    </dsp:sp>
    <dsp:sp modelId="{396D88E1-BD3F-4285-950B-91D809C9211E}">
      <dsp:nvSpPr>
        <dsp:cNvPr id="0" name=""/>
        <dsp:cNvSpPr/>
      </dsp:nvSpPr>
      <dsp:spPr>
        <a:xfrm rot="10703664">
          <a:off x="2689885" y="2246810"/>
          <a:ext cx="193504" cy="43791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U" sz="1800" kern="1200"/>
        </a:p>
      </dsp:txBody>
      <dsp:txXfrm rot="10800000">
        <a:off x="2747925" y="2333580"/>
        <a:ext cx="135453" cy="262750"/>
      </dsp:txXfrm>
    </dsp:sp>
    <dsp:sp modelId="{36A73E76-E0AF-4698-995D-586AF10990B8}">
      <dsp:nvSpPr>
        <dsp:cNvPr id="0" name=""/>
        <dsp:cNvSpPr/>
      </dsp:nvSpPr>
      <dsp:spPr>
        <a:xfrm>
          <a:off x="249195" y="1489136"/>
          <a:ext cx="2350106" cy="2029641"/>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s-ES_tradnl" sz="1800" kern="1200" dirty="0">
              <a:latin typeface="Times New Roman" panose="02020603050405020304" pitchFamily="18" charset="0"/>
              <a:cs typeface="Times New Roman" panose="02020603050405020304" pitchFamily="18" charset="0"/>
            </a:rPr>
            <a:t>Comercialización </a:t>
          </a:r>
        </a:p>
        <a:p>
          <a:pPr marL="0" lvl="0" indent="0" algn="ctr" defTabSz="800100">
            <a:lnSpc>
              <a:spcPct val="90000"/>
            </a:lnSpc>
            <a:spcBef>
              <a:spcPct val="0"/>
            </a:spcBef>
            <a:spcAft>
              <a:spcPct val="35000"/>
            </a:spcAft>
            <a:buFont typeface="Symbol" panose="05050102010706020507" pitchFamily="18" charset="2"/>
            <a:buNone/>
          </a:pPr>
          <a:r>
            <a:rPr lang="es-ES_tradnl" sz="1800" kern="1200" dirty="0">
              <a:latin typeface="Times New Roman" panose="02020603050405020304" pitchFamily="18" charset="0"/>
              <a:cs typeface="Times New Roman" panose="02020603050405020304" pitchFamily="18" charset="0"/>
            </a:rPr>
            <a:t>utilizando las TI</a:t>
          </a:r>
          <a:endParaRPr lang="es-CU" sz="1800" kern="1200" dirty="0">
            <a:latin typeface="Times New Roman" panose="02020603050405020304" pitchFamily="18" charset="0"/>
            <a:cs typeface="Times New Roman" panose="02020603050405020304" pitchFamily="18" charset="0"/>
          </a:endParaRPr>
        </a:p>
      </dsp:txBody>
      <dsp:txXfrm>
        <a:off x="593360" y="1786370"/>
        <a:ext cx="1661776" cy="1435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D4F6-CD35-4A0B-820A-27D5DF4BF105}">
      <dsp:nvSpPr>
        <dsp:cNvPr id="0" name=""/>
        <dsp:cNvSpPr/>
      </dsp:nvSpPr>
      <dsp:spPr>
        <a:xfrm>
          <a:off x="4609560" y="1717570"/>
          <a:ext cx="1296479" cy="12964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Plan tecnológico</a:t>
          </a:r>
          <a:endParaRPr lang="es-CU" sz="1500" kern="1200" dirty="0"/>
        </a:p>
      </dsp:txBody>
      <dsp:txXfrm>
        <a:off x="4799425" y="1907435"/>
        <a:ext cx="916749" cy="916749"/>
      </dsp:txXfrm>
    </dsp:sp>
    <dsp:sp modelId="{CB8EE667-8F30-421F-AE89-C33C3BF9311C}">
      <dsp:nvSpPr>
        <dsp:cNvPr id="0" name=""/>
        <dsp:cNvSpPr/>
      </dsp:nvSpPr>
      <dsp:spPr>
        <a:xfrm rot="16200000">
          <a:off x="5062245" y="1510919"/>
          <a:ext cx="391108" cy="22192"/>
        </a:xfrm>
        <a:custGeom>
          <a:avLst/>
          <a:gdLst/>
          <a:ahLst/>
          <a:cxnLst/>
          <a:rect l="0" t="0" r="0" b="0"/>
          <a:pathLst>
            <a:path>
              <a:moveTo>
                <a:pt x="0" y="11096"/>
              </a:moveTo>
              <a:lnTo>
                <a:pt x="391108" y="110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U" sz="500" kern="1200"/>
        </a:p>
      </dsp:txBody>
      <dsp:txXfrm>
        <a:off x="5248022" y="1512238"/>
        <a:ext cx="19555" cy="19555"/>
      </dsp:txXfrm>
    </dsp:sp>
    <dsp:sp modelId="{9E2E8768-D308-45E1-B1BC-0E1FFC99A560}">
      <dsp:nvSpPr>
        <dsp:cNvPr id="0" name=""/>
        <dsp:cNvSpPr/>
      </dsp:nvSpPr>
      <dsp:spPr>
        <a:xfrm>
          <a:off x="4609560" y="29982"/>
          <a:ext cx="1296479" cy="129647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_tradnl" sz="1000" kern="1200" dirty="0"/>
            <a:t>I. Establecer el equipo de trabajo del plan tecnológico</a:t>
          </a:r>
          <a:endParaRPr lang="es-CU" sz="1000" kern="1200" dirty="0"/>
        </a:p>
      </dsp:txBody>
      <dsp:txXfrm>
        <a:off x="4799425" y="219847"/>
        <a:ext cx="916749" cy="916749"/>
      </dsp:txXfrm>
    </dsp:sp>
    <dsp:sp modelId="{65614B0C-4055-4E03-A6B1-D181B7585CE6}">
      <dsp:nvSpPr>
        <dsp:cNvPr id="0" name=""/>
        <dsp:cNvSpPr/>
      </dsp:nvSpPr>
      <dsp:spPr>
        <a:xfrm rot="20463808">
          <a:off x="5860163" y="2079633"/>
          <a:ext cx="398821" cy="22192"/>
        </a:xfrm>
        <a:custGeom>
          <a:avLst/>
          <a:gdLst/>
          <a:ahLst/>
          <a:cxnLst/>
          <a:rect l="0" t="0" r="0" b="0"/>
          <a:pathLst>
            <a:path>
              <a:moveTo>
                <a:pt x="0" y="11096"/>
              </a:moveTo>
              <a:lnTo>
                <a:pt x="398821" y="110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U" sz="500" kern="1200"/>
        </a:p>
      </dsp:txBody>
      <dsp:txXfrm>
        <a:off x="6049603" y="2080759"/>
        <a:ext cx="19941" cy="19941"/>
      </dsp:txXfrm>
    </dsp:sp>
    <dsp:sp modelId="{BD871E7F-20C9-437A-B3C0-EF155DF348DE}">
      <dsp:nvSpPr>
        <dsp:cNvPr id="0" name=""/>
        <dsp:cNvSpPr/>
      </dsp:nvSpPr>
      <dsp:spPr>
        <a:xfrm>
          <a:off x="6213108" y="1167410"/>
          <a:ext cx="1296479" cy="129647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_tradnl" sz="1000" kern="1200" dirty="0"/>
            <a:t>II. Realizar un diagnóstico de la tecnología y de las condiciones existente</a:t>
          </a:r>
          <a:endParaRPr lang="es-CU" sz="1000" kern="1200" dirty="0"/>
        </a:p>
      </dsp:txBody>
      <dsp:txXfrm>
        <a:off x="6402973" y="1357275"/>
        <a:ext cx="916749" cy="916749"/>
      </dsp:txXfrm>
    </dsp:sp>
    <dsp:sp modelId="{DEA0E628-B875-4386-8435-57E5998C2C26}">
      <dsp:nvSpPr>
        <dsp:cNvPr id="0" name=""/>
        <dsp:cNvSpPr/>
      </dsp:nvSpPr>
      <dsp:spPr>
        <a:xfrm rot="3204589">
          <a:off x="5570269" y="3022175"/>
          <a:ext cx="366108" cy="22192"/>
        </a:xfrm>
        <a:custGeom>
          <a:avLst/>
          <a:gdLst/>
          <a:ahLst/>
          <a:cxnLst/>
          <a:rect l="0" t="0" r="0" b="0"/>
          <a:pathLst>
            <a:path>
              <a:moveTo>
                <a:pt x="0" y="11096"/>
              </a:moveTo>
              <a:lnTo>
                <a:pt x="366108" y="110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U" sz="500" kern="1200"/>
        </a:p>
      </dsp:txBody>
      <dsp:txXfrm>
        <a:off x="5744170" y="3024119"/>
        <a:ext cx="18305" cy="18305"/>
      </dsp:txXfrm>
    </dsp:sp>
    <dsp:sp modelId="{73E69125-A043-47DC-9BD8-1F044EE76BB2}">
      <dsp:nvSpPr>
        <dsp:cNvPr id="0" name=""/>
        <dsp:cNvSpPr/>
      </dsp:nvSpPr>
      <dsp:spPr>
        <a:xfrm>
          <a:off x="5600607" y="3052494"/>
          <a:ext cx="1296479" cy="12964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t>III. </a:t>
          </a:r>
          <a:r>
            <a:rPr lang="es-ES_tradnl" sz="1000" kern="1200" dirty="0"/>
            <a:t>Investigar las posibles soluciones tecnológicas</a:t>
          </a:r>
          <a:endParaRPr lang="es-CU" sz="1000" kern="1200" dirty="0"/>
        </a:p>
      </dsp:txBody>
      <dsp:txXfrm>
        <a:off x="5790472" y="3242359"/>
        <a:ext cx="916749" cy="916749"/>
      </dsp:txXfrm>
    </dsp:sp>
    <dsp:sp modelId="{6CB43A11-ACE0-43F8-ADB4-CE0609999E02}">
      <dsp:nvSpPr>
        <dsp:cNvPr id="0" name=""/>
        <dsp:cNvSpPr/>
      </dsp:nvSpPr>
      <dsp:spPr>
        <a:xfrm rot="7595411">
          <a:off x="4579222" y="3022175"/>
          <a:ext cx="366108" cy="22192"/>
        </a:xfrm>
        <a:custGeom>
          <a:avLst/>
          <a:gdLst/>
          <a:ahLst/>
          <a:cxnLst/>
          <a:rect l="0" t="0" r="0" b="0"/>
          <a:pathLst>
            <a:path>
              <a:moveTo>
                <a:pt x="0" y="11096"/>
              </a:moveTo>
              <a:lnTo>
                <a:pt x="366108" y="110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U" sz="500" kern="1200"/>
        </a:p>
      </dsp:txBody>
      <dsp:txXfrm rot="10800000">
        <a:off x="4753123" y="3024119"/>
        <a:ext cx="18305" cy="18305"/>
      </dsp:txXfrm>
    </dsp:sp>
    <dsp:sp modelId="{4447B166-7F9F-439E-A493-C3F61F803F6A}">
      <dsp:nvSpPr>
        <dsp:cNvPr id="0" name=""/>
        <dsp:cNvSpPr/>
      </dsp:nvSpPr>
      <dsp:spPr>
        <a:xfrm>
          <a:off x="3618513" y="3052494"/>
          <a:ext cx="1296479" cy="129647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t>IV. </a:t>
          </a:r>
          <a:r>
            <a:rPr lang="es-ES_tradnl" sz="1000" kern="1200" dirty="0"/>
            <a:t>Diseñar y ejecutar el plan tecnológico</a:t>
          </a:r>
          <a:endParaRPr lang="es-CU" sz="1000" kern="1200" dirty="0"/>
        </a:p>
      </dsp:txBody>
      <dsp:txXfrm>
        <a:off x="3808378" y="3242359"/>
        <a:ext cx="916749" cy="916749"/>
      </dsp:txXfrm>
    </dsp:sp>
    <dsp:sp modelId="{2FA0186D-49AB-4DFC-B9B6-25F0E30DA125}">
      <dsp:nvSpPr>
        <dsp:cNvPr id="0" name=""/>
        <dsp:cNvSpPr/>
      </dsp:nvSpPr>
      <dsp:spPr>
        <a:xfrm rot="11936192">
          <a:off x="4256615" y="2079633"/>
          <a:ext cx="398821" cy="22192"/>
        </a:xfrm>
        <a:custGeom>
          <a:avLst/>
          <a:gdLst/>
          <a:ahLst/>
          <a:cxnLst/>
          <a:rect l="0" t="0" r="0" b="0"/>
          <a:pathLst>
            <a:path>
              <a:moveTo>
                <a:pt x="0" y="11096"/>
              </a:moveTo>
              <a:lnTo>
                <a:pt x="398821" y="110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U" sz="500" kern="1200"/>
        </a:p>
      </dsp:txBody>
      <dsp:txXfrm rot="10800000">
        <a:off x="4446055" y="2080759"/>
        <a:ext cx="19941" cy="19941"/>
      </dsp:txXfrm>
    </dsp:sp>
    <dsp:sp modelId="{99D81D9C-853B-4339-B3A5-7B1908A0065B}">
      <dsp:nvSpPr>
        <dsp:cNvPr id="0" name=""/>
        <dsp:cNvSpPr/>
      </dsp:nvSpPr>
      <dsp:spPr>
        <a:xfrm>
          <a:off x="3006012" y="1167410"/>
          <a:ext cx="1296479" cy="129647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_tradnl" sz="1000" kern="1200" dirty="0"/>
            <a:t>V. Evaluación del Plan tecnológico</a:t>
          </a:r>
          <a:endParaRPr lang="es-CU" sz="1000" kern="1200" dirty="0"/>
        </a:p>
      </dsp:txBody>
      <dsp:txXfrm>
        <a:off x="3195877" y="1357275"/>
        <a:ext cx="916749" cy="91674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6333F-E379-4A37-ADE3-D080C7C486FF}" type="datetimeFigureOut">
              <a:rPr lang="es-CU" smtClean="0"/>
              <a:t>2/6/2023</a:t>
            </a:fld>
            <a:endParaRPr lang="es-CU"/>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BC2C4-C7B1-4C70-9D9E-B4826480204E}" type="slidenum">
              <a:rPr lang="es-CU" smtClean="0"/>
              <a:t>‹Nº›</a:t>
            </a:fld>
            <a:endParaRPr lang="es-CU"/>
          </a:p>
        </p:txBody>
      </p:sp>
    </p:spTree>
    <p:extLst>
      <p:ext uri="{BB962C8B-B14F-4D97-AF65-F5344CB8AC3E}">
        <p14:creationId xmlns:p14="http://schemas.microsoft.com/office/powerpoint/2010/main" val="2466785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fld id="{3A3BC2C4-C7B1-4C70-9D9E-B4826480204E}" type="slidenum">
              <a:rPr lang="es-CU" smtClean="0"/>
              <a:t>1</a:t>
            </a:fld>
            <a:endParaRPr lang="es-CU"/>
          </a:p>
        </p:txBody>
      </p:sp>
    </p:spTree>
    <p:extLst>
      <p:ext uri="{BB962C8B-B14F-4D97-AF65-F5344CB8AC3E}">
        <p14:creationId xmlns:p14="http://schemas.microsoft.com/office/powerpoint/2010/main" val="1356465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02/06/2023</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02/06/2023</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02/06/2023</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02/06/2023</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02/06/2023</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02/06/2023</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02/06/2023</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02/06/2023</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02/06/2023</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02/06/2023</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02/06/2023</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02/06/2023</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https://www.researchgate.net/profile/Alexey-Megna-Alicio" TargetMode="External"/><Relationship Id="rId3" Type="http://schemas.openxmlformats.org/officeDocument/2006/relationships/image" Target="../media/image1.png"/><Relationship Id="rId7" Type="http://schemas.openxmlformats.org/officeDocument/2006/relationships/image" Target="../media/image19.png"/><Relationship Id="rId12" Type="http://schemas.openxmlformats.org/officeDocument/2006/relationships/hyperlink" Target="https://scholar.google.com/citations?user=TVsiI_kAAAAJ&amp;hl=es&amp;oi=ao"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hyperlink" Target="mailto:alexeymegna@gmail.com" TargetMode="External"/><Relationship Id="rId15" Type="http://schemas.openxmlformats.org/officeDocument/2006/relationships/image" Target="../media/image23.png"/><Relationship Id="rId10" Type="http://schemas.openxmlformats.org/officeDocument/2006/relationships/hyperlink" Target="http://www.linkedin.com/in/alexey-megna-alicio-ph-d-a68395210" TargetMode="External"/><Relationship Id="rId4" Type="http://schemas.openxmlformats.org/officeDocument/2006/relationships/image" Target="../media/image4.png"/><Relationship Id="rId9" Type="http://schemas.openxmlformats.org/officeDocument/2006/relationships/image" Target="../media/image21.png"/><Relationship Id="rId14" Type="http://schemas.openxmlformats.org/officeDocument/2006/relationships/hyperlink" Target="https://orcid.org/0000-0001-6714-045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9.png"/><Relationship Id="rId7" Type="http://schemas.openxmlformats.org/officeDocument/2006/relationships/image" Target="../media/image10.jpg"/><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jpg"/><Relationship Id="rId11" Type="http://schemas.openxmlformats.org/officeDocument/2006/relationships/image" Target="../media/image1.png"/><Relationship Id="rId5" Type="http://schemas.openxmlformats.org/officeDocument/2006/relationships/image" Target="../media/image6.jpg"/><Relationship Id="rId10"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178407" y="1738797"/>
            <a:ext cx="6933952" cy="2554545"/>
          </a:xfrm>
          <a:prstGeom prst="rect">
            <a:avLst/>
          </a:prstGeom>
          <a:noFill/>
        </p:spPr>
        <p:txBody>
          <a:bodyPr wrap="square" rtlCol="0">
            <a:spAutoFit/>
          </a:bodyPr>
          <a:lstStyle/>
          <a:p>
            <a:pPr algn="ctr"/>
            <a:r>
              <a:rPr lang="es-MX" sz="4000" b="1" dirty="0"/>
              <a:t>Plan tecnológico para la gestión de la tecnología de la información en MIPYMES agroturísticas en Cuba</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6096000" cy="461665"/>
          </a:xfrm>
          <a:prstGeom prst="rect">
            <a:avLst/>
          </a:prstGeom>
          <a:noFill/>
        </p:spPr>
        <p:txBody>
          <a:bodyPr wrap="square" rtlCol="0">
            <a:spAutoFit/>
          </a:bodyPr>
          <a:lstStyle/>
          <a:p>
            <a:pPr algn="ctr"/>
            <a:r>
              <a:rPr lang="es-MX" sz="2400" b="1" i="1" dirty="0"/>
              <a:t>Alexey Megna Alicio</a:t>
            </a:r>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5921115" cy="707886"/>
          </a:xfrm>
          <a:prstGeom prst="rect">
            <a:avLst/>
          </a:prstGeom>
          <a:noFill/>
        </p:spPr>
        <p:txBody>
          <a:bodyPr wrap="square" rtlCol="0">
            <a:spAutoFit/>
          </a:bodyPr>
          <a:lstStyle/>
          <a:p>
            <a:pPr algn="ctr"/>
            <a:r>
              <a:rPr lang="es-MX" sz="2000" b="1" i="1" dirty="0"/>
              <a:t>DIRECTOR DE TESIS</a:t>
            </a:r>
          </a:p>
          <a:p>
            <a:pPr algn="ctr"/>
            <a:r>
              <a:rPr lang="es-MX" sz="2000" b="1" i="1" dirty="0"/>
              <a:t>Dr. José Fernando Vasco Leal </a:t>
            </a:r>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pic>
        <p:nvPicPr>
          <p:cNvPr id="3" name="Imagen 2">
            <a:extLst>
              <a:ext uri="{FF2B5EF4-FFF2-40B4-BE49-F238E27FC236}">
                <a16:creationId xmlns:a16="http://schemas.microsoft.com/office/drawing/2014/main" id="{B3B92A2F-26E9-EB0E-B69C-3069E8686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500" y="3652552"/>
            <a:ext cx="4254500" cy="2837718"/>
          </a:xfrm>
          <a:prstGeom prst="rect">
            <a:avLst/>
          </a:prstGeom>
          <a:ln>
            <a:noFill/>
          </a:ln>
          <a:effectLst>
            <a:softEdge rad="112500"/>
          </a:effectLst>
        </p:spPr>
      </p:pic>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5"/>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201714" y="1327107"/>
            <a:ext cx="6401694" cy="461665"/>
          </a:xfrm>
          <a:prstGeom prst="rect">
            <a:avLst/>
          </a:prstGeom>
          <a:noFill/>
        </p:spPr>
        <p:txBody>
          <a:bodyPr wrap="square" rtlCol="0">
            <a:spAutoFit/>
          </a:bodyPr>
          <a:lstStyle/>
          <a:p>
            <a:pPr algn="ctr"/>
            <a:r>
              <a:rPr lang="es-MX" sz="2400" b="1" i="1" dirty="0"/>
              <a:t>Maestría en Gestión de la Tecnología</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6"/>
          <a:stretch>
            <a:fillRect/>
          </a:stretch>
        </p:blipFill>
        <p:spPr>
          <a:xfrm>
            <a:off x="1575008" y="101238"/>
            <a:ext cx="624078" cy="824051"/>
          </a:xfrm>
          <a:prstGeom prst="rect">
            <a:avLst/>
          </a:prstGeom>
        </p:spPr>
      </p:pic>
      <p:pic>
        <p:nvPicPr>
          <p:cNvPr id="5" name="Imagen 4">
            <a:extLst>
              <a:ext uri="{FF2B5EF4-FFF2-40B4-BE49-F238E27FC236}">
                <a16:creationId xmlns:a16="http://schemas.microsoft.com/office/drawing/2014/main" id="{576A7E01-3203-FABB-474E-AF821F1379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35666" y="1073966"/>
            <a:ext cx="5162956" cy="2664752"/>
          </a:xfrm>
          <a:prstGeom prst="rect">
            <a:avLst/>
          </a:prstGeom>
          <a:ln>
            <a:noFill/>
          </a:ln>
          <a:effectLst>
            <a:softEdge rad="112500"/>
          </a:effectLst>
        </p:spPr>
      </p:pic>
      <p:pic>
        <p:nvPicPr>
          <p:cNvPr id="4" name="Imagen 3">
            <a:extLst>
              <a:ext uri="{FF2B5EF4-FFF2-40B4-BE49-F238E27FC236}">
                <a16:creationId xmlns:a16="http://schemas.microsoft.com/office/drawing/2014/main" id="{3310BB7A-0F14-981D-08E4-F8D5767E8D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4016" y="2406342"/>
            <a:ext cx="2857500" cy="2857500"/>
          </a:xfrm>
          <a:prstGeom prst="rect">
            <a:avLst/>
          </a:prstGeom>
          <a:ln>
            <a:noFill/>
          </a:ln>
          <a:effectLst>
            <a:softEdge rad="112500"/>
          </a:effectLst>
        </p:spPr>
      </p:pic>
    </p:spTree>
    <p:extLst>
      <p:ext uri="{BB962C8B-B14F-4D97-AF65-F5344CB8AC3E}">
        <p14:creationId xmlns:p14="http://schemas.microsoft.com/office/powerpoint/2010/main" val="5955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586E4-9449-4528-8372-3496D09AD53F}"/>
              </a:ext>
            </a:extLst>
          </p:cNvPr>
          <p:cNvSpPr>
            <a:spLocks noGrp="1"/>
          </p:cNvSpPr>
          <p:nvPr>
            <p:ph type="title"/>
          </p:nvPr>
        </p:nvSpPr>
        <p:spPr>
          <a:xfrm>
            <a:off x="111762" y="2247894"/>
            <a:ext cx="3530220" cy="2113412"/>
          </a:xfrm>
        </p:spPr>
        <p:txBody>
          <a:bodyPr>
            <a:normAutofit/>
          </a:bodyPr>
          <a:lstStyle/>
          <a:p>
            <a:pPr algn="ctr"/>
            <a:r>
              <a:rPr lang="es-ES" sz="3600" dirty="0">
                <a:solidFill>
                  <a:srgbClr val="003300"/>
                </a:solidFill>
                <a:latin typeface="Times New Roman" panose="02020603050405020304" pitchFamily="18" charset="0"/>
                <a:cs typeface="Times New Roman" panose="02020603050405020304" pitchFamily="18" charset="0"/>
              </a:rPr>
              <a:t>Gestión de la tecnología agroturística</a:t>
            </a:r>
            <a:endParaRPr lang="es-CU" sz="3600" dirty="0">
              <a:solidFill>
                <a:srgbClr val="003300"/>
              </a:solidFill>
              <a:latin typeface="Times New Roman" panose="02020603050405020304" pitchFamily="18" charset="0"/>
              <a:cs typeface="Times New Roman" panose="02020603050405020304" pitchFamily="18" charset="0"/>
            </a:endParaRPr>
          </a:p>
        </p:txBody>
      </p:sp>
      <p:grpSp>
        <p:nvGrpSpPr>
          <p:cNvPr id="13" name="Grupo 12">
            <a:extLst>
              <a:ext uri="{FF2B5EF4-FFF2-40B4-BE49-F238E27FC236}">
                <a16:creationId xmlns:a16="http://schemas.microsoft.com/office/drawing/2014/main" id="{15F3E930-FB15-020D-1347-EBF86D789DD8}"/>
              </a:ext>
            </a:extLst>
          </p:cNvPr>
          <p:cNvGrpSpPr/>
          <p:nvPr/>
        </p:nvGrpSpPr>
        <p:grpSpPr>
          <a:xfrm>
            <a:off x="3822492" y="1848725"/>
            <a:ext cx="7689954" cy="3900492"/>
            <a:chOff x="941902" y="794765"/>
            <a:chExt cx="9795729" cy="5837587"/>
          </a:xfrm>
        </p:grpSpPr>
        <p:sp>
          <p:nvSpPr>
            <p:cNvPr id="38" name="Arco 37">
              <a:extLst>
                <a:ext uri="{FF2B5EF4-FFF2-40B4-BE49-F238E27FC236}">
                  <a16:creationId xmlns:a16="http://schemas.microsoft.com/office/drawing/2014/main" id="{9BF8C0B4-3807-48D3-8C01-D8CA880B0BB1}"/>
                </a:ext>
              </a:extLst>
            </p:cNvPr>
            <p:cNvSpPr/>
            <p:nvPr/>
          </p:nvSpPr>
          <p:spPr>
            <a:xfrm rot="17861246">
              <a:off x="4705535" y="470211"/>
              <a:ext cx="2706410" cy="3355518"/>
            </a:xfrm>
            <a:prstGeom prst="arc">
              <a:avLst>
                <a:gd name="adj1" fmla="val 16200000"/>
                <a:gd name="adj2" fmla="val 581741"/>
              </a:avLst>
            </a:prstGeom>
            <a:ln w="38100">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U" sz="1200"/>
            </a:p>
          </p:txBody>
        </p:sp>
        <p:grpSp>
          <p:nvGrpSpPr>
            <p:cNvPr id="3" name="Grupo 2">
              <a:extLst>
                <a:ext uri="{FF2B5EF4-FFF2-40B4-BE49-F238E27FC236}">
                  <a16:creationId xmlns:a16="http://schemas.microsoft.com/office/drawing/2014/main" id="{FF6BFC61-9180-2506-58D6-787A78066258}"/>
                </a:ext>
              </a:extLst>
            </p:cNvPr>
            <p:cNvGrpSpPr/>
            <p:nvPr/>
          </p:nvGrpSpPr>
          <p:grpSpPr>
            <a:xfrm>
              <a:off x="941902" y="1160833"/>
              <a:ext cx="9795729" cy="5471519"/>
              <a:chOff x="941902" y="1160833"/>
              <a:chExt cx="9795729" cy="5471519"/>
            </a:xfrm>
          </p:grpSpPr>
          <p:sp>
            <p:nvSpPr>
              <p:cNvPr id="14" name="Triángulo isósceles 13">
                <a:extLst>
                  <a:ext uri="{FF2B5EF4-FFF2-40B4-BE49-F238E27FC236}">
                    <a16:creationId xmlns:a16="http://schemas.microsoft.com/office/drawing/2014/main" id="{09838B95-2ED6-4EBB-8011-BE44DD23C0D9}"/>
                  </a:ext>
                </a:extLst>
              </p:cNvPr>
              <p:cNvSpPr/>
              <p:nvPr/>
            </p:nvSpPr>
            <p:spPr>
              <a:xfrm>
                <a:off x="3747238" y="1498454"/>
                <a:ext cx="4286325" cy="1935803"/>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Times New Roman" panose="02020603050405020304" pitchFamily="18" charset="0"/>
                    <a:cs typeface="Times New Roman" panose="02020603050405020304" pitchFamily="18" charset="0"/>
                  </a:rPr>
                  <a:t>Innovación Agroturística </a:t>
                </a:r>
                <a:endParaRPr lang="es-CU" sz="1600" dirty="0">
                  <a:latin typeface="Times New Roman" panose="02020603050405020304" pitchFamily="18" charset="0"/>
                  <a:cs typeface="Times New Roman" panose="02020603050405020304" pitchFamily="18" charset="0"/>
                </a:endParaRPr>
              </a:p>
            </p:txBody>
          </p:sp>
          <p:sp>
            <p:nvSpPr>
              <p:cNvPr id="15" name="CuadroTexto 14">
                <a:extLst>
                  <a:ext uri="{FF2B5EF4-FFF2-40B4-BE49-F238E27FC236}">
                    <a16:creationId xmlns:a16="http://schemas.microsoft.com/office/drawing/2014/main" id="{B2797D85-B013-42E8-BE60-82FB0117F8D9}"/>
                  </a:ext>
                </a:extLst>
              </p:cNvPr>
              <p:cNvSpPr txBox="1"/>
              <p:nvPr/>
            </p:nvSpPr>
            <p:spPr>
              <a:xfrm>
                <a:off x="3422848" y="1217071"/>
                <a:ext cx="1478604" cy="583963"/>
              </a:xfrm>
              <a:prstGeom prst="rect">
                <a:avLst/>
              </a:prstGeom>
              <a:noFill/>
            </p:spPr>
            <p:txBody>
              <a:bodyPr wrap="square" rtlCol="0">
                <a:spAutoFit/>
              </a:bodyPr>
              <a:lstStyle/>
              <a:p>
                <a:r>
                  <a:rPr lang="es-ES" sz="1200" b="1" dirty="0">
                    <a:solidFill>
                      <a:srgbClr val="003300"/>
                    </a:solidFill>
                    <a:latin typeface="Times New Roman" panose="02020603050405020304" pitchFamily="18" charset="0"/>
                    <a:cs typeface="Times New Roman" panose="02020603050405020304" pitchFamily="18" charset="0"/>
                  </a:rPr>
                  <a:t>Cognitivo sociocultural</a:t>
                </a:r>
                <a:endParaRPr lang="es-CU" sz="1200" b="1" dirty="0">
                  <a:solidFill>
                    <a:srgbClr val="003300"/>
                  </a:solidFill>
                  <a:latin typeface="Times New Roman" panose="02020603050405020304" pitchFamily="18" charset="0"/>
                  <a:cs typeface="Times New Roman" panose="02020603050405020304" pitchFamily="18" charset="0"/>
                </a:endParaRPr>
              </a:p>
            </p:txBody>
          </p:sp>
          <p:sp>
            <p:nvSpPr>
              <p:cNvPr id="16" name="Rectángulo 15">
                <a:extLst>
                  <a:ext uri="{FF2B5EF4-FFF2-40B4-BE49-F238E27FC236}">
                    <a16:creationId xmlns:a16="http://schemas.microsoft.com/office/drawing/2014/main" id="{AA0BF717-4B91-4FC2-A8FD-65E2CC8903F3}"/>
                  </a:ext>
                </a:extLst>
              </p:cNvPr>
              <p:cNvSpPr/>
              <p:nvPr/>
            </p:nvSpPr>
            <p:spPr>
              <a:xfrm>
                <a:off x="6698069" y="1217072"/>
                <a:ext cx="2422187" cy="350378"/>
              </a:xfrm>
              <a:prstGeom prst="rect">
                <a:avLst/>
              </a:prstGeom>
            </p:spPr>
            <p:txBody>
              <a:bodyPr wrap="square">
                <a:spAutoFit/>
              </a:bodyPr>
              <a:lstStyle/>
              <a:p>
                <a:r>
                  <a:rPr lang="es-CU" sz="1200" b="1" dirty="0">
                    <a:solidFill>
                      <a:srgbClr val="003300"/>
                    </a:solidFill>
                    <a:latin typeface="Times New Roman" panose="02020603050405020304" pitchFamily="18" charset="0"/>
                    <a:cs typeface="Times New Roman" panose="02020603050405020304" pitchFamily="18" charset="0"/>
                  </a:rPr>
                  <a:t>Personal </a:t>
                </a:r>
                <a:r>
                  <a:rPr lang="es-CU" sz="1200" b="1" dirty="0" err="1">
                    <a:solidFill>
                      <a:srgbClr val="003300"/>
                    </a:solidFill>
                    <a:latin typeface="Times New Roman" panose="02020603050405020304" pitchFamily="18" charset="0"/>
                    <a:cs typeface="Times New Roman" panose="02020603050405020304" pitchFamily="18" charset="0"/>
                  </a:rPr>
                  <a:t>Agrodesarrollador</a:t>
                </a:r>
                <a:endParaRPr lang="es-CU" sz="1200" b="1" dirty="0">
                  <a:solidFill>
                    <a:srgbClr val="003300"/>
                  </a:solidFill>
                  <a:latin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8D7AC63D-F5E7-47EE-A215-05A4A913FED9}"/>
                  </a:ext>
                </a:extLst>
              </p:cNvPr>
              <p:cNvSpPr/>
              <p:nvPr/>
            </p:nvSpPr>
            <p:spPr>
              <a:xfrm>
                <a:off x="3814639" y="3901295"/>
                <a:ext cx="2831517" cy="350378"/>
              </a:xfrm>
              <a:prstGeom prst="rect">
                <a:avLst/>
              </a:prstGeom>
            </p:spPr>
            <p:txBody>
              <a:bodyPr wrap="none">
                <a:spAutoFit/>
              </a:bodyPr>
              <a:lstStyle/>
              <a:p>
                <a:r>
                  <a:rPr lang="es-CU" sz="1200" b="1" dirty="0">
                    <a:solidFill>
                      <a:srgbClr val="003300"/>
                    </a:solidFill>
                    <a:latin typeface="Times New Roman" panose="02020603050405020304" pitchFamily="18" charset="0"/>
                    <a:cs typeface="Times New Roman" panose="02020603050405020304" pitchFamily="18" charset="0"/>
                  </a:rPr>
                  <a:t> </a:t>
                </a:r>
                <a:r>
                  <a:rPr lang="en-US" sz="1200" b="1" dirty="0">
                    <a:solidFill>
                      <a:srgbClr val="003300"/>
                    </a:solidFill>
                    <a:latin typeface="Times New Roman" panose="02020603050405020304" pitchFamily="18" charset="0"/>
                    <a:cs typeface="Times New Roman" panose="02020603050405020304" pitchFamily="18" charset="0"/>
                  </a:rPr>
                  <a:t>C</a:t>
                </a:r>
                <a:r>
                  <a:rPr lang="es-CU" sz="1200" b="1" dirty="0" err="1">
                    <a:solidFill>
                      <a:srgbClr val="003300"/>
                    </a:solidFill>
                    <a:latin typeface="Times New Roman" panose="02020603050405020304" pitchFamily="18" charset="0"/>
                    <a:cs typeface="Times New Roman" panose="02020603050405020304" pitchFamily="18" charset="0"/>
                  </a:rPr>
                  <a:t>omportamental</a:t>
                </a:r>
                <a:r>
                  <a:rPr lang="es-CU" sz="1200" b="1" dirty="0">
                    <a:solidFill>
                      <a:srgbClr val="003300"/>
                    </a:solidFill>
                    <a:latin typeface="Times New Roman" panose="02020603050405020304" pitchFamily="18" charset="0"/>
                    <a:cs typeface="Times New Roman" panose="02020603050405020304" pitchFamily="18" charset="0"/>
                  </a:rPr>
                  <a:t> turístico-</a:t>
                </a:r>
                <a:r>
                  <a:rPr lang="es-CU" sz="1200" b="1" dirty="0" err="1">
                    <a:solidFill>
                      <a:srgbClr val="003300"/>
                    </a:solidFill>
                    <a:latin typeface="Times New Roman" panose="02020603050405020304" pitchFamily="18" charset="0"/>
                    <a:cs typeface="Times New Roman" panose="02020603050405020304" pitchFamily="18" charset="0"/>
                  </a:rPr>
                  <a:t>sostenib</a:t>
                </a:r>
                <a:r>
                  <a:rPr lang="en-US" sz="1200" b="1" dirty="0">
                    <a:solidFill>
                      <a:srgbClr val="003300"/>
                    </a:solidFill>
                    <a:latin typeface="Times New Roman" panose="02020603050405020304" pitchFamily="18" charset="0"/>
                    <a:cs typeface="Times New Roman" panose="02020603050405020304" pitchFamily="18" charset="0"/>
                  </a:rPr>
                  <a:t>le</a:t>
                </a:r>
                <a:endParaRPr lang="es-CU" sz="1200" b="1" dirty="0">
                  <a:solidFill>
                    <a:srgbClr val="003300"/>
                  </a:solidFill>
                  <a:latin typeface="Times New Roman" panose="02020603050405020304" pitchFamily="18" charset="0"/>
                  <a:cs typeface="Times New Roman" panose="02020603050405020304" pitchFamily="18" charset="0"/>
                </a:endParaRPr>
              </a:p>
            </p:txBody>
          </p:sp>
          <p:cxnSp>
            <p:nvCxnSpPr>
              <p:cNvPr id="26" name="Conector recto 25">
                <a:extLst>
                  <a:ext uri="{FF2B5EF4-FFF2-40B4-BE49-F238E27FC236}">
                    <a16:creationId xmlns:a16="http://schemas.microsoft.com/office/drawing/2014/main" id="{861EF9CF-277D-4868-8C75-70206C5189F1}"/>
                  </a:ext>
                </a:extLst>
              </p:cNvPr>
              <p:cNvCxnSpPr>
                <a:cxnSpLocks/>
              </p:cNvCxnSpPr>
              <p:nvPr/>
            </p:nvCxnSpPr>
            <p:spPr>
              <a:xfrm>
                <a:off x="2188723" y="1540236"/>
                <a:ext cx="0" cy="331652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A79D2069-934C-49D0-94CD-461C04AC9CA1}"/>
                  </a:ext>
                </a:extLst>
              </p:cNvPr>
              <p:cNvCxnSpPr>
                <a:cxnSpLocks/>
              </p:cNvCxnSpPr>
              <p:nvPr/>
            </p:nvCxnSpPr>
            <p:spPr>
              <a:xfrm>
                <a:off x="2185273" y="4857528"/>
                <a:ext cx="749472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9" name="Arco 38">
                <a:extLst>
                  <a:ext uri="{FF2B5EF4-FFF2-40B4-BE49-F238E27FC236}">
                    <a16:creationId xmlns:a16="http://schemas.microsoft.com/office/drawing/2014/main" id="{27C2B137-C6F0-4E52-B9AE-7C08412523EA}"/>
                  </a:ext>
                </a:extLst>
              </p:cNvPr>
              <p:cNvSpPr/>
              <p:nvPr/>
            </p:nvSpPr>
            <p:spPr>
              <a:xfrm rot="12838506">
                <a:off x="3195549" y="1160833"/>
                <a:ext cx="2989153" cy="3038122"/>
              </a:xfrm>
              <a:prstGeom prst="arc">
                <a:avLst/>
              </a:prstGeom>
              <a:ln w="38100">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U" sz="1200"/>
              </a:p>
            </p:txBody>
          </p:sp>
          <p:cxnSp>
            <p:nvCxnSpPr>
              <p:cNvPr id="41" name="Conector recto 40">
                <a:extLst>
                  <a:ext uri="{FF2B5EF4-FFF2-40B4-BE49-F238E27FC236}">
                    <a16:creationId xmlns:a16="http://schemas.microsoft.com/office/drawing/2014/main" id="{28B1C861-8391-4DF7-BF6D-8872EF335E62}"/>
                  </a:ext>
                </a:extLst>
              </p:cNvPr>
              <p:cNvCxnSpPr>
                <a:endCxn id="15" idx="1"/>
              </p:cNvCxnSpPr>
              <p:nvPr/>
            </p:nvCxnSpPr>
            <p:spPr>
              <a:xfrm flipV="1">
                <a:off x="2188723" y="1509053"/>
                <a:ext cx="1234125" cy="3118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6" name="CuadroTexto 45">
                <a:extLst>
                  <a:ext uri="{FF2B5EF4-FFF2-40B4-BE49-F238E27FC236}">
                    <a16:creationId xmlns:a16="http://schemas.microsoft.com/office/drawing/2014/main" id="{22295742-E694-4F79-A754-EAF914C13650}"/>
                  </a:ext>
                </a:extLst>
              </p:cNvPr>
              <p:cNvSpPr txBox="1"/>
              <p:nvPr/>
            </p:nvSpPr>
            <p:spPr>
              <a:xfrm>
                <a:off x="2183251" y="5026182"/>
                <a:ext cx="7313032" cy="583963"/>
              </a:xfrm>
              <a:prstGeom prst="rect">
                <a:avLst/>
              </a:prstGeom>
              <a:noFill/>
            </p:spPr>
            <p:txBody>
              <a:bodyPr wrap="square" rtlCol="0">
                <a:spAutoFit/>
              </a:bodyPr>
              <a:lstStyle/>
              <a:p>
                <a:pPr algn="ctr"/>
                <a:r>
                  <a:rPr lang="es-ES" sz="1200" b="1" dirty="0">
                    <a:solidFill>
                      <a:srgbClr val="003300"/>
                    </a:solidFill>
                    <a:latin typeface="Times New Roman" panose="02020603050405020304" pitchFamily="18" charset="0"/>
                    <a:cs typeface="Times New Roman" panose="02020603050405020304" pitchFamily="18" charset="0"/>
                  </a:rPr>
                  <a:t>Servicios turísticos </a:t>
                </a:r>
              </a:p>
              <a:p>
                <a:pPr algn="ctr"/>
                <a:r>
                  <a:rPr lang="es-ES" sz="1200" b="1" dirty="0">
                    <a:solidFill>
                      <a:srgbClr val="003300"/>
                    </a:solidFill>
                    <a:latin typeface="Times New Roman" panose="02020603050405020304" pitchFamily="18" charset="0"/>
                    <a:cs typeface="Times New Roman" panose="02020603050405020304" pitchFamily="18" charset="0"/>
                  </a:rPr>
                  <a:t>alojamiento, restauración, entretenimiento, transporte, infraestructura </a:t>
                </a:r>
                <a:endParaRPr lang="es-CU" sz="1200" b="1" dirty="0">
                  <a:solidFill>
                    <a:srgbClr val="003300"/>
                  </a:solidFill>
                  <a:latin typeface="Times New Roman" panose="02020603050405020304" pitchFamily="18" charset="0"/>
                  <a:cs typeface="Times New Roman" panose="02020603050405020304" pitchFamily="18" charset="0"/>
                </a:endParaRPr>
              </a:p>
            </p:txBody>
          </p:sp>
          <p:sp>
            <p:nvSpPr>
              <p:cNvPr id="47" name="CuadroTexto 46">
                <a:extLst>
                  <a:ext uri="{FF2B5EF4-FFF2-40B4-BE49-F238E27FC236}">
                    <a16:creationId xmlns:a16="http://schemas.microsoft.com/office/drawing/2014/main" id="{1D5C7E12-CE38-43E2-BE6C-1D3265EEA481}"/>
                  </a:ext>
                </a:extLst>
              </p:cNvPr>
              <p:cNvSpPr txBox="1"/>
              <p:nvPr/>
            </p:nvSpPr>
            <p:spPr>
              <a:xfrm>
                <a:off x="1447200" y="2558753"/>
                <a:ext cx="463753" cy="1303996"/>
              </a:xfrm>
              <a:prstGeom prst="rect">
                <a:avLst/>
              </a:prstGeom>
              <a:noFill/>
            </p:spPr>
            <p:txBody>
              <a:bodyPr vert="vert270" wrap="square" rtlCol="0">
                <a:spAutoFit/>
              </a:bodyPr>
              <a:lstStyle/>
              <a:p>
                <a:r>
                  <a:rPr lang="es-ES" sz="1600" b="1" dirty="0">
                    <a:solidFill>
                      <a:srgbClr val="003300"/>
                    </a:solidFill>
                    <a:latin typeface="Times New Roman" panose="02020603050405020304" pitchFamily="18" charset="0"/>
                    <a:cs typeface="Times New Roman" panose="02020603050405020304" pitchFamily="18" charset="0"/>
                  </a:rPr>
                  <a:t>Familia</a:t>
                </a:r>
                <a:r>
                  <a:rPr lang="es-ES" sz="1600" b="1" dirty="0">
                    <a:solidFill>
                      <a:srgbClr val="003300"/>
                    </a:solidFill>
                  </a:rPr>
                  <a:t> </a:t>
                </a:r>
                <a:endParaRPr lang="es-CU" sz="1600" b="1" dirty="0">
                  <a:solidFill>
                    <a:srgbClr val="003300"/>
                  </a:solidFill>
                </a:endParaRPr>
              </a:p>
            </p:txBody>
          </p:sp>
          <p:sp>
            <p:nvSpPr>
              <p:cNvPr id="48" name="CuadroTexto 47">
                <a:extLst>
                  <a:ext uri="{FF2B5EF4-FFF2-40B4-BE49-F238E27FC236}">
                    <a16:creationId xmlns:a16="http://schemas.microsoft.com/office/drawing/2014/main" id="{EB8E369C-250A-42B3-B79F-2FE8E2B4AF19}"/>
                  </a:ext>
                </a:extLst>
              </p:cNvPr>
              <p:cNvSpPr txBox="1"/>
              <p:nvPr/>
            </p:nvSpPr>
            <p:spPr>
              <a:xfrm rot="10800000">
                <a:off x="9958732" y="2320487"/>
                <a:ext cx="463753" cy="2029345"/>
              </a:xfrm>
              <a:prstGeom prst="rect">
                <a:avLst/>
              </a:prstGeom>
              <a:noFill/>
            </p:spPr>
            <p:txBody>
              <a:bodyPr vert="vert270" wrap="square" rtlCol="0">
                <a:spAutoFit/>
              </a:bodyPr>
              <a:lstStyle/>
              <a:p>
                <a:r>
                  <a:rPr lang="es-ES" sz="1600" b="1" dirty="0">
                    <a:solidFill>
                      <a:srgbClr val="003300"/>
                    </a:solidFill>
                    <a:latin typeface="Times New Roman" panose="02020603050405020304" pitchFamily="18" charset="0"/>
                    <a:cs typeface="Times New Roman" panose="02020603050405020304" pitchFamily="18" charset="0"/>
                  </a:rPr>
                  <a:t>Comunidad </a:t>
                </a:r>
                <a:r>
                  <a:rPr lang="es-ES" sz="1600" b="1" dirty="0">
                    <a:solidFill>
                      <a:srgbClr val="003300"/>
                    </a:solidFill>
                  </a:rPr>
                  <a:t> </a:t>
                </a:r>
                <a:endParaRPr lang="es-CU" sz="1600" b="1" dirty="0">
                  <a:solidFill>
                    <a:srgbClr val="003300"/>
                  </a:solidFill>
                </a:endParaRPr>
              </a:p>
            </p:txBody>
          </p:sp>
          <p:sp>
            <p:nvSpPr>
              <p:cNvPr id="49" name="Cerrar llave 48">
                <a:extLst>
                  <a:ext uri="{FF2B5EF4-FFF2-40B4-BE49-F238E27FC236}">
                    <a16:creationId xmlns:a16="http://schemas.microsoft.com/office/drawing/2014/main" id="{44A43D3C-B699-4E90-A766-E944E88CCB16}"/>
                  </a:ext>
                </a:extLst>
              </p:cNvPr>
              <p:cNvSpPr/>
              <p:nvPr/>
            </p:nvSpPr>
            <p:spPr>
              <a:xfrm rot="5400000">
                <a:off x="5577131" y="807423"/>
                <a:ext cx="525272" cy="9795729"/>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U" sz="1200"/>
              </a:p>
            </p:txBody>
          </p:sp>
          <p:sp>
            <p:nvSpPr>
              <p:cNvPr id="50" name="CuadroTexto 49">
                <a:extLst>
                  <a:ext uri="{FF2B5EF4-FFF2-40B4-BE49-F238E27FC236}">
                    <a16:creationId xmlns:a16="http://schemas.microsoft.com/office/drawing/2014/main" id="{AFCE701E-6580-4930-B22E-4D46B153DD6A}"/>
                  </a:ext>
                </a:extLst>
              </p:cNvPr>
              <p:cNvSpPr txBox="1"/>
              <p:nvPr/>
            </p:nvSpPr>
            <p:spPr>
              <a:xfrm>
                <a:off x="4627880" y="6165181"/>
                <a:ext cx="2594704" cy="467171"/>
              </a:xfrm>
              <a:prstGeom prst="rect">
                <a:avLst/>
              </a:prstGeom>
              <a:noFill/>
            </p:spPr>
            <p:txBody>
              <a:bodyPr wrap="square" rtlCol="0">
                <a:spAutoFit/>
              </a:bodyPr>
              <a:lstStyle/>
              <a:p>
                <a:r>
                  <a:rPr lang="es-ES" dirty="0">
                    <a:solidFill>
                      <a:srgbClr val="003300"/>
                    </a:solidFill>
                    <a:latin typeface="Times New Roman" panose="02020603050405020304" pitchFamily="18" charset="0"/>
                    <a:cs typeface="Times New Roman" panose="02020603050405020304" pitchFamily="18" charset="0"/>
                  </a:rPr>
                  <a:t>Desarrollo Local </a:t>
                </a:r>
                <a:endParaRPr lang="es-CU" dirty="0">
                  <a:solidFill>
                    <a:srgbClr val="003300"/>
                  </a:solidFill>
                  <a:latin typeface="Times New Roman" panose="02020603050405020304" pitchFamily="18" charset="0"/>
                  <a:cs typeface="Times New Roman" panose="02020603050405020304" pitchFamily="18" charset="0"/>
                </a:endParaRPr>
              </a:p>
            </p:txBody>
          </p:sp>
          <p:cxnSp>
            <p:nvCxnSpPr>
              <p:cNvPr id="51" name="Conector recto 50">
                <a:extLst>
                  <a:ext uri="{FF2B5EF4-FFF2-40B4-BE49-F238E27FC236}">
                    <a16:creationId xmlns:a16="http://schemas.microsoft.com/office/drawing/2014/main" id="{9AAE6367-15BC-46AF-BB44-7735551B1646}"/>
                  </a:ext>
                </a:extLst>
              </p:cNvPr>
              <p:cNvCxnSpPr>
                <a:cxnSpLocks/>
              </p:cNvCxnSpPr>
              <p:nvPr/>
            </p:nvCxnSpPr>
            <p:spPr>
              <a:xfrm>
                <a:off x="9679999" y="1488377"/>
                <a:ext cx="0" cy="338041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2" name="Arco 51">
                <a:extLst>
                  <a:ext uri="{FF2B5EF4-FFF2-40B4-BE49-F238E27FC236}">
                    <a16:creationId xmlns:a16="http://schemas.microsoft.com/office/drawing/2014/main" id="{1088382D-2D86-4EB9-A2EF-2B679FBF041A}"/>
                  </a:ext>
                </a:extLst>
              </p:cNvPr>
              <p:cNvSpPr/>
              <p:nvPr/>
            </p:nvSpPr>
            <p:spPr>
              <a:xfrm rot="3436451">
                <a:off x="5480209" y="1228611"/>
                <a:ext cx="2989153" cy="3038122"/>
              </a:xfrm>
              <a:prstGeom prst="arc">
                <a:avLst/>
              </a:prstGeom>
              <a:ln w="38100">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U" sz="1200"/>
              </a:p>
            </p:txBody>
          </p:sp>
          <p:cxnSp>
            <p:nvCxnSpPr>
              <p:cNvPr id="53" name="Conector recto 52">
                <a:extLst>
                  <a:ext uri="{FF2B5EF4-FFF2-40B4-BE49-F238E27FC236}">
                    <a16:creationId xmlns:a16="http://schemas.microsoft.com/office/drawing/2014/main" id="{5C460772-76BE-4020-8C97-F9731CADE854}"/>
                  </a:ext>
                </a:extLst>
              </p:cNvPr>
              <p:cNvCxnSpPr/>
              <p:nvPr/>
            </p:nvCxnSpPr>
            <p:spPr>
              <a:xfrm>
                <a:off x="8568429" y="1496674"/>
                <a:ext cx="110365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2" name="Grupo 31">
            <a:extLst>
              <a:ext uri="{FF2B5EF4-FFF2-40B4-BE49-F238E27FC236}">
                <a16:creationId xmlns:a16="http://schemas.microsoft.com/office/drawing/2014/main" id="{72355981-786A-38D5-8B64-2918C00BF5DF}"/>
              </a:ext>
            </a:extLst>
          </p:cNvPr>
          <p:cNvGrpSpPr/>
          <p:nvPr/>
        </p:nvGrpSpPr>
        <p:grpSpPr>
          <a:xfrm>
            <a:off x="0" y="-35514"/>
            <a:ext cx="12295278" cy="6858000"/>
            <a:chOff x="0" y="0"/>
            <a:chExt cx="12295278" cy="6858000"/>
          </a:xfrm>
        </p:grpSpPr>
        <p:sp>
          <p:nvSpPr>
            <p:cNvPr id="33" name="CuadroTexto 32">
              <a:extLst>
                <a:ext uri="{FF2B5EF4-FFF2-40B4-BE49-F238E27FC236}">
                  <a16:creationId xmlns:a16="http://schemas.microsoft.com/office/drawing/2014/main" id="{80864623-DD61-FFE6-995A-7033F5055F98}"/>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34" name="CuadroTexto 33">
              <a:extLst>
                <a:ext uri="{FF2B5EF4-FFF2-40B4-BE49-F238E27FC236}">
                  <a16:creationId xmlns:a16="http://schemas.microsoft.com/office/drawing/2014/main" id="{42EDE935-81E8-1C8A-C75E-075FD896AF13}"/>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35" name="Grupo 34">
              <a:extLst>
                <a:ext uri="{FF2B5EF4-FFF2-40B4-BE49-F238E27FC236}">
                  <a16:creationId xmlns:a16="http://schemas.microsoft.com/office/drawing/2014/main" id="{9F011731-A090-9438-20C3-3FA697A95398}"/>
                </a:ext>
              </a:extLst>
            </p:cNvPr>
            <p:cNvGrpSpPr/>
            <p:nvPr/>
          </p:nvGrpSpPr>
          <p:grpSpPr>
            <a:xfrm>
              <a:off x="0" y="0"/>
              <a:ext cx="12295278" cy="6858000"/>
              <a:chOff x="0" y="0"/>
              <a:chExt cx="12295278" cy="6858000"/>
            </a:xfrm>
          </p:grpSpPr>
          <p:grpSp>
            <p:nvGrpSpPr>
              <p:cNvPr id="36" name="Grupo 35">
                <a:extLst>
                  <a:ext uri="{FF2B5EF4-FFF2-40B4-BE49-F238E27FC236}">
                    <a16:creationId xmlns:a16="http://schemas.microsoft.com/office/drawing/2014/main" id="{33F2558C-7580-ABC8-7F19-258100973325}"/>
                  </a:ext>
                </a:extLst>
              </p:cNvPr>
              <p:cNvGrpSpPr/>
              <p:nvPr/>
            </p:nvGrpSpPr>
            <p:grpSpPr>
              <a:xfrm>
                <a:off x="0" y="0"/>
                <a:ext cx="12295278" cy="6858000"/>
                <a:chOff x="0" y="0"/>
                <a:chExt cx="12295278" cy="6858000"/>
              </a:xfrm>
            </p:grpSpPr>
            <p:grpSp>
              <p:nvGrpSpPr>
                <p:cNvPr id="40" name="Grupo 39">
                  <a:extLst>
                    <a:ext uri="{FF2B5EF4-FFF2-40B4-BE49-F238E27FC236}">
                      <a16:creationId xmlns:a16="http://schemas.microsoft.com/office/drawing/2014/main" id="{6CC67C09-8DA3-46D1-B24C-A4B25107C31F}"/>
                    </a:ext>
                  </a:extLst>
                </p:cNvPr>
                <p:cNvGrpSpPr/>
                <p:nvPr/>
              </p:nvGrpSpPr>
              <p:grpSpPr>
                <a:xfrm>
                  <a:off x="0" y="0"/>
                  <a:ext cx="12295278" cy="6858000"/>
                  <a:chOff x="0" y="0"/>
                  <a:chExt cx="12295278" cy="6858000"/>
                </a:xfrm>
              </p:grpSpPr>
              <p:sp>
                <p:nvSpPr>
                  <p:cNvPr id="43" name="Rectángulo 42">
                    <a:extLst>
                      <a:ext uri="{FF2B5EF4-FFF2-40B4-BE49-F238E27FC236}">
                        <a16:creationId xmlns:a16="http://schemas.microsoft.com/office/drawing/2014/main" id="{CB73DCF7-9FF0-E6FD-8120-9D835D7A0A95}"/>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a:t>Alexey Megna Alicio</a:t>
                    </a:r>
                    <a:r>
                      <a:rPr lang="es-MX" dirty="0"/>
                      <a:t> – Maestría en Gestión de la Tecnología – (segundo cuatrimestre)</a:t>
                    </a:r>
                  </a:p>
                </p:txBody>
              </p:sp>
              <p:pic>
                <p:nvPicPr>
                  <p:cNvPr id="44" name="Imagen 43">
                    <a:extLst>
                      <a:ext uri="{FF2B5EF4-FFF2-40B4-BE49-F238E27FC236}">
                        <a16:creationId xmlns:a16="http://schemas.microsoft.com/office/drawing/2014/main" id="{1E9334E0-4B20-DF55-8910-F305CCD9B3A6}"/>
                      </a:ext>
                    </a:extLst>
                  </p:cNvPr>
                  <p:cNvPicPr>
                    <a:picLocks noChangeAspect="1"/>
                  </p:cNvPicPr>
                  <p:nvPr/>
                </p:nvPicPr>
                <p:blipFill>
                  <a:blip r:embed="rId3"/>
                  <a:stretch>
                    <a:fillRect/>
                  </a:stretch>
                </p:blipFill>
                <p:spPr>
                  <a:xfrm>
                    <a:off x="10966014" y="5817941"/>
                    <a:ext cx="1329264" cy="1026026"/>
                  </a:xfrm>
                  <a:prstGeom prst="rect">
                    <a:avLst/>
                  </a:prstGeom>
                </p:spPr>
              </p:pic>
              <p:grpSp>
                <p:nvGrpSpPr>
                  <p:cNvPr id="45" name="Grupo 44">
                    <a:extLst>
                      <a:ext uri="{FF2B5EF4-FFF2-40B4-BE49-F238E27FC236}">
                        <a16:creationId xmlns:a16="http://schemas.microsoft.com/office/drawing/2014/main" id="{611BBD53-D3CF-CFC3-D4CF-F40D9BA77F13}"/>
                      </a:ext>
                    </a:extLst>
                  </p:cNvPr>
                  <p:cNvGrpSpPr/>
                  <p:nvPr/>
                </p:nvGrpSpPr>
                <p:grpSpPr>
                  <a:xfrm>
                    <a:off x="0" y="0"/>
                    <a:ext cx="12192000" cy="1179914"/>
                    <a:chOff x="0" y="0"/>
                    <a:chExt cx="12192000" cy="1179914"/>
                  </a:xfrm>
                </p:grpSpPr>
                <p:grpSp>
                  <p:nvGrpSpPr>
                    <p:cNvPr id="54" name="Grupo 53">
                      <a:extLst>
                        <a:ext uri="{FF2B5EF4-FFF2-40B4-BE49-F238E27FC236}">
                          <a16:creationId xmlns:a16="http://schemas.microsoft.com/office/drawing/2014/main" id="{1E7D4B56-117F-A2ED-9571-EB74C6F96101}"/>
                        </a:ext>
                      </a:extLst>
                    </p:cNvPr>
                    <p:cNvGrpSpPr/>
                    <p:nvPr/>
                  </p:nvGrpSpPr>
                  <p:grpSpPr>
                    <a:xfrm>
                      <a:off x="0" y="0"/>
                      <a:ext cx="12192000" cy="1179914"/>
                      <a:chOff x="0" y="0"/>
                      <a:chExt cx="12192000" cy="1179914"/>
                    </a:xfrm>
                  </p:grpSpPr>
                  <p:grpSp>
                    <p:nvGrpSpPr>
                      <p:cNvPr id="57" name="Grupo 56">
                        <a:extLst>
                          <a:ext uri="{FF2B5EF4-FFF2-40B4-BE49-F238E27FC236}">
                            <a16:creationId xmlns:a16="http://schemas.microsoft.com/office/drawing/2014/main" id="{92AC57C3-C8C1-DE53-79F7-18EC6D0CE8BA}"/>
                          </a:ext>
                        </a:extLst>
                      </p:cNvPr>
                      <p:cNvGrpSpPr/>
                      <p:nvPr/>
                    </p:nvGrpSpPr>
                    <p:grpSpPr>
                      <a:xfrm>
                        <a:off x="0" y="0"/>
                        <a:ext cx="12192000" cy="1179914"/>
                        <a:chOff x="0" y="0"/>
                        <a:chExt cx="12192000" cy="1179914"/>
                      </a:xfrm>
                    </p:grpSpPr>
                    <p:sp>
                      <p:nvSpPr>
                        <p:cNvPr id="59" name="Rectángulo 58">
                          <a:extLst>
                            <a:ext uri="{FF2B5EF4-FFF2-40B4-BE49-F238E27FC236}">
                              <a16:creationId xmlns:a16="http://schemas.microsoft.com/office/drawing/2014/main" id="{264C9AB0-D5C5-F075-49C9-45C5729D94E8}"/>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0" name="Imagen 59">
                          <a:extLst>
                            <a:ext uri="{FF2B5EF4-FFF2-40B4-BE49-F238E27FC236}">
                              <a16:creationId xmlns:a16="http://schemas.microsoft.com/office/drawing/2014/main" id="{C63049AA-283D-3452-FBE7-AC47D323B7FE}"/>
                            </a:ext>
                          </a:extLst>
                        </p:cNvPr>
                        <p:cNvPicPr>
                          <a:picLocks noChangeAspect="1"/>
                        </p:cNvPicPr>
                        <p:nvPr/>
                      </p:nvPicPr>
                      <p:blipFill>
                        <a:blip r:embed="rId4"/>
                        <a:stretch>
                          <a:fillRect/>
                        </a:stretch>
                      </p:blipFill>
                      <p:spPr>
                        <a:xfrm>
                          <a:off x="0" y="0"/>
                          <a:ext cx="6504972" cy="1179914"/>
                        </a:xfrm>
                        <a:prstGeom prst="rect">
                          <a:avLst/>
                        </a:prstGeom>
                      </p:spPr>
                    </p:pic>
                  </p:grpSp>
                  <p:pic>
                    <p:nvPicPr>
                      <p:cNvPr id="58" name="Imagen 57">
                        <a:extLst>
                          <a:ext uri="{FF2B5EF4-FFF2-40B4-BE49-F238E27FC236}">
                            <a16:creationId xmlns:a16="http://schemas.microsoft.com/office/drawing/2014/main" id="{93BE2F55-11C1-EDDD-F566-14535643F5F8}"/>
                          </a:ext>
                        </a:extLst>
                      </p:cNvPr>
                      <p:cNvPicPr>
                        <a:picLocks noChangeAspect="1"/>
                      </p:cNvPicPr>
                      <p:nvPr/>
                    </p:nvPicPr>
                    <p:blipFill>
                      <a:blip r:embed="rId5"/>
                      <a:stretch>
                        <a:fillRect/>
                      </a:stretch>
                    </p:blipFill>
                    <p:spPr>
                      <a:xfrm>
                        <a:off x="1575008" y="101238"/>
                        <a:ext cx="624078" cy="824051"/>
                      </a:xfrm>
                      <a:prstGeom prst="rect">
                        <a:avLst/>
                      </a:prstGeom>
                    </p:spPr>
                  </p:pic>
                </p:grpSp>
                <p:sp>
                  <p:nvSpPr>
                    <p:cNvPr id="56" name="CuadroTexto 55">
                      <a:extLst>
                        <a:ext uri="{FF2B5EF4-FFF2-40B4-BE49-F238E27FC236}">
                          <a16:creationId xmlns:a16="http://schemas.microsoft.com/office/drawing/2014/main" id="{01084FB3-C350-1F00-91A0-2F498F1D69F4}"/>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Plan tecnológico para la gestión de la tecnología de la información en MIPYMES agroturísticas en Cuba</a:t>
                      </a:r>
                    </a:p>
                  </p:txBody>
                </p:sp>
              </p:grpSp>
            </p:grpSp>
            <p:sp>
              <p:nvSpPr>
                <p:cNvPr id="42" name="CuadroTexto 41">
                  <a:extLst>
                    <a:ext uri="{FF2B5EF4-FFF2-40B4-BE49-F238E27FC236}">
                      <a16:creationId xmlns:a16="http://schemas.microsoft.com/office/drawing/2014/main" id="{D70CE67E-1CC7-6A28-F857-49A8AB06BEBA}"/>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37" name="CuadroTexto 36">
                <a:extLst>
                  <a:ext uri="{FF2B5EF4-FFF2-40B4-BE49-F238E27FC236}">
                    <a16:creationId xmlns:a16="http://schemas.microsoft.com/office/drawing/2014/main" id="{6D2309C7-E95B-1470-4991-93F83EA82680}"/>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Tree>
    <p:custDataLst>
      <p:tags r:id="rId1"/>
    </p:custDataLst>
    <p:extLst>
      <p:ext uri="{BB962C8B-B14F-4D97-AF65-F5344CB8AC3E}">
        <p14:creationId xmlns:p14="http://schemas.microsoft.com/office/powerpoint/2010/main" val="150827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51E435D-8AB2-04D1-44CF-137624C76784}"/>
              </a:ext>
            </a:extLst>
          </p:cNvPr>
          <p:cNvGrpSpPr/>
          <p:nvPr/>
        </p:nvGrpSpPr>
        <p:grpSpPr>
          <a:xfrm>
            <a:off x="0" y="-35514"/>
            <a:ext cx="12295278" cy="6858000"/>
            <a:chOff x="0" y="0"/>
            <a:chExt cx="12295278" cy="6858000"/>
          </a:xfrm>
        </p:grpSpPr>
        <p:sp>
          <p:nvSpPr>
            <p:cNvPr id="5" name="CuadroTexto 4">
              <a:extLst>
                <a:ext uri="{FF2B5EF4-FFF2-40B4-BE49-F238E27FC236}">
                  <a16:creationId xmlns:a16="http://schemas.microsoft.com/office/drawing/2014/main" id="{A1691BB7-1F6E-6F83-4A23-15A864DD364D}"/>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6" name="CuadroTexto 5">
              <a:extLst>
                <a:ext uri="{FF2B5EF4-FFF2-40B4-BE49-F238E27FC236}">
                  <a16:creationId xmlns:a16="http://schemas.microsoft.com/office/drawing/2014/main" id="{85079507-FBF5-BC8A-806F-711DE3E2FCCC}"/>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7" name="Grupo 6">
              <a:extLst>
                <a:ext uri="{FF2B5EF4-FFF2-40B4-BE49-F238E27FC236}">
                  <a16:creationId xmlns:a16="http://schemas.microsoft.com/office/drawing/2014/main" id="{CA780E01-B7ED-B5AB-1752-FA0908DBB808}"/>
                </a:ext>
              </a:extLst>
            </p:cNvPr>
            <p:cNvGrpSpPr/>
            <p:nvPr/>
          </p:nvGrpSpPr>
          <p:grpSpPr>
            <a:xfrm>
              <a:off x="0" y="0"/>
              <a:ext cx="12295278" cy="6858000"/>
              <a:chOff x="0" y="0"/>
              <a:chExt cx="12295278" cy="6858000"/>
            </a:xfrm>
          </p:grpSpPr>
          <p:grpSp>
            <p:nvGrpSpPr>
              <p:cNvPr id="8" name="Grupo 7">
                <a:extLst>
                  <a:ext uri="{FF2B5EF4-FFF2-40B4-BE49-F238E27FC236}">
                    <a16:creationId xmlns:a16="http://schemas.microsoft.com/office/drawing/2014/main" id="{E920F392-FEA4-EADB-774C-696F82A93933}"/>
                  </a:ext>
                </a:extLst>
              </p:cNvPr>
              <p:cNvGrpSpPr/>
              <p:nvPr/>
            </p:nvGrpSpPr>
            <p:grpSpPr>
              <a:xfrm>
                <a:off x="0" y="0"/>
                <a:ext cx="12295278" cy="6858000"/>
                <a:chOff x="0" y="0"/>
                <a:chExt cx="12295278" cy="6858000"/>
              </a:xfrm>
            </p:grpSpPr>
            <p:grpSp>
              <p:nvGrpSpPr>
                <p:cNvPr id="10" name="Grupo 9">
                  <a:extLst>
                    <a:ext uri="{FF2B5EF4-FFF2-40B4-BE49-F238E27FC236}">
                      <a16:creationId xmlns:a16="http://schemas.microsoft.com/office/drawing/2014/main" id="{DFC0DCDC-B13A-D3BC-F3B7-517F202C065C}"/>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B7CA98F1-F27D-3612-EA98-097840187477}"/>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a:t>Alexey Megna Alicio</a:t>
                    </a:r>
                    <a:r>
                      <a:rPr lang="es-MX" dirty="0"/>
                      <a:t> – Maestría en Gestión de la Tecnología – (segundo cuatrimestre)</a:t>
                    </a:r>
                  </a:p>
                </p:txBody>
              </p:sp>
              <p:pic>
                <p:nvPicPr>
                  <p:cNvPr id="13" name="Imagen 12">
                    <a:extLst>
                      <a:ext uri="{FF2B5EF4-FFF2-40B4-BE49-F238E27FC236}">
                        <a16:creationId xmlns:a16="http://schemas.microsoft.com/office/drawing/2014/main" id="{9D0625EC-F924-3F00-F1EA-84BD6343A0AF}"/>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14" name="Grupo 13">
                    <a:extLst>
                      <a:ext uri="{FF2B5EF4-FFF2-40B4-BE49-F238E27FC236}">
                        <a16:creationId xmlns:a16="http://schemas.microsoft.com/office/drawing/2014/main" id="{05B1ACF3-320B-8AE1-9180-E136A025D323}"/>
                      </a:ext>
                    </a:extLst>
                  </p:cNvPr>
                  <p:cNvGrpSpPr/>
                  <p:nvPr/>
                </p:nvGrpSpPr>
                <p:grpSpPr>
                  <a:xfrm>
                    <a:off x="0" y="0"/>
                    <a:ext cx="12192000" cy="1179914"/>
                    <a:chOff x="0" y="0"/>
                    <a:chExt cx="12192000" cy="1179914"/>
                  </a:xfrm>
                </p:grpSpPr>
                <p:grpSp>
                  <p:nvGrpSpPr>
                    <p:cNvPr id="15" name="Grupo 14">
                      <a:extLst>
                        <a:ext uri="{FF2B5EF4-FFF2-40B4-BE49-F238E27FC236}">
                          <a16:creationId xmlns:a16="http://schemas.microsoft.com/office/drawing/2014/main" id="{9DB9562D-0B45-F3C8-A1B6-03125C7AEB49}"/>
                        </a:ext>
                      </a:extLst>
                    </p:cNvPr>
                    <p:cNvGrpSpPr/>
                    <p:nvPr/>
                  </p:nvGrpSpPr>
                  <p:grpSpPr>
                    <a:xfrm>
                      <a:off x="0" y="0"/>
                      <a:ext cx="12192000" cy="1179914"/>
                      <a:chOff x="0" y="0"/>
                      <a:chExt cx="12192000" cy="1179914"/>
                    </a:xfrm>
                  </p:grpSpPr>
                  <p:grpSp>
                    <p:nvGrpSpPr>
                      <p:cNvPr id="18" name="Grupo 17">
                        <a:extLst>
                          <a:ext uri="{FF2B5EF4-FFF2-40B4-BE49-F238E27FC236}">
                            <a16:creationId xmlns:a16="http://schemas.microsoft.com/office/drawing/2014/main" id="{C7E07663-B344-1289-D335-5D3F65219245}"/>
                          </a:ext>
                        </a:extLst>
                      </p:cNvPr>
                      <p:cNvGrpSpPr/>
                      <p:nvPr/>
                    </p:nvGrpSpPr>
                    <p:grpSpPr>
                      <a:xfrm>
                        <a:off x="0" y="0"/>
                        <a:ext cx="12192000" cy="1179914"/>
                        <a:chOff x="0" y="0"/>
                        <a:chExt cx="12192000" cy="1179914"/>
                      </a:xfrm>
                    </p:grpSpPr>
                    <p:sp>
                      <p:nvSpPr>
                        <p:cNvPr id="20" name="Rectángulo 19">
                          <a:extLst>
                            <a:ext uri="{FF2B5EF4-FFF2-40B4-BE49-F238E27FC236}">
                              <a16:creationId xmlns:a16="http://schemas.microsoft.com/office/drawing/2014/main" id="{B25DBC7A-EAB5-36AC-9674-E43EC9CF23D0}"/>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1" name="Imagen 20">
                          <a:extLst>
                            <a:ext uri="{FF2B5EF4-FFF2-40B4-BE49-F238E27FC236}">
                              <a16:creationId xmlns:a16="http://schemas.microsoft.com/office/drawing/2014/main" id="{BBDB45D4-B55C-80B5-6E94-2BCF45A5F359}"/>
                            </a:ext>
                          </a:extLst>
                        </p:cNvPr>
                        <p:cNvPicPr>
                          <a:picLocks noChangeAspect="1"/>
                        </p:cNvPicPr>
                        <p:nvPr/>
                      </p:nvPicPr>
                      <p:blipFill>
                        <a:blip r:embed="rId3"/>
                        <a:stretch>
                          <a:fillRect/>
                        </a:stretch>
                      </p:blipFill>
                      <p:spPr>
                        <a:xfrm>
                          <a:off x="0" y="0"/>
                          <a:ext cx="6504972" cy="1179914"/>
                        </a:xfrm>
                        <a:prstGeom prst="rect">
                          <a:avLst/>
                        </a:prstGeom>
                      </p:spPr>
                    </p:pic>
                  </p:grpSp>
                  <p:pic>
                    <p:nvPicPr>
                      <p:cNvPr id="19" name="Imagen 18">
                        <a:extLst>
                          <a:ext uri="{FF2B5EF4-FFF2-40B4-BE49-F238E27FC236}">
                            <a16:creationId xmlns:a16="http://schemas.microsoft.com/office/drawing/2014/main" id="{1A998C91-3AA3-2B02-8B66-23F9B2F08928}"/>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2CB1BD81-0898-9B62-4BA3-B1EA44D8C702}"/>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Plan tecnológico para la gestión de la tecnología de la información en MIPYMES agroturísticas en Cuba</a:t>
                      </a:r>
                    </a:p>
                  </p:txBody>
                </p:sp>
              </p:grpSp>
            </p:grpSp>
            <p:sp>
              <p:nvSpPr>
                <p:cNvPr id="11" name="CuadroTexto 10">
                  <a:extLst>
                    <a:ext uri="{FF2B5EF4-FFF2-40B4-BE49-F238E27FC236}">
                      <a16:creationId xmlns:a16="http://schemas.microsoft.com/office/drawing/2014/main" id="{B5CE8093-2988-1444-C3E4-258E51049AB9}"/>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9" name="CuadroTexto 8">
                <a:extLst>
                  <a:ext uri="{FF2B5EF4-FFF2-40B4-BE49-F238E27FC236}">
                    <a16:creationId xmlns:a16="http://schemas.microsoft.com/office/drawing/2014/main" id="{EC4DE102-E942-9837-DC37-1C85122FF74D}"/>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graphicFrame>
        <p:nvGraphicFramePr>
          <p:cNvPr id="25" name="Marcador de contenido 24">
            <a:extLst>
              <a:ext uri="{FF2B5EF4-FFF2-40B4-BE49-F238E27FC236}">
                <a16:creationId xmlns:a16="http://schemas.microsoft.com/office/drawing/2014/main" id="{F5D1433B-2D65-2843-E3EE-25FE5C2423B2}"/>
              </a:ext>
            </a:extLst>
          </p:cNvPr>
          <p:cNvGraphicFramePr>
            <a:graphicFrameLocks noGrp="1"/>
          </p:cNvGraphicFramePr>
          <p:nvPr>
            <p:ph idx="1"/>
            <p:extLst>
              <p:ext uri="{D42A27DB-BD31-4B8C-83A1-F6EECF244321}">
                <p14:modId xmlns:p14="http://schemas.microsoft.com/office/powerpoint/2010/main" val="5837309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0825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586E4-9449-4528-8372-3496D09AD53F}"/>
              </a:ext>
            </a:extLst>
          </p:cNvPr>
          <p:cNvSpPr>
            <a:spLocks noGrp="1"/>
          </p:cNvSpPr>
          <p:nvPr>
            <p:ph type="title"/>
          </p:nvPr>
        </p:nvSpPr>
        <p:spPr>
          <a:xfrm>
            <a:off x="584611" y="741317"/>
            <a:ext cx="10515600" cy="1439540"/>
          </a:xfrm>
        </p:spPr>
        <p:txBody>
          <a:bodyPr>
            <a:normAutofit/>
          </a:bodyPr>
          <a:lstStyle/>
          <a:p>
            <a:pPr algn="ctr"/>
            <a:r>
              <a:rPr lang="es-ES" sz="2800" dirty="0">
                <a:solidFill>
                  <a:srgbClr val="003300"/>
                </a:solidFill>
                <a:latin typeface="Times New Roman" panose="02020603050405020304" pitchFamily="18" charset="0"/>
                <a:cs typeface="Times New Roman" panose="02020603050405020304" pitchFamily="18" charset="0"/>
              </a:rPr>
              <a:t>Evaluación Parcial de la propuesta de Plan Tecnológico</a:t>
            </a:r>
            <a:endParaRPr lang="es-CU" sz="2800" dirty="0">
              <a:solidFill>
                <a:srgbClr val="003300"/>
              </a:solidFill>
              <a:latin typeface="Times New Roman" panose="02020603050405020304" pitchFamily="18" charset="0"/>
              <a:cs typeface="Times New Roman" panose="02020603050405020304" pitchFamily="18" charset="0"/>
            </a:endParaRPr>
          </a:p>
        </p:txBody>
      </p:sp>
      <p:sp>
        <p:nvSpPr>
          <p:cNvPr id="14" name="CuadroTexto 13">
            <a:extLst>
              <a:ext uri="{FF2B5EF4-FFF2-40B4-BE49-F238E27FC236}">
                <a16:creationId xmlns:a16="http://schemas.microsoft.com/office/drawing/2014/main" id="{0ECFB90B-0BD7-4F8A-96F2-407DCE4CF370}"/>
              </a:ext>
            </a:extLst>
          </p:cNvPr>
          <p:cNvSpPr txBox="1"/>
          <p:nvPr/>
        </p:nvSpPr>
        <p:spPr>
          <a:xfrm>
            <a:off x="1078104" y="1512048"/>
            <a:ext cx="3015357" cy="461665"/>
          </a:xfrm>
          <a:prstGeom prst="rect">
            <a:avLst/>
          </a:prstGeom>
          <a:noFill/>
        </p:spPr>
        <p:txBody>
          <a:bodyPr wrap="square">
            <a:spAutoFit/>
          </a:bodyPr>
          <a:lstStyle/>
          <a:p>
            <a:r>
              <a:rPr lang="es-ES" sz="24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M</a:t>
            </a:r>
            <a:r>
              <a:rPr lang="es-ES" sz="2400" dirty="0">
                <a:solidFill>
                  <a:srgbClr val="003300"/>
                </a:solidFill>
                <a:effectLst/>
                <a:latin typeface="Times New Roman" panose="02020603050405020304" pitchFamily="18" charset="0"/>
                <a:ea typeface="Calibri" panose="020F0502020204030204" pitchFamily="34" charset="0"/>
                <a:cs typeface="Times New Roman" panose="02020603050405020304" pitchFamily="18" charset="0"/>
              </a:rPr>
              <a:t>étodo Delphi</a:t>
            </a:r>
            <a:endParaRPr lang="es-CU" sz="2400" dirty="0">
              <a:solidFill>
                <a:srgbClr val="003300"/>
              </a:solidFill>
              <a:latin typeface="Times New Roman"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19B49202-9564-4CF8-9AC4-6883DC7F3C78}"/>
              </a:ext>
            </a:extLst>
          </p:cNvPr>
          <p:cNvSpPr txBox="1"/>
          <p:nvPr/>
        </p:nvSpPr>
        <p:spPr>
          <a:xfrm>
            <a:off x="299520" y="2039421"/>
            <a:ext cx="4552017" cy="4240520"/>
          </a:xfrm>
          <a:prstGeom prst="rect">
            <a:avLst/>
          </a:prstGeom>
          <a:noFill/>
          <a:ln w="38100">
            <a:solidFill>
              <a:srgbClr val="003300"/>
            </a:solidFill>
          </a:ln>
        </p:spPr>
        <p:txBody>
          <a:bodyPr wrap="square">
            <a:spAutoFit/>
          </a:bodyPr>
          <a:lstStyle/>
          <a:p>
            <a:pPr marL="285750" indent="-285750" algn="just">
              <a:lnSpc>
                <a:spcPct val="150000"/>
              </a:lnSpc>
              <a:buFont typeface="Arial" panose="020B0604020202020204" pitchFamily="34" charset="0"/>
              <a:buChar char="•"/>
            </a:pPr>
            <a:r>
              <a:rPr lang="es-ES" sz="1820" dirty="0">
                <a:solidFill>
                  <a:srgbClr val="003300"/>
                </a:solidFill>
                <a:effectLst/>
                <a:latin typeface="Arial Narrow" panose="020B0606020202030204" pitchFamily="34" charset="0"/>
                <a:ea typeface="Calibri" panose="020F0502020204030204" pitchFamily="34" charset="0"/>
                <a:cs typeface="Arial" panose="020B0604020202020204" pitchFamily="34" charset="0"/>
              </a:rPr>
              <a:t>Necesidad de utilización de la Plan tecnológico.</a:t>
            </a:r>
            <a:endParaRPr lang="es-CU" sz="1820" dirty="0">
              <a:solidFill>
                <a:srgbClr val="003300"/>
              </a:solidFill>
              <a:effectLst/>
              <a:latin typeface="Garamond" panose="02020404030301010803" pitchFamily="18" charset="0"/>
              <a:ea typeface="Calibri" panose="020F0502020204030204" pitchFamily="34" charset="0"/>
              <a:cs typeface="Garamond" panose="02020404030301010803" pitchFamily="18" charset="0"/>
            </a:endParaRPr>
          </a:p>
          <a:p>
            <a:pPr marL="285750" indent="-285750" algn="just">
              <a:lnSpc>
                <a:spcPct val="150000"/>
              </a:lnSpc>
              <a:buFont typeface="Arial" panose="020B0604020202020204" pitchFamily="34" charset="0"/>
              <a:buChar char="•"/>
            </a:pPr>
            <a:r>
              <a:rPr lang="es-ES" sz="1820" dirty="0">
                <a:solidFill>
                  <a:srgbClr val="003300"/>
                </a:solidFill>
                <a:effectLst/>
                <a:latin typeface="Arial Narrow" panose="020B0606020202030204" pitchFamily="34" charset="0"/>
                <a:ea typeface="Calibri" panose="020F0502020204030204" pitchFamily="34" charset="0"/>
                <a:cs typeface="Arial" panose="020B0604020202020204" pitchFamily="34" charset="0"/>
              </a:rPr>
              <a:t>Adaptabilidad a las características y condiciones.</a:t>
            </a:r>
            <a:endParaRPr lang="es-CU" sz="1820" dirty="0">
              <a:solidFill>
                <a:srgbClr val="003300"/>
              </a:solidFill>
              <a:effectLst/>
              <a:latin typeface="Garamond" panose="02020404030301010803" pitchFamily="18" charset="0"/>
              <a:ea typeface="Calibri" panose="020F0502020204030204" pitchFamily="34" charset="0"/>
              <a:cs typeface="Garamond" panose="02020404030301010803" pitchFamily="18" charset="0"/>
            </a:endParaRPr>
          </a:p>
          <a:p>
            <a:pPr marL="285750" indent="-285750" algn="just">
              <a:lnSpc>
                <a:spcPct val="150000"/>
              </a:lnSpc>
              <a:buFont typeface="Arial" panose="020B0604020202020204" pitchFamily="34" charset="0"/>
              <a:buChar char="•"/>
            </a:pPr>
            <a:r>
              <a:rPr lang="es-ES" sz="1820" dirty="0">
                <a:solidFill>
                  <a:srgbClr val="003300"/>
                </a:solidFill>
                <a:effectLst/>
                <a:latin typeface="Arial Narrow" panose="020B0606020202030204" pitchFamily="34" charset="0"/>
                <a:ea typeface="Calibri" panose="020F0502020204030204" pitchFamily="34" charset="0"/>
                <a:cs typeface="Arial" panose="020B0604020202020204" pitchFamily="34" charset="0"/>
              </a:rPr>
              <a:t>Posibilidades de aplicación de las técnicas y herramientas </a:t>
            </a:r>
            <a:r>
              <a:rPr lang="es-ES" sz="1820" dirty="0">
                <a:solidFill>
                  <a:srgbClr val="003300"/>
                </a:solidFill>
                <a:latin typeface="Arial Narrow" panose="020B0606020202030204" pitchFamily="34" charset="0"/>
                <a:ea typeface="Calibri" panose="020F0502020204030204" pitchFamily="34" charset="0"/>
                <a:cs typeface="Arial" panose="020B0604020202020204" pitchFamily="34" charset="0"/>
              </a:rPr>
              <a:t>para la gestión de las plataformas del turismo digitales</a:t>
            </a:r>
            <a:r>
              <a:rPr lang="es-ES" sz="1820" dirty="0">
                <a:solidFill>
                  <a:srgbClr val="003300"/>
                </a:solidFill>
                <a:effectLst/>
                <a:latin typeface="Arial Narrow" panose="020B0606020202030204" pitchFamily="34" charset="0"/>
                <a:ea typeface="Calibri" panose="020F0502020204030204" pitchFamily="34" charset="0"/>
                <a:cs typeface="Arial" panose="020B0604020202020204" pitchFamily="34" charset="0"/>
              </a:rPr>
              <a:t>.</a:t>
            </a:r>
            <a:endParaRPr lang="es-CU" sz="1820" dirty="0">
              <a:solidFill>
                <a:srgbClr val="003300"/>
              </a:solidFill>
              <a:effectLst/>
              <a:latin typeface="Garamond" panose="02020404030301010803" pitchFamily="18" charset="0"/>
              <a:ea typeface="Calibri" panose="020F0502020204030204" pitchFamily="34" charset="0"/>
              <a:cs typeface="Garamond" panose="02020404030301010803" pitchFamily="18" charset="0"/>
            </a:endParaRPr>
          </a:p>
          <a:p>
            <a:pPr marL="285750" indent="-285750" algn="just">
              <a:lnSpc>
                <a:spcPct val="150000"/>
              </a:lnSpc>
              <a:buFont typeface="Arial" panose="020B0604020202020204" pitchFamily="34" charset="0"/>
              <a:buChar char="•"/>
            </a:pPr>
            <a:r>
              <a:rPr lang="es-ES" sz="1820" dirty="0">
                <a:solidFill>
                  <a:srgbClr val="003300"/>
                </a:solidFill>
                <a:effectLst/>
                <a:latin typeface="Arial Narrow" panose="020B0606020202030204" pitchFamily="34" charset="0"/>
                <a:ea typeface="Calibri" panose="020F0502020204030204" pitchFamily="34" charset="0"/>
                <a:cs typeface="Arial" panose="020B0604020202020204" pitchFamily="34" charset="0"/>
              </a:rPr>
              <a:t>Factibilidad y viabilidad de aplicación en las fincas seleccionadas.</a:t>
            </a:r>
            <a:endParaRPr lang="es-CU" sz="1820" dirty="0">
              <a:solidFill>
                <a:srgbClr val="003300"/>
              </a:solidFill>
              <a:effectLst/>
              <a:latin typeface="Garamond" panose="02020404030301010803" pitchFamily="18" charset="0"/>
              <a:ea typeface="Calibri" panose="020F0502020204030204" pitchFamily="34" charset="0"/>
              <a:cs typeface="Garamond" panose="02020404030301010803" pitchFamily="18" charset="0"/>
            </a:endParaRPr>
          </a:p>
          <a:p>
            <a:pPr marL="285750" indent="-285750" algn="just">
              <a:lnSpc>
                <a:spcPct val="150000"/>
              </a:lnSpc>
              <a:buFont typeface="Arial" panose="020B0604020202020204" pitchFamily="34" charset="0"/>
              <a:buChar char="•"/>
            </a:pPr>
            <a:r>
              <a:rPr lang="es-ES" sz="1820" dirty="0">
                <a:solidFill>
                  <a:srgbClr val="003300"/>
                </a:solidFill>
                <a:effectLst/>
                <a:latin typeface="Arial Narrow" panose="020B0606020202030204" pitchFamily="34" charset="0"/>
                <a:ea typeface="Calibri" panose="020F0502020204030204" pitchFamily="34" charset="0"/>
                <a:cs typeface="Arial" panose="020B0604020202020204" pitchFamily="34" charset="0"/>
              </a:rPr>
              <a:t>Posibilidades de generalización a otras provincias.</a:t>
            </a:r>
          </a:p>
        </p:txBody>
      </p:sp>
      <p:graphicFrame>
        <p:nvGraphicFramePr>
          <p:cNvPr id="20" name="Gráfico 19">
            <a:extLst>
              <a:ext uri="{FF2B5EF4-FFF2-40B4-BE49-F238E27FC236}">
                <a16:creationId xmlns:a16="http://schemas.microsoft.com/office/drawing/2014/main" id="{7DE4581E-650B-43FB-B345-E59AEE1A5C3F}"/>
              </a:ext>
            </a:extLst>
          </p:cNvPr>
          <p:cNvGraphicFramePr>
            <a:graphicFrameLocks/>
          </p:cNvGraphicFramePr>
          <p:nvPr>
            <p:extLst>
              <p:ext uri="{D42A27DB-BD31-4B8C-83A1-F6EECF244321}">
                <p14:modId xmlns:p14="http://schemas.microsoft.com/office/powerpoint/2010/main" val="3232804207"/>
              </p:ext>
            </p:extLst>
          </p:nvPr>
        </p:nvGraphicFramePr>
        <p:xfrm>
          <a:off x="5041232" y="2047287"/>
          <a:ext cx="6869382" cy="4240519"/>
        </p:xfrm>
        <a:graphic>
          <a:graphicData uri="http://schemas.openxmlformats.org/drawingml/2006/chart">
            <c:chart xmlns:c="http://schemas.openxmlformats.org/drawingml/2006/chart" xmlns:r="http://schemas.openxmlformats.org/officeDocument/2006/relationships" r:id="rId3"/>
          </a:graphicData>
        </a:graphic>
      </p:graphicFrame>
      <p:sp>
        <p:nvSpPr>
          <p:cNvPr id="21" name="CuadroTexto 20">
            <a:extLst>
              <a:ext uri="{FF2B5EF4-FFF2-40B4-BE49-F238E27FC236}">
                <a16:creationId xmlns:a16="http://schemas.microsoft.com/office/drawing/2014/main" id="{CB77A678-9E35-456B-9F5F-66CE4D8BADB2}"/>
              </a:ext>
            </a:extLst>
          </p:cNvPr>
          <p:cNvSpPr txBox="1"/>
          <p:nvPr/>
        </p:nvSpPr>
        <p:spPr>
          <a:xfrm>
            <a:off x="7304900" y="1492826"/>
            <a:ext cx="3015357" cy="461665"/>
          </a:xfrm>
          <a:prstGeom prst="rect">
            <a:avLst/>
          </a:prstGeom>
          <a:noFill/>
        </p:spPr>
        <p:txBody>
          <a:bodyPr wrap="square">
            <a:spAutoFit/>
          </a:bodyPr>
          <a:lstStyle/>
          <a:p>
            <a:r>
              <a:rPr lang="es-ES" sz="24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Resultados </a:t>
            </a:r>
            <a:endParaRPr lang="es-CU" sz="2400" dirty="0">
              <a:solidFill>
                <a:srgbClr val="003300"/>
              </a:solidFill>
              <a:latin typeface="Times New Roman" panose="02020603050405020304" pitchFamily="18" charset="0"/>
              <a:cs typeface="Times New Roman" panose="02020603050405020304" pitchFamily="18" charset="0"/>
            </a:endParaRPr>
          </a:p>
        </p:txBody>
      </p:sp>
      <p:sp>
        <p:nvSpPr>
          <p:cNvPr id="22" name="Elipse 21">
            <a:extLst>
              <a:ext uri="{FF2B5EF4-FFF2-40B4-BE49-F238E27FC236}">
                <a16:creationId xmlns:a16="http://schemas.microsoft.com/office/drawing/2014/main" id="{2F6C0EC4-D9EF-4B9D-A88A-FFF5C122E98B}"/>
              </a:ext>
            </a:extLst>
          </p:cNvPr>
          <p:cNvSpPr/>
          <p:nvPr/>
        </p:nvSpPr>
        <p:spPr>
          <a:xfrm>
            <a:off x="7645270" y="3452349"/>
            <a:ext cx="1661307" cy="547837"/>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grpSp>
        <p:nvGrpSpPr>
          <p:cNvPr id="41" name="Grupo 40">
            <a:extLst>
              <a:ext uri="{FF2B5EF4-FFF2-40B4-BE49-F238E27FC236}">
                <a16:creationId xmlns:a16="http://schemas.microsoft.com/office/drawing/2014/main" id="{EB1103D0-32C3-5778-F4B2-2E89496DF370}"/>
              </a:ext>
            </a:extLst>
          </p:cNvPr>
          <p:cNvGrpSpPr/>
          <p:nvPr/>
        </p:nvGrpSpPr>
        <p:grpSpPr>
          <a:xfrm>
            <a:off x="0" y="-35514"/>
            <a:ext cx="12295278" cy="6858000"/>
            <a:chOff x="0" y="0"/>
            <a:chExt cx="12295278" cy="6858000"/>
          </a:xfrm>
        </p:grpSpPr>
        <p:sp>
          <p:nvSpPr>
            <p:cNvPr id="42" name="CuadroTexto 41">
              <a:extLst>
                <a:ext uri="{FF2B5EF4-FFF2-40B4-BE49-F238E27FC236}">
                  <a16:creationId xmlns:a16="http://schemas.microsoft.com/office/drawing/2014/main" id="{02D8A41C-B4F5-1351-CE02-B3C8760BDE56}"/>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43" name="CuadroTexto 42">
              <a:extLst>
                <a:ext uri="{FF2B5EF4-FFF2-40B4-BE49-F238E27FC236}">
                  <a16:creationId xmlns:a16="http://schemas.microsoft.com/office/drawing/2014/main" id="{C6D107E5-B504-C672-5854-F360EFCEDFE0}"/>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44" name="Grupo 43">
              <a:extLst>
                <a:ext uri="{FF2B5EF4-FFF2-40B4-BE49-F238E27FC236}">
                  <a16:creationId xmlns:a16="http://schemas.microsoft.com/office/drawing/2014/main" id="{164D9E06-AB56-8057-B6EF-32B3357C2BC3}"/>
                </a:ext>
              </a:extLst>
            </p:cNvPr>
            <p:cNvGrpSpPr/>
            <p:nvPr/>
          </p:nvGrpSpPr>
          <p:grpSpPr>
            <a:xfrm>
              <a:off x="0" y="0"/>
              <a:ext cx="12295278" cy="6858000"/>
              <a:chOff x="0" y="0"/>
              <a:chExt cx="12295278" cy="6858000"/>
            </a:xfrm>
          </p:grpSpPr>
          <p:grpSp>
            <p:nvGrpSpPr>
              <p:cNvPr id="45" name="Grupo 44">
                <a:extLst>
                  <a:ext uri="{FF2B5EF4-FFF2-40B4-BE49-F238E27FC236}">
                    <a16:creationId xmlns:a16="http://schemas.microsoft.com/office/drawing/2014/main" id="{5723653A-68CD-E7A4-7D6F-F1F190C2C3C6}"/>
                  </a:ext>
                </a:extLst>
              </p:cNvPr>
              <p:cNvGrpSpPr/>
              <p:nvPr/>
            </p:nvGrpSpPr>
            <p:grpSpPr>
              <a:xfrm>
                <a:off x="0" y="0"/>
                <a:ext cx="12295278" cy="6858000"/>
                <a:chOff x="0" y="0"/>
                <a:chExt cx="12295278" cy="6858000"/>
              </a:xfrm>
            </p:grpSpPr>
            <p:grpSp>
              <p:nvGrpSpPr>
                <p:cNvPr id="47" name="Grupo 46">
                  <a:extLst>
                    <a:ext uri="{FF2B5EF4-FFF2-40B4-BE49-F238E27FC236}">
                      <a16:creationId xmlns:a16="http://schemas.microsoft.com/office/drawing/2014/main" id="{3504AA47-D2DC-E8FE-7075-2547F95915D2}"/>
                    </a:ext>
                  </a:extLst>
                </p:cNvPr>
                <p:cNvGrpSpPr/>
                <p:nvPr/>
              </p:nvGrpSpPr>
              <p:grpSpPr>
                <a:xfrm>
                  <a:off x="0" y="0"/>
                  <a:ext cx="12295278" cy="6858000"/>
                  <a:chOff x="0" y="0"/>
                  <a:chExt cx="12295278" cy="6858000"/>
                </a:xfrm>
              </p:grpSpPr>
              <p:sp>
                <p:nvSpPr>
                  <p:cNvPr id="49" name="Rectángulo 48">
                    <a:extLst>
                      <a:ext uri="{FF2B5EF4-FFF2-40B4-BE49-F238E27FC236}">
                        <a16:creationId xmlns:a16="http://schemas.microsoft.com/office/drawing/2014/main" id="{D9987C5B-B544-9630-E402-8447A55D6C00}"/>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a:t>Alexey Megna Alicio</a:t>
                    </a:r>
                    <a:r>
                      <a:rPr lang="es-MX" dirty="0"/>
                      <a:t> – Maestría en Gestión de la Tecnología – (segundo cuatrimestre)</a:t>
                    </a:r>
                  </a:p>
                </p:txBody>
              </p:sp>
              <p:pic>
                <p:nvPicPr>
                  <p:cNvPr id="50" name="Imagen 49">
                    <a:extLst>
                      <a:ext uri="{FF2B5EF4-FFF2-40B4-BE49-F238E27FC236}">
                        <a16:creationId xmlns:a16="http://schemas.microsoft.com/office/drawing/2014/main" id="{4BE0FF4C-7ACF-C959-E9A0-9D4B6B783D65}"/>
                      </a:ext>
                    </a:extLst>
                  </p:cNvPr>
                  <p:cNvPicPr>
                    <a:picLocks noChangeAspect="1"/>
                  </p:cNvPicPr>
                  <p:nvPr/>
                </p:nvPicPr>
                <p:blipFill>
                  <a:blip r:embed="rId4"/>
                  <a:stretch>
                    <a:fillRect/>
                  </a:stretch>
                </p:blipFill>
                <p:spPr>
                  <a:xfrm>
                    <a:off x="10966014" y="5817941"/>
                    <a:ext cx="1329264" cy="1026026"/>
                  </a:xfrm>
                  <a:prstGeom prst="rect">
                    <a:avLst/>
                  </a:prstGeom>
                </p:spPr>
              </p:pic>
              <p:grpSp>
                <p:nvGrpSpPr>
                  <p:cNvPr id="51" name="Grupo 50">
                    <a:extLst>
                      <a:ext uri="{FF2B5EF4-FFF2-40B4-BE49-F238E27FC236}">
                        <a16:creationId xmlns:a16="http://schemas.microsoft.com/office/drawing/2014/main" id="{0924C189-7426-55BD-B802-F6B3862FEEEE}"/>
                      </a:ext>
                    </a:extLst>
                  </p:cNvPr>
                  <p:cNvGrpSpPr/>
                  <p:nvPr/>
                </p:nvGrpSpPr>
                <p:grpSpPr>
                  <a:xfrm>
                    <a:off x="0" y="0"/>
                    <a:ext cx="12192000" cy="1179914"/>
                    <a:chOff x="0" y="0"/>
                    <a:chExt cx="12192000" cy="1179914"/>
                  </a:xfrm>
                </p:grpSpPr>
                <p:grpSp>
                  <p:nvGrpSpPr>
                    <p:cNvPr id="52" name="Grupo 51">
                      <a:extLst>
                        <a:ext uri="{FF2B5EF4-FFF2-40B4-BE49-F238E27FC236}">
                          <a16:creationId xmlns:a16="http://schemas.microsoft.com/office/drawing/2014/main" id="{5D860A54-1B8D-350D-B53B-C607C2640BB8}"/>
                        </a:ext>
                      </a:extLst>
                    </p:cNvPr>
                    <p:cNvGrpSpPr/>
                    <p:nvPr/>
                  </p:nvGrpSpPr>
                  <p:grpSpPr>
                    <a:xfrm>
                      <a:off x="0" y="0"/>
                      <a:ext cx="12192000" cy="1179914"/>
                      <a:chOff x="0" y="0"/>
                      <a:chExt cx="12192000" cy="1179914"/>
                    </a:xfrm>
                  </p:grpSpPr>
                  <p:grpSp>
                    <p:nvGrpSpPr>
                      <p:cNvPr id="55" name="Grupo 54">
                        <a:extLst>
                          <a:ext uri="{FF2B5EF4-FFF2-40B4-BE49-F238E27FC236}">
                            <a16:creationId xmlns:a16="http://schemas.microsoft.com/office/drawing/2014/main" id="{C63B019E-7159-7EB6-6979-67CCB5359FAF}"/>
                          </a:ext>
                        </a:extLst>
                      </p:cNvPr>
                      <p:cNvGrpSpPr/>
                      <p:nvPr/>
                    </p:nvGrpSpPr>
                    <p:grpSpPr>
                      <a:xfrm>
                        <a:off x="0" y="0"/>
                        <a:ext cx="12192000" cy="1179914"/>
                        <a:chOff x="0" y="0"/>
                        <a:chExt cx="12192000" cy="1179914"/>
                      </a:xfrm>
                    </p:grpSpPr>
                    <p:sp>
                      <p:nvSpPr>
                        <p:cNvPr id="57" name="Rectángulo 56">
                          <a:extLst>
                            <a:ext uri="{FF2B5EF4-FFF2-40B4-BE49-F238E27FC236}">
                              <a16:creationId xmlns:a16="http://schemas.microsoft.com/office/drawing/2014/main" id="{C6FCE656-23B8-9983-CAF5-34E26DDC1BDA}"/>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8" name="Imagen 57">
                          <a:extLst>
                            <a:ext uri="{FF2B5EF4-FFF2-40B4-BE49-F238E27FC236}">
                              <a16:creationId xmlns:a16="http://schemas.microsoft.com/office/drawing/2014/main" id="{9E0AFE34-6F18-1C7E-A78E-79CC0AAFE371}"/>
                            </a:ext>
                          </a:extLst>
                        </p:cNvPr>
                        <p:cNvPicPr>
                          <a:picLocks noChangeAspect="1"/>
                        </p:cNvPicPr>
                        <p:nvPr/>
                      </p:nvPicPr>
                      <p:blipFill>
                        <a:blip r:embed="rId5"/>
                        <a:stretch>
                          <a:fillRect/>
                        </a:stretch>
                      </p:blipFill>
                      <p:spPr>
                        <a:xfrm>
                          <a:off x="0" y="0"/>
                          <a:ext cx="6504972" cy="1179914"/>
                        </a:xfrm>
                        <a:prstGeom prst="rect">
                          <a:avLst/>
                        </a:prstGeom>
                      </p:spPr>
                    </p:pic>
                  </p:grpSp>
                  <p:pic>
                    <p:nvPicPr>
                      <p:cNvPr id="56" name="Imagen 55">
                        <a:extLst>
                          <a:ext uri="{FF2B5EF4-FFF2-40B4-BE49-F238E27FC236}">
                            <a16:creationId xmlns:a16="http://schemas.microsoft.com/office/drawing/2014/main" id="{1220702C-C962-D1BE-E7A6-E2911F9C7CA9}"/>
                          </a:ext>
                        </a:extLst>
                      </p:cNvPr>
                      <p:cNvPicPr>
                        <a:picLocks noChangeAspect="1"/>
                      </p:cNvPicPr>
                      <p:nvPr/>
                    </p:nvPicPr>
                    <p:blipFill>
                      <a:blip r:embed="rId6"/>
                      <a:stretch>
                        <a:fillRect/>
                      </a:stretch>
                    </p:blipFill>
                    <p:spPr>
                      <a:xfrm>
                        <a:off x="1575008" y="101238"/>
                        <a:ext cx="624078" cy="824051"/>
                      </a:xfrm>
                      <a:prstGeom prst="rect">
                        <a:avLst/>
                      </a:prstGeom>
                    </p:spPr>
                  </p:pic>
                </p:grpSp>
                <p:sp>
                  <p:nvSpPr>
                    <p:cNvPr id="54" name="CuadroTexto 53">
                      <a:extLst>
                        <a:ext uri="{FF2B5EF4-FFF2-40B4-BE49-F238E27FC236}">
                          <a16:creationId xmlns:a16="http://schemas.microsoft.com/office/drawing/2014/main" id="{6B61CF85-F934-0554-0FE0-1CB232E34121}"/>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Plan tecnológico para la gestión de la tecnología de la información en MIPYMES agroturísticas en Cuba</a:t>
                      </a:r>
                    </a:p>
                  </p:txBody>
                </p:sp>
              </p:grpSp>
            </p:grpSp>
            <p:sp>
              <p:nvSpPr>
                <p:cNvPr id="48" name="CuadroTexto 47">
                  <a:extLst>
                    <a:ext uri="{FF2B5EF4-FFF2-40B4-BE49-F238E27FC236}">
                      <a16:creationId xmlns:a16="http://schemas.microsoft.com/office/drawing/2014/main" id="{A45262BE-8501-1693-A49B-D9F12AEB1881}"/>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46" name="CuadroTexto 45">
                <a:extLst>
                  <a:ext uri="{FF2B5EF4-FFF2-40B4-BE49-F238E27FC236}">
                    <a16:creationId xmlns:a16="http://schemas.microsoft.com/office/drawing/2014/main" id="{3486C958-9046-69C5-C91A-1527DF92EF71}"/>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Tree>
    <p:custDataLst>
      <p:tags r:id="rId1"/>
    </p:custDataLst>
    <p:extLst>
      <p:ext uri="{BB962C8B-B14F-4D97-AF65-F5344CB8AC3E}">
        <p14:creationId xmlns:p14="http://schemas.microsoft.com/office/powerpoint/2010/main" val="345234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Graphic spid="20" grpId="0">
        <p:bldAsOne/>
      </p:bldGraphic>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a:t>Alexey Megna Alicio</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Plan tecnológico para la gestión de la tecnología de la información en MIPYMES agroturísticas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2" name="CuadroTexto 1">
            <a:extLst>
              <a:ext uri="{FF2B5EF4-FFF2-40B4-BE49-F238E27FC236}">
                <a16:creationId xmlns:a16="http://schemas.microsoft.com/office/drawing/2014/main" id="{23755A3E-71E5-AE22-6640-4E39FF2EFBA2}"/>
              </a:ext>
            </a:extLst>
          </p:cNvPr>
          <p:cNvSpPr txBox="1"/>
          <p:nvPr/>
        </p:nvSpPr>
        <p:spPr>
          <a:xfrm>
            <a:off x="1588094" y="1283372"/>
            <a:ext cx="9833756" cy="5355312"/>
          </a:xfrm>
          <a:prstGeom prst="rect">
            <a:avLst/>
          </a:prstGeom>
          <a:noFill/>
        </p:spPr>
        <p:txBody>
          <a:bodyPr wrap="square" rtlCol="0">
            <a:spAutoFit/>
          </a:bodyPr>
          <a:lstStyle/>
          <a:p>
            <a:pPr marL="683895" indent="-457200" algn="just">
              <a:lnSpc>
                <a:spcPct val="150000"/>
              </a:lnSpc>
            </a:pPr>
            <a:r>
              <a:rPr lang="es-ES_tradnl" sz="1800" dirty="0" err="1">
                <a:effectLst/>
                <a:latin typeface="Times New Roman" panose="02020603050405020304" pitchFamily="18" charset="0"/>
                <a:ea typeface="Times New Roman" panose="02020603050405020304" pitchFamily="18" charset="0"/>
              </a:rPr>
              <a:t>Aguagallo</a:t>
            </a:r>
            <a:r>
              <a:rPr lang="es-ES_tradnl" sz="1800" dirty="0">
                <a:effectLst/>
                <a:latin typeface="Times New Roman" panose="02020603050405020304" pitchFamily="18" charset="0"/>
                <a:ea typeface="Times New Roman" panose="02020603050405020304" pitchFamily="18" charset="0"/>
              </a:rPr>
              <a:t>, C. F. I., &amp; Pucha, M. P. C. (2020). Patrimonio cultural inmaterial como factor del desarrollo turístico del cantón Colta, provincia de Chimborazo. Kairós, Revista de Ciencias Económicas, Jurídicas y Administrativas.</a:t>
            </a:r>
            <a:endParaRPr lang="es-CU" sz="1800" dirty="0">
              <a:effectLst/>
              <a:latin typeface="Times New Roman" panose="02020603050405020304" pitchFamily="18" charset="0"/>
              <a:ea typeface="Times New Roman" panose="02020603050405020304" pitchFamily="18" charset="0"/>
            </a:endParaRPr>
          </a:p>
          <a:p>
            <a:pPr marL="683895" indent="-457200" algn="just">
              <a:lnSpc>
                <a:spcPct val="150000"/>
              </a:lnSpc>
            </a:pPr>
            <a:r>
              <a:rPr lang="es-ES_tradnl" sz="1800" dirty="0">
                <a:effectLst/>
                <a:latin typeface="Times New Roman" panose="02020603050405020304" pitchFamily="18" charset="0"/>
                <a:ea typeface="Times New Roman" panose="02020603050405020304" pitchFamily="18" charset="0"/>
              </a:rPr>
              <a:t>Bécquer, G. A. (2020). Rimas y leyendas. Rimas y leyendas, 1-158.</a:t>
            </a:r>
            <a:endParaRPr lang="es-CU" sz="1800" dirty="0">
              <a:effectLst/>
              <a:latin typeface="Times New Roman" panose="02020603050405020304" pitchFamily="18" charset="0"/>
              <a:ea typeface="Times New Roman" panose="02020603050405020304" pitchFamily="18" charset="0"/>
            </a:endParaRPr>
          </a:p>
          <a:p>
            <a:pPr marL="683895" indent="-457200" algn="just">
              <a:lnSpc>
                <a:spcPct val="150000"/>
              </a:lnSpc>
            </a:pPr>
            <a:r>
              <a:rPr lang="es-ES_tradnl" sz="1800" dirty="0" err="1">
                <a:effectLst/>
                <a:latin typeface="Times New Roman" panose="02020603050405020304" pitchFamily="18" charset="0"/>
                <a:ea typeface="Times New Roman" panose="02020603050405020304" pitchFamily="18" charset="0"/>
              </a:rPr>
              <a:t>Besson</a:t>
            </a:r>
            <a:r>
              <a:rPr lang="es-ES_tradnl" sz="1800" dirty="0">
                <a:effectLst/>
                <a:latin typeface="Times New Roman" panose="02020603050405020304" pitchFamily="18" charset="0"/>
                <a:ea typeface="Times New Roman" panose="02020603050405020304" pitchFamily="18" charset="0"/>
              </a:rPr>
              <a:t>, P., &amp; Rowe, F. (2012). </a:t>
            </a:r>
            <a:r>
              <a:rPr lang="es-ES_tradnl" sz="1800" dirty="0" err="1">
                <a:effectLst/>
                <a:latin typeface="Times New Roman" panose="02020603050405020304" pitchFamily="18" charset="0"/>
                <a:ea typeface="Times New Roman" panose="02020603050405020304" pitchFamily="18" charset="0"/>
              </a:rPr>
              <a:t>Strategizing</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information</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systems-enabled</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organizational</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transformation</a:t>
            </a:r>
            <a:r>
              <a:rPr lang="es-ES_tradnl" sz="1800" dirty="0">
                <a:effectLst/>
                <a:latin typeface="Times New Roman" panose="02020603050405020304" pitchFamily="18" charset="0"/>
                <a:ea typeface="Times New Roman" panose="02020603050405020304" pitchFamily="18" charset="0"/>
              </a:rPr>
              <a:t>: A </a:t>
            </a:r>
            <a:r>
              <a:rPr lang="es-ES_tradnl" sz="1800" dirty="0" err="1">
                <a:effectLst/>
                <a:latin typeface="Times New Roman" panose="02020603050405020304" pitchFamily="18" charset="0"/>
                <a:ea typeface="Times New Roman" panose="02020603050405020304" pitchFamily="18" charset="0"/>
              </a:rPr>
              <a:t>transdisciplinary</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review</a:t>
            </a:r>
            <a:r>
              <a:rPr lang="es-ES_tradnl" sz="1800" dirty="0">
                <a:effectLst/>
                <a:latin typeface="Times New Roman" panose="02020603050405020304" pitchFamily="18" charset="0"/>
                <a:ea typeface="Times New Roman" panose="02020603050405020304" pitchFamily="18" charset="0"/>
              </a:rPr>
              <a:t> and new </a:t>
            </a:r>
            <a:r>
              <a:rPr lang="es-ES_tradnl" sz="1800" dirty="0" err="1">
                <a:effectLst/>
                <a:latin typeface="Times New Roman" panose="02020603050405020304" pitchFamily="18" charset="0"/>
                <a:ea typeface="Times New Roman" panose="02020603050405020304" pitchFamily="18" charset="0"/>
              </a:rPr>
              <a:t>directions</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The</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journal</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of</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strategic</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information</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systems</a:t>
            </a:r>
            <a:r>
              <a:rPr lang="es-ES_tradnl" sz="1800" dirty="0">
                <a:effectLst/>
                <a:latin typeface="Times New Roman" panose="02020603050405020304" pitchFamily="18" charset="0"/>
                <a:ea typeface="Times New Roman" panose="02020603050405020304" pitchFamily="18" charset="0"/>
              </a:rPr>
              <a:t>, 21(2), 103-124.</a:t>
            </a:r>
            <a:endParaRPr lang="es-CU" sz="1800" dirty="0">
              <a:effectLst/>
              <a:latin typeface="Times New Roman" panose="02020603050405020304" pitchFamily="18" charset="0"/>
              <a:ea typeface="Times New Roman" panose="02020603050405020304" pitchFamily="18" charset="0"/>
            </a:endParaRPr>
          </a:p>
          <a:p>
            <a:pPr marL="683895" indent="-457200" algn="just">
              <a:lnSpc>
                <a:spcPct val="150000"/>
              </a:lnSpc>
            </a:pPr>
            <a:r>
              <a:rPr lang="es-ES_tradnl" sz="1800" dirty="0" err="1">
                <a:effectLst/>
                <a:latin typeface="Times New Roman" panose="02020603050405020304" pitchFamily="18" charset="0"/>
                <a:ea typeface="Times New Roman" panose="02020603050405020304" pitchFamily="18" charset="0"/>
              </a:rPr>
              <a:t>Björk</a:t>
            </a:r>
            <a:r>
              <a:rPr lang="es-ES_tradnl" sz="1800" dirty="0">
                <a:effectLst/>
                <a:latin typeface="Times New Roman" panose="02020603050405020304" pitchFamily="18" charset="0"/>
                <a:ea typeface="Times New Roman" panose="02020603050405020304" pitchFamily="18" charset="0"/>
              </a:rPr>
              <a:t> , P. (2000). </a:t>
            </a:r>
            <a:r>
              <a:rPr lang="es-ES_tradnl" sz="1800" dirty="0" err="1">
                <a:effectLst/>
                <a:latin typeface="Times New Roman" panose="02020603050405020304" pitchFamily="18" charset="0"/>
                <a:ea typeface="Times New Roman" panose="02020603050405020304" pitchFamily="18" charset="0"/>
              </a:rPr>
              <a:t>Ecotourism</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from</a:t>
            </a:r>
            <a:r>
              <a:rPr lang="es-ES_tradnl" sz="1800" dirty="0">
                <a:effectLst/>
                <a:latin typeface="Times New Roman" panose="02020603050405020304" pitchFamily="18" charset="0"/>
                <a:ea typeface="Times New Roman" panose="02020603050405020304" pitchFamily="18" charset="0"/>
              </a:rPr>
              <a:t> a Conceptual </a:t>
            </a:r>
            <a:r>
              <a:rPr lang="es-ES_tradnl" sz="1800" dirty="0" err="1">
                <a:effectLst/>
                <a:latin typeface="Times New Roman" panose="02020603050405020304" pitchFamily="18" charset="0"/>
                <a:ea typeface="Times New Roman" panose="02020603050405020304" pitchFamily="18" charset="0"/>
              </a:rPr>
              <a:t>Perspective</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an</a:t>
            </a:r>
            <a:r>
              <a:rPr lang="es-ES_tradnl" sz="1800" dirty="0">
                <a:effectLst/>
                <a:latin typeface="Times New Roman" panose="02020603050405020304" pitchFamily="18" charset="0"/>
                <a:ea typeface="Times New Roman" panose="02020603050405020304" pitchFamily="18" charset="0"/>
              </a:rPr>
              <a:t> Extended </a:t>
            </a:r>
            <a:r>
              <a:rPr lang="es-ES_tradnl" sz="1800" dirty="0" err="1">
                <a:effectLst/>
                <a:latin typeface="Times New Roman" panose="02020603050405020304" pitchFamily="18" charset="0"/>
                <a:ea typeface="Times New Roman" panose="02020603050405020304" pitchFamily="18" charset="0"/>
              </a:rPr>
              <a:t>Definition</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of</a:t>
            </a:r>
            <a:r>
              <a:rPr lang="es-ES_tradnl" sz="1800" dirty="0">
                <a:effectLst/>
                <a:latin typeface="Times New Roman" panose="02020603050405020304" pitchFamily="18" charset="0"/>
                <a:ea typeface="Times New Roman" panose="02020603050405020304" pitchFamily="18" charset="0"/>
              </a:rPr>
              <a:t> a </a:t>
            </a:r>
            <a:r>
              <a:rPr lang="es-ES_tradnl" sz="1800" dirty="0" err="1">
                <a:effectLst/>
                <a:latin typeface="Times New Roman" panose="02020603050405020304" pitchFamily="18" charset="0"/>
                <a:ea typeface="Times New Roman" panose="02020603050405020304" pitchFamily="18" charset="0"/>
              </a:rPr>
              <a:t>Unique</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Tourism</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Form</a:t>
            </a:r>
            <a:r>
              <a:rPr lang="es-ES_tradnl" sz="1800" dirty="0">
                <a:effectLst/>
                <a:latin typeface="Times New Roman" panose="02020603050405020304" pitchFamily="18" charset="0"/>
                <a:ea typeface="Times New Roman" panose="02020603050405020304" pitchFamily="18" charset="0"/>
              </a:rPr>
              <a:t>. . International </a:t>
            </a:r>
            <a:r>
              <a:rPr lang="es-ES_tradnl" sz="1800" dirty="0" err="1">
                <a:effectLst/>
                <a:latin typeface="Times New Roman" panose="02020603050405020304" pitchFamily="18" charset="0"/>
                <a:ea typeface="Times New Roman" panose="02020603050405020304" pitchFamily="18" charset="0"/>
              </a:rPr>
              <a:t>Journal</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of</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Tourism</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Research</a:t>
            </a:r>
            <a:r>
              <a:rPr lang="es-ES_tradnl" sz="1800" dirty="0">
                <a:effectLst/>
                <a:latin typeface="Times New Roman" panose="02020603050405020304" pitchFamily="18" charset="0"/>
                <a:ea typeface="Times New Roman" panose="02020603050405020304" pitchFamily="18" charset="0"/>
              </a:rPr>
              <a:t>(2), pp. 189-202. </a:t>
            </a:r>
            <a:endParaRPr lang="es-CU" sz="1800" dirty="0">
              <a:effectLst/>
              <a:latin typeface="Times New Roman" panose="02020603050405020304" pitchFamily="18" charset="0"/>
              <a:ea typeface="Times New Roman" panose="02020603050405020304" pitchFamily="18" charset="0"/>
            </a:endParaRPr>
          </a:p>
          <a:p>
            <a:pPr marL="683895" indent="-457200" algn="just">
              <a:lnSpc>
                <a:spcPct val="150000"/>
              </a:lnSpc>
            </a:pPr>
            <a:r>
              <a:rPr lang="es-ES_tradnl" sz="1800" dirty="0">
                <a:effectLst/>
                <a:latin typeface="Times New Roman" panose="02020603050405020304" pitchFamily="18" charset="0"/>
                <a:ea typeface="Times New Roman" panose="02020603050405020304" pitchFamily="18" charset="0"/>
              </a:rPr>
              <a:t>Fariño Cortez, J., Cercado </a:t>
            </a:r>
            <a:r>
              <a:rPr lang="es-ES_tradnl" sz="1800" dirty="0" err="1">
                <a:effectLst/>
                <a:latin typeface="Times New Roman" panose="02020603050405020304" pitchFamily="18" charset="0"/>
                <a:ea typeface="Times New Roman" panose="02020603050405020304" pitchFamily="18" charset="0"/>
              </a:rPr>
              <a:t>Mancero</a:t>
            </a:r>
            <a:r>
              <a:rPr lang="es-ES_tradnl" sz="1800" dirty="0">
                <a:effectLst/>
                <a:latin typeface="Times New Roman" panose="02020603050405020304" pitchFamily="18" charset="0"/>
                <a:ea typeface="Times New Roman" panose="02020603050405020304" pitchFamily="18" charset="0"/>
              </a:rPr>
              <a:t>, A., Vera </a:t>
            </a:r>
            <a:r>
              <a:rPr lang="es-ES_tradnl" sz="1800" dirty="0" err="1">
                <a:effectLst/>
                <a:latin typeface="Times New Roman" panose="02020603050405020304" pitchFamily="18" charset="0"/>
                <a:ea typeface="Times New Roman" panose="02020603050405020304" pitchFamily="18" charset="0"/>
              </a:rPr>
              <a:t>Lorenti</a:t>
            </a:r>
            <a:r>
              <a:rPr lang="es-ES_tradnl" sz="1800" dirty="0">
                <a:effectLst/>
                <a:latin typeface="Times New Roman" panose="02020603050405020304" pitchFamily="18" charset="0"/>
                <a:ea typeface="Times New Roman" panose="02020603050405020304" pitchFamily="18" charset="0"/>
              </a:rPr>
              <a:t>, E., Valle Flores, J., &amp; Ocaña </a:t>
            </a:r>
            <a:r>
              <a:rPr lang="es-ES_tradnl" sz="1800" dirty="0" err="1">
                <a:effectLst/>
                <a:latin typeface="Times New Roman" panose="02020603050405020304" pitchFamily="18" charset="0"/>
                <a:ea typeface="Times New Roman" panose="02020603050405020304" pitchFamily="18" charset="0"/>
              </a:rPr>
              <a:t>Ocaña</a:t>
            </a:r>
            <a:r>
              <a:rPr lang="es-ES_tradnl" sz="1800" dirty="0">
                <a:effectLst/>
                <a:latin typeface="Times New Roman" panose="02020603050405020304" pitchFamily="18" charset="0"/>
                <a:ea typeface="Times New Roman" panose="02020603050405020304" pitchFamily="18" charset="0"/>
              </a:rPr>
              <a:t>, A. (2018). Satisfacción de los usuarios y la calidad de atención que se brinda en las unidades operativas de atención primaria de salud. Revista Espacio, 39(32).</a:t>
            </a:r>
            <a:endParaRPr lang="es-CU" sz="1800" dirty="0">
              <a:effectLst/>
              <a:latin typeface="Times New Roman" panose="02020603050405020304" pitchFamily="18" charset="0"/>
              <a:ea typeface="Times New Roman" panose="02020603050405020304" pitchFamily="18" charset="0"/>
            </a:endParaRPr>
          </a:p>
          <a:p>
            <a:endParaRPr lang="es-CU" dirty="0"/>
          </a:p>
        </p:txBody>
      </p:sp>
      <p:sp>
        <p:nvSpPr>
          <p:cNvPr id="15" name="CuadroTexto 14">
            <a:extLst>
              <a:ext uri="{FF2B5EF4-FFF2-40B4-BE49-F238E27FC236}">
                <a16:creationId xmlns:a16="http://schemas.microsoft.com/office/drawing/2014/main" id="{73E11CF5-AAC8-A529-E790-DDDDAFD6AB88}"/>
              </a:ext>
            </a:extLst>
          </p:cNvPr>
          <p:cNvSpPr txBox="1"/>
          <p:nvPr/>
        </p:nvSpPr>
        <p:spPr>
          <a:xfrm>
            <a:off x="332719" y="1626750"/>
            <a:ext cx="333281" cy="4154984"/>
          </a:xfrm>
          <a:prstGeom prst="rect">
            <a:avLst/>
          </a:prstGeom>
          <a:noFill/>
        </p:spPr>
        <p:txBody>
          <a:bodyPr wrap="square" rtlCol="0">
            <a:spAutoFit/>
          </a:bodyPr>
          <a:lstStyle/>
          <a:p>
            <a:r>
              <a:rPr lang="es-MX" sz="2400" b="1" dirty="0">
                <a:latin typeface="Times New Roman" panose="02020603050405020304" pitchFamily="18" charset="0"/>
                <a:cs typeface="Times New Roman" panose="02020603050405020304" pitchFamily="18" charset="0"/>
              </a:rPr>
              <a:t>REFERENCIAS</a:t>
            </a:r>
            <a:endParaRPr lang="es-C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514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a:t>Alexey Megna Alicio</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Plan tecnológico para la gestión de la tecnología de la información en MIPYMES agroturísticas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2" name="CuadroTexto 1">
            <a:extLst>
              <a:ext uri="{FF2B5EF4-FFF2-40B4-BE49-F238E27FC236}">
                <a16:creationId xmlns:a16="http://schemas.microsoft.com/office/drawing/2014/main" id="{23755A3E-71E5-AE22-6640-4E39FF2EFBA2}"/>
              </a:ext>
            </a:extLst>
          </p:cNvPr>
          <p:cNvSpPr txBox="1"/>
          <p:nvPr/>
        </p:nvSpPr>
        <p:spPr>
          <a:xfrm>
            <a:off x="1663700" y="1663908"/>
            <a:ext cx="9833756" cy="4202882"/>
          </a:xfrm>
          <a:prstGeom prst="rect">
            <a:avLst/>
          </a:prstGeom>
          <a:noFill/>
        </p:spPr>
        <p:txBody>
          <a:bodyPr wrap="square" rtlCol="0">
            <a:spAutoFit/>
          </a:bodyPr>
          <a:lstStyle/>
          <a:p>
            <a:pPr marL="683895" indent="-457200" algn="just">
              <a:lnSpc>
                <a:spcPct val="150000"/>
              </a:lnSpc>
            </a:pPr>
            <a:r>
              <a:rPr lang="es-ES_tradnl" sz="1800" dirty="0">
                <a:effectLst/>
                <a:latin typeface="Times New Roman" panose="02020603050405020304" pitchFamily="18" charset="0"/>
                <a:ea typeface="Times New Roman" panose="02020603050405020304" pitchFamily="18" charset="0"/>
              </a:rPr>
              <a:t>Gaceta Oficial de la República de Cuba No. 19, 2014. ISSN 1682-7511. Resolución No. 5. La Habana, jueves 8 de mayo de 2014. Edición Ordinaria.</a:t>
            </a:r>
            <a:endParaRPr lang="es-CU" sz="1800" dirty="0">
              <a:effectLst/>
              <a:latin typeface="Times New Roman" panose="02020603050405020304" pitchFamily="18" charset="0"/>
              <a:ea typeface="Times New Roman" panose="02020603050405020304" pitchFamily="18" charset="0"/>
            </a:endParaRPr>
          </a:p>
          <a:p>
            <a:pPr marL="683895" indent="-457200" algn="just">
              <a:lnSpc>
                <a:spcPct val="150000"/>
              </a:lnSpc>
            </a:pPr>
            <a:r>
              <a:rPr lang="es-ES_tradnl" sz="1800" dirty="0" err="1">
                <a:effectLst/>
                <a:latin typeface="Times New Roman" panose="02020603050405020304" pitchFamily="18" charset="0"/>
                <a:ea typeface="Times New Roman" panose="02020603050405020304" pitchFamily="18" charset="0"/>
              </a:rPr>
              <a:t>Huacon</a:t>
            </a:r>
            <a:r>
              <a:rPr lang="es-ES_tradnl" sz="1800" dirty="0">
                <a:effectLst/>
                <a:latin typeface="Times New Roman" panose="02020603050405020304" pitchFamily="18" charset="0"/>
                <a:ea typeface="Times New Roman" panose="02020603050405020304" pitchFamily="18" charset="0"/>
              </a:rPr>
              <a:t> Lucas, A. A. (2021). Análisis del impacto turístico en las áreas recreativas en la ciudad de Quevedo, año 2021 (</a:t>
            </a:r>
            <a:r>
              <a:rPr lang="es-ES_tradnl" sz="1800" dirty="0" err="1">
                <a:effectLst/>
                <a:latin typeface="Times New Roman" panose="02020603050405020304" pitchFamily="18" charset="0"/>
                <a:ea typeface="Times New Roman" panose="02020603050405020304" pitchFamily="18" charset="0"/>
              </a:rPr>
              <a:t>Bachelor's</a:t>
            </a:r>
            <a:r>
              <a:rPr lang="es-ES_tradnl" sz="1800" dirty="0">
                <a:effectLst/>
                <a:latin typeface="Times New Roman" panose="02020603050405020304" pitchFamily="18" charset="0"/>
                <a:ea typeface="Times New Roman" panose="02020603050405020304" pitchFamily="18" charset="0"/>
              </a:rPr>
              <a:t> </a:t>
            </a:r>
            <a:r>
              <a:rPr lang="es-ES_tradnl" sz="1800" dirty="0" err="1">
                <a:effectLst/>
                <a:latin typeface="Times New Roman" panose="02020603050405020304" pitchFamily="18" charset="0"/>
                <a:ea typeface="Times New Roman" panose="02020603050405020304" pitchFamily="18" charset="0"/>
              </a:rPr>
              <a:t>thesis</a:t>
            </a:r>
            <a:r>
              <a:rPr lang="es-ES_tradnl" sz="1800" dirty="0">
                <a:effectLst/>
                <a:latin typeface="Times New Roman" panose="02020603050405020304" pitchFamily="18" charset="0"/>
                <a:ea typeface="Times New Roman" panose="02020603050405020304" pitchFamily="18" charset="0"/>
              </a:rPr>
              <a:t>, BABAHOYO: UTB, 2021).</a:t>
            </a:r>
            <a:endParaRPr lang="es-CU" sz="1800" dirty="0">
              <a:effectLst/>
              <a:latin typeface="Times New Roman" panose="02020603050405020304" pitchFamily="18" charset="0"/>
              <a:ea typeface="Times New Roman" panose="02020603050405020304" pitchFamily="18" charset="0"/>
            </a:endParaRPr>
          </a:p>
          <a:p>
            <a:pPr marL="683895" indent="-457200" algn="just">
              <a:lnSpc>
                <a:spcPct val="150000"/>
              </a:lnSpc>
            </a:pPr>
            <a:r>
              <a:rPr lang="es-ES_tradnl" sz="1800" dirty="0">
                <a:effectLst/>
                <a:latin typeface="Times New Roman" panose="02020603050405020304" pitchFamily="18" charset="0"/>
                <a:ea typeface="Times New Roman" panose="02020603050405020304" pitchFamily="18" charset="0"/>
              </a:rPr>
              <a:t>Megna Alicio, A. (2021) La Gestión de proyectos de innovación agroturísticos en función del desarrollo local a partir de las MIPYMES en Cuba. Congreso Internacional en gestión cooperativa, tecnología e innovación. Universidad Autónoma de Querétaro. </a:t>
            </a:r>
            <a:r>
              <a:rPr lang="es-ES_tradnl" sz="1800" dirty="0" err="1">
                <a:effectLst/>
                <a:latin typeface="Times New Roman" panose="02020603050405020304" pitchFamily="18" charset="0"/>
                <a:ea typeface="Times New Roman" panose="02020603050405020304" pitchFamily="18" charset="0"/>
              </a:rPr>
              <a:t>Mexico</a:t>
            </a:r>
            <a:r>
              <a:rPr lang="es-ES_tradnl" sz="1800" dirty="0">
                <a:effectLst/>
                <a:latin typeface="Times New Roman" panose="02020603050405020304" pitchFamily="18" charset="0"/>
                <a:ea typeface="Times New Roman" panose="02020603050405020304" pitchFamily="18" charset="0"/>
              </a:rPr>
              <a:t>.</a:t>
            </a:r>
            <a:endParaRPr lang="es-CU" sz="1800" dirty="0">
              <a:effectLst/>
              <a:latin typeface="Times New Roman" panose="02020603050405020304" pitchFamily="18" charset="0"/>
              <a:ea typeface="Times New Roman" panose="02020603050405020304" pitchFamily="18" charset="0"/>
            </a:endParaRPr>
          </a:p>
          <a:p>
            <a:pPr marL="683895" indent="-457200" algn="just">
              <a:lnSpc>
                <a:spcPct val="150000"/>
              </a:lnSpc>
            </a:pPr>
            <a:r>
              <a:rPr lang="es-ES_tradnl" sz="1800" dirty="0">
                <a:effectLst/>
                <a:latin typeface="Times New Roman" panose="02020603050405020304" pitchFamily="18" charset="0"/>
                <a:ea typeface="Times New Roman" panose="02020603050405020304" pitchFamily="18" charset="0"/>
              </a:rPr>
              <a:t>Torres, D. (2017). Procedimiento para la elaboración de un producto agroturístico en la Finca La Conchita. (Trabajo de diploma presentado en opción al título Ingeniero Industrial). Universidad de Las Tunas, Las Tunas, Cuba.</a:t>
            </a:r>
            <a:endParaRPr lang="es-CU" dirty="0"/>
          </a:p>
        </p:txBody>
      </p:sp>
      <p:sp>
        <p:nvSpPr>
          <p:cNvPr id="15" name="CuadroTexto 14">
            <a:extLst>
              <a:ext uri="{FF2B5EF4-FFF2-40B4-BE49-F238E27FC236}">
                <a16:creationId xmlns:a16="http://schemas.microsoft.com/office/drawing/2014/main" id="{8A2D06B2-FE3E-9C8A-F66A-3E15FDA5257F}"/>
              </a:ext>
            </a:extLst>
          </p:cNvPr>
          <p:cNvSpPr txBox="1"/>
          <p:nvPr/>
        </p:nvSpPr>
        <p:spPr>
          <a:xfrm>
            <a:off x="332719" y="1626750"/>
            <a:ext cx="333281" cy="4154984"/>
          </a:xfrm>
          <a:prstGeom prst="rect">
            <a:avLst/>
          </a:prstGeom>
          <a:noFill/>
        </p:spPr>
        <p:txBody>
          <a:bodyPr wrap="square" rtlCol="0">
            <a:spAutoFit/>
          </a:bodyPr>
          <a:lstStyle/>
          <a:p>
            <a:r>
              <a:rPr lang="es-MX" sz="2400" b="1" dirty="0">
                <a:latin typeface="Times New Roman" panose="02020603050405020304" pitchFamily="18" charset="0"/>
                <a:cs typeface="Times New Roman" panose="02020603050405020304" pitchFamily="18" charset="0"/>
              </a:rPr>
              <a:t>REFERENCIAS</a:t>
            </a:r>
            <a:endParaRPr lang="es-C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490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a:t>Alexey Megna Alicio</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Plan tecnológico para la gestión de la tecnología de la información en MIPYMES agroturísticas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18" name="CuadroTexto 17">
            <a:extLst>
              <a:ext uri="{FF2B5EF4-FFF2-40B4-BE49-F238E27FC236}">
                <a16:creationId xmlns:a16="http://schemas.microsoft.com/office/drawing/2014/main" id="{77247451-3F79-9693-9154-B76154DFF7CD}"/>
              </a:ext>
            </a:extLst>
          </p:cNvPr>
          <p:cNvSpPr txBox="1"/>
          <p:nvPr/>
        </p:nvSpPr>
        <p:spPr>
          <a:xfrm>
            <a:off x="2368550" y="1671189"/>
            <a:ext cx="7454900" cy="584775"/>
          </a:xfrm>
          <a:prstGeom prst="rect">
            <a:avLst/>
          </a:prstGeom>
          <a:noFill/>
        </p:spPr>
        <p:txBody>
          <a:bodyPr wrap="square" rtlCol="0">
            <a:spAutoFit/>
          </a:bodyPr>
          <a:lstStyle/>
          <a:p>
            <a:pPr algn="ctr"/>
            <a:r>
              <a:rPr lang="es-MX" sz="3200" dirty="0"/>
              <a:t>Alexey Megna Alicio</a:t>
            </a:r>
          </a:p>
        </p:txBody>
      </p:sp>
      <p:sp>
        <p:nvSpPr>
          <p:cNvPr id="23" name="CuadroTexto 22">
            <a:extLst>
              <a:ext uri="{FF2B5EF4-FFF2-40B4-BE49-F238E27FC236}">
                <a16:creationId xmlns:a16="http://schemas.microsoft.com/office/drawing/2014/main" id="{5F641310-FF27-EBDF-C3CD-E58E60E29C09}"/>
              </a:ext>
            </a:extLst>
          </p:cNvPr>
          <p:cNvSpPr txBox="1"/>
          <p:nvPr/>
        </p:nvSpPr>
        <p:spPr>
          <a:xfrm>
            <a:off x="1639489" y="2959713"/>
            <a:ext cx="3450236" cy="400110"/>
          </a:xfrm>
          <a:prstGeom prst="rect">
            <a:avLst/>
          </a:prstGeom>
          <a:noFill/>
        </p:spPr>
        <p:txBody>
          <a:bodyPr wrap="square" rtlCol="0">
            <a:spAutoFit/>
          </a:bodyPr>
          <a:lstStyle/>
          <a:p>
            <a:pPr algn="ctr"/>
            <a:r>
              <a:rPr lang="es-ES" sz="20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alexeymegna@gmail.com</a:t>
            </a:r>
            <a:endParaRPr lang="es-ES" sz="2000" dirty="0">
              <a:latin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09BC3788-661C-DE17-3EAE-9CFE2F065B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4486" y="3558079"/>
            <a:ext cx="545484" cy="545484"/>
          </a:xfrm>
          <a:prstGeom prst="rect">
            <a:avLst/>
          </a:prstGeom>
        </p:spPr>
      </p:pic>
      <p:pic>
        <p:nvPicPr>
          <p:cNvPr id="15" name="Imagen 14">
            <a:extLst>
              <a:ext uri="{FF2B5EF4-FFF2-40B4-BE49-F238E27FC236}">
                <a16:creationId xmlns:a16="http://schemas.microsoft.com/office/drawing/2014/main" id="{0D3B1194-4632-BDF7-B13E-494EEE67AEA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116" r="21711"/>
          <a:stretch/>
        </p:blipFill>
        <p:spPr bwMode="auto">
          <a:xfrm>
            <a:off x="1184118" y="4258603"/>
            <a:ext cx="674071" cy="650770"/>
          </a:xfrm>
          <a:prstGeom prst="rect">
            <a:avLst/>
          </a:prstGeom>
          <a:ln>
            <a:noFill/>
          </a:ln>
          <a:extLst>
            <a:ext uri="{53640926-AAD7-44D8-BBD7-CCE9431645EC}">
              <a14:shadowObscured xmlns:a14="http://schemas.microsoft.com/office/drawing/2010/main"/>
            </a:ext>
          </a:extLst>
        </p:spPr>
      </p:pic>
      <p:pic>
        <p:nvPicPr>
          <p:cNvPr id="24" name="Imagen 23">
            <a:extLst>
              <a:ext uri="{FF2B5EF4-FFF2-40B4-BE49-F238E27FC236}">
                <a16:creationId xmlns:a16="http://schemas.microsoft.com/office/drawing/2014/main" id="{43185C60-5F05-8885-C165-8FCA6B7253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4118" y="5041699"/>
            <a:ext cx="674071" cy="674071"/>
          </a:xfrm>
          <a:prstGeom prst="rect">
            <a:avLst/>
          </a:prstGeom>
        </p:spPr>
      </p:pic>
      <p:pic>
        <p:nvPicPr>
          <p:cNvPr id="25" name="Imagen 24">
            <a:extLst>
              <a:ext uri="{FF2B5EF4-FFF2-40B4-BE49-F238E27FC236}">
                <a16:creationId xmlns:a16="http://schemas.microsoft.com/office/drawing/2014/main" id="{4E177B88-094C-3694-ECFF-8AA38E3CDC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0977" y="5844062"/>
            <a:ext cx="619845" cy="619845"/>
          </a:xfrm>
          <a:prstGeom prst="rect">
            <a:avLst/>
          </a:prstGeom>
        </p:spPr>
      </p:pic>
      <p:sp>
        <p:nvSpPr>
          <p:cNvPr id="29" name="CuadroTexto 28">
            <a:extLst>
              <a:ext uri="{FF2B5EF4-FFF2-40B4-BE49-F238E27FC236}">
                <a16:creationId xmlns:a16="http://schemas.microsoft.com/office/drawing/2014/main" id="{730ACF81-70E2-D246-88AC-ECF22B533686}"/>
              </a:ext>
            </a:extLst>
          </p:cNvPr>
          <p:cNvSpPr txBox="1"/>
          <p:nvPr/>
        </p:nvSpPr>
        <p:spPr>
          <a:xfrm>
            <a:off x="1641023" y="4309473"/>
            <a:ext cx="6168452" cy="369332"/>
          </a:xfrm>
          <a:prstGeom prst="rect">
            <a:avLst/>
          </a:prstGeom>
          <a:noFill/>
        </p:spPr>
        <p:txBody>
          <a:bodyPr wrap="square">
            <a:spAutoFit/>
          </a:bodyPr>
          <a:lstStyle/>
          <a:p>
            <a:pPr algn="ctr"/>
            <a:r>
              <a:rPr lang="en-US" sz="1800"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www.linkedin.com/in/alexey-megna-alicio-ph-d-a68395210</a:t>
            </a:r>
            <a:endParaRPr lang="es-ES" sz="1800" dirty="0">
              <a:latin typeface="Times New Roman" panose="02020603050405020304" pitchFamily="18" charset="0"/>
              <a:cs typeface="Times New Roman" panose="02020603050405020304" pitchFamily="18" charset="0"/>
            </a:endParaRPr>
          </a:p>
        </p:txBody>
      </p:sp>
      <p:pic>
        <p:nvPicPr>
          <p:cNvPr id="30" name="Imagen 29">
            <a:extLst>
              <a:ext uri="{FF2B5EF4-FFF2-40B4-BE49-F238E27FC236}">
                <a16:creationId xmlns:a16="http://schemas.microsoft.com/office/drawing/2014/main" id="{9A9CB795-D752-28FB-729C-F3E1138799C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7000" r="15912"/>
          <a:stretch/>
        </p:blipFill>
        <p:spPr bwMode="auto">
          <a:xfrm>
            <a:off x="1144212" y="2795626"/>
            <a:ext cx="795408" cy="704749"/>
          </a:xfrm>
          <a:prstGeom prst="rect">
            <a:avLst/>
          </a:prstGeom>
          <a:ln>
            <a:noFill/>
          </a:ln>
          <a:extLst>
            <a:ext uri="{53640926-AAD7-44D8-BBD7-CCE9431645EC}">
              <a14:shadowObscured xmlns:a14="http://schemas.microsoft.com/office/drawing/2010/main"/>
            </a:ext>
          </a:extLst>
        </p:spPr>
      </p:pic>
      <p:sp>
        <p:nvSpPr>
          <p:cNvPr id="31" name="Cuadro de texto 274">
            <a:extLst>
              <a:ext uri="{FF2B5EF4-FFF2-40B4-BE49-F238E27FC236}">
                <a16:creationId xmlns:a16="http://schemas.microsoft.com/office/drawing/2014/main" id="{BE5E2927-A7F6-F3D7-0194-3DC86C2E0BED}"/>
              </a:ext>
            </a:extLst>
          </p:cNvPr>
          <p:cNvSpPr txBox="1"/>
          <p:nvPr/>
        </p:nvSpPr>
        <p:spPr>
          <a:xfrm>
            <a:off x="1860201" y="5213376"/>
            <a:ext cx="7235387" cy="4349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u="sng" dirty="0">
                <a:effectLst/>
                <a:latin typeface="Times New Roman" panose="02020603050405020304" pitchFamily="18"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https://scholar.google.com/citations?user=TVsiI_kAAAAJ&amp;hl=es&amp;oi=ao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Cuadro de texto 273">
            <a:extLst>
              <a:ext uri="{FF2B5EF4-FFF2-40B4-BE49-F238E27FC236}">
                <a16:creationId xmlns:a16="http://schemas.microsoft.com/office/drawing/2014/main" id="{38A506B1-58BD-8396-6E2F-86D1E018926C}"/>
              </a:ext>
            </a:extLst>
          </p:cNvPr>
          <p:cNvSpPr txBox="1"/>
          <p:nvPr/>
        </p:nvSpPr>
        <p:spPr>
          <a:xfrm>
            <a:off x="1860201" y="5940507"/>
            <a:ext cx="5869855" cy="5816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u="sng" dirty="0">
                <a:effectLst/>
                <a:latin typeface="Times New Roman" panose="02020603050405020304" pitchFamily="18"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https://www.researchgate.net/profile/Alexey-Megna-Alicio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Cuadro de texto 267">
            <a:extLst>
              <a:ext uri="{FF2B5EF4-FFF2-40B4-BE49-F238E27FC236}">
                <a16:creationId xmlns:a16="http://schemas.microsoft.com/office/drawing/2014/main" id="{C868C5C9-6541-E49B-7850-D9E30CF77253}"/>
              </a:ext>
            </a:extLst>
          </p:cNvPr>
          <p:cNvSpPr txBox="1"/>
          <p:nvPr/>
        </p:nvSpPr>
        <p:spPr>
          <a:xfrm>
            <a:off x="1923603" y="3673067"/>
            <a:ext cx="4581369"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u="sng" spc="75">
                <a:effectLst/>
                <a:latin typeface="Times New Roman" panose="02020603050405020304" pitchFamily="18" charset="0"/>
                <a:ea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https://orcid.org/0000-0001-6714-0452</a:t>
            </a:r>
            <a:r>
              <a:rPr lang="en-US" spc="75">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CU" spc="75">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4" name="Imagen 33">
            <a:extLst>
              <a:ext uri="{FF2B5EF4-FFF2-40B4-BE49-F238E27FC236}">
                <a16:creationId xmlns:a16="http://schemas.microsoft.com/office/drawing/2014/main" id="{85A891EE-535F-01C9-DBE7-2B2DA735D88E}"/>
              </a:ext>
            </a:extLst>
          </p:cNvPr>
          <p:cNvPicPr>
            <a:picLocks noChangeAspect="1"/>
          </p:cNvPicPr>
          <p:nvPr/>
        </p:nvPicPr>
        <p:blipFill rotWithShape="1">
          <a:blip r:embed="rId15"/>
          <a:srcRect l="16560" t="16364" r="57111" b="30695"/>
          <a:stretch/>
        </p:blipFill>
        <p:spPr>
          <a:xfrm>
            <a:off x="8266380" y="1725393"/>
            <a:ext cx="3738591" cy="4018555"/>
          </a:xfrm>
          <a:prstGeom prst="ellipse">
            <a:avLst/>
          </a:prstGeom>
          <a:ln>
            <a:noFill/>
          </a:ln>
          <a:effectLst>
            <a:softEdge rad="112500"/>
          </a:effectLst>
        </p:spPr>
      </p:pic>
    </p:spTree>
    <p:extLst>
      <p:ext uri="{BB962C8B-B14F-4D97-AF65-F5344CB8AC3E}">
        <p14:creationId xmlns:p14="http://schemas.microsoft.com/office/powerpoint/2010/main" val="19735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a:extLst>
              <a:ext uri="{FF2B5EF4-FFF2-40B4-BE49-F238E27FC236}">
                <a16:creationId xmlns:a16="http://schemas.microsoft.com/office/drawing/2014/main" id="{D25C6326-1BD2-43DB-8582-4D19AFF888CB}"/>
              </a:ext>
            </a:extLst>
          </p:cNvPr>
          <p:cNvSpPr txBox="1"/>
          <p:nvPr/>
        </p:nvSpPr>
        <p:spPr>
          <a:xfrm>
            <a:off x="208415" y="2477812"/>
            <a:ext cx="3636647" cy="1754326"/>
          </a:xfrm>
          <a:prstGeom prst="rect">
            <a:avLst/>
          </a:prstGeom>
          <a:noFill/>
          <a:ln w="19050">
            <a:noFill/>
          </a:ln>
        </p:spPr>
        <p:txBody>
          <a:bodyPr wrap="square" rtlCol="0">
            <a:spAutoFit/>
          </a:bodyPr>
          <a:lstStyle/>
          <a:p>
            <a:pPr marL="285750" indent="-285750">
              <a:buFont typeface="Arial" panose="020B0604020202020204" pitchFamily="34" charset="0"/>
              <a:buChar char="•"/>
            </a:pPr>
            <a:r>
              <a:rPr lang="es-ES_tradnl" sz="18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Decreto-Ley 46 del 2021 </a:t>
            </a:r>
          </a:p>
          <a:p>
            <a:pPr marL="285750" indent="-285750">
              <a:buFont typeface="Arial" panose="020B0604020202020204" pitchFamily="34" charset="0"/>
              <a:buChar char="•"/>
            </a:pPr>
            <a:r>
              <a:rPr lang="es-ES_tradnl" sz="18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Decreto 49 del Consejo de Ministros </a:t>
            </a:r>
          </a:p>
          <a:p>
            <a:pPr marL="285750" indent="-285750">
              <a:buFont typeface="Arial" panose="020B0604020202020204" pitchFamily="34" charset="0"/>
              <a:buChar char="•"/>
            </a:pPr>
            <a:r>
              <a:rPr lang="es-ES_tradnl" sz="18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Resolución 63/2021 del Ministerio de Economía y Planificación</a:t>
            </a:r>
            <a:endParaRPr lang="es-CU"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76D8B764-2C72-4144-AE8F-178BC60BD31F}"/>
              </a:ext>
            </a:extLst>
          </p:cNvPr>
          <p:cNvSpPr/>
          <p:nvPr/>
        </p:nvSpPr>
        <p:spPr>
          <a:xfrm>
            <a:off x="4634144" y="2884889"/>
            <a:ext cx="1461856" cy="544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sp>
        <p:nvSpPr>
          <p:cNvPr id="41" name="CuadroTexto 40">
            <a:extLst>
              <a:ext uri="{FF2B5EF4-FFF2-40B4-BE49-F238E27FC236}">
                <a16:creationId xmlns:a16="http://schemas.microsoft.com/office/drawing/2014/main" id="{3905DEA2-34F4-4C93-93FB-3224F8E9589D}"/>
              </a:ext>
            </a:extLst>
          </p:cNvPr>
          <p:cNvSpPr txBox="1"/>
          <p:nvPr/>
        </p:nvSpPr>
        <p:spPr>
          <a:xfrm>
            <a:off x="7491619" y="2867827"/>
            <a:ext cx="4305300" cy="369332"/>
          </a:xfrm>
          <a:prstGeom prst="rect">
            <a:avLst/>
          </a:prstGeom>
          <a:noFill/>
        </p:spPr>
        <p:txBody>
          <a:bodyPr wrap="square" rtlCol="0">
            <a:spAutoFit/>
          </a:bodyPr>
          <a:lstStyle/>
          <a:p>
            <a:r>
              <a:rPr lang="es-ES" dirty="0">
                <a:solidFill>
                  <a:srgbClr val="003300"/>
                </a:solidFill>
                <a:latin typeface="Times New Roman" panose="02020603050405020304" pitchFamily="18" charset="0"/>
                <a:cs typeface="Times New Roman" panose="02020603050405020304" pitchFamily="18" charset="0"/>
              </a:rPr>
              <a:t>Organizaciones empresariales:  </a:t>
            </a:r>
            <a:r>
              <a:rPr lang="es-ES_tradnl" sz="1800" b="1" dirty="0">
                <a:solidFill>
                  <a:srgbClr val="003300"/>
                </a:solidFill>
                <a:effectLst/>
                <a:latin typeface="Times New Roman" panose="02020603050405020304" pitchFamily="18" charset="0"/>
                <a:ea typeface="Calibri" panose="020F0502020204030204" pitchFamily="34" charset="0"/>
                <a:cs typeface="Times New Roman" panose="02020603050405020304" pitchFamily="18" charset="0"/>
              </a:rPr>
              <a:t>9 560</a:t>
            </a:r>
          </a:p>
        </p:txBody>
      </p:sp>
      <p:sp>
        <p:nvSpPr>
          <p:cNvPr id="43" name="CuadroTexto 42">
            <a:extLst>
              <a:ext uri="{FF2B5EF4-FFF2-40B4-BE49-F238E27FC236}">
                <a16:creationId xmlns:a16="http://schemas.microsoft.com/office/drawing/2014/main" id="{2A063416-25A1-46C6-B015-B8B9E3C59C02}"/>
              </a:ext>
            </a:extLst>
          </p:cNvPr>
          <p:cNvSpPr txBox="1"/>
          <p:nvPr/>
        </p:nvSpPr>
        <p:spPr>
          <a:xfrm>
            <a:off x="9070363" y="3402217"/>
            <a:ext cx="1781175" cy="369332"/>
          </a:xfrm>
          <a:prstGeom prst="rect">
            <a:avLst/>
          </a:prstGeom>
          <a:noFill/>
        </p:spPr>
        <p:txBody>
          <a:bodyPr wrap="square">
            <a:spAutoFit/>
          </a:bodyPr>
          <a:lstStyle/>
          <a:p>
            <a:r>
              <a:rPr lang="es-ES_tradnl" sz="1800" b="1" dirty="0">
                <a:solidFill>
                  <a:srgbClr val="003300"/>
                </a:solidFill>
                <a:effectLst/>
                <a:latin typeface="Times New Roman" panose="02020603050405020304" pitchFamily="18" charset="0"/>
                <a:ea typeface="Calibri" panose="020F0502020204030204" pitchFamily="34" charset="0"/>
                <a:cs typeface="Times New Roman" panose="02020603050405020304" pitchFamily="18" charset="0"/>
              </a:rPr>
              <a:t>421</a:t>
            </a:r>
            <a:r>
              <a:rPr lang="es-ES_tradnl"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 MIPYMES</a:t>
            </a:r>
            <a:endParaRPr lang="es-CU" dirty="0">
              <a:solidFill>
                <a:srgbClr val="003300"/>
              </a:solidFill>
              <a:latin typeface="Times New Roman" panose="02020603050405020304" pitchFamily="18" charset="0"/>
              <a:cs typeface="Times New Roman" panose="02020603050405020304" pitchFamily="18" charset="0"/>
            </a:endParaRPr>
          </a:p>
        </p:txBody>
      </p:sp>
      <p:sp>
        <p:nvSpPr>
          <p:cNvPr id="49" name="CuadroTexto 48">
            <a:extLst>
              <a:ext uri="{FF2B5EF4-FFF2-40B4-BE49-F238E27FC236}">
                <a16:creationId xmlns:a16="http://schemas.microsoft.com/office/drawing/2014/main" id="{ACFD16A7-F93A-4612-B0DC-A1B01D0FC4DF}"/>
              </a:ext>
            </a:extLst>
          </p:cNvPr>
          <p:cNvSpPr txBox="1"/>
          <p:nvPr/>
        </p:nvSpPr>
        <p:spPr>
          <a:xfrm>
            <a:off x="963297" y="4636446"/>
            <a:ext cx="2378868" cy="707886"/>
          </a:xfrm>
          <a:prstGeom prst="rect">
            <a:avLst/>
          </a:prstGeom>
          <a:noFill/>
        </p:spPr>
        <p:txBody>
          <a:bodyPr wrap="square">
            <a:spAutoFit/>
          </a:bodyPr>
          <a:lstStyle/>
          <a:p>
            <a:r>
              <a:rPr lang="es-ES_tradnl" sz="4000" dirty="0">
                <a:solidFill>
                  <a:srgbClr val="003300"/>
                </a:solidFill>
                <a:effectLst/>
                <a:latin typeface="Times New Roman" panose="02020603050405020304" pitchFamily="18" charset="0"/>
                <a:ea typeface="Calibri" panose="020F0502020204030204" pitchFamily="34" charset="0"/>
                <a:cs typeface="Times New Roman" panose="02020603050405020304" pitchFamily="18" charset="0"/>
              </a:rPr>
              <a:t>Las Tunas</a:t>
            </a:r>
            <a:endParaRPr lang="es-CU" sz="4000" dirty="0"/>
          </a:p>
        </p:txBody>
      </p:sp>
      <p:sp>
        <p:nvSpPr>
          <p:cNvPr id="50" name="CuadroTexto 49">
            <a:extLst>
              <a:ext uri="{FF2B5EF4-FFF2-40B4-BE49-F238E27FC236}">
                <a16:creationId xmlns:a16="http://schemas.microsoft.com/office/drawing/2014/main" id="{004E7D04-B52A-4E57-B5A9-BAD990187F38}"/>
              </a:ext>
            </a:extLst>
          </p:cNvPr>
          <p:cNvSpPr txBox="1"/>
          <p:nvPr/>
        </p:nvSpPr>
        <p:spPr>
          <a:xfrm>
            <a:off x="4034686" y="2937281"/>
            <a:ext cx="2378868" cy="707886"/>
          </a:xfrm>
          <a:prstGeom prst="rect">
            <a:avLst/>
          </a:prstGeom>
          <a:noFill/>
        </p:spPr>
        <p:txBody>
          <a:bodyPr wrap="square">
            <a:spAutoFit/>
          </a:bodyPr>
          <a:lstStyle/>
          <a:p>
            <a:r>
              <a:rPr lang="es-ES_tradnl" sz="4000" dirty="0">
                <a:solidFill>
                  <a:srgbClr val="003300"/>
                </a:solidFill>
                <a:effectLst/>
                <a:latin typeface="Times New Roman" panose="02020603050405020304" pitchFamily="18" charset="0"/>
                <a:ea typeface="Calibri" panose="020F0502020204030204" pitchFamily="34" charset="0"/>
                <a:cs typeface="Times New Roman" panose="02020603050405020304" pitchFamily="18" charset="0"/>
              </a:rPr>
              <a:t>Cuba</a:t>
            </a:r>
            <a:endParaRPr lang="es-CU" sz="4000" dirty="0"/>
          </a:p>
        </p:txBody>
      </p:sp>
      <p:sp>
        <p:nvSpPr>
          <p:cNvPr id="52" name="Cerrar llave 51">
            <a:extLst>
              <a:ext uri="{FF2B5EF4-FFF2-40B4-BE49-F238E27FC236}">
                <a16:creationId xmlns:a16="http://schemas.microsoft.com/office/drawing/2014/main" id="{7286B204-FDB9-4F52-B438-7143033C1504}"/>
              </a:ext>
            </a:extLst>
          </p:cNvPr>
          <p:cNvSpPr/>
          <p:nvPr/>
        </p:nvSpPr>
        <p:spPr>
          <a:xfrm>
            <a:off x="2885650" y="2573266"/>
            <a:ext cx="1038225" cy="1882592"/>
          </a:xfrm>
          <a:prstGeom prst="rightBrace">
            <a:avLst>
              <a:gd name="adj1" fmla="val 8333"/>
              <a:gd name="adj2" fmla="val 31280"/>
            </a:avLst>
          </a:prstGeom>
          <a:ln w="28575">
            <a:solidFill>
              <a:srgbClr val="00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U"/>
          </a:p>
        </p:txBody>
      </p:sp>
      <p:sp>
        <p:nvSpPr>
          <p:cNvPr id="54" name="CuadroTexto 53">
            <a:extLst>
              <a:ext uri="{FF2B5EF4-FFF2-40B4-BE49-F238E27FC236}">
                <a16:creationId xmlns:a16="http://schemas.microsoft.com/office/drawing/2014/main" id="{0F3C992E-8E6A-4335-90A3-67B24E36A82B}"/>
              </a:ext>
            </a:extLst>
          </p:cNvPr>
          <p:cNvSpPr txBox="1"/>
          <p:nvPr/>
        </p:nvSpPr>
        <p:spPr>
          <a:xfrm>
            <a:off x="1811158" y="1248190"/>
            <a:ext cx="8534607" cy="1077218"/>
          </a:xfrm>
          <a:prstGeom prst="rect">
            <a:avLst/>
          </a:prstGeom>
          <a:noFill/>
        </p:spPr>
        <p:txBody>
          <a:bodyPr wrap="square" rtlCol="0">
            <a:spAutoFit/>
          </a:bodyPr>
          <a:lstStyle/>
          <a:p>
            <a:pPr algn="ctr"/>
            <a:r>
              <a:rPr lang="es-ES" sz="3200" dirty="0">
                <a:latin typeface="Times New Roman" panose="02020603050405020304" pitchFamily="18" charset="0"/>
                <a:cs typeface="Times New Roman" panose="02020603050405020304" pitchFamily="18" charset="0"/>
              </a:rPr>
              <a:t>Justificación </a:t>
            </a:r>
          </a:p>
          <a:p>
            <a:pPr algn="ctr"/>
            <a:r>
              <a:rPr lang="es-ES" sz="3200" dirty="0">
                <a:latin typeface="Times New Roman" panose="02020603050405020304" pitchFamily="18" charset="0"/>
                <a:cs typeface="Times New Roman" panose="02020603050405020304" pitchFamily="18" charset="0"/>
              </a:rPr>
              <a:t>Mapa empresarial cubano</a:t>
            </a:r>
            <a:endParaRPr lang="es-CU" sz="3200" dirty="0">
              <a:latin typeface="Times New Roman" panose="02020603050405020304" pitchFamily="18" charset="0"/>
              <a:cs typeface="Times New Roman" panose="02020603050405020304" pitchFamily="18" charset="0"/>
            </a:endParaRPr>
          </a:p>
        </p:txBody>
      </p:sp>
      <p:sp>
        <p:nvSpPr>
          <p:cNvPr id="20" name="CuadroTexto 19">
            <a:extLst>
              <a:ext uri="{FF2B5EF4-FFF2-40B4-BE49-F238E27FC236}">
                <a16:creationId xmlns:a16="http://schemas.microsoft.com/office/drawing/2014/main" id="{5E61C78D-F830-1941-4CFE-3D4F135C38D4}"/>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pic>
        <p:nvPicPr>
          <p:cNvPr id="24" name="Imagen 23">
            <a:extLst>
              <a:ext uri="{FF2B5EF4-FFF2-40B4-BE49-F238E27FC236}">
                <a16:creationId xmlns:a16="http://schemas.microsoft.com/office/drawing/2014/main" id="{457494BD-8931-BD5C-5589-75E6560FB48A}"/>
              </a:ext>
            </a:extLst>
          </p:cNvPr>
          <p:cNvPicPr>
            <a:picLocks noChangeAspect="1"/>
          </p:cNvPicPr>
          <p:nvPr/>
        </p:nvPicPr>
        <p:blipFill rotWithShape="1">
          <a:blip r:embed="rId3">
            <a:extLst>
              <a:ext uri="{28A0092B-C50C-407E-A947-70E740481C1C}">
                <a14:useLocalDpi xmlns:a14="http://schemas.microsoft.com/office/drawing/2010/main" val="0"/>
              </a:ext>
            </a:extLst>
          </a:blip>
          <a:srcRect l="44236" t="-208" b="66259"/>
          <a:stretch/>
        </p:blipFill>
        <p:spPr>
          <a:xfrm>
            <a:off x="6212510" y="3294102"/>
            <a:ext cx="3371849" cy="1023324"/>
          </a:xfrm>
          <a:prstGeom prst="rect">
            <a:avLst/>
          </a:prstGeom>
        </p:spPr>
      </p:pic>
      <p:pic>
        <p:nvPicPr>
          <p:cNvPr id="25" name="Imagen 24">
            <a:extLst>
              <a:ext uri="{FF2B5EF4-FFF2-40B4-BE49-F238E27FC236}">
                <a16:creationId xmlns:a16="http://schemas.microsoft.com/office/drawing/2014/main" id="{D21F4EBB-09DA-D921-2B4F-3249403DFD5D}"/>
              </a:ext>
            </a:extLst>
          </p:cNvPr>
          <p:cNvPicPr>
            <a:picLocks noChangeAspect="1"/>
          </p:cNvPicPr>
          <p:nvPr/>
        </p:nvPicPr>
        <p:blipFill rotWithShape="1">
          <a:blip r:embed="rId3">
            <a:extLst>
              <a:ext uri="{28A0092B-C50C-407E-A947-70E740481C1C}">
                <a14:useLocalDpi xmlns:a14="http://schemas.microsoft.com/office/drawing/2010/main" val="0"/>
              </a:ext>
            </a:extLst>
          </a:blip>
          <a:srcRect l="2898" t="26757" r="24111"/>
          <a:stretch/>
        </p:blipFill>
        <p:spPr>
          <a:xfrm>
            <a:off x="3588049" y="4110790"/>
            <a:ext cx="4690761" cy="2346455"/>
          </a:xfrm>
          <a:prstGeom prst="rect">
            <a:avLst/>
          </a:prstGeom>
        </p:spPr>
      </p:pic>
      <p:cxnSp>
        <p:nvCxnSpPr>
          <p:cNvPr id="26" name="Conector recto 25">
            <a:extLst>
              <a:ext uri="{FF2B5EF4-FFF2-40B4-BE49-F238E27FC236}">
                <a16:creationId xmlns:a16="http://schemas.microsoft.com/office/drawing/2014/main" id="{5691D258-9B95-B6C6-B8E2-6A5A9D695C81}"/>
              </a:ext>
            </a:extLst>
          </p:cNvPr>
          <p:cNvCxnSpPr>
            <a:cxnSpLocks/>
          </p:cNvCxnSpPr>
          <p:nvPr/>
        </p:nvCxnSpPr>
        <p:spPr>
          <a:xfrm flipH="1">
            <a:off x="5572854" y="3887429"/>
            <a:ext cx="3086100" cy="0"/>
          </a:xfrm>
          <a:prstGeom prst="line">
            <a:avLst/>
          </a:prstGeom>
          <a:ln w="38100">
            <a:solidFill>
              <a:srgbClr val="003300"/>
            </a:solidFill>
            <a:prstDash val="dash"/>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0AEA567A-C775-4224-967B-784B769E261D}"/>
              </a:ext>
            </a:extLst>
          </p:cNvPr>
          <p:cNvSpPr txBox="1"/>
          <p:nvPr/>
        </p:nvSpPr>
        <p:spPr>
          <a:xfrm>
            <a:off x="6862435" y="5367329"/>
            <a:ext cx="3371850" cy="1015663"/>
          </a:xfrm>
          <a:prstGeom prst="rect">
            <a:avLst/>
          </a:prstGeom>
          <a:noFill/>
          <a:ln w="19050">
            <a:noFill/>
          </a:ln>
        </p:spPr>
        <p:txBody>
          <a:bodyPr wrap="square" rtlCol="0">
            <a:spAutoFit/>
          </a:bodyPr>
          <a:lstStyle/>
          <a:p>
            <a:pPr algn="ctr"/>
            <a:r>
              <a:rPr lang="es-ES_tradnl" sz="2000" b="1" dirty="0">
                <a:solidFill>
                  <a:srgbClr val="003300"/>
                </a:solidFill>
                <a:effectLst/>
                <a:latin typeface="Times New Roman" panose="02020603050405020304" pitchFamily="18" charset="0"/>
                <a:ea typeface="Calibri" panose="020F0502020204030204" pitchFamily="34" charset="0"/>
                <a:cs typeface="Times New Roman" panose="02020603050405020304" pitchFamily="18" charset="0"/>
              </a:rPr>
              <a:t>434 (4,5%) </a:t>
            </a:r>
          </a:p>
          <a:p>
            <a:pPr algn="ctr"/>
            <a:r>
              <a:rPr lang="es-ES_tradnl" sz="2000" b="1" dirty="0">
                <a:solidFill>
                  <a:srgbClr val="003300"/>
                </a:solidFill>
                <a:effectLst/>
                <a:latin typeface="Times New Roman" panose="02020603050405020304" pitchFamily="18" charset="0"/>
                <a:ea typeface="Calibri" panose="020F0502020204030204" pitchFamily="34" charset="0"/>
                <a:cs typeface="Times New Roman" panose="02020603050405020304" pitchFamily="18" charset="0"/>
              </a:rPr>
              <a:t>Organizaciones Empresariales</a:t>
            </a:r>
            <a:endParaRPr lang="es-ES_tradnl" sz="2000" dirty="0">
              <a:solidFill>
                <a:srgbClr val="0033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8" name="Conector recto 27">
            <a:extLst>
              <a:ext uri="{FF2B5EF4-FFF2-40B4-BE49-F238E27FC236}">
                <a16:creationId xmlns:a16="http://schemas.microsoft.com/office/drawing/2014/main" id="{ED10846F-1E3C-E5EC-60A8-0C6012BD6D83}"/>
              </a:ext>
            </a:extLst>
          </p:cNvPr>
          <p:cNvCxnSpPr>
            <a:cxnSpLocks/>
          </p:cNvCxnSpPr>
          <p:nvPr/>
        </p:nvCxnSpPr>
        <p:spPr>
          <a:xfrm flipH="1">
            <a:off x="8318309" y="3961838"/>
            <a:ext cx="290401" cy="999494"/>
          </a:xfrm>
          <a:prstGeom prst="line">
            <a:avLst/>
          </a:prstGeom>
          <a:ln w="38100">
            <a:solidFill>
              <a:srgbClr val="003300"/>
            </a:solidFill>
            <a:prstDash val="dash"/>
          </a:ln>
        </p:spPr>
        <p:style>
          <a:lnRef idx="1">
            <a:schemeClr val="accent1"/>
          </a:lnRef>
          <a:fillRef idx="0">
            <a:schemeClr val="accent1"/>
          </a:fillRef>
          <a:effectRef idx="0">
            <a:schemeClr val="accent1"/>
          </a:effectRef>
          <a:fontRef idx="minor">
            <a:schemeClr val="tx1"/>
          </a:fontRef>
        </p:style>
      </p:cxnSp>
      <p:grpSp>
        <p:nvGrpSpPr>
          <p:cNvPr id="58" name="Grupo 57">
            <a:extLst>
              <a:ext uri="{FF2B5EF4-FFF2-40B4-BE49-F238E27FC236}">
                <a16:creationId xmlns:a16="http://schemas.microsoft.com/office/drawing/2014/main" id="{F10B05E7-5ECB-BB2B-1301-DA334CCCEA7A}"/>
              </a:ext>
            </a:extLst>
          </p:cNvPr>
          <p:cNvGrpSpPr/>
          <p:nvPr/>
        </p:nvGrpSpPr>
        <p:grpSpPr>
          <a:xfrm>
            <a:off x="0" y="-35514"/>
            <a:ext cx="12295278" cy="6858000"/>
            <a:chOff x="0" y="0"/>
            <a:chExt cx="12295278" cy="6858000"/>
          </a:xfrm>
        </p:grpSpPr>
        <p:sp>
          <p:nvSpPr>
            <p:cNvPr id="59" name="CuadroTexto 58">
              <a:extLst>
                <a:ext uri="{FF2B5EF4-FFF2-40B4-BE49-F238E27FC236}">
                  <a16:creationId xmlns:a16="http://schemas.microsoft.com/office/drawing/2014/main" id="{B116F9E9-541E-E3E5-CB86-26D0DDA0DB08}"/>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60" name="CuadroTexto 59">
              <a:extLst>
                <a:ext uri="{FF2B5EF4-FFF2-40B4-BE49-F238E27FC236}">
                  <a16:creationId xmlns:a16="http://schemas.microsoft.com/office/drawing/2014/main" id="{E02B8FD3-7E1F-10F7-DE74-82EBDD54FE66}"/>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61" name="Grupo 60">
              <a:extLst>
                <a:ext uri="{FF2B5EF4-FFF2-40B4-BE49-F238E27FC236}">
                  <a16:creationId xmlns:a16="http://schemas.microsoft.com/office/drawing/2014/main" id="{1FF3301F-B055-93BE-4EA7-B03112E6E34E}"/>
                </a:ext>
              </a:extLst>
            </p:cNvPr>
            <p:cNvGrpSpPr/>
            <p:nvPr/>
          </p:nvGrpSpPr>
          <p:grpSpPr>
            <a:xfrm>
              <a:off x="0" y="0"/>
              <a:ext cx="12295278" cy="6858000"/>
              <a:chOff x="0" y="0"/>
              <a:chExt cx="12295278" cy="6858000"/>
            </a:xfrm>
          </p:grpSpPr>
          <p:grpSp>
            <p:nvGrpSpPr>
              <p:cNvPr id="62" name="Grupo 61">
                <a:extLst>
                  <a:ext uri="{FF2B5EF4-FFF2-40B4-BE49-F238E27FC236}">
                    <a16:creationId xmlns:a16="http://schemas.microsoft.com/office/drawing/2014/main" id="{7332B63D-2F6B-871A-3DB6-B5854CF252D6}"/>
                  </a:ext>
                </a:extLst>
              </p:cNvPr>
              <p:cNvGrpSpPr/>
              <p:nvPr/>
            </p:nvGrpSpPr>
            <p:grpSpPr>
              <a:xfrm>
                <a:off x="0" y="0"/>
                <a:ext cx="12295278" cy="6858000"/>
                <a:chOff x="0" y="0"/>
                <a:chExt cx="12295278" cy="6858000"/>
              </a:xfrm>
            </p:grpSpPr>
            <p:grpSp>
              <p:nvGrpSpPr>
                <p:cNvPr id="64" name="Grupo 63">
                  <a:extLst>
                    <a:ext uri="{FF2B5EF4-FFF2-40B4-BE49-F238E27FC236}">
                      <a16:creationId xmlns:a16="http://schemas.microsoft.com/office/drawing/2014/main" id="{604E4AA8-2ED0-4E55-497B-D09D121ECF8B}"/>
                    </a:ext>
                  </a:extLst>
                </p:cNvPr>
                <p:cNvGrpSpPr/>
                <p:nvPr/>
              </p:nvGrpSpPr>
              <p:grpSpPr>
                <a:xfrm>
                  <a:off x="0" y="0"/>
                  <a:ext cx="12295278" cy="6858000"/>
                  <a:chOff x="0" y="0"/>
                  <a:chExt cx="12295278" cy="6858000"/>
                </a:xfrm>
              </p:grpSpPr>
              <p:sp>
                <p:nvSpPr>
                  <p:cNvPr id="66" name="Rectángulo 65">
                    <a:extLst>
                      <a:ext uri="{FF2B5EF4-FFF2-40B4-BE49-F238E27FC236}">
                        <a16:creationId xmlns:a16="http://schemas.microsoft.com/office/drawing/2014/main" id="{E4E42E9E-BE4A-6067-7004-58E08FC7DC63}"/>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a:t>Alexey Megna Alicio</a:t>
                    </a:r>
                    <a:r>
                      <a:rPr lang="es-MX" dirty="0"/>
                      <a:t> – Maestría en Gestión de la Tecnología – (segundo cuatrimestre)</a:t>
                    </a:r>
                  </a:p>
                </p:txBody>
              </p:sp>
              <p:pic>
                <p:nvPicPr>
                  <p:cNvPr id="67" name="Imagen 66">
                    <a:extLst>
                      <a:ext uri="{FF2B5EF4-FFF2-40B4-BE49-F238E27FC236}">
                        <a16:creationId xmlns:a16="http://schemas.microsoft.com/office/drawing/2014/main" id="{0D4ED507-66AA-CE9B-A8E4-936A8C6A77F4}"/>
                      </a:ext>
                    </a:extLst>
                  </p:cNvPr>
                  <p:cNvPicPr>
                    <a:picLocks noChangeAspect="1"/>
                  </p:cNvPicPr>
                  <p:nvPr/>
                </p:nvPicPr>
                <p:blipFill>
                  <a:blip r:embed="rId4"/>
                  <a:stretch>
                    <a:fillRect/>
                  </a:stretch>
                </p:blipFill>
                <p:spPr>
                  <a:xfrm>
                    <a:off x="10966014" y="5817941"/>
                    <a:ext cx="1329264" cy="1026026"/>
                  </a:xfrm>
                  <a:prstGeom prst="rect">
                    <a:avLst/>
                  </a:prstGeom>
                </p:spPr>
              </p:pic>
              <p:grpSp>
                <p:nvGrpSpPr>
                  <p:cNvPr id="68" name="Grupo 67">
                    <a:extLst>
                      <a:ext uri="{FF2B5EF4-FFF2-40B4-BE49-F238E27FC236}">
                        <a16:creationId xmlns:a16="http://schemas.microsoft.com/office/drawing/2014/main" id="{3DB22183-66BC-EB3A-C2FD-BC63E8C3A2A2}"/>
                      </a:ext>
                    </a:extLst>
                  </p:cNvPr>
                  <p:cNvGrpSpPr/>
                  <p:nvPr/>
                </p:nvGrpSpPr>
                <p:grpSpPr>
                  <a:xfrm>
                    <a:off x="0" y="0"/>
                    <a:ext cx="12192000" cy="1179914"/>
                    <a:chOff x="0" y="0"/>
                    <a:chExt cx="12192000" cy="1179914"/>
                  </a:xfrm>
                </p:grpSpPr>
                <p:grpSp>
                  <p:nvGrpSpPr>
                    <p:cNvPr id="69" name="Grupo 68">
                      <a:extLst>
                        <a:ext uri="{FF2B5EF4-FFF2-40B4-BE49-F238E27FC236}">
                          <a16:creationId xmlns:a16="http://schemas.microsoft.com/office/drawing/2014/main" id="{959D569C-FB1F-5ADC-9212-6C7F0FBAA9F4}"/>
                        </a:ext>
                      </a:extLst>
                    </p:cNvPr>
                    <p:cNvGrpSpPr/>
                    <p:nvPr/>
                  </p:nvGrpSpPr>
                  <p:grpSpPr>
                    <a:xfrm>
                      <a:off x="0" y="0"/>
                      <a:ext cx="12192000" cy="1179914"/>
                      <a:chOff x="0" y="0"/>
                      <a:chExt cx="12192000" cy="1179914"/>
                    </a:xfrm>
                  </p:grpSpPr>
                  <p:grpSp>
                    <p:nvGrpSpPr>
                      <p:cNvPr id="72" name="Grupo 71">
                        <a:extLst>
                          <a:ext uri="{FF2B5EF4-FFF2-40B4-BE49-F238E27FC236}">
                            <a16:creationId xmlns:a16="http://schemas.microsoft.com/office/drawing/2014/main" id="{C50A1154-EF4D-6346-08E5-3D040602FF0A}"/>
                          </a:ext>
                        </a:extLst>
                      </p:cNvPr>
                      <p:cNvGrpSpPr/>
                      <p:nvPr/>
                    </p:nvGrpSpPr>
                    <p:grpSpPr>
                      <a:xfrm>
                        <a:off x="0" y="0"/>
                        <a:ext cx="12192000" cy="1179914"/>
                        <a:chOff x="0" y="0"/>
                        <a:chExt cx="12192000" cy="1179914"/>
                      </a:xfrm>
                    </p:grpSpPr>
                    <p:sp>
                      <p:nvSpPr>
                        <p:cNvPr id="74" name="Rectángulo 73">
                          <a:extLst>
                            <a:ext uri="{FF2B5EF4-FFF2-40B4-BE49-F238E27FC236}">
                              <a16:creationId xmlns:a16="http://schemas.microsoft.com/office/drawing/2014/main" id="{8B0EDB21-5D02-5BD0-BF6B-BE1D1F14DCD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5" name="Imagen 74">
                          <a:extLst>
                            <a:ext uri="{FF2B5EF4-FFF2-40B4-BE49-F238E27FC236}">
                              <a16:creationId xmlns:a16="http://schemas.microsoft.com/office/drawing/2014/main" id="{19AC998A-4562-8D93-7831-5A0FF83EA0C7}"/>
                            </a:ext>
                          </a:extLst>
                        </p:cNvPr>
                        <p:cNvPicPr>
                          <a:picLocks noChangeAspect="1"/>
                        </p:cNvPicPr>
                        <p:nvPr/>
                      </p:nvPicPr>
                      <p:blipFill>
                        <a:blip r:embed="rId5"/>
                        <a:stretch>
                          <a:fillRect/>
                        </a:stretch>
                      </p:blipFill>
                      <p:spPr>
                        <a:xfrm>
                          <a:off x="0" y="0"/>
                          <a:ext cx="6504972" cy="1179914"/>
                        </a:xfrm>
                        <a:prstGeom prst="rect">
                          <a:avLst/>
                        </a:prstGeom>
                      </p:spPr>
                    </p:pic>
                  </p:grpSp>
                  <p:pic>
                    <p:nvPicPr>
                      <p:cNvPr id="73" name="Imagen 72">
                        <a:extLst>
                          <a:ext uri="{FF2B5EF4-FFF2-40B4-BE49-F238E27FC236}">
                            <a16:creationId xmlns:a16="http://schemas.microsoft.com/office/drawing/2014/main" id="{AE48547F-347D-B738-3ABE-8C293ACBC787}"/>
                          </a:ext>
                        </a:extLst>
                      </p:cNvPr>
                      <p:cNvPicPr>
                        <a:picLocks noChangeAspect="1"/>
                      </p:cNvPicPr>
                      <p:nvPr/>
                    </p:nvPicPr>
                    <p:blipFill>
                      <a:blip r:embed="rId6"/>
                      <a:stretch>
                        <a:fillRect/>
                      </a:stretch>
                    </p:blipFill>
                    <p:spPr>
                      <a:xfrm>
                        <a:off x="1575008" y="101238"/>
                        <a:ext cx="624078" cy="824051"/>
                      </a:xfrm>
                      <a:prstGeom prst="rect">
                        <a:avLst/>
                      </a:prstGeom>
                    </p:spPr>
                  </p:pic>
                </p:grpSp>
                <p:sp>
                  <p:nvSpPr>
                    <p:cNvPr id="71" name="CuadroTexto 70">
                      <a:extLst>
                        <a:ext uri="{FF2B5EF4-FFF2-40B4-BE49-F238E27FC236}">
                          <a16:creationId xmlns:a16="http://schemas.microsoft.com/office/drawing/2014/main" id="{D3E9F035-8E7D-7C3D-0BB9-B8DE9A658175}"/>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Plan tecnológico para la gestión de la tecnología de la información en MIPYMES agroturísticas en Cuba</a:t>
                      </a:r>
                    </a:p>
                  </p:txBody>
                </p:sp>
              </p:grpSp>
            </p:grpSp>
            <p:sp>
              <p:nvSpPr>
                <p:cNvPr id="65" name="CuadroTexto 64">
                  <a:extLst>
                    <a:ext uri="{FF2B5EF4-FFF2-40B4-BE49-F238E27FC236}">
                      <a16:creationId xmlns:a16="http://schemas.microsoft.com/office/drawing/2014/main" id="{E7FE2BE1-98A6-BAF1-EA94-D8BBD5AFA812}"/>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63" name="CuadroTexto 62">
                <a:extLst>
                  <a:ext uri="{FF2B5EF4-FFF2-40B4-BE49-F238E27FC236}">
                    <a16:creationId xmlns:a16="http://schemas.microsoft.com/office/drawing/2014/main" id="{6EA04DAD-1468-7519-CE42-41BBD8E44740}"/>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Tree>
    <p:custDataLst>
      <p:tags r:id="rId1"/>
    </p:custDataLst>
    <p:extLst>
      <p:ext uri="{BB962C8B-B14F-4D97-AF65-F5344CB8AC3E}">
        <p14:creationId xmlns:p14="http://schemas.microsoft.com/office/powerpoint/2010/main" val="333091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par>
                                <p:cTn id="36" presetID="22" presetClass="entr" presetSubtype="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1" grpId="0"/>
      <p:bldP spid="43" grpId="0"/>
      <p:bldP spid="49" grpId="0"/>
      <p:bldP spid="50" grpId="0"/>
      <p:bldP spid="52"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586E4-9449-4528-8372-3496D09AD53F}"/>
              </a:ext>
            </a:extLst>
          </p:cNvPr>
          <p:cNvSpPr>
            <a:spLocks noGrp="1"/>
          </p:cNvSpPr>
          <p:nvPr>
            <p:ph type="title"/>
          </p:nvPr>
        </p:nvSpPr>
        <p:spPr>
          <a:xfrm>
            <a:off x="8488961" y="1263431"/>
            <a:ext cx="2233613" cy="1325563"/>
          </a:xfrm>
        </p:spPr>
        <p:txBody>
          <a:bodyPr>
            <a:normAutofit/>
          </a:bodyPr>
          <a:lstStyle/>
          <a:p>
            <a:pPr algn="r"/>
            <a:r>
              <a:rPr lang="es-ES" sz="3600" dirty="0" err="1">
                <a:latin typeface="Times New Roman" panose="02020603050405020304" pitchFamily="18" charset="0"/>
                <a:ea typeface="+mn-ea"/>
                <a:cs typeface="Times New Roman" panose="02020603050405020304" pitchFamily="18" charset="0"/>
              </a:rPr>
              <a:t>Mipymes</a:t>
            </a:r>
            <a:r>
              <a:rPr lang="es-ES" sz="3600" dirty="0">
                <a:latin typeface="Times New Roman" panose="02020603050405020304" pitchFamily="18" charset="0"/>
                <a:ea typeface="+mn-ea"/>
                <a:cs typeface="Times New Roman" panose="02020603050405020304" pitchFamily="18" charset="0"/>
              </a:rPr>
              <a:t> </a:t>
            </a:r>
            <a:endParaRPr lang="es-CU" sz="3600" dirty="0">
              <a:latin typeface="Times New Roman" panose="02020603050405020304" pitchFamily="18" charset="0"/>
              <a:ea typeface="+mn-ea"/>
              <a:cs typeface="Times New Roman" panose="02020603050405020304" pitchFamily="18" charset="0"/>
            </a:endParaRPr>
          </a:p>
        </p:txBody>
      </p:sp>
      <p:pic>
        <p:nvPicPr>
          <p:cNvPr id="14" name="Marcador de contenido 13">
            <a:extLst>
              <a:ext uri="{FF2B5EF4-FFF2-40B4-BE49-F238E27FC236}">
                <a16:creationId xmlns:a16="http://schemas.microsoft.com/office/drawing/2014/main" id="{05679D49-3032-4987-8379-6D33B9BE83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4340" y="2758189"/>
            <a:ext cx="5073842" cy="3382561"/>
          </a:xfrm>
        </p:spPr>
      </p:pic>
      <p:sp>
        <p:nvSpPr>
          <p:cNvPr id="16" name="CuadroTexto 15">
            <a:extLst>
              <a:ext uri="{FF2B5EF4-FFF2-40B4-BE49-F238E27FC236}">
                <a16:creationId xmlns:a16="http://schemas.microsoft.com/office/drawing/2014/main" id="{20AFA475-DEE9-49A5-B0B2-ED9A11073C4C}"/>
              </a:ext>
            </a:extLst>
          </p:cNvPr>
          <p:cNvSpPr txBox="1"/>
          <p:nvPr/>
        </p:nvSpPr>
        <p:spPr>
          <a:xfrm>
            <a:off x="319074" y="1173141"/>
            <a:ext cx="3564745" cy="2308324"/>
          </a:xfrm>
          <a:prstGeom prst="rect">
            <a:avLst/>
          </a:prstGeom>
          <a:noFill/>
        </p:spPr>
        <p:txBody>
          <a:bodyPr wrap="square">
            <a:spAutoFit/>
          </a:bodyPr>
          <a:lstStyle/>
          <a:p>
            <a:pPr algn="ctr"/>
            <a:r>
              <a:rPr lang="es-CU"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U</a:t>
            </a:r>
            <a:r>
              <a:rPr lang="es-CU" sz="1800" dirty="0">
                <a:solidFill>
                  <a:srgbClr val="003300"/>
                </a:solidFill>
                <a:effectLst/>
                <a:latin typeface="Times New Roman" panose="02020603050405020304" pitchFamily="18" charset="0"/>
                <a:ea typeface="Calibri" panose="020F0502020204030204" pitchFamily="34" charset="0"/>
                <a:cs typeface="Times New Roman" panose="02020603050405020304" pitchFamily="18" charset="0"/>
              </a:rPr>
              <a:t>nidades económicas con personalidad jurídica, que poseen dimensiones y características propias, y que tienen como objeto desarrollar la producción de bienes y la prestación de servicios que satisfagan necesidades de la sociedad.  </a:t>
            </a:r>
            <a:endParaRPr lang="es-CU" dirty="0">
              <a:solidFill>
                <a:srgbClr val="003300"/>
              </a:solidFill>
              <a:latin typeface="Times New Roman" panose="02020603050405020304" pitchFamily="18" charset="0"/>
              <a:cs typeface="Times New Roman" panose="02020603050405020304" pitchFamily="18" charset="0"/>
            </a:endParaRPr>
          </a:p>
        </p:txBody>
      </p:sp>
      <p:sp>
        <p:nvSpPr>
          <p:cNvPr id="18" name="CuadroTexto 17">
            <a:extLst>
              <a:ext uri="{FF2B5EF4-FFF2-40B4-BE49-F238E27FC236}">
                <a16:creationId xmlns:a16="http://schemas.microsoft.com/office/drawing/2014/main" id="{631942EB-BCF6-481B-B223-1E5914EF04E4}"/>
              </a:ext>
            </a:extLst>
          </p:cNvPr>
          <p:cNvSpPr txBox="1"/>
          <p:nvPr/>
        </p:nvSpPr>
        <p:spPr>
          <a:xfrm>
            <a:off x="8308182" y="3745361"/>
            <a:ext cx="3774281" cy="2031325"/>
          </a:xfrm>
          <a:prstGeom prst="rect">
            <a:avLst/>
          </a:prstGeom>
          <a:noFill/>
        </p:spPr>
        <p:txBody>
          <a:bodyPr wrap="square">
            <a:spAutoFit/>
          </a:bodyPr>
          <a:lstStyle/>
          <a:p>
            <a:pPr algn="ctr">
              <a:spcAft>
                <a:spcPts val="800"/>
              </a:spcAft>
            </a:pPr>
            <a:r>
              <a:rPr lang="es-CU" sz="1800" dirty="0">
                <a:solidFill>
                  <a:srgbClr val="003300"/>
                </a:solidFill>
                <a:effectLst/>
                <a:latin typeface="Times New Roman" panose="02020603050405020304" pitchFamily="18" charset="0"/>
                <a:ea typeface="Calibri" panose="020F0502020204030204" pitchFamily="34" charset="0"/>
                <a:cs typeface="Times New Roman" panose="02020603050405020304" pitchFamily="18" charset="0"/>
              </a:rPr>
              <a:t>“… la Pyme es un agente económico heterogéneo que tiene una dependencia de los mercados locales, muestra menor productividad que las empresas de mayor tamaño, pero es fundamental para la generación de empleo” </a:t>
            </a:r>
          </a:p>
        </p:txBody>
      </p:sp>
      <p:sp>
        <p:nvSpPr>
          <p:cNvPr id="26" name="CuadroTexto 25">
            <a:extLst>
              <a:ext uri="{FF2B5EF4-FFF2-40B4-BE49-F238E27FC236}">
                <a16:creationId xmlns:a16="http://schemas.microsoft.com/office/drawing/2014/main" id="{2A633FD3-1223-5769-913F-78E4B114BFA6}"/>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grpSp>
        <p:nvGrpSpPr>
          <p:cNvPr id="27" name="Grupo 26">
            <a:extLst>
              <a:ext uri="{FF2B5EF4-FFF2-40B4-BE49-F238E27FC236}">
                <a16:creationId xmlns:a16="http://schemas.microsoft.com/office/drawing/2014/main" id="{F3E9D90C-3170-FB8B-3E80-93BC58485669}"/>
              </a:ext>
            </a:extLst>
          </p:cNvPr>
          <p:cNvGrpSpPr/>
          <p:nvPr/>
        </p:nvGrpSpPr>
        <p:grpSpPr>
          <a:xfrm>
            <a:off x="0" y="-35514"/>
            <a:ext cx="12295278" cy="6858000"/>
            <a:chOff x="0" y="0"/>
            <a:chExt cx="12295278" cy="6858000"/>
          </a:xfrm>
        </p:grpSpPr>
        <p:sp>
          <p:nvSpPr>
            <p:cNvPr id="28" name="CuadroTexto 27">
              <a:extLst>
                <a:ext uri="{FF2B5EF4-FFF2-40B4-BE49-F238E27FC236}">
                  <a16:creationId xmlns:a16="http://schemas.microsoft.com/office/drawing/2014/main" id="{DB740CC7-CD4B-0981-921B-5C6371D7952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29" name="CuadroTexto 28">
              <a:extLst>
                <a:ext uri="{FF2B5EF4-FFF2-40B4-BE49-F238E27FC236}">
                  <a16:creationId xmlns:a16="http://schemas.microsoft.com/office/drawing/2014/main" id="{59EA18A9-396F-F861-4290-256126A06D34}"/>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30" name="Grupo 29">
              <a:extLst>
                <a:ext uri="{FF2B5EF4-FFF2-40B4-BE49-F238E27FC236}">
                  <a16:creationId xmlns:a16="http://schemas.microsoft.com/office/drawing/2014/main" id="{41531BCC-1221-B899-DE23-F2A53FD567CC}"/>
                </a:ext>
              </a:extLst>
            </p:cNvPr>
            <p:cNvGrpSpPr/>
            <p:nvPr/>
          </p:nvGrpSpPr>
          <p:grpSpPr>
            <a:xfrm>
              <a:off x="0" y="0"/>
              <a:ext cx="12295278" cy="6858000"/>
              <a:chOff x="0" y="0"/>
              <a:chExt cx="12295278" cy="6858000"/>
            </a:xfrm>
          </p:grpSpPr>
          <p:grpSp>
            <p:nvGrpSpPr>
              <p:cNvPr id="31" name="Grupo 30">
                <a:extLst>
                  <a:ext uri="{FF2B5EF4-FFF2-40B4-BE49-F238E27FC236}">
                    <a16:creationId xmlns:a16="http://schemas.microsoft.com/office/drawing/2014/main" id="{95E040D5-E5EF-2D01-E6EA-9BD3D6B2BBD3}"/>
                  </a:ext>
                </a:extLst>
              </p:cNvPr>
              <p:cNvGrpSpPr/>
              <p:nvPr/>
            </p:nvGrpSpPr>
            <p:grpSpPr>
              <a:xfrm>
                <a:off x="0" y="0"/>
                <a:ext cx="12295278" cy="6858000"/>
                <a:chOff x="0" y="0"/>
                <a:chExt cx="12295278" cy="6858000"/>
              </a:xfrm>
            </p:grpSpPr>
            <p:grpSp>
              <p:nvGrpSpPr>
                <p:cNvPr id="33" name="Grupo 32">
                  <a:extLst>
                    <a:ext uri="{FF2B5EF4-FFF2-40B4-BE49-F238E27FC236}">
                      <a16:creationId xmlns:a16="http://schemas.microsoft.com/office/drawing/2014/main" id="{26456B6C-A2D3-2491-B124-2ED5997AB262}"/>
                    </a:ext>
                  </a:extLst>
                </p:cNvPr>
                <p:cNvGrpSpPr/>
                <p:nvPr/>
              </p:nvGrpSpPr>
              <p:grpSpPr>
                <a:xfrm>
                  <a:off x="0" y="0"/>
                  <a:ext cx="12295278" cy="6858000"/>
                  <a:chOff x="0" y="0"/>
                  <a:chExt cx="12295278" cy="6858000"/>
                </a:xfrm>
              </p:grpSpPr>
              <p:sp>
                <p:nvSpPr>
                  <p:cNvPr id="35" name="Rectángulo 34">
                    <a:extLst>
                      <a:ext uri="{FF2B5EF4-FFF2-40B4-BE49-F238E27FC236}">
                        <a16:creationId xmlns:a16="http://schemas.microsoft.com/office/drawing/2014/main" id="{466A6928-0ECC-EC11-6A0C-8579709C92C5}"/>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a:t>Alexey Megna Alicio</a:t>
                    </a:r>
                    <a:r>
                      <a:rPr lang="es-MX" dirty="0"/>
                      <a:t> – Maestría en Gestión de la Tecnología – (segundo cuatrimestre)</a:t>
                    </a:r>
                  </a:p>
                </p:txBody>
              </p:sp>
              <p:pic>
                <p:nvPicPr>
                  <p:cNvPr id="36" name="Imagen 35">
                    <a:extLst>
                      <a:ext uri="{FF2B5EF4-FFF2-40B4-BE49-F238E27FC236}">
                        <a16:creationId xmlns:a16="http://schemas.microsoft.com/office/drawing/2014/main" id="{EE75CDD0-C23A-30CE-A0D2-F7B88CAD5D94}"/>
                      </a:ext>
                    </a:extLst>
                  </p:cNvPr>
                  <p:cNvPicPr>
                    <a:picLocks noChangeAspect="1"/>
                  </p:cNvPicPr>
                  <p:nvPr/>
                </p:nvPicPr>
                <p:blipFill>
                  <a:blip r:embed="rId4"/>
                  <a:stretch>
                    <a:fillRect/>
                  </a:stretch>
                </p:blipFill>
                <p:spPr>
                  <a:xfrm>
                    <a:off x="10966014" y="5817941"/>
                    <a:ext cx="1329264" cy="1026026"/>
                  </a:xfrm>
                  <a:prstGeom prst="rect">
                    <a:avLst/>
                  </a:prstGeom>
                </p:spPr>
              </p:pic>
              <p:grpSp>
                <p:nvGrpSpPr>
                  <p:cNvPr id="37" name="Grupo 36">
                    <a:extLst>
                      <a:ext uri="{FF2B5EF4-FFF2-40B4-BE49-F238E27FC236}">
                        <a16:creationId xmlns:a16="http://schemas.microsoft.com/office/drawing/2014/main" id="{9B04DC26-9FF7-5BCE-1FA4-07C1DDFFE2F0}"/>
                      </a:ext>
                    </a:extLst>
                  </p:cNvPr>
                  <p:cNvGrpSpPr/>
                  <p:nvPr/>
                </p:nvGrpSpPr>
                <p:grpSpPr>
                  <a:xfrm>
                    <a:off x="0" y="0"/>
                    <a:ext cx="12192000" cy="1179914"/>
                    <a:chOff x="0" y="0"/>
                    <a:chExt cx="12192000" cy="1179914"/>
                  </a:xfrm>
                </p:grpSpPr>
                <p:grpSp>
                  <p:nvGrpSpPr>
                    <p:cNvPr id="38" name="Grupo 37">
                      <a:extLst>
                        <a:ext uri="{FF2B5EF4-FFF2-40B4-BE49-F238E27FC236}">
                          <a16:creationId xmlns:a16="http://schemas.microsoft.com/office/drawing/2014/main" id="{FBA6FF91-95C5-0E1F-786F-EA22350E47BA}"/>
                        </a:ext>
                      </a:extLst>
                    </p:cNvPr>
                    <p:cNvGrpSpPr/>
                    <p:nvPr/>
                  </p:nvGrpSpPr>
                  <p:grpSpPr>
                    <a:xfrm>
                      <a:off x="0" y="0"/>
                      <a:ext cx="12192000" cy="1179914"/>
                      <a:chOff x="0" y="0"/>
                      <a:chExt cx="12192000" cy="1179914"/>
                    </a:xfrm>
                  </p:grpSpPr>
                  <p:grpSp>
                    <p:nvGrpSpPr>
                      <p:cNvPr id="41" name="Grupo 40">
                        <a:extLst>
                          <a:ext uri="{FF2B5EF4-FFF2-40B4-BE49-F238E27FC236}">
                            <a16:creationId xmlns:a16="http://schemas.microsoft.com/office/drawing/2014/main" id="{B9A56F4A-C1A1-4565-FF8F-B03056BE1ABD}"/>
                          </a:ext>
                        </a:extLst>
                      </p:cNvPr>
                      <p:cNvGrpSpPr/>
                      <p:nvPr/>
                    </p:nvGrpSpPr>
                    <p:grpSpPr>
                      <a:xfrm>
                        <a:off x="0" y="0"/>
                        <a:ext cx="12192000" cy="1179914"/>
                        <a:chOff x="0" y="0"/>
                        <a:chExt cx="12192000" cy="1179914"/>
                      </a:xfrm>
                    </p:grpSpPr>
                    <p:sp>
                      <p:nvSpPr>
                        <p:cNvPr id="43" name="Rectángulo 42">
                          <a:extLst>
                            <a:ext uri="{FF2B5EF4-FFF2-40B4-BE49-F238E27FC236}">
                              <a16:creationId xmlns:a16="http://schemas.microsoft.com/office/drawing/2014/main" id="{4F35D47F-C9A6-BBF0-7EFB-C0F8351FC3D6}"/>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4" name="Imagen 43">
                          <a:extLst>
                            <a:ext uri="{FF2B5EF4-FFF2-40B4-BE49-F238E27FC236}">
                              <a16:creationId xmlns:a16="http://schemas.microsoft.com/office/drawing/2014/main" id="{9FFFB1BF-0354-C416-E196-3C94BD10FB2E}"/>
                            </a:ext>
                          </a:extLst>
                        </p:cNvPr>
                        <p:cNvPicPr>
                          <a:picLocks noChangeAspect="1"/>
                        </p:cNvPicPr>
                        <p:nvPr/>
                      </p:nvPicPr>
                      <p:blipFill>
                        <a:blip r:embed="rId5"/>
                        <a:stretch>
                          <a:fillRect/>
                        </a:stretch>
                      </p:blipFill>
                      <p:spPr>
                        <a:xfrm>
                          <a:off x="0" y="0"/>
                          <a:ext cx="6504972" cy="1179914"/>
                        </a:xfrm>
                        <a:prstGeom prst="rect">
                          <a:avLst/>
                        </a:prstGeom>
                      </p:spPr>
                    </p:pic>
                  </p:grpSp>
                  <p:pic>
                    <p:nvPicPr>
                      <p:cNvPr id="42" name="Imagen 41">
                        <a:extLst>
                          <a:ext uri="{FF2B5EF4-FFF2-40B4-BE49-F238E27FC236}">
                            <a16:creationId xmlns:a16="http://schemas.microsoft.com/office/drawing/2014/main" id="{78F526BF-FBF2-8FAF-FF79-DBBFE339CEC5}"/>
                          </a:ext>
                        </a:extLst>
                      </p:cNvPr>
                      <p:cNvPicPr>
                        <a:picLocks noChangeAspect="1"/>
                      </p:cNvPicPr>
                      <p:nvPr/>
                    </p:nvPicPr>
                    <p:blipFill>
                      <a:blip r:embed="rId6"/>
                      <a:stretch>
                        <a:fillRect/>
                      </a:stretch>
                    </p:blipFill>
                    <p:spPr>
                      <a:xfrm>
                        <a:off x="1575008" y="101238"/>
                        <a:ext cx="624078" cy="824051"/>
                      </a:xfrm>
                      <a:prstGeom prst="rect">
                        <a:avLst/>
                      </a:prstGeom>
                    </p:spPr>
                  </p:pic>
                </p:grpSp>
                <p:sp>
                  <p:nvSpPr>
                    <p:cNvPr id="40" name="CuadroTexto 39">
                      <a:extLst>
                        <a:ext uri="{FF2B5EF4-FFF2-40B4-BE49-F238E27FC236}">
                          <a16:creationId xmlns:a16="http://schemas.microsoft.com/office/drawing/2014/main" id="{97756EEC-77FC-CE52-5B14-18EA49FC950A}"/>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Plan tecnológico para la gestión de la tecnología de la información en MIPYMES agroturísticas en Cuba</a:t>
                      </a:r>
                    </a:p>
                  </p:txBody>
                </p:sp>
              </p:grpSp>
            </p:grpSp>
            <p:sp>
              <p:nvSpPr>
                <p:cNvPr id="34" name="CuadroTexto 33">
                  <a:extLst>
                    <a:ext uri="{FF2B5EF4-FFF2-40B4-BE49-F238E27FC236}">
                      <a16:creationId xmlns:a16="http://schemas.microsoft.com/office/drawing/2014/main" id="{4E98C818-3E26-DCA1-F534-2A47695418AB}"/>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32" name="CuadroTexto 31">
                <a:extLst>
                  <a:ext uri="{FF2B5EF4-FFF2-40B4-BE49-F238E27FC236}">
                    <a16:creationId xmlns:a16="http://schemas.microsoft.com/office/drawing/2014/main" id="{24DF9C31-3798-F095-5C45-B97E6A1A9C3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Tree>
    <p:custDataLst>
      <p:tags r:id="rId1"/>
    </p:custDataLst>
    <p:extLst>
      <p:ext uri="{BB962C8B-B14F-4D97-AF65-F5344CB8AC3E}">
        <p14:creationId xmlns:p14="http://schemas.microsoft.com/office/powerpoint/2010/main" val="242002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a:extLst>
              <a:ext uri="{FF2B5EF4-FFF2-40B4-BE49-F238E27FC236}">
                <a16:creationId xmlns:a16="http://schemas.microsoft.com/office/drawing/2014/main" id="{4B13755C-5E82-475E-9E41-31B846A09F48}"/>
              </a:ext>
            </a:extLst>
          </p:cNvPr>
          <p:cNvPicPr>
            <a:picLocks noChangeAspect="1"/>
          </p:cNvPicPr>
          <p:nvPr/>
        </p:nvPicPr>
        <p:blipFill rotWithShape="1">
          <a:blip r:embed="rId3">
            <a:extLst>
              <a:ext uri="{28A0092B-C50C-407E-A947-70E740481C1C}">
                <a14:useLocalDpi xmlns:a14="http://schemas.microsoft.com/office/drawing/2010/main" val="0"/>
              </a:ext>
            </a:extLst>
          </a:blip>
          <a:srcRect l="5680" t="30083" r="5680" b="28055"/>
          <a:stretch/>
        </p:blipFill>
        <p:spPr>
          <a:xfrm>
            <a:off x="3300744" y="4511049"/>
            <a:ext cx="3749022" cy="1238250"/>
          </a:xfrm>
          <a:prstGeom prst="rect">
            <a:avLst/>
          </a:prstGeom>
        </p:spPr>
      </p:pic>
      <p:grpSp>
        <p:nvGrpSpPr>
          <p:cNvPr id="32" name="Grupo 31">
            <a:extLst>
              <a:ext uri="{FF2B5EF4-FFF2-40B4-BE49-F238E27FC236}">
                <a16:creationId xmlns:a16="http://schemas.microsoft.com/office/drawing/2014/main" id="{ABF4B932-8C62-4B8A-AFCF-9B216520E804}"/>
              </a:ext>
            </a:extLst>
          </p:cNvPr>
          <p:cNvGrpSpPr/>
          <p:nvPr/>
        </p:nvGrpSpPr>
        <p:grpSpPr>
          <a:xfrm>
            <a:off x="7210513" y="2813625"/>
            <a:ext cx="4611252" cy="1843946"/>
            <a:chOff x="56973" y="2908694"/>
            <a:chExt cx="6225674" cy="3822106"/>
          </a:xfrm>
        </p:grpSpPr>
        <p:pic>
          <p:nvPicPr>
            <p:cNvPr id="26" name="Imagen 25">
              <a:extLst>
                <a:ext uri="{FF2B5EF4-FFF2-40B4-BE49-F238E27FC236}">
                  <a16:creationId xmlns:a16="http://schemas.microsoft.com/office/drawing/2014/main" id="{B472FFF8-F5B4-4495-B2AB-464225F1F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207" y="4128570"/>
              <a:ext cx="3901440" cy="2602230"/>
            </a:xfrm>
            <a:prstGeom prst="rect">
              <a:avLst/>
            </a:prstGeom>
            <a:ln>
              <a:noFill/>
            </a:ln>
            <a:effectLst>
              <a:softEdge rad="112500"/>
            </a:effectLst>
          </p:spPr>
        </p:pic>
        <p:pic>
          <p:nvPicPr>
            <p:cNvPr id="24" name="Imagen 23">
              <a:extLst>
                <a:ext uri="{FF2B5EF4-FFF2-40B4-BE49-F238E27FC236}">
                  <a16:creationId xmlns:a16="http://schemas.microsoft.com/office/drawing/2014/main" id="{06D25C02-73E0-4968-8E92-7D8854E26D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73" y="3208568"/>
              <a:ext cx="2857500" cy="2857500"/>
            </a:xfrm>
            <a:prstGeom prst="rect">
              <a:avLst/>
            </a:prstGeom>
            <a:ln>
              <a:noFill/>
            </a:ln>
            <a:effectLst>
              <a:softEdge rad="112500"/>
            </a:effectLst>
          </p:spPr>
        </p:pic>
        <p:pic>
          <p:nvPicPr>
            <p:cNvPr id="28" name="Imagen 27">
              <a:extLst>
                <a:ext uri="{FF2B5EF4-FFF2-40B4-BE49-F238E27FC236}">
                  <a16:creationId xmlns:a16="http://schemas.microsoft.com/office/drawing/2014/main" id="{3E0E7E9F-2032-4635-AFA2-D2D34466CB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1538" y="2908694"/>
              <a:ext cx="3447901" cy="1779562"/>
            </a:xfrm>
            <a:prstGeom prst="rect">
              <a:avLst/>
            </a:prstGeom>
            <a:ln>
              <a:noFill/>
            </a:ln>
            <a:effectLst>
              <a:softEdge rad="112500"/>
            </a:effectLst>
          </p:spPr>
        </p:pic>
      </p:grpSp>
      <p:sp>
        <p:nvSpPr>
          <p:cNvPr id="2" name="Título 1">
            <a:extLst>
              <a:ext uri="{FF2B5EF4-FFF2-40B4-BE49-F238E27FC236}">
                <a16:creationId xmlns:a16="http://schemas.microsoft.com/office/drawing/2014/main" id="{74C586E4-9449-4528-8372-3496D09AD53F}"/>
              </a:ext>
            </a:extLst>
          </p:cNvPr>
          <p:cNvSpPr>
            <a:spLocks noGrp="1"/>
          </p:cNvSpPr>
          <p:nvPr>
            <p:ph type="title"/>
          </p:nvPr>
        </p:nvSpPr>
        <p:spPr>
          <a:xfrm>
            <a:off x="6056348" y="1632773"/>
            <a:ext cx="1736835" cy="911224"/>
          </a:xfrm>
        </p:spPr>
        <p:txBody>
          <a:bodyPr>
            <a:normAutofit/>
          </a:bodyPr>
          <a:lstStyle/>
          <a:p>
            <a:r>
              <a:rPr lang="es-ES" sz="3600" dirty="0">
                <a:solidFill>
                  <a:srgbClr val="003300"/>
                </a:solidFill>
                <a:latin typeface="Times New Roman" panose="02020603050405020304" pitchFamily="18" charset="0"/>
                <a:cs typeface="Times New Roman" panose="02020603050405020304" pitchFamily="18" charset="0"/>
              </a:rPr>
              <a:t>Turismo</a:t>
            </a:r>
            <a:endParaRPr lang="es-CU" sz="3600" dirty="0">
              <a:solidFill>
                <a:srgbClr val="003300"/>
              </a:solidFill>
              <a:latin typeface="Times New Roman" panose="02020603050405020304" pitchFamily="18" charset="0"/>
              <a:cs typeface="Times New Roman" panose="02020603050405020304" pitchFamily="18" charset="0"/>
            </a:endParaRPr>
          </a:p>
        </p:txBody>
      </p:sp>
      <p:cxnSp>
        <p:nvCxnSpPr>
          <p:cNvPr id="36" name="Conector recto 35">
            <a:extLst>
              <a:ext uri="{FF2B5EF4-FFF2-40B4-BE49-F238E27FC236}">
                <a16:creationId xmlns:a16="http://schemas.microsoft.com/office/drawing/2014/main" id="{CE3ECE39-2FE6-491A-9175-371255323DE3}"/>
              </a:ext>
            </a:extLst>
          </p:cNvPr>
          <p:cNvCxnSpPr>
            <a:cxnSpLocks/>
          </p:cNvCxnSpPr>
          <p:nvPr/>
        </p:nvCxnSpPr>
        <p:spPr>
          <a:xfrm flipH="1">
            <a:off x="6072097" y="3296772"/>
            <a:ext cx="1314393" cy="2006195"/>
          </a:xfrm>
          <a:prstGeom prst="line">
            <a:avLst/>
          </a:prstGeom>
          <a:ln w="28575">
            <a:solidFill>
              <a:srgbClr val="003300"/>
            </a:solidFill>
            <a:prstDash val="dashDot"/>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7DD20BE0-0045-4348-9579-87B58448C0C1}"/>
              </a:ext>
            </a:extLst>
          </p:cNvPr>
          <p:cNvCxnSpPr>
            <a:cxnSpLocks/>
          </p:cNvCxnSpPr>
          <p:nvPr/>
        </p:nvCxnSpPr>
        <p:spPr>
          <a:xfrm flipH="1">
            <a:off x="6179523" y="4672949"/>
            <a:ext cx="2752511" cy="697741"/>
          </a:xfrm>
          <a:prstGeom prst="line">
            <a:avLst/>
          </a:prstGeom>
          <a:ln w="28575">
            <a:solidFill>
              <a:srgbClr val="003300"/>
            </a:solidFill>
            <a:prstDash val="dashDot"/>
          </a:ln>
        </p:spPr>
        <p:style>
          <a:lnRef idx="1">
            <a:schemeClr val="accent1"/>
          </a:lnRef>
          <a:fillRef idx="0">
            <a:schemeClr val="accent1"/>
          </a:fillRef>
          <a:effectRef idx="0">
            <a:schemeClr val="accent1"/>
          </a:effectRef>
          <a:fontRef idx="minor">
            <a:schemeClr val="tx1"/>
          </a:fontRef>
        </p:style>
      </p:cxnSp>
      <p:grpSp>
        <p:nvGrpSpPr>
          <p:cNvPr id="31" name="Grupo 30">
            <a:extLst>
              <a:ext uri="{FF2B5EF4-FFF2-40B4-BE49-F238E27FC236}">
                <a16:creationId xmlns:a16="http://schemas.microsoft.com/office/drawing/2014/main" id="{0045E181-9C0F-49DC-99D1-3EAA3AB6345E}"/>
              </a:ext>
            </a:extLst>
          </p:cNvPr>
          <p:cNvGrpSpPr/>
          <p:nvPr/>
        </p:nvGrpSpPr>
        <p:grpSpPr>
          <a:xfrm>
            <a:off x="1504391" y="3605603"/>
            <a:ext cx="4416118" cy="2363405"/>
            <a:chOff x="8798991" y="1734905"/>
            <a:chExt cx="4416118" cy="2363405"/>
          </a:xfrm>
        </p:grpSpPr>
        <p:pic>
          <p:nvPicPr>
            <p:cNvPr id="16" name="Imagen 15">
              <a:extLst>
                <a:ext uri="{FF2B5EF4-FFF2-40B4-BE49-F238E27FC236}">
                  <a16:creationId xmlns:a16="http://schemas.microsoft.com/office/drawing/2014/main" id="{B1E9E8E3-F426-42C8-978C-843F327961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8467" y="3348997"/>
              <a:ext cx="3136642" cy="749313"/>
            </a:xfrm>
            <a:prstGeom prst="rect">
              <a:avLst/>
            </a:prstGeom>
            <a:ln>
              <a:noFill/>
            </a:ln>
            <a:effectLst>
              <a:softEdge rad="112500"/>
            </a:effectLst>
          </p:spPr>
        </p:pic>
        <p:pic>
          <p:nvPicPr>
            <p:cNvPr id="22" name="Imagen 21">
              <a:extLst>
                <a:ext uri="{FF2B5EF4-FFF2-40B4-BE49-F238E27FC236}">
                  <a16:creationId xmlns:a16="http://schemas.microsoft.com/office/drawing/2014/main" id="{EAD76E7F-6539-4AD7-A7A4-DA5732C1E75A}"/>
                </a:ext>
              </a:extLst>
            </p:cNvPr>
            <p:cNvPicPr>
              <a:picLocks noChangeAspect="1"/>
            </p:cNvPicPr>
            <p:nvPr/>
          </p:nvPicPr>
          <p:blipFill rotWithShape="1">
            <a:blip r:embed="rId8">
              <a:extLst>
                <a:ext uri="{28A0092B-C50C-407E-A947-70E740481C1C}">
                  <a14:useLocalDpi xmlns:a14="http://schemas.microsoft.com/office/drawing/2010/main" val="0"/>
                </a:ext>
              </a:extLst>
            </a:blip>
            <a:srcRect l="3021" t="31070" r="-3021" b="-597"/>
            <a:stretch/>
          </p:blipFill>
          <p:spPr>
            <a:xfrm>
              <a:off x="9072082" y="1734905"/>
              <a:ext cx="2552765" cy="1227146"/>
            </a:xfrm>
            <a:prstGeom prst="rect">
              <a:avLst/>
            </a:prstGeom>
            <a:ln>
              <a:noFill/>
            </a:ln>
            <a:effectLst>
              <a:softEdge rad="112500"/>
            </a:effectLst>
          </p:spPr>
        </p:pic>
        <p:pic>
          <p:nvPicPr>
            <p:cNvPr id="20" name="Imagen 19">
              <a:extLst>
                <a:ext uri="{FF2B5EF4-FFF2-40B4-BE49-F238E27FC236}">
                  <a16:creationId xmlns:a16="http://schemas.microsoft.com/office/drawing/2014/main" id="{28AC0327-BB5C-481B-80F5-11AA3A5B7942}"/>
                </a:ext>
              </a:extLst>
            </p:cNvPr>
            <p:cNvPicPr>
              <a:picLocks noChangeAspect="1"/>
            </p:cNvPicPr>
            <p:nvPr/>
          </p:nvPicPr>
          <p:blipFill rotWithShape="1">
            <a:blip r:embed="rId9">
              <a:extLst>
                <a:ext uri="{28A0092B-C50C-407E-A947-70E740481C1C}">
                  <a14:useLocalDpi xmlns:a14="http://schemas.microsoft.com/office/drawing/2010/main" val="0"/>
                </a:ext>
              </a:extLst>
            </a:blip>
            <a:srcRect r="35956"/>
            <a:stretch/>
          </p:blipFill>
          <p:spPr>
            <a:xfrm>
              <a:off x="8798991" y="2729808"/>
              <a:ext cx="1447534" cy="1059335"/>
            </a:xfrm>
            <a:prstGeom prst="rect">
              <a:avLst/>
            </a:prstGeom>
            <a:ln>
              <a:noFill/>
            </a:ln>
            <a:effectLst>
              <a:softEdge rad="112500"/>
            </a:effectLst>
          </p:spPr>
        </p:pic>
      </p:grpSp>
      <p:sp>
        <p:nvSpPr>
          <p:cNvPr id="42" name="CuadroTexto 41">
            <a:extLst>
              <a:ext uri="{FF2B5EF4-FFF2-40B4-BE49-F238E27FC236}">
                <a16:creationId xmlns:a16="http://schemas.microsoft.com/office/drawing/2014/main" id="{D8EB2960-A4D6-4E2D-A181-F2A33879CF8C}"/>
              </a:ext>
            </a:extLst>
          </p:cNvPr>
          <p:cNvSpPr txBox="1"/>
          <p:nvPr/>
        </p:nvSpPr>
        <p:spPr>
          <a:xfrm>
            <a:off x="191115" y="1530579"/>
            <a:ext cx="5183343" cy="2308324"/>
          </a:xfrm>
          <a:prstGeom prst="rect">
            <a:avLst/>
          </a:prstGeom>
          <a:noFill/>
        </p:spPr>
        <p:txBody>
          <a:bodyPr wrap="square">
            <a:spAutoFit/>
          </a:bodyPr>
          <a:lstStyle/>
          <a:p>
            <a:pPr algn="ct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El </a:t>
            </a: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agroturismo</a:t>
            </a: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 se ha convertido en una nueva alternativa, ya que el país tiene un gran potencial por sus recursos naturales, con el único objetivo de proteger y promover un reclamo actual a la naturaleza y su sostenibilidad y enfocándose en la búsqueda de un desarrollo integral que estén sujetos a los atractivos turísticos generados por actividades como agroturismo-alojamiento-restauración, entretenimiento, transporte y orientación (</a:t>
            </a:r>
            <a:r>
              <a:rPr lang="es-ES_tradnl" sz="1600" dirty="0" err="1">
                <a:effectLst/>
                <a:latin typeface="Times New Roman" panose="02020603050405020304" pitchFamily="18" charset="0"/>
                <a:ea typeface="Calibri" panose="020F0502020204030204" pitchFamily="34" charset="0"/>
                <a:cs typeface="Times New Roman" panose="02020603050405020304" pitchFamily="18" charset="0"/>
              </a:rPr>
              <a:t>Megna</a:t>
            </a: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 2020). </a:t>
            </a:r>
            <a:endParaRPr lang="es-C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s-CU" sz="1600" dirty="0">
              <a:latin typeface="Times New Roman" panose="02020603050405020304" pitchFamily="18" charset="0"/>
              <a:cs typeface="Times New Roman" panose="02020603050405020304" pitchFamily="18" charset="0"/>
            </a:endParaRPr>
          </a:p>
        </p:txBody>
      </p:sp>
      <p:sp>
        <p:nvSpPr>
          <p:cNvPr id="44" name="Título 1">
            <a:extLst>
              <a:ext uri="{FF2B5EF4-FFF2-40B4-BE49-F238E27FC236}">
                <a16:creationId xmlns:a16="http://schemas.microsoft.com/office/drawing/2014/main" id="{ADCECBB9-1F9F-46B3-8DBF-CADEEF4FFFE2}"/>
              </a:ext>
            </a:extLst>
          </p:cNvPr>
          <p:cNvSpPr txBox="1">
            <a:spLocks/>
          </p:cNvSpPr>
          <p:nvPr/>
        </p:nvSpPr>
        <p:spPr>
          <a:xfrm>
            <a:off x="9132117" y="1664576"/>
            <a:ext cx="2868768" cy="9112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solidFill>
                  <a:srgbClr val="003300"/>
                </a:solidFill>
                <a:latin typeface="Times New Roman" panose="02020603050405020304" pitchFamily="18" charset="0"/>
                <a:cs typeface="Times New Roman" panose="02020603050405020304" pitchFamily="18" charset="0"/>
              </a:rPr>
              <a:t>Agroturismo</a:t>
            </a:r>
            <a:endParaRPr lang="es-CU" sz="3600" dirty="0">
              <a:solidFill>
                <a:srgbClr val="003300"/>
              </a:solidFill>
              <a:latin typeface="Times New Roman" panose="02020603050405020304" pitchFamily="18" charset="0"/>
              <a:cs typeface="Times New Roman" panose="02020603050405020304" pitchFamily="18" charset="0"/>
            </a:endParaRPr>
          </a:p>
        </p:txBody>
      </p:sp>
      <p:cxnSp>
        <p:nvCxnSpPr>
          <p:cNvPr id="46" name="Conector recto de flecha 45">
            <a:extLst>
              <a:ext uri="{FF2B5EF4-FFF2-40B4-BE49-F238E27FC236}">
                <a16:creationId xmlns:a16="http://schemas.microsoft.com/office/drawing/2014/main" id="{3D6DB6FE-E652-4A7E-B143-335790B6DBB7}"/>
              </a:ext>
            </a:extLst>
          </p:cNvPr>
          <p:cNvCxnSpPr>
            <a:cxnSpLocks/>
            <a:stCxn id="2" idx="3"/>
            <a:endCxn id="44" idx="1"/>
          </p:cNvCxnSpPr>
          <p:nvPr/>
        </p:nvCxnSpPr>
        <p:spPr>
          <a:xfrm>
            <a:off x="7793183" y="2088385"/>
            <a:ext cx="1338934" cy="31803"/>
          </a:xfrm>
          <a:prstGeom prst="straightConnector1">
            <a:avLst/>
          </a:prstGeom>
          <a:ln w="76200">
            <a:solidFill>
              <a:srgbClr val="003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FE74DD69-1158-45F6-B64E-8E8B0DE18FDA}"/>
              </a:ext>
            </a:extLst>
          </p:cNvPr>
          <p:cNvSpPr txBox="1"/>
          <p:nvPr/>
        </p:nvSpPr>
        <p:spPr>
          <a:xfrm>
            <a:off x="2964020" y="5009980"/>
            <a:ext cx="1011518" cy="369332"/>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Turismo</a:t>
            </a:r>
            <a:endParaRPr lang="es-CU" dirty="0"/>
          </a:p>
        </p:txBody>
      </p:sp>
      <p:sp>
        <p:nvSpPr>
          <p:cNvPr id="41" name="CuadroTexto 40">
            <a:extLst>
              <a:ext uri="{FF2B5EF4-FFF2-40B4-BE49-F238E27FC236}">
                <a16:creationId xmlns:a16="http://schemas.microsoft.com/office/drawing/2014/main" id="{837D6CF0-73D9-E53F-13A0-F0B1D550D46C}"/>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grpSp>
        <p:nvGrpSpPr>
          <p:cNvPr id="43" name="Grupo 42">
            <a:extLst>
              <a:ext uri="{FF2B5EF4-FFF2-40B4-BE49-F238E27FC236}">
                <a16:creationId xmlns:a16="http://schemas.microsoft.com/office/drawing/2014/main" id="{34D79661-67ED-5213-0482-CB38C7C9E262}"/>
              </a:ext>
            </a:extLst>
          </p:cNvPr>
          <p:cNvGrpSpPr/>
          <p:nvPr/>
        </p:nvGrpSpPr>
        <p:grpSpPr>
          <a:xfrm>
            <a:off x="0" y="-35514"/>
            <a:ext cx="12295278" cy="6858000"/>
            <a:chOff x="0" y="0"/>
            <a:chExt cx="12295278" cy="6858000"/>
          </a:xfrm>
        </p:grpSpPr>
        <p:sp>
          <p:nvSpPr>
            <p:cNvPr id="45" name="CuadroTexto 44">
              <a:extLst>
                <a:ext uri="{FF2B5EF4-FFF2-40B4-BE49-F238E27FC236}">
                  <a16:creationId xmlns:a16="http://schemas.microsoft.com/office/drawing/2014/main" id="{AD93E544-7608-B3A5-9A43-3E1C2200DF6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47" name="CuadroTexto 46">
              <a:extLst>
                <a:ext uri="{FF2B5EF4-FFF2-40B4-BE49-F238E27FC236}">
                  <a16:creationId xmlns:a16="http://schemas.microsoft.com/office/drawing/2014/main" id="{AB6C0124-93B4-7457-6187-850BEF717B2F}"/>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48" name="Grupo 47">
              <a:extLst>
                <a:ext uri="{FF2B5EF4-FFF2-40B4-BE49-F238E27FC236}">
                  <a16:creationId xmlns:a16="http://schemas.microsoft.com/office/drawing/2014/main" id="{09C2A9DD-E822-3704-72EB-E473FF099973}"/>
                </a:ext>
              </a:extLst>
            </p:cNvPr>
            <p:cNvGrpSpPr/>
            <p:nvPr/>
          </p:nvGrpSpPr>
          <p:grpSpPr>
            <a:xfrm>
              <a:off x="0" y="0"/>
              <a:ext cx="12295278" cy="6858000"/>
              <a:chOff x="0" y="0"/>
              <a:chExt cx="12295278" cy="6858000"/>
            </a:xfrm>
          </p:grpSpPr>
          <p:grpSp>
            <p:nvGrpSpPr>
              <p:cNvPr id="49" name="Grupo 48">
                <a:extLst>
                  <a:ext uri="{FF2B5EF4-FFF2-40B4-BE49-F238E27FC236}">
                    <a16:creationId xmlns:a16="http://schemas.microsoft.com/office/drawing/2014/main" id="{B24FC1D0-1EC6-D4A1-E932-45F481ECCC91}"/>
                  </a:ext>
                </a:extLst>
              </p:cNvPr>
              <p:cNvGrpSpPr/>
              <p:nvPr/>
            </p:nvGrpSpPr>
            <p:grpSpPr>
              <a:xfrm>
                <a:off x="0" y="0"/>
                <a:ext cx="12295278" cy="6858000"/>
                <a:chOff x="0" y="0"/>
                <a:chExt cx="12295278" cy="6858000"/>
              </a:xfrm>
            </p:grpSpPr>
            <p:grpSp>
              <p:nvGrpSpPr>
                <p:cNvPr id="51" name="Grupo 50">
                  <a:extLst>
                    <a:ext uri="{FF2B5EF4-FFF2-40B4-BE49-F238E27FC236}">
                      <a16:creationId xmlns:a16="http://schemas.microsoft.com/office/drawing/2014/main" id="{65A6B684-2578-FA37-46F1-AA9DA33703F7}"/>
                    </a:ext>
                  </a:extLst>
                </p:cNvPr>
                <p:cNvGrpSpPr/>
                <p:nvPr/>
              </p:nvGrpSpPr>
              <p:grpSpPr>
                <a:xfrm>
                  <a:off x="0" y="0"/>
                  <a:ext cx="12295278" cy="6858000"/>
                  <a:chOff x="0" y="0"/>
                  <a:chExt cx="12295278" cy="6858000"/>
                </a:xfrm>
              </p:grpSpPr>
              <p:sp>
                <p:nvSpPr>
                  <p:cNvPr id="53" name="Rectángulo 52">
                    <a:extLst>
                      <a:ext uri="{FF2B5EF4-FFF2-40B4-BE49-F238E27FC236}">
                        <a16:creationId xmlns:a16="http://schemas.microsoft.com/office/drawing/2014/main" id="{CE061111-8F28-71DD-2F38-EB782E6A1B7D}"/>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a:t>Alexey Megna Alicio</a:t>
                    </a:r>
                    <a:r>
                      <a:rPr lang="es-MX" dirty="0"/>
                      <a:t> – Maestría en Gestión de la Tecnología – (segundo cuatrimestre)</a:t>
                    </a:r>
                  </a:p>
                </p:txBody>
              </p:sp>
              <p:pic>
                <p:nvPicPr>
                  <p:cNvPr id="54" name="Imagen 53">
                    <a:extLst>
                      <a:ext uri="{FF2B5EF4-FFF2-40B4-BE49-F238E27FC236}">
                        <a16:creationId xmlns:a16="http://schemas.microsoft.com/office/drawing/2014/main" id="{510042C5-6B44-AF34-0AF5-1C45FA8EC1D2}"/>
                      </a:ext>
                    </a:extLst>
                  </p:cNvPr>
                  <p:cNvPicPr>
                    <a:picLocks noChangeAspect="1"/>
                  </p:cNvPicPr>
                  <p:nvPr/>
                </p:nvPicPr>
                <p:blipFill>
                  <a:blip r:embed="rId10"/>
                  <a:stretch>
                    <a:fillRect/>
                  </a:stretch>
                </p:blipFill>
                <p:spPr>
                  <a:xfrm>
                    <a:off x="10966014" y="5817941"/>
                    <a:ext cx="1329264" cy="1026026"/>
                  </a:xfrm>
                  <a:prstGeom prst="rect">
                    <a:avLst/>
                  </a:prstGeom>
                </p:spPr>
              </p:pic>
              <p:grpSp>
                <p:nvGrpSpPr>
                  <p:cNvPr id="55" name="Grupo 54">
                    <a:extLst>
                      <a:ext uri="{FF2B5EF4-FFF2-40B4-BE49-F238E27FC236}">
                        <a16:creationId xmlns:a16="http://schemas.microsoft.com/office/drawing/2014/main" id="{1405E911-B798-F686-A0B7-FFA21BDC248B}"/>
                      </a:ext>
                    </a:extLst>
                  </p:cNvPr>
                  <p:cNvGrpSpPr/>
                  <p:nvPr/>
                </p:nvGrpSpPr>
                <p:grpSpPr>
                  <a:xfrm>
                    <a:off x="0" y="0"/>
                    <a:ext cx="12192000" cy="1179914"/>
                    <a:chOff x="0" y="0"/>
                    <a:chExt cx="12192000" cy="1179914"/>
                  </a:xfrm>
                </p:grpSpPr>
                <p:grpSp>
                  <p:nvGrpSpPr>
                    <p:cNvPr id="56" name="Grupo 55">
                      <a:extLst>
                        <a:ext uri="{FF2B5EF4-FFF2-40B4-BE49-F238E27FC236}">
                          <a16:creationId xmlns:a16="http://schemas.microsoft.com/office/drawing/2014/main" id="{FEE41D80-A056-F0E3-EC29-9AA0453E5032}"/>
                        </a:ext>
                      </a:extLst>
                    </p:cNvPr>
                    <p:cNvGrpSpPr/>
                    <p:nvPr/>
                  </p:nvGrpSpPr>
                  <p:grpSpPr>
                    <a:xfrm>
                      <a:off x="0" y="0"/>
                      <a:ext cx="12192000" cy="1179914"/>
                      <a:chOff x="0" y="0"/>
                      <a:chExt cx="12192000" cy="1179914"/>
                    </a:xfrm>
                  </p:grpSpPr>
                  <p:grpSp>
                    <p:nvGrpSpPr>
                      <p:cNvPr id="59" name="Grupo 58">
                        <a:extLst>
                          <a:ext uri="{FF2B5EF4-FFF2-40B4-BE49-F238E27FC236}">
                            <a16:creationId xmlns:a16="http://schemas.microsoft.com/office/drawing/2014/main" id="{0AA2AB0B-4E48-5764-28F0-9F5B92969805}"/>
                          </a:ext>
                        </a:extLst>
                      </p:cNvPr>
                      <p:cNvGrpSpPr/>
                      <p:nvPr/>
                    </p:nvGrpSpPr>
                    <p:grpSpPr>
                      <a:xfrm>
                        <a:off x="0" y="0"/>
                        <a:ext cx="12192000" cy="1179914"/>
                        <a:chOff x="0" y="0"/>
                        <a:chExt cx="12192000" cy="1179914"/>
                      </a:xfrm>
                    </p:grpSpPr>
                    <p:sp>
                      <p:nvSpPr>
                        <p:cNvPr id="61" name="Rectángulo 60">
                          <a:extLst>
                            <a:ext uri="{FF2B5EF4-FFF2-40B4-BE49-F238E27FC236}">
                              <a16:creationId xmlns:a16="http://schemas.microsoft.com/office/drawing/2014/main" id="{0C294DCE-6055-4B5D-0D31-B84E1261DA60}"/>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2" name="Imagen 61">
                          <a:extLst>
                            <a:ext uri="{FF2B5EF4-FFF2-40B4-BE49-F238E27FC236}">
                              <a16:creationId xmlns:a16="http://schemas.microsoft.com/office/drawing/2014/main" id="{7C02759D-7C39-54A4-232B-9B85919AF1E5}"/>
                            </a:ext>
                          </a:extLst>
                        </p:cNvPr>
                        <p:cNvPicPr>
                          <a:picLocks noChangeAspect="1"/>
                        </p:cNvPicPr>
                        <p:nvPr/>
                      </p:nvPicPr>
                      <p:blipFill>
                        <a:blip r:embed="rId11"/>
                        <a:stretch>
                          <a:fillRect/>
                        </a:stretch>
                      </p:blipFill>
                      <p:spPr>
                        <a:xfrm>
                          <a:off x="0" y="0"/>
                          <a:ext cx="6504972" cy="1179914"/>
                        </a:xfrm>
                        <a:prstGeom prst="rect">
                          <a:avLst/>
                        </a:prstGeom>
                      </p:spPr>
                    </p:pic>
                  </p:grpSp>
                  <p:pic>
                    <p:nvPicPr>
                      <p:cNvPr id="60" name="Imagen 59">
                        <a:extLst>
                          <a:ext uri="{FF2B5EF4-FFF2-40B4-BE49-F238E27FC236}">
                            <a16:creationId xmlns:a16="http://schemas.microsoft.com/office/drawing/2014/main" id="{FCFAD437-7585-D769-4A55-CE12F02BB27C}"/>
                          </a:ext>
                        </a:extLst>
                      </p:cNvPr>
                      <p:cNvPicPr>
                        <a:picLocks noChangeAspect="1"/>
                      </p:cNvPicPr>
                      <p:nvPr/>
                    </p:nvPicPr>
                    <p:blipFill>
                      <a:blip r:embed="rId12"/>
                      <a:stretch>
                        <a:fillRect/>
                      </a:stretch>
                    </p:blipFill>
                    <p:spPr>
                      <a:xfrm>
                        <a:off x="1575008" y="101238"/>
                        <a:ext cx="624078" cy="824051"/>
                      </a:xfrm>
                      <a:prstGeom prst="rect">
                        <a:avLst/>
                      </a:prstGeom>
                    </p:spPr>
                  </p:pic>
                </p:grpSp>
                <p:sp>
                  <p:nvSpPr>
                    <p:cNvPr id="58" name="CuadroTexto 57">
                      <a:extLst>
                        <a:ext uri="{FF2B5EF4-FFF2-40B4-BE49-F238E27FC236}">
                          <a16:creationId xmlns:a16="http://schemas.microsoft.com/office/drawing/2014/main" id="{BFF14281-5C48-9D6F-09D3-42496EE9A93A}"/>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Plan tecnológico para la gestión de la tecnología de la información en MIPYMES agroturísticas en Cuba</a:t>
                      </a:r>
                    </a:p>
                  </p:txBody>
                </p:sp>
              </p:grpSp>
            </p:grpSp>
            <p:sp>
              <p:nvSpPr>
                <p:cNvPr id="52" name="CuadroTexto 51">
                  <a:extLst>
                    <a:ext uri="{FF2B5EF4-FFF2-40B4-BE49-F238E27FC236}">
                      <a16:creationId xmlns:a16="http://schemas.microsoft.com/office/drawing/2014/main" id="{9E52BE99-45E7-1BCF-3D00-5E538F87EF7E}"/>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50" name="CuadroTexto 49">
                <a:extLst>
                  <a:ext uri="{FF2B5EF4-FFF2-40B4-BE49-F238E27FC236}">
                    <a16:creationId xmlns:a16="http://schemas.microsoft.com/office/drawing/2014/main" id="{C653700D-3300-20A0-5A2F-DB743FEA880B}"/>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Tree>
    <p:custDataLst>
      <p:tags r:id="rId1"/>
    </p:custDataLst>
    <p:extLst>
      <p:ext uri="{BB962C8B-B14F-4D97-AF65-F5344CB8AC3E}">
        <p14:creationId xmlns:p14="http://schemas.microsoft.com/office/powerpoint/2010/main" val="427101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par>
                                <p:cTn id="16" presetID="22" presetClass="entr" presetSubtype="4"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contenido 13">
            <a:extLst>
              <a:ext uri="{FF2B5EF4-FFF2-40B4-BE49-F238E27FC236}">
                <a16:creationId xmlns:a16="http://schemas.microsoft.com/office/drawing/2014/main" id="{4E0984C8-40AE-4DF9-904F-BE1977F204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95455" y="4225946"/>
            <a:ext cx="3208239" cy="2193132"/>
          </a:xfrm>
          <a:prstGeom prst="rect">
            <a:avLst/>
          </a:prstGeom>
          <a:ln>
            <a:noFill/>
          </a:ln>
          <a:effectLst>
            <a:softEdge rad="112500"/>
          </a:effectLst>
        </p:spPr>
      </p:pic>
      <p:sp>
        <p:nvSpPr>
          <p:cNvPr id="2" name="Título 1">
            <a:extLst>
              <a:ext uri="{FF2B5EF4-FFF2-40B4-BE49-F238E27FC236}">
                <a16:creationId xmlns:a16="http://schemas.microsoft.com/office/drawing/2014/main" id="{74C586E4-9449-4528-8372-3496D09AD53F}"/>
              </a:ext>
            </a:extLst>
          </p:cNvPr>
          <p:cNvSpPr>
            <a:spLocks noGrp="1"/>
          </p:cNvSpPr>
          <p:nvPr>
            <p:ph type="title"/>
          </p:nvPr>
        </p:nvSpPr>
        <p:spPr>
          <a:xfrm>
            <a:off x="899410" y="1093797"/>
            <a:ext cx="11292590" cy="1325563"/>
          </a:xfrm>
        </p:spPr>
        <p:txBody>
          <a:bodyPr>
            <a:normAutofit/>
          </a:bodyPr>
          <a:lstStyle/>
          <a:p>
            <a:pPr algn="r"/>
            <a:r>
              <a:rPr lang="es-ES" sz="2800" dirty="0">
                <a:solidFill>
                  <a:srgbClr val="003300"/>
                </a:solidFill>
                <a:latin typeface="Times New Roman" panose="02020603050405020304" pitchFamily="18" charset="0"/>
                <a:cs typeface="Times New Roman" panose="02020603050405020304" pitchFamily="18" charset="0"/>
              </a:rPr>
              <a:t>El agroturismo una alternativa para el crecimiento del Turismo en Las Tunas</a:t>
            </a:r>
            <a:endParaRPr lang="es-CU" sz="2800" dirty="0">
              <a:solidFill>
                <a:srgbClr val="003300"/>
              </a:solidFill>
              <a:latin typeface="Times New Roman" panose="02020603050405020304" pitchFamily="18" charset="0"/>
              <a:cs typeface="Times New Roman" panose="02020603050405020304" pitchFamily="18" charset="0"/>
            </a:endParaRPr>
          </a:p>
        </p:txBody>
      </p:sp>
      <p:pic>
        <p:nvPicPr>
          <p:cNvPr id="18" name="Imagen 17">
            <a:extLst>
              <a:ext uri="{FF2B5EF4-FFF2-40B4-BE49-F238E27FC236}">
                <a16:creationId xmlns:a16="http://schemas.microsoft.com/office/drawing/2014/main" id="{D5E363F6-38E5-4158-9C5E-1F813E16D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623" y="4997799"/>
            <a:ext cx="3631516" cy="1874331"/>
          </a:xfrm>
          <a:prstGeom prst="rect">
            <a:avLst/>
          </a:prstGeom>
          <a:ln>
            <a:noFill/>
          </a:ln>
          <a:effectLst>
            <a:softEdge rad="112500"/>
          </a:effectLst>
        </p:spPr>
      </p:pic>
      <p:pic>
        <p:nvPicPr>
          <p:cNvPr id="36" name="Imagen 35">
            <a:extLst>
              <a:ext uri="{FF2B5EF4-FFF2-40B4-BE49-F238E27FC236}">
                <a16:creationId xmlns:a16="http://schemas.microsoft.com/office/drawing/2014/main" id="{00BE3C4A-7C35-417E-B22F-CCC164F5FB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198" y="2067448"/>
            <a:ext cx="3490921" cy="2863646"/>
          </a:xfrm>
          <a:prstGeom prst="rect">
            <a:avLst/>
          </a:prstGeom>
        </p:spPr>
      </p:pic>
      <p:cxnSp>
        <p:nvCxnSpPr>
          <p:cNvPr id="52" name="Conector recto 51">
            <a:extLst>
              <a:ext uri="{FF2B5EF4-FFF2-40B4-BE49-F238E27FC236}">
                <a16:creationId xmlns:a16="http://schemas.microsoft.com/office/drawing/2014/main" id="{CEBEE7F7-FA6F-451D-9859-430D56C7CD88}"/>
              </a:ext>
            </a:extLst>
          </p:cNvPr>
          <p:cNvCxnSpPr/>
          <p:nvPr/>
        </p:nvCxnSpPr>
        <p:spPr>
          <a:xfrm flipV="1">
            <a:off x="6221159" y="3670219"/>
            <a:ext cx="866775" cy="962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C950DF73-E0CB-4814-9C5B-B46745397064}"/>
              </a:ext>
            </a:extLst>
          </p:cNvPr>
          <p:cNvCxnSpPr>
            <a:cxnSpLocks/>
          </p:cNvCxnSpPr>
          <p:nvPr/>
        </p:nvCxnSpPr>
        <p:spPr>
          <a:xfrm>
            <a:off x="7045071" y="3689270"/>
            <a:ext cx="623888" cy="5000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AFBC77A2-24DE-42B1-B422-561B5E236B10}"/>
              </a:ext>
            </a:extLst>
          </p:cNvPr>
          <p:cNvCxnSpPr/>
          <p:nvPr/>
        </p:nvCxnSpPr>
        <p:spPr>
          <a:xfrm flipV="1">
            <a:off x="7621333" y="3163012"/>
            <a:ext cx="581025" cy="10382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FE8FBE6F-010F-4536-A867-6171472DF31B}"/>
              </a:ext>
            </a:extLst>
          </p:cNvPr>
          <p:cNvCxnSpPr/>
          <p:nvPr/>
        </p:nvCxnSpPr>
        <p:spPr>
          <a:xfrm>
            <a:off x="8197595" y="3186826"/>
            <a:ext cx="209550" cy="7524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2E5AFCFC-A87F-4014-ACC8-7E8E00B3B798}"/>
              </a:ext>
            </a:extLst>
          </p:cNvPr>
          <p:cNvCxnSpPr/>
          <p:nvPr/>
        </p:nvCxnSpPr>
        <p:spPr>
          <a:xfrm flipV="1">
            <a:off x="8407145" y="2689144"/>
            <a:ext cx="1657350" cy="12096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1BD1AB1D-F220-4C66-82CD-4988B1C8F140}"/>
              </a:ext>
            </a:extLst>
          </p:cNvPr>
          <p:cNvPicPr>
            <a:picLocks noChangeAspect="1"/>
          </p:cNvPicPr>
          <p:nvPr/>
        </p:nvPicPr>
        <p:blipFill rotWithShape="1">
          <a:blip r:embed="rId6">
            <a:extLst>
              <a:ext uri="{28A0092B-C50C-407E-A947-70E740481C1C}">
                <a14:useLocalDpi xmlns:a14="http://schemas.microsoft.com/office/drawing/2010/main" val="0"/>
              </a:ext>
            </a:extLst>
          </a:blip>
          <a:srcRect l="30220" b="31215"/>
          <a:stretch/>
        </p:blipFill>
        <p:spPr>
          <a:xfrm>
            <a:off x="9530305" y="3470534"/>
            <a:ext cx="1790664" cy="1301304"/>
          </a:xfrm>
          <a:prstGeom prst="rect">
            <a:avLst/>
          </a:prstGeom>
          <a:ln>
            <a:noFill/>
          </a:ln>
          <a:effectLst>
            <a:softEdge rad="112500"/>
          </a:effectLst>
        </p:spPr>
      </p:pic>
      <p:sp>
        <p:nvSpPr>
          <p:cNvPr id="13" name="CuadroTexto 12">
            <a:extLst>
              <a:ext uri="{FF2B5EF4-FFF2-40B4-BE49-F238E27FC236}">
                <a16:creationId xmlns:a16="http://schemas.microsoft.com/office/drawing/2014/main" id="{A06CBA6E-8E7B-49EB-88DF-5CB05714905C}"/>
              </a:ext>
            </a:extLst>
          </p:cNvPr>
          <p:cNvSpPr txBox="1"/>
          <p:nvPr/>
        </p:nvSpPr>
        <p:spPr>
          <a:xfrm>
            <a:off x="1079309" y="5000030"/>
            <a:ext cx="2076355" cy="369332"/>
          </a:xfrm>
          <a:prstGeom prst="rect">
            <a:avLst/>
          </a:prstGeom>
          <a:noFill/>
        </p:spPr>
        <p:txBody>
          <a:bodyPr wrap="square" rtlCol="0">
            <a:spAutoFit/>
          </a:bodyPr>
          <a:lstStyle/>
          <a:p>
            <a:pPr algn="ctr"/>
            <a:r>
              <a:rPr lang="es-ES" dirty="0">
                <a:latin typeface="Times New Roman" panose="02020603050405020304" pitchFamily="18" charset="0"/>
                <a:cs typeface="Times New Roman" panose="02020603050405020304" pitchFamily="18" charset="0"/>
              </a:rPr>
              <a:t>Las Tunas, Cuba </a:t>
            </a:r>
            <a:endParaRPr lang="es-CU" dirty="0">
              <a:latin typeface="Times New Roman" panose="02020603050405020304" pitchFamily="18" charset="0"/>
              <a:cs typeface="Times New Roman" panose="02020603050405020304" pitchFamily="18" charset="0"/>
            </a:endParaRPr>
          </a:p>
        </p:txBody>
      </p:sp>
      <p:sp>
        <p:nvSpPr>
          <p:cNvPr id="27" name="CuadroTexto 26">
            <a:extLst>
              <a:ext uri="{FF2B5EF4-FFF2-40B4-BE49-F238E27FC236}">
                <a16:creationId xmlns:a16="http://schemas.microsoft.com/office/drawing/2014/main" id="{000B3F06-E6EE-E090-6DC3-50857C25A813}"/>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grpSp>
        <p:nvGrpSpPr>
          <p:cNvPr id="28" name="Grupo 27">
            <a:extLst>
              <a:ext uri="{FF2B5EF4-FFF2-40B4-BE49-F238E27FC236}">
                <a16:creationId xmlns:a16="http://schemas.microsoft.com/office/drawing/2014/main" id="{E583F75C-BD28-941A-D344-BB3BDE7D7E6D}"/>
              </a:ext>
            </a:extLst>
          </p:cNvPr>
          <p:cNvGrpSpPr/>
          <p:nvPr/>
        </p:nvGrpSpPr>
        <p:grpSpPr>
          <a:xfrm>
            <a:off x="0" y="-35514"/>
            <a:ext cx="12295278" cy="6858000"/>
            <a:chOff x="0" y="0"/>
            <a:chExt cx="12295278" cy="6858000"/>
          </a:xfrm>
        </p:grpSpPr>
        <p:sp>
          <p:nvSpPr>
            <p:cNvPr id="29" name="CuadroTexto 28">
              <a:extLst>
                <a:ext uri="{FF2B5EF4-FFF2-40B4-BE49-F238E27FC236}">
                  <a16:creationId xmlns:a16="http://schemas.microsoft.com/office/drawing/2014/main" id="{D93E9D27-4152-0D44-73B5-52844EB95921}"/>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30" name="CuadroTexto 29">
              <a:extLst>
                <a:ext uri="{FF2B5EF4-FFF2-40B4-BE49-F238E27FC236}">
                  <a16:creationId xmlns:a16="http://schemas.microsoft.com/office/drawing/2014/main" id="{C1D8F165-D89F-1854-2937-F4FA2B04C5B6}"/>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31" name="Grupo 30">
              <a:extLst>
                <a:ext uri="{FF2B5EF4-FFF2-40B4-BE49-F238E27FC236}">
                  <a16:creationId xmlns:a16="http://schemas.microsoft.com/office/drawing/2014/main" id="{735A3550-D01F-9CA0-DC94-D06690E85B6F}"/>
                </a:ext>
              </a:extLst>
            </p:cNvPr>
            <p:cNvGrpSpPr/>
            <p:nvPr/>
          </p:nvGrpSpPr>
          <p:grpSpPr>
            <a:xfrm>
              <a:off x="0" y="0"/>
              <a:ext cx="12295278" cy="6858000"/>
              <a:chOff x="0" y="0"/>
              <a:chExt cx="12295278" cy="6858000"/>
            </a:xfrm>
          </p:grpSpPr>
          <p:grpSp>
            <p:nvGrpSpPr>
              <p:cNvPr id="32" name="Grupo 31">
                <a:extLst>
                  <a:ext uri="{FF2B5EF4-FFF2-40B4-BE49-F238E27FC236}">
                    <a16:creationId xmlns:a16="http://schemas.microsoft.com/office/drawing/2014/main" id="{816A6D70-A21F-9DF4-B929-9CE738ED24F8}"/>
                  </a:ext>
                </a:extLst>
              </p:cNvPr>
              <p:cNvGrpSpPr/>
              <p:nvPr/>
            </p:nvGrpSpPr>
            <p:grpSpPr>
              <a:xfrm>
                <a:off x="0" y="0"/>
                <a:ext cx="12295278" cy="6858000"/>
                <a:chOff x="0" y="0"/>
                <a:chExt cx="12295278" cy="6858000"/>
              </a:xfrm>
            </p:grpSpPr>
            <p:grpSp>
              <p:nvGrpSpPr>
                <p:cNvPr id="34" name="Grupo 33">
                  <a:extLst>
                    <a:ext uri="{FF2B5EF4-FFF2-40B4-BE49-F238E27FC236}">
                      <a16:creationId xmlns:a16="http://schemas.microsoft.com/office/drawing/2014/main" id="{5244B088-D3FA-F0E6-D710-239D3B2E28F2}"/>
                    </a:ext>
                  </a:extLst>
                </p:cNvPr>
                <p:cNvGrpSpPr/>
                <p:nvPr/>
              </p:nvGrpSpPr>
              <p:grpSpPr>
                <a:xfrm>
                  <a:off x="0" y="0"/>
                  <a:ext cx="12295278" cy="6858000"/>
                  <a:chOff x="0" y="0"/>
                  <a:chExt cx="12295278" cy="6858000"/>
                </a:xfrm>
              </p:grpSpPr>
              <p:sp>
                <p:nvSpPr>
                  <p:cNvPr id="37" name="Rectángulo 36">
                    <a:extLst>
                      <a:ext uri="{FF2B5EF4-FFF2-40B4-BE49-F238E27FC236}">
                        <a16:creationId xmlns:a16="http://schemas.microsoft.com/office/drawing/2014/main" id="{64589CE0-A0AA-A3DD-D4C6-C53795997829}"/>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a:t>Alexey Megna Alicio</a:t>
                    </a:r>
                    <a:r>
                      <a:rPr lang="es-MX" dirty="0"/>
                      <a:t> – Maestría en Gestión de la Tecnología – (segundo cuatrimestre)</a:t>
                    </a:r>
                  </a:p>
                </p:txBody>
              </p:sp>
              <p:pic>
                <p:nvPicPr>
                  <p:cNvPr id="38" name="Imagen 37">
                    <a:extLst>
                      <a:ext uri="{FF2B5EF4-FFF2-40B4-BE49-F238E27FC236}">
                        <a16:creationId xmlns:a16="http://schemas.microsoft.com/office/drawing/2014/main" id="{56F865D2-C064-E1BA-64EF-C7DA4653FB38}"/>
                      </a:ext>
                    </a:extLst>
                  </p:cNvPr>
                  <p:cNvPicPr>
                    <a:picLocks noChangeAspect="1"/>
                  </p:cNvPicPr>
                  <p:nvPr/>
                </p:nvPicPr>
                <p:blipFill>
                  <a:blip r:embed="rId7"/>
                  <a:stretch>
                    <a:fillRect/>
                  </a:stretch>
                </p:blipFill>
                <p:spPr>
                  <a:xfrm>
                    <a:off x="10966014" y="5817941"/>
                    <a:ext cx="1329264" cy="1026026"/>
                  </a:xfrm>
                  <a:prstGeom prst="rect">
                    <a:avLst/>
                  </a:prstGeom>
                </p:spPr>
              </p:pic>
              <p:grpSp>
                <p:nvGrpSpPr>
                  <p:cNvPr id="39" name="Grupo 38">
                    <a:extLst>
                      <a:ext uri="{FF2B5EF4-FFF2-40B4-BE49-F238E27FC236}">
                        <a16:creationId xmlns:a16="http://schemas.microsoft.com/office/drawing/2014/main" id="{98EB49AF-AA4D-9CB3-9C4F-8D27C4905B03}"/>
                      </a:ext>
                    </a:extLst>
                  </p:cNvPr>
                  <p:cNvGrpSpPr/>
                  <p:nvPr/>
                </p:nvGrpSpPr>
                <p:grpSpPr>
                  <a:xfrm>
                    <a:off x="0" y="0"/>
                    <a:ext cx="12192000" cy="1179914"/>
                    <a:chOff x="0" y="0"/>
                    <a:chExt cx="12192000" cy="1179914"/>
                  </a:xfrm>
                </p:grpSpPr>
                <p:grpSp>
                  <p:nvGrpSpPr>
                    <p:cNvPr id="40" name="Grupo 39">
                      <a:extLst>
                        <a:ext uri="{FF2B5EF4-FFF2-40B4-BE49-F238E27FC236}">
                          <a16:creationId xmlns:a16="http://schemas.microsoft.com/office/drawing/2014/main" id="{BAAC29E2-A227-175A-4EFF-0EE26402BCE1}"/>
                        </a:ext>
                      </a:extLst>
                    </p:cNvPr>
                    <p:cNvGrpSpPr/>
                    <p:nvPr/>
                  </p:nvGrpSpPr>
                  <p:grpSpPr>
                    <a:xfrm>
                      <a:off x="0" y="0"/>
                      <a:ext cx="12192000" cy="1179914"/>
                      <a:chOff x="0" y="0"/>
                      <a:chExt cx="12192000" cy="1179914"/>
                    </a:xfrm>
                  </p:grpSpPr>
                  <p:grpSp>
                    <p:nvGrpSpPr>
                      <p:cNvPr id="43" name="Grupo 42">
                        <a:extLst>
                          <a:ext uri="{FF2B5EF4-FFF2-40B4-BE49-F238E27FC236}">
                            <a16:creationId xmlns:a16="http://schemas.microsoft.com/office/drawing/2014/main" id="{AFC3A798-3B7C-7B3A-3C96-455C317EC51B}"/>
                          </a:ext>
                        </a:extLst>
                      </p:cNvPr>
                      <p:cNvGrpSpPr/>
                      <p:nvPr/>
                    </p:nvGrpSpPr>
                    <p:grpSpPr>
                      <a:xfrm>
                        <a:off x="0" y="0"/>
                        <a:ext cx="12192000" cy="1179914"/>
                        <a:chOff x="0" y="0"/>
                        <a:chExt cx="12192000" cy="1179914"/>
                      </a:xfrm>
                    </p:grpSpPr>
                    <p:sp>
                      <p:nvSpPr>
                        <p:cNvPr id="45" name="Rectángulo 44">
                          <a:extLst>
                            <a:ext uri="{FF2B5EF4-FFF2-40B4-BE49-F238E27FC236}">
                              <a16:creationId xmlns:a16="http://schemas.microsoft.com/office/drawing/2014/main" id="{03CAD632-AA4C-12F7-9435-585C14912902}"/>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6" name="Imagen 45">
                          <a:extLst>
                            <a:ext uri="{FF2B5EF4-FFF2-40B4-BE49-F238E27FC236}">
                              <a16:creationId xmlns:a16="http://schemas.microsoft.com/office/drawing/2014/main" id="{921A8733-29D5-8119-AC1F-4EC5830D0386}"/>
                            </a:ext>
                          </a:extLst>
                        </p:cNvPr>
                        <p:cNvPicPr>
                          <a:picLocks noChangeAspect="1"/>
                        </p:cNvPicPr>
                        <p:nvPr/>
                      </p:nvPicPr>
                      <p:blipFill>
                        <a:blip r:embed="rId8"/>
                        <a:stretch>
                          <a:fillRect/>
                        </a:stretch>
                      </p:blipFill>
                      <p:spPr>
                        <a:xfrm>
                          <a:off x="0" y="0"/>
                          <a:ext cx="6504972" cy="1179914"/>
                        </a:xfrm>
                        <a:prstGeom prst="rect">
                          <a:avLst/>
                        </a:prstGeom>
                      </p:spPr>
                    </p:pic>
                  </p:grpSp>
                  <p:pic>
                    <p:nvPicPr>
                      <p:cNvPr id="44" name="Imagen 43">
                        <a:extLst>
                          <a:ext uri="{FF2B5EF4-FFF2-40B4-BE49-F238E27FC236}">
                            <a16:creationId xmlns:a16="http://schemas.microsoft.com/office/drawing/2014/main" id="{6CC21A64-71EA-830C-346F-19C115FDCFCD}"/>
                          </a:ext>
                        </a:extLst>
                      </p:cNvPr>
                      <p:cNvPicPr>
                        <a:picLocks noChangeAspect="1"/>
                      </p:cNvPicPr>
                      <p:nvPr/>
                    </p:nvPicPr>
                    <p:blipFill>
                      <a:blip r:embed="rId9"/>
                      <a:stretch>
                        <a:fillRect/>
                      </a:stretch>
                    </p:blipFill>
                    <p:spPr>
                      <a:xfrm>
                        <a:off x="1575008" y="101238"/>
                        <a:ext cx="624078" cy="824051"/>
                      </a:xfrm>
                      <a:prstGeom prst="rect">
                        <a:avLst/>
                      </a:prstGeom>
                    </p:spPr>
                  </p:pic>
                </p:grpSp>
                <p:sp>
                  <p:nvSpPr>
                    <p:cNvPr id="42" name="CuadroTexto 41">
                      <a:extLst>
                        <a:ext uri="{FF2B5EF4-FFF2-40B4-BE49-F238E27FC236}">
                          <a16:creationId xmlns:a16="http://schemas.microsoft.com/office/drawing/2014/main" id="{5220982A-23A5-D944-30D4-86B928329297}"/>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Plan tecnológico para la gestión de la tecnología de la información en MIPYMES agroturísticas en Cuba</a:t>
                      </a:r>
                    </a:p>
                  </p:txBody>
                </p:sp>
              </p:grpSp>
            </p:grpSp>
            <p:sp>
              <p:nvSpPr>
                <p:cNvPr id="35" name="CuadroTexto 34">
                  <a:extLst>
                    <a:ext uri="{FF2B5EF4-FFF2-40B4-BE49-F238E27FC236}">
                      <a16:creationId xmlns:a16="http://schemas.microsoft.com/office/drawing/2014/main" id="{639CE608-9E4A-684B-D547-D7A7DD3500D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33" name="CuadroTexto 32">
                <a:extLst>
                  <a:ext uri="{FF2B5EF4-FFF2-40B4-BE49-F238E27FC236}">
                    <a16:creationId xmlns:a16="http://schemas.microsoft.com/office/drawing/2014/main" id="{B79D030A-BEF4-628A-DD44-768A867BC913}"/>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Tree>
    <p:custDataLst>
      <p:tags r:id="rId1"/>
    </p:custDataLst>
    <p:extLst>
      <p:ext uri="{BB962C8B-B14F-4D97-AF65-F5344CB8AC3E}">
        <p14:creationId xmlns:p14="http://schemas.microsoft.com/office/powerpoint/2010/main" val="321102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250"/>
                                        <p:tgtEl>
                                          <p:spTgt spid="52"/>
                                        </p:tgtEl>
                                      </p:cBhvr>
                                    </p:animEffect>
                                  </p:childTnLst>
                                </p:cTn>
                              </p:par>
                            </p:childTnLst>
                          </p:cTn>
                        </p:par>
                        <p:par>
                          <p:cTn id="27" fill="hold">
                            <p:stCondLst>
                              <p:cond delay="250"/>
                            </p:stCondLst>
                            <p:childTnLst>
                              <p:par>
                                <p:cTn id="28" presetID="22" presetClass="entr" presetSubtype="1" fill="hold"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250"/>
                                        <p:tgtEl>
                                          <p:spTgt spid="53"/>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down)">
                                      <p:cBhvr>
                                        <p:cTn id="34" dur="250"/>
                                        <p:tgtEl>
                                          <p:spTgt spid="54"/>
                                        </p:tgtEl>
                                      </p:cBhvr>
                                    </p:animEffect>
                                  </p:childTnLst>
                                </p:cTn>
                              </p:par>
                            </p:childTnLst>
                          </p:cTn>
                        </p:par>
                        <p:par>
                          <p:cTn id="35" fill="hold">
                            <p:stCondLst>
                              <p:cond delay="750"/>
                            </p:stCondLst>
                            <p:childTnLst>
                              <p:par>
                                <p:cTn id="36" presetID="22" presetClass="entr" presetSubtype="1"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up)">
                                      <p:cBhvr>
                                        <p:cTn id="38" dur="250"/>
                                        <p:tgtEl>
                                          <p:spTgt spid="55"/>
                                        </p:tgtEl>
                                      </p:cBhvr>
                                    </p:animEffect>
                                  </p:child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down)">
                                      <p:cBhvr>
                                        <p:cTn id="42"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EC0E54D6-E843-9B6B-6768-6C827330DD07}"/>
              </a:ext>
            </a:extLst>
          </p:cNvPr>
          <p:cNvGrpSpPr/>
          <p:nvPr/>
        </p:nvGrpSpPr>
        <p:grpSpPr>
          <a:xfrm>
            <a:off x="1052915" y="1745010"/>
            <a:ext cx="10276993" cy="4445376"/>
            <a:chOff x="603009" y="866085"/>
            <a:chExt cx="10276993" cy="4445376"/>
          </a:xfrm>
        </p:grpSpPr>
        <p:sp>
          <p:nvSpPr>
            <p:cNvPr id="14" name="CuadroTexto 13">
              <a:extLst>
                <a:ext uri="{FF2B5EF4-FFF2-40B4-BE49-F238E27FC236}">
                  <a16:creationId xmlns:a16="http://schemas.microsoft.com/office/drawing/2014/main" id="{8AB20B0C-1C78-4C5E-B6B6-7DA7FF00CFCB}"/>
                </a:ext>
              </a:extLst>
            </p:cNvPr>
            <p:cNvSpPr txBox="1"/>
            <p:nvPr/>
          </p:nvSpPr>
          <p:spPr>
            <a:xfrm>
              <a:off x="3080879" y="4451570"/>
              <a:ext cx="3287305" cy="707886"/>
            </a:xfrm>
            <a:prstGeom prst="rect">
              <a:avLst/>
            </a:prstGeom>
            <a:noFill/>
          </p:spPr>
          <p:txBody>
            <a:bodyPr wrap="square" rtlCol="0">
              <a:spAutoFit/>
            </a:bodyPr>
            <a:lstStyle/>
            <a:p>
              <a:r>
                <a:rPr lang="es-ES" sz="4000" dirty="0">
                  <a:solidFill>
                    <a:schemeClr val="accent2"/>
                  </a:solidFill>
                  <a:latin typeface="Forte" panose="03060902040502070203" pitchFamily="66" charset="0"/>
                  <a:cs typeface="Times New Roman" panose="02020603050405020304" pitchFamily="18" charset="0"/>
                </a:rPr>
                <a:t>Agricultura</a:t>
              </a:r>
              <a:endParaRPr lang="es-CU" sz="4000" dirty="0">
                <a:solidFill>
                  <a:schemeClr val="accent2"/>
                </a:solidFill>
                <a:latin typeface="Forte" panose="03060902040502070203" pitchFamily="66" charset="0"/>
                <a:cs typeface="Times New Roman" panose="02020603050405020304" pitchFamily="18" charset="0"/>
              </a:endParaRPr>
            </a:p>
          </p:txBody>
        </p:sp>
        <p:sp>
          <p:nvSpPr>
            <p:cNvPr id="15" name="CuadroTexto 14">
              <a:extLst>
                <a:ext uri="{FF2B5EF4-FFF2-40B4-BE49-F238E27FC236}">
                  <a16:creationId xmlns:a16="http://schemas.microsoft.com/office/drawing/2014/main" id="{CACA639B-7ED7-4B3D-8906-044814947E64}"/>
                </a:ext>
              </a:extLst>
            </p:cNvPr>
            <p:cNvSpPr txBox="1"/>
            <p:nvPr/>
          </p:nvSpPr>
          <p:spPr>
            <a:xfrm>
              <a:off x="8746878" y="2396311"/>
              <a:ext cx="2133124" cy="400110"/>
            </a:xfrm>
            <a:prstGeom prst="rect">
              <a:avLst/>
            </a:prstGeom>
            <a:noFill/>
          </p:spPr>
          <p:txBody>
            <a:bodyPr wrap="square" rtlCol="0">
              <a:spAutoFit/>
            </a:bodyPr>
            <a:lstStyle/>
            <a:p>
              <a:r>
                <a:rPr lang="es-ES" sz="2000" dirty="0">
                  <a:solidFill>
                    <a:srgbClr val="663300"/>
                  </a:solidFill>
                  <a:latin typeface="Bahnschrift Light" panose="020B0502040204020203" pitchFamily="34" charset="0"/>
                  <a:cs typeface="Times New Roman" panose="02020603050405020304" pitchFamily="18" charset="0"/>
                </a:rPr>
                <a:t>Zona rural </a:t>
              </a:r>
              <a:endParaRPr lang="es-CU" sz="2000" dirty="0">
                <a:solidFill>
                  <a:srgbClr val="663300"/>
                </a:solidFill>
                <a:latin typeface="Bahnschrift Light" panose="020B0502040204020203"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id="{99A8BB50-337F-4445-AA99-98D57B29779B}"/>
                </a:ext>
              </a:extLst>
            </p:cNvPr>
            <p:cNvSpPr txBox="1"/>
            <p:nvPr/>
          </p:nvSpPr>
          <p:spPr>
            <a:xfrm>
              <a:off x="3874273" y="3967698"/>
              <a:ext cx="3714746" cy="523220"/>
            </a:xfrm>
            <a:prstGeom prst="rect">
              <a:avLst/>
            </a:prstGeom>
            <a:noFill/>
          </p:spPr>
          <p:txBody>
            <a:bodyPr wrap="square" rtlCol="0">
              <a:spAutoFit/>
            </a:bodyPr>
            <a:lstStyle/>
            <a:p>
              <a:r>
                <a:rPr lang="es-ES" sz="2800" dirty="0">
                  <a:solidFill>
                    <a:schemeClr val="accent4">
                      <a:lumMod val="50000"/>
                    </a:schemeClr>
                  </a:solidFill>
                  <a:latin typeface="Elephant" panose="02020904090505020303" pitchFamily="18" charset="0"/>
                  <a:cs typeface="Times New Roman" panose="02020603050405020304" pitchFamily="18" charset="0"/>
                </a:rPr>
                <a:t>Recursos naturales </a:t>
              </a:r>
              <a:endParaRPr lang="es-CU" sz="2800" dirty="0">
                <a:solidFill>
                  <a:schemeClr val="accent4">
                    <a:lumMod val="50000"/>
                  </a:schemeClr>
                </a:solidFill>
                <a:latin typeface="Elephant" panose="02020904090505020303" pitchFamily="18" charset="0"/>
                <a:cs typeface="Times New Roman" panose="02020603050405020304" pitchFamily="18" charset="0"/>
              </a:endParaRPr>
            </a:p>
          </p:txBody>
        </p:sp>
        <p:sp>
          <p:nvSpPr>
            <p:cNvPr id="17" name="CuadroTexto 16">
              <a:extLst>
                <a:ext uri="{FF2B5EF4-FFF2-40B4-BE49-F238E27FC236}">
                  <a16:creationId xmlns:a16="http://schemas.microsoft.com/office/drawing/2014/main" id="{8CF3B11C-2290-40AD-987C-F26330E35504}"/>
                </a:ext>
              </a:extLst>
            </p:cNvPr>
            <p:cNvSpPr txBox="1"/>
            <p:nvPr/>
          </p:nvSpPr>
          <p:spPr>
            <a:xfrm>
              <a:off x="7698358" y="3852358"/>
              <a:ext cx="2055088" cy="461665"/>
            </a:xfrm>
            <a:prstGeom prst="rect">
              <a:avLst/>
            </a:prstGeom>
            <a:noFill/>
          </p:spPr>
          <p:txBody>
            <a:bodyPr wrap="square" rtlCol="0">
              <a:spAutoFit/>
            </a:bodyPr>
            <a:lstStyle/>
            <a:p>
              <a:r>
                <a:rPr lang="es-ES" sz="2400" dirty="0">
                  <a:solidFill>
                    <a:schemeClr val="accent6">
                      <a:lumMod val="75000"/>
                    </a:schemeClr>
                  </a:solidFill>
                  <a:latin typeface="Bauhaus 93" panose="04030905020B02020C02" pitchFamily="82" charset="0"/>
                  <a:cs typeface="Times New Roman" panose="02020603050405020304" pitchFamily="18" charset="0"/>
                </a:rPr>
                <a:t>Naturaleza </a:t>
              </a:r>
              <a:endParaRPr lang="es-CU" sz="2400" dirty="0">
                <a:solidFill>
                  <a:schemeClr val="accent6">
                    <a:lumMod val="75000"/>
                  </a:schemeClr>
                </a:solidFill>
                <a:latin typeface="Bauhaus 93" panose="04030905020B02020C02" pitchFamily="82" charset="0"/>
                <a:cs typeface="Times New Roman" panose="02020603050405020304" pitchFamily="18" charset="0"/>
              </a:endParaRPr>
            </a:p>
          </p:txBody>
        </p:sp>
        <p:sp>
          <p:nvSpPr>
            <p:cNvPr id="18" name="CuadroTexto 17">
              <a:extLst>
                <a:ext uri="{FF2B5EF4-FFF2-40B4-BE49-F238E27FC236}">
                  <a16:creationId xmlns:a16="http://schemas.microsoft.com/office/drawing/2014/main" id="{59853E9A-BBC4-4005-BA59-B54DC5F28535}"/>
                </a:ext>
              </a:extLst>
            </p:cNvPr>
            <p:cNvSpPr txBox="1"/>
            <p:nvPr/>
          </p:nvSpPr>
          <p:spPr>
            <a:xfrm>
              <a:off x="4440517" y="866085"/>
              <a:ext cx="2837009" cy="707886"/>
            </a:xfrm>
            <a:prstGeom prst="rect">
              <a:avLst/>
            </a:prstGeom>
            <a:noFill/>
          </p:spPr>
          <p:txBody>
            <a:bodyPr wrap="square" rtlCol="0">
              <a:spAutoFit/>
            </a:bodyPr>
            <a:lstStyle/>
            <a:p>
              <a:pPr algn="ctr"/>
              <a:r>
                <a:rPr lang="es-ES" sz="4000" dirty="0">
                  <a:solidFill>
                    <a:schemeClr val="tx2"/>
                  </a:solidFill>
                  <a:latin typeface="Times New Roman" panose="02020603050405020304" pitchFamily="18" charset="0"/>
                  <a:cs typeface="Times New Roman" panose="02020603050405020304" pitchFamily="18" charset="0"/>
                </a:rPr>
                <a:t>Tradiciones </a:t>
              </a:r>
              <a:endParaRPr lang="es-CU" sz="4000" dirty="0">
                <a:solidFill>
                  <a:schemeClr val="tx2"/>
                </a:solidFill>
                <a:latin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79B03DED-ABE6-4803-9A94-307A6AD58AE2}"/>
                </a:ext>
              </a:extLst>
            </p:cNvPr>
            <p:cNvSpPr txBox="1"/>
            <p:nvPr/>
          </p:nvSpPr>
          <p:spPr>
            <a:xfrm>
              <a:off x="7679743" y="2921411"/>
              <a:ext cx="1466613" cy="369332"/>
            </a:xfrm>
            <a:prstGeom prst="rect">
              <a:avLst/>
            </a:prstGeom>
            <a:noFill/>
          </p:spPr>
          <p:txBody>
            <a:bodyPr wrap="square" rtlCol="0">
              <a:spAutoFit/>
            </a:bodyPr>
            <a:lstStyle/>
            <a:p>
              <a:pPr algn="ctr"/>
              <a:r>
                <a:rPr lang="es-ES" dirty="0">
                  <a:solidFill>
                    <a:srgbClr val="559B15"/>
                  </a:solidFill>
                  <a:latin typeface="Century" panose="02040604050505020304" pitchFamily="18" charset="0"/>
                  <a:cs typeface="Times New Roman" panose="02020603050405020304" pitchFamily="18" charset="0"/>
                </a:rPr>
                <a:t>Desarrollo  </a:t>
              </a:r>
              <a:endParaRPr lang="es-CU" dirty="0">
                <a:solidFill>
                  <a:srgbClr val="559B15"/>
                </a:solidFill>
                <a:latin typeface="Century" panose="02040604050505020304" pitchFamily="18" charset="0"/>
                <a:cs typeface="Times New Roman" panose="02020603050405020304" pitchFamily="18" charset="0"/>
              </a:endParaRPr>
            </a:p>
          </p:txBody>
        </p:sp>
        <p:sp>
          <p:nvSpPr>
            <p:cNvPr id="20" name="CuadroTexto 19">
              <a:extLst>
                <a:ext uri="{FF2B5EF4-FFF2-40B4-BE49-F238E27FC236}">
                  <a16:creationId xmlns:a16="http://schemas.microsoft.com/office/drawing/2014/main" id="{0091E60A-8C09-4C13-88E6-094F5207FECF}"/>
                </a:ext>
              </a:extLst>
            </p:cNvPr>
            <p:cNvSpPr txBox="1"/>
            <p:nvPr/>
          </p:nvSpPr>
          <p:spPr>
            <a:xfrm>
              <a:off x="2543011" y="1908990"/>
              <a:ext cx="6908988" cy="2308324"/>
            </a:xfrm>
            <a:prstGeom prst="rect">
              <a:avLst/>
            </a:prstGeom>
            <a:noFill/>
          </p:spPr>
          <p:txBody>
            <a:bodyPr wrap="square" rtlCol="0">
              <a:spAutoFit/>
            </a:bodyPr>
            <a:lstStyle/>
            <a:p>
              <a:pPr algn="ctr"/>
              <a:r>
                <a:rPr lang="es-ES" sz="7200" dirty="0">
                  <a:solidFill>
                    <a:srgbClr val="003300"/>
                  </a:solidFill>
                  <a:latin typeface="Arial Black" panose="020B0A04020102020204" pitchFamily="34" charset="0"/>
                  <a:cs typeface="Times New Roman" panose="02020603050405020304" pitchFamily="18" charset="0"/>
                </a:rPr>
                <a:t>Sistema Agroturístico</a:t>
              </a:r>
              <a:r>
                <a:rPr lang="es-ES" sz="6600" dirty="0">
                  <a:latin typeface="Arial Black" panose="020B0A04020102020204" pitchFamily="34" charset="0"/>
                  <a:cs typeface="Times New Roman" panose="02020603050405020304" pitchFamily="18" charset="0"/>
                </a:rPr>
                <a:t> </a:t>
              </a:r>
              <a:r>
                <a:rPr lang="es-ES" sz="3600" dirty="0">
                  <a:latin typeface="Times New Roman" panose="02020603050405020304" pitchFamily="18" charset="0"/>
                  <a:cs typeface="Times New Roman" panose="02020603050405020304" pitchFamily="18" charset="0"/>
                </a:rPr>
                <a:t>  </a:t>
              </a:r>
              <a:endParaRPr lang="es-CU" sz="3600" dirty="0">
                <a:latin typeface="Times New Roman" panose="02020603050405020304" pitchFamily="18" charset="0"/>
                <a:cs typeface="Times New Roman" panose="02020603050405020304" pitchFamily="18" charset="0"/>
              </a:endParaRPr>
            </a:p>
          </p:txBody>
        </p:sp>
        <p:sp>
          <p:nvSpPr>
            <p:cNvPr id="21" name="CuadroTexto 20">
              <a:extLst>
                <a:ext uri="{FF2B5EF4-FFF2-40B4-BE49-F238E27FC236}">
                  <a16:creationId xmlns:a16="http://schemas.microsoft.com/office/drawing/2014/main" id="{2D19844F-46FE-46D9-9DF1-E52C97CBEC4D}"/>
                </a:ext>
              </a:extLst>
            </p:cNvPr>
            <p:cNvSpPr txBox="1"/>
            <p:nvPr/>
          </p:nvSpPr>
          <p:spPr>
            <a:xfrm>
              <a:off x="1160617" y="3839875"/>
              <a:ext cx="1997475" cy="461665"/>
            </a:xfrm>
            <a:prstGeom prst="rect">
              <a:avLst/>
            </a:prstGeom>
            <a:noFill/>
          </p:spPr>
          <p:txBody>
            <a:bodyPr wrap="square" rtlCol="0">
              <a:spAutoFit/>
            </a:bodyPr>
            <a:lstStyle/>
            <a:p>
              <a:r>
                <a:rPr lang="es-ES" sz="2400" dirty="0">
                  <a:solidFill>
                    <a:srgbClr val="FF0066"/>
                  </a:solidFill>
                  <a:latin typeface="Matura MT Script Capitals" panose="03020802060602070202" pitchFamily="66" charset="0"/>
                </a:rPr>
                <a:t>Costumbres</a:t>
              </a:r>
              <a:r>
                <a:rPr lang="es-ES" sz="2400" dirty="0">
                  <a:solidFill>
                    <a:srgbClr val="FF0066"/>
                  </a:solidFill>
                  <a:latin typeface="Forte" panose="03060902040502070203" pitchFamily="66" charset="0"/>
                </a:rPr>
                <a:t> </a:t>
              </a:r>
              <a:endParaRPr lang="es-CU" sz="2400" dirty="0">
                <a:solidFill>
                  <a:srgbClr val="FF0066"/>
                </a:solidFill>
                <a:latin typeface="Forte" panose="03060902040502070203" pitchFamily="66" charset="0"/>
              </a:endParaRPr>
            </a:p>
          </p:txBody>
        </p:sp>
        <p:sp>
          <p:nvSpPr>
            <p:cNvPr id="22" name="CuadroTexto 21">
              <a:extLst>
                <a:ext uri="{FF2B5EF4-FFF2-40B4-BE49-F238E27FC236}">
                  <a16:creationId xmlns:a16="http://schemas.microsoft.com/office/drawing/2014/main" id="{E6DA6263-3F6A-4D59-8C58-C10324211719}"/>
                </a:ext>
              </a:extLst>
            </p:cNvPr>
            <p:cNvSpPr txBox="1"/>
            <p:nvPr/>
          </p:nvSpPr>
          <p:spPr>
            <a:xfrm>
              <a:off x="7044325" y="4594263"/>
              <a:ext cx="2055088" cy="369332"/>
            </a:xfrm>
            <a:prstGeom prst="rect">
              <a:avLst/>
            </a:prstGeom>
            <a:noFill/>
          </p:spPr>
          <p:txBody>
            <a:bodyPr wrap="square" rtlCol="0">
              <a:spAutoFit/>
            </a:bodyPr>
            <a:lstStyle/>
            <a:p>
              <a:r>
                <a:rPr lang="es-ES" dirty="0">
                  <a:solidFill>
                    <a:schemeClr val="tx1">
                      <a:lumMod val="85000"/>
                      <a:lumOff val="15000"/>
                    </a:schemeClr>
                  </a:solidFill>
                  <a:latin typeface="Cooper Black" panose="0208090404030B020404" pitchFamily="18" charset="0"/>
                  <a:cs typeface="Times New Roman" panose="02020603050405020304" pitchFamily="18" charset="0"/>
                </a:rPr>
                <a:t>Sostenibilidad </a:t>
              </a:r>
              <a:endParaRPr lang="es-CU" dirty="0">
                <a:solidFill>
                  <a:schemeClr val="tx1">
                    <a:lumMod val="85000"/>
                    <a:lumOff val="15000"/>
                  </a:schemeClr>
                </a:solidFill>
                <a:latin typeface="Cooper Black" panose="0208090404030B020404" pitchFamily="18" charset="0"/>
                <a:cs typeface="Times New Roman" panose="02020603050405020304" pitchFamily="18" charset="0"/>
              </a:endParaRPr>
            </a:p>
          </p:txBody>
        </p:sp>
        <p:sp>
          <p:nvSpPr>
            <p:cNvPr id="23" name="CuadroTexto 22">
              <a:extLst>
                <a:ext uri="{FF2B5EF4-FFF2-40B4-BE49-F238E27FC236}">
                  <a16:creationId xmlns:a16="http://schemas.microsoft.com/office/drawing/2014/main" id="{8E3F1E21-8F92-4FE8-8A3E-E377951B2B03}"/>
                </a:ext>
              </a:extLst>
            </p:cNvPr>
            <p:cNvSpPr txBox="1"/>
            <p:nvPr/>
          </p:nvSpPr>
          <p:spPr>
            <a:xfrm>
              <a:off x="7559304" y="1130234"/>
              <a:ext cx="1847485" cy="769441"/>
            </a:xfrm>
            <a:prstGeom prst="rect">
              <a:avLst/>
            </a:prstGeom>
            <a:noFill/>
          </p:spPr>
          <p:txBody>
            <a:bodyPr wrap="square" rtlCol="0">
              <a:spAutoFit/>
            </a:bodyPr>
            <a:lstStyle/>
            <a:p>
              <a:pPr algn="r"/>
              <a:r>
                <a:rPr lang="es-ES_tradnl" sz="4400" dirty="0">
                  <a:solidFill>
                    <a:srgbClr val="008000"/>
                  </a:solidFill>
                  <a:effectLst/>
                  <a:latin typeface="Haettenschweiler" panose="020B0706040902060204" pitchFamily="34" charset="0"/>
                  <a:ea typeface="Calibri" panose="020F0502020204030204" pitchFamily="34" charset="0"/>
                  <a:cs typeface="Arial" panose="020B0604020202020204" pitchFamily="34" charset="0"/>
                </a:rPr>
                <a:t>Ecológico </a:t>
              </a:r>
              <a:endParaRPr lang="es-CU" sz="4400" dirty="0">
                <a:solidFill>
                  <a:srgbClr val="008000"/>
                </a:solidFill>
                <a:latin typeface="Haettenschweiler" panose="020B0706040902060204" pitchFamily="34" charset="0"/>
                <a:cs typeface="Times New Roman" panose="02020603050405020304" pitchFamily="18" charset="0"/>
              </a:endParaRPr>
            </a:p>
          </p:txBody>
        </p:sp>
        <p:sp>
          <p:nvSpPr>
            <p:cNvPr id="25" name="CuadroTexto 24">
              <a:extLst>
                <a:ext uri="{FF2B5EF4-FFF2-40B4-BE49-F238E27FC236}">
                  <a16:creationId xmlns:a16="http://schemas.microsoft.com/office/drawing/2014/main" id="{77B647D4-BAB1-46CF-835A-0F1A751551AA}"/>
                </a:ext>
              </a:extLst>
            </p:cNvPr>
            <p:cNvSpPr txBox="1"/>
            <p:nvPr/>
          </p:nvSpPr>
          <p:spPr>
            <a:xfrm>
              <a:off x="5106635" y="1679167"/>
              <a:ext cx="2265588" cy="584775"/>
            </a:xfrm>
            <a:prstGeom prst="rect">
              <a:avLst/>
            </a:prstGeom>
            <a:noFill/>
          </p:spPr>
          <p:txBody>
            <a:bodyPr wrap="square">
              <a:spAutoFit/>
            </a:bodyPr>
            <a:lstStyle/>
            <a:p>
              <a:r>
                <a:rPr lang="es-ES_tradnl" sz="3200" dirty="0">
                  <a:effectLst/>
                  <a:latin typeface="Arial Narrow" panose="020B0606020202030204" pitchFamily="34" charset="0"/>
                  <a:ea typeface="Calibri" panose="020F0502020204030204" pitchFamily="34" charset="0"/>
                  <a:cs typeface="Arial" panose="020B0604020202020204" pitchFamily="34" charset="0"/>
                </a:rPr>
                <a:t>Gastronomía  </a:t>
              </a:r>
              <a:endParaRPr lang="es-CU" sz="3200" dirty="0"/>
            </a:p>
          </p:txBody>
        </p:sp>
        <p:sp>
          <p:nvSpPr>
            <p:cNvPr id="27" name="CuadroTexto 26">
              <a:extLst>
                <a:ext uri="{FF2B5EF4-FFF2-40B4-BE49-F238E27FC236}">
                  <a16:creationId xmlns:a16="http://schemas.microsoft.com/office/drawing/2014/main" id="{1C462C9D-1833-4027-A4F2-63CE2BD1A8A0}"/>
                </a:ext>
              </a:extLst>
            </p:cNvPr>
            <p:cNvSpPr txBox="1"/>
            <p:nvPr/>
          </p:nvSpPr>
          <p:spPr>
            <a:xfrm>
              <a:off x="8810973" y="4740015"/>
              <a:ext cx="1652766" cy="369332"/>
            </a:xfrm>
            <a:prstGeom prst="rect">
              <a:avLst/>
            </a:prstGeom>
            <a:noFill/>
          </p:spPr>
          <p:txBody>
            <a:bodyPr wrap="square" rtlCol="0">
              <a:spAutoFit/>
            </a:bodyPr>
            <a:lstStyle/>
            <a:p>
              <a:r>
                <a:rPr lang="es-ES" b="1" dirty="0">
                  <a:solidFill>
                    <a:srgbClr val="C00000"/>
                  </a:solidFill>
                  <a:latin typeface="Lucida Bright" panose="02040602050505020304" pitchFamily="18" charset="0"/>
                </a:rPr>
                <a:t>Atractivo</a:t>
              </a:r>
              <a:endParaRPr lang="es-CU" b="1" dirty="0">
                <a:solidFill>
                  <a:srgbClr val="C00000"/>
                </a:solidFill>
                <a:latin typeface="Lucida Bright" panose="02040602050505020304" pitchFamily="18" charset="0"/>
              </a:endParaRPr>
            </a:p>
          </p:txBody>
        </p:sp>
        <p:sp>
          <p:nvSpPr>
            <p:cNvPr id="30" name="CuadroTexto 29">
              <a:extLst>
                <a:ext uri="{FF2B5EF4-FFF2-40B4-BE49-F238E27FC236}">
                  <a16:creationId xmlns:a16="http://schemas.microsoft.com/office/drawing/2014/main" id="{A632E64C-DCE0-47E9-9D50-555AFC124403}"/>
                </a:ext>
              </a:extLst>
            </p:cNvPr>
            <p:cNvSpPr txBox="1"/>
            <p:nvPr/>
          </p:nvSpPr>
          <p:spPr>
            <a:xfrm>
              <a:off x="603009" y="2373166"/>
              <a:ext cx="2837009" cy="646331"/>
            </a:xfrm>
            <a:prstGeom prst="rect">
              <a:avLst/>
            </a:prstGeom>
            <a:noFill/>
          </p:spPr>
          <p:txBody>
            <a:bodyPr wrap="square" rtlCol="0">
              <a:spAutoFit/>
            </a:bodyPr>
            <a:lstStyle/>
            <a:p>
              <a:pPr algn="r"/>
              <a:r>
                <a:rPr lang="es-ES_tradnl" sz="3600" b="1" dirty="0">
                  <a:solidFill>
                    <a:schemeClr val="tx2">
                      <a:lumMod val="75000"/>
                    </a:schemeClr>
                  </a:solidFill>
                  <a:effectLst/>
                  <a:latin typeface="Eras Light ITC" panose="020B0402030504020804" pitchFamily="34" charset="0"/>
                  <a:ea typeface="Calibri" panose="020F0502020204030204" pitchFamily="34" charset="0"/>
                  <a:cs typeface="Arial" panose="020B0604020202020204" pitchFamily="34" charset="0"/>
                </a:rPr>
                <a:t>Geográfico </a:t>
              </a:r>
              <a:endParaRPr lang="es-CU" sz="3600" b="1" dirty="0">
                <a:solidFill>
                  <a:schemeClr val="tx2">
                    <a:lumMod val="75000"/>
                  </a:schemeClr>
                </a:solidFill>
                <a:latin typeface="Eras Light ITC" panose="020B0402030504020804" pitchFamily="34" charset="0"/>
                <a:cs typeface="Times New Roman" panose="02020603050405020304" pitchFamily="18" charset="0"/>
              </a:endParaRPr>
            </a:p>
          </p:txBody>
        </p:sp>
        <p:sp>
          <p:nvSpPr>
            <p:cNvPr id="32" name="CuadroTexto 31">
              <a:extLst>
                <a:ext uri="{FF2B5EF4-FFF2-40B4-BE49-F238E27FC236}">
                  <a16:creationId xmlns:a16="http://schemas.microsoft.com/office/drawing/2014/main" id="{92884DDC-06A6-4D4D-AD62-53DED8167B33}"/>
                </a:ext>
              </a:extLst>
            </p:cNvPr>
            <p:cNvSpPr txBox="1"/>
            <p:nvPr/>
          </p:nvSpPr>
          <p:spPr>
            <a:xfrm>
              <a:off x="3387075" y="2949947"/>
              <a:ext cx="1366457" cy="400110"/>
            </a:xfrm>
            <a:prstGeom prst="rect">
              <a:avLst/>
            </a:prstGeom>
            <a:noFill/>
          </p:spPr>
          <p:txBody>
            <a:bodyPr wrap="square">
              <a:spAutoFit/>
            </a:bodyPr>
            <a:lstStyle/>
            <a:p>
              <a:r>
                <a:rPr lang="es-ES_tradnl" sz="2000" b="1" dirty="0">
                  <a:effectLst/>
                  <a:latin typeface="Arial Narrow" panose="020B0606020202030204" pitchFamily="34" charset="0"/>
                  <a:ea typeface="Calibri" panose="020F0502020204030204" pitchFamily="34" charset="0"/>
                  <a:cs typeface="Arial" panose="020B0604020202020204" pitchFamily="34" charset="0"/>
                </a:rPr>
                <a:t>Territorial </a:t>
              </a:r>
              <a:endParaRPr lang="es-CU" sz="2000" b="1" dirty="0"/>
            </a:p>
          </p:txBody>
        </p:sp>
        <p:sp>
          <p:nvSpPr>
            <p:cNvPr id="34" name="CuadroTexto 33">
              <a:extLst>
                <a:ext uri="{FF2B5EF4-FFF2-40B4-BE49-F238E27FC236}">
                  <a16:creationId xmlns:a16="http://schemas.microsoft.com/office/drawing/2014/main" id="{95F124DF-E7CC-41A4-A4D2-6BB31002609D}"/>
                </a:ext>
              </a:extLst>
            </p:cNvPr>
            <p:cNvSpPr txBox="1"/>
            <p:nvPr/>
          </p:nvSpPr>
          <p:spPr>
            <a:xfrm>
              <a:off x="1167980" y="1653503"/>
              <a:ext cx="3468028" cy="369332"/>
            </a:xfrm>
            <a:prstGeom prst="rect">
              <a:avLst/>
            </a:prstGeom>
            <a:noFill/>
          </p:spPr>
          <p:txBody>
            <a:bodyPr wrap="square">
              <a:spAutoFit/>
            </a:bodyPr>
            <a:lstStyle/>
            <a:p>
              <a:r>
                <a:rPr lang="es-ES_tradnl" dirty="0">
                  <a:latin typeface="Lucida Handwriting" panose="03010101010101010101" pitchFamily="66" charset="0"/>
                  <a:ea typeface="Calibri" panose="020F0502020204030204" pitchFamily="34" charset="0"/>
                  <a:cs typeface="Arial" panose="020B0604020202020204" pitchFamily="34" charset="0"/>
                </a:rPr>
                <a:t>E</a:t>
              </a:r>
              <a:r>
                <a:rPr lang="es-ES_tradnl" sz="1800" dirty="0">
                  <a:effectLst/>
                  <a:latin typeface="Lucida Handwriting" panose="03010101010101010101" pitchFamily="66" charset="0"/>
                  <a:ea typeface="Calibri" panose="020F0502020204030204" pitchFamily="34" charset="0"/>
                  <a:cs typeface="Arial" panose="020B0604020202020204" pitchFamily="34" charset="0"/>
                </a:rPr>
                <a:t>ducación agropecuaria </a:t>
              </a:r>
              <a:endParaRPr lang="es-CU" dirty="0">
                <a:latin typeface="Lucida Handwriting" panose="03010101010101010101" pitchFamily="66" charset="0"/>
              </a:endParaRPr>
            </a:p>
          </p:txBody>
        </p:sp>
        <p:sp>
          <p:nvSpPr>
            <p:cNvPr id="35" name="CuadroTexto 34">
              <a:extLst>
                <a:ext uri="{FF2B5EF4-FFF2-40B4-BE49-F238E27FC236}">
                  <a16:creationId xmlns:a16="http://schemas.microsoft.com/office/drawing/2014/main" id="{3D53BA5C-696D-4970-B076-D028F5E15256}"/>
                </a:ext>
              </a:extLst>
            </p:cNvPr>
            <p:cNvSpPr txBox="1"/>
            <p:nvPr/>
          </p:nvSpPr>
          <p:spPr>
            <a:xfrm>
              <a:off x="3579784" y="985424"/>
              <a:ext cx="1652766" cy="369332"/>
            </a:xfrm>
            <a:prstGeom prst="rect">
              <a:avLst/>
            </a:prstGeom>
            <a:noFill/>
          </p:spPr>
          <p:txBody>
            <a:bodyPr wrap="square" rtlCol="0">
              <a:spAutoFit/>
            </a:bodyPr>
            <a:lstStyle/>
            <a:p>
              <a:r>
                <a:rPr lang="es-ES" b="1" dirty="0">
                  <a:solidFill>
                    <a:srgbClr val="C00000"/>
                  </a:solidFill>
                  <a:latin typeface="Lucida Bright" panose="02040602050505020304" pitchFamily="18" charset="0"/>
                </a:rPr>
                <a:t>Cultura </a:t>
              </a:r>
              <a:endParaRPr lang="es-CU" b="1" dirty="0">
                <a:solidFill>
                  <a:srgbClr val="C00000"/>
                </a:solidFill>
                <a:latin typeface="Lucida Bright" panose="02040602050505020304" pitchFamily="18" charset="0"/>
              </a:endParaRPr>
            </a:p>
          </p:txBody>
        </p:sp>
        <p:sp>
          <p:nvSpPr>
            <p:cNvPr id="36" name="CuadroTexto 35">
              <a:extLst>
                <a:ext uri="{FF2B5EF4-FFF2-40B4-BE49-F238E27FC236}">
                  <a16:creationId xmlns:a16="http://schemas.microsoft.com/office/drawing/2014/main" id="{1DA09CAE-E0A5-45C5-8DE8-F5C2426F9D2C}"/>
                </a:ext>
              </a:extLst>
            </p:cNvPr>
            <p:cNvSpPr txBox="1"/>
            <p:nvPr/>
          </p:nvSpPr>
          <p:spPr>
            <a:xfrm>
              <a:off x="1155490" y="4270481"/>
              <a:ext cx="2446679" cy="338554"/>
            </a:xfrm>
            <a:prstGeom prst="rect">
              <a:avLst/>
            </a:prstGeom>
            <a:noFill/>
          </p:spPr>
          <p:txBody>
            <a:bodyPr wrap="square" rtlCol="0">
              <a:spAutoFit/>
            </a:bodyPr>
            <a:lstStyle/>
            <a:p>
              <a:r>
                <a:rPr lang="es-ES" sz="1600" dirty="0"/>
                <a:t>Producción agropecuaria</a:t>
              </a:r>
              <a:endParaRPr lang="es-CU" sz="1600" dirty="0"/>
            </a:p>
          </p:txBody>
        </p:sp>
        <p:sp>
          <p:nvSpPr>
            <p:cNvPr id="37" name="CuadroTexto 36">
              <a:extLst>
                <a:ext uri="{FF2B5EF4-FFF2-40B4-BE49-F238E27FC236}">
                  <a16:creationId xmlns:a16="http://schemas.microsoft.com/office/drawing/2014/main" id="{34A8A6E5-EB27-4316-8203-8F0CDCAE3DC8}"/>
                </a:ext>
              </a:extLst>
            </p:cNvPr>
            <p:cNvSpPr txBox="1"/>
            <p:nvPr/>
          </p:nvSpPr>
          <p:spPr>
            <a:xfrm>
              <a:off x="2241564" y="2079028"/>
              <a:ext cx="1005273" cy="369332"/>
            </a:xfrm>
            <a:prstGeom prst="rect">
              <a:avLst/>
            </a:prstGeom>
            <a:noFill/>
          </p:spPr>
          <p:txBody>
            <a:bodyPr wrap="square" rtlCol="0">
              <a:spAutoFit/>
            </a:bodyPr>
            <a:lstStyle/>
            <a:p>
              <a:r>
                <a:rPr lang="es-ES" dirty="0">
                  <a:solidFill>
                    <a:srgbClr val="FF0000"/>
                  </a:solidFill>
                  <a:latin typeface="Calisto MT" panose="02040603050505030304" pitchFamily="18" charset="0"/>
                </a:rPr>
                <a:t>Historia </a:t>
              </a:r>
              <a:endParaRPr lang="es-CU" dirty="0">
                <a:solidFill>
                  <a:srgbClr val="FF0000"/>
                </a:solidFill>
                <a:latin typeface="Calisto MT" panose="02040603050505030304" pitchFamily="18" charset="0"/>
              </a:endParaRPr>
            </a:p>
          </p:txBody>
        </p:sp>
        <p:sp>
          <p:nvSpPr>
            <p:cNvPr id="38" name="CuadroTexto 37">
              <a:extLst>
                <a:ext uri="{FF2B5EF4-FFF2-40B4-BE49-F238E27FC236}">
                  <a16:creationId xmlns:a16="http://schemas.microsoft.com/office/drawing/2014/main" id="{D4370692-B820-4F1F-B0DE-B5CC972F2752}"/>
                </a:ext>
              </a:extLst>
            </p:cNvPr>
            <p:cNvSpPr txBox="1"/>
            <p:nvPr/>
          </p:nvSpPr>
          <p:spPr>
            <a:xfrm>
              <a:off x="5952637" y="4942129"/>
              <a:ext cx="2212848" cy="369332"/>
            </a:xfrm>
            <a:prstGeom prst="rect">
              <a:avLst/>
            </a:prstGeom>
            <a:noFill/>
          </p:spPr>
          <p:txBody>
            <a:bodyPr wrap="square" rtlCol="0">
              <a:spAutoFit/>
            </a:bodyPr>
            <a:lstStyle/>
            <a:p>
              <a:r>
                <a:rPr lang="es-ES" dirty="0">
                  <a:solidFill>
                    <a:srgbClr val="3333CC"/>
                  </a:solidFill>
                </a:rPr>
                <a:t>Servicios turísticos</a:t>
              </a:r>
              <a:endParaRPr lang="es-CU" dirty="0">
                <a:solidFill>
                  <a:srgbClr val="3333CC"/>
                </a:solidFill>
              </a:endParaRPr>
            </a:p>
          </p:txBody>
        </p:sp>
        <p:sp>
          <p:nvSpPr>
            <p:cNvPr id="39" name="CuadroTexto 38">
              <a:extLst>
                <a:ext uri="{FF2B5EF4-FFF2-40B4-BE49-F238E27FC236}">
                  <a16:creationId xmlns:a16="http://schemas.microsoft.com/office/drawing/2014/main" id="{654E1A37-73EB-44A2-9E59-D19E26491ADF}"/>
                </a:ext>
              </a:extLst>
            </p:cNvPr>
            <p:cNvSpPr txBox="1"/>
            <p:nvPr/>
          </p:nvSpPr>
          <p:spPr>
            <a:xfrm>
              <a:off x="7056770" y="1896958"/>
              <a:ext cx="3504550" cy="523220"/>
            </a:xfrm>
            <a:prstGeom prst="rect">
              <a:avLst/>
            </a:prstGeom>
            <a:noFill/>
          </p:spPr>
          <p:txBody>
            <a:bodyPr wrap="square" rtlCol="0">
              <a:spAutoFit/>
            </a:bodyPr>
            <a:lstStyle/>
            <a:p>
              <a:r>
                <a:rPr lang="es-ES" sz="2800" dirty="0">
                  <a:solidFill>
                    <a:schemeClr val="accent6">
                      <a:lumMod val="50000"/>
                    </a:schemeClr>
                  </a:solidFill>
                  <a:latin typeface="Bauhaus 93" panose="04030905020B02020C02" pitchFamily="82" charset="0"/>
                  <a:cs typeface="Times New Roman" panose="02020603050405020304" pitchFamily="18" charset="0"/>
                </a:rPr>
                <a:t>Potencial Humano </a:t>
              </a:r>
              <a:endParaRPr lang="es-CU" sz="2800" dirty="0">
                <a:solidFill>
                  <a:schemeClr val="accent6">
                    <a:lumMod val="50000"/>
                  </a:schemeClr>
                </a:solidFill>
                <a:latin typeface="Bauhaus 93" panose="04030905020B02020C02" pitchFamily="82" charset="0"/>
                <a:cs typeface="Times New Roman" panose="02020603050405020304" pitchFamily="18" charset="0"/>
              </a:endParaRPr>
            </a:p>
          </p:txBody>
        </p:sp>
      </p:grpSp>
      <p:grpSp>
        <p:nvGrpSpPr>
          <p:cNvPr id="44" name="Grupo 43">
            <a:extLst>
              <a:ext uri="{FF2B5EF4-FFF2-40B4-BE49-F238E27FC236}">
                <a16:creationId xmlns:a16="http://schemas.microsoft.com/office/drawing/2014/main" id="{19F4E16C-5098-7E46-AF4A-42E56ADEEF37}"/>
              </a:ext>
            </a:extLst>
          </p:cNvPr>
          <p:cNvGrpSpPr/>
          <p:nvPr/>
        </p:nvGrpSpPr>
        <p:grpSpPr>
          <a:xfrm>
            <a:off x="0" y="-35514"/>
            <a:ext cx="12295278" cy="6858000"/>
            <a:chOff x="0" y="0"/>
            <a:chExt cx="12295278" cy="6858000"/>
          </a:xfrm>
        </p:grpSpPr>
        <p:sp>
          <p:nvSpPr>
            <p:cNvPr id="45" name="CuadroTexto 44">
              <a:extLst>
                <a:ext uri="{FF2B5EF4-FFF2-40B4-BE49-F238E27FC236}">
                  <a16:creationId xmlns:a16="http://schemas.microsoft.com/office/drawing/2014/main" id="{D43E6947-DCA4-E826-CAD3-40E0E9C0E3B9}"/>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46" name="CuadroTexto 45">
              <a:extLst>
                <a:ext uri="{FF2B5EF4-FFF2-40B4-BE49-F238E27FC236}">
                  <a16:creationId xmlns:a16="http://schemas.microsoft.com/office/drawing/2014/main" id="{F91853A3-BB13-7818-32AF-F810D63129DF}"/>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47" name="Grupo 46">
              <a:extLst>
                <a:ext uri="{FF2B5EF4-FFF2-40B4-BE49-F238E27FC236}">
                  <a16:creationId xmlns:a16="http://schemas.microsoft.com/office/drawing/2014/main" id="{BCE6BBEB-85EF-961F-7FCC-5A610A42D637}"/>
                </a:ext>
              </a:extLst>
            </p:cNvPr>
            <p:cNvGrpSpPr/>
            <p:nvPr/>
          </p:nvGrpSpPr>
          <p:grpSpPr>
            <a:xfrm>
              <a:off x="0" y="0"/>
              <a:ext cx="12295278" cy="6858000"/>
              <a:chOff x="0" y="0"/>
              <a:chExt cx="12295278" cy="6858000"/>
            </a:xfrm>
          </p:grpSpPr>
          <p:grpSp>
            <p:nvGrpSpPr>
              <p:cNvPr id="48" name="Grupo 47">
                <a:extLst>
                  <a:ext uri="{FF2B5EF4-FFF2-40B4-BE49-F238E27FC236}">
                    <a16:creationId xmlns:a16="http://schemas.microsoft.com/office/drawing/2014/main" id="{06E07B39-B00C-2D16-8C9E-5E117172001F}"/>
                  </a:ext>
                </a:extLst>
              </p:cNvPr>
              <p:cNvGrpSpPr/>
              <p:nvPr/>
            </p:nvGrpSpPr>
            <p:grpSpPr>
              <a:xfrm>
                <a:off x="0" y="0"/>
                <a:ext cx="12295278" cy="6858000"/>
                <a:chOff x="0" y="0"/>
                <a:chExt cx="12295278" cy="6858000"/>
              </a:xfrm>
            </p:grpSpPr>
            <p:grpSp>
              <p:nvGrpSpPr>
                <p:cNvPr id="50" name="Grupo 49">
                  <a:extLst>
                    <a:ext uri="{FF2B5EF4-FFF2-40B4-BE49-F238E27FC236}">
                      <a16:creationId xmlns:a16="http://schemas.microsoft.com/office/drawing/2014/main" id="{1B158663-CE01-E839-095A-78FED5DB068C}"/>
                    </a:ext>
                  </a:extLst>
                </p:cNvPr>
                <p:cNvGrpSpPr/>
                <p:nvPr/>
              </p:nvGrpSpPr>
              <p:grpSpPr>
                <a:xfrm>
                  <a:off x="0" y="0"/>
                  <a:ext cx="12295278" cy="6858000"/>
                  <a:chOff x="0" y="0"/>
                  <a:chExt cx="12295278" cy="6858000"/>
                </a:xfrm>
              </p:grpSpPr>
              <p:sp>
                <p:nvSpPr>
                  <p:cNvPr id="52" name="Rectángulo 51">
                    <a:extLst>
                      <a:ext uri="{FF2B5EF4-FFF2-40B4-BE49-F238E27FC236}">
                        <a16:creationId xmlns:a16="http://schemas.microsoft.com/office/drawing/2014/main" id="{45B4EDD8-B574-AECD-476B-22905424E8A1}"/>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a:t>Alexey Megna Alicio</a:t>
                    </a:r>
                    <a:r>
                      <a:rPr lang="es-MX" dirty="0"/>
                      <a:t> – Maestría en Gestión de la Tecnología – (segundo cuatrimestre)</a:t>
                    </a:r>
                  </a:p>
                </p:txBody>
              </p:sp>
              <p:pic>
                <p:nvPicPr>
                  <p:cNvPr id="53" name="Imagen 52">
                    <a:extLst>
                      <a:ext uri="{FF2B5EF4-FFF2-40B4-BE49-F238E27FC236}">
                        <a16:creationId xmlns:a16="http://schemas.microsoft.com/office/drawing/2014/main" id="{B104BEEA-BF35-47FB-37E0-A137C6787DED}"/>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54" name="Grupo 53">
                    <a:extLst>
                      <a:ext uri="{FF2B5EF4-FFF2-40B4-BE49-F238E27FC236}">
                        <a16:creationId xmlns:a16="http://schemas.microsoft.com/office/drawing/2014/main" id="{CE5C0128-6928-93A6-AE41-36336694404D}"/>
                      </a:ext>
                    </a:extLst>
                  </p:cNvPr>
                  <p:cNvGrpSpPr/>
                  <p:nvPr/>
                </p:nvGrpSpPr>
                <p:grpSpPr>
                  <a:xfrm>
                    <a:off x="0" y="0"/>
                    <a:ext cx="12192000" cy="1179914"/>
                    <a:chOff x="0" y="0"/>
                    <a:chExt cx="12192000" cy="1179914"/>
                  </a:xfrm>
                </p:grpSpPr>
                <p:grpSp>
                  <p:nvGrpSpPr>
                    <p:cNvPr id="55" name="Grupo 54">
                      <a:extLst>
                        <a:ext uri="{FF2B5EF4-FFF2-40B4-BE49-F238E27FC236}">
                          <a16:creationId xmlns:a16="http://schemas.microsoft.com/office/drawing/2014/main" id="{01158448-CA73-3E35-432B-238952DBBE19}"/>
                        </a:ext>
                      </a:extLst>
                    </p:cNvPr>
                    <p:cNvGrpSpPr/>
                    <p:nvPr/>
                  </p:nvGrpSpPr>
                  <p:grpSpPr>
                    <a:xfrm>
                      <a:off x="0" y="0"/>
                      <a:ext cx="12192000" cy="1179914"/>
                      <a:chOff x="0" y="0"/>
                      <a:chExt cx="12192000" cy="1179914"/>
                    </a:xfrm>
                  </p:grpSpPr>
                  <p:grpSp>
                    <p:nvGrpSpPr>
                      <p:cNvPr id="58" name="Grupo 57">
                        <a:extLst>
                          <a:ext uri="{FF2B5EF4-FFF2-40B4-BE49-F238E27FC236}">
                            <a16:creationId xmlns:a16="http://schemas.microsoft.com/office/drawing/2014/main" id="{FC9A458E-BFE6-1037-C676-C2EF21AE0258}"/>
                          </a:ext>
                        </a:extLst>
                      </p:cNvPr>
                      <p:cNvGrpSpPr/>
                      <p:nvPr/>
                    </p:nvGrpSpPr>
                    <p:grpSpPr>
                      <a:xfrm>
                        <a:off x="0" y="0"/>
                        <a:ext cx="12192000" cy="1179914"/>
                        <a:chOff x="0" y="0"/>
                        <a:chExt cx="12192000" cy="1179914"/>
                      </a:xfrm>
                    </p:grpSpPr>
                    <p:sp>
                      <p:nvSpPr>
                        <p:cNvPr id="60" name="Rectángulo 59">
                          <a:extLst>
                            <a:ext uri="{FF2B5EF4-FFF2-40B4-BE49-F238E27FC236}">
                              <a16:creationId xmlns:a16="http://schemas.microsoft.com/office/drawing/2014/main" id="{A09A6F1F-156B-2874-B014-68DD30261499}"/>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1" name="Imagen 60">
                          <a:extLst>
                            <a:ext uri="{FF2B5EF4-FFF2-40B4-BE49-F238E27FC236}">
                              <a16:creationId xmlns:a16="http://schemas.microsoft.com/office/drawing/2014/main" id="{A86F5037-9DF2-F268-0D2A-5007D1C0F4EA}"/>
                            </a:ext>
                          </a:extLst>
                        </p:cNvPr>
                        <p:cNvPicPr>
                          <a:picLocks noChangeAspect="1"/>
                        </p:cNvPicPr>
                        <p:nvPr/>
                      </p:nvPicPr>
                      <p:blipFill>
                        <a:blip r:embed="rId3"/>
                        <a:stretch>
                          <a:fillRect/>
                        </a:stretch>
                      </p:blipFill>
                      <p:spPr>
                        <a:xfrm>
                          <a:off x="0" y="0"/>
                          <a:ext cx="6504972" cy="1179914"/>
                        </a:xfrm>
                        <a:prstGeom prst="rect">
                          <a:avLst/>
                        </a:prstGeom>
                      </p:spPr>
                    </p:pic>
                  </p:grpSp>
                  <p:pic>
                    <p:nvPicPr>
                      <p:cNvPr id="59" name="Imagen 58">
                        <a:extLst>
                          <a:ext uri="{FF2B5EF4-FFF2-40B4-BE49-F238E27FC236}">
                            <a16:creationId xmlns:a16="http://schemas.microsoft.com/office/drawing/2014/main" id="{4BC2409D-4866-5476-A328-4F31B61B6021}"/>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57" name="CuadroTexto 56">
                      <a:extLst>
                        <a:ext uri="{FF2B5EF4-FFF2-40B4-BE49-F238E27FC236}">
                          <a16:creationId xmlns:a16="http://schemas.microsoft.com/office/drawing/2014/main" id="{F6E1DEC1-1728-42E0-3979-0EB19EEB3022}"/>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Plan tecnológico para la gestión de la tecnología de la información en MIPYMES agroturísticas en Cuba</a:t>
                      </a:r>
                    </a:p>
                  </p:txBody>
                </p:sp>
              </p:grpSp>
            </p:grpSp>
            <p:sp>
              <p:nvSpPr>
                <p:cNvPr id="51" name="CuadroTexto 50">
                  <a:extLst>
                    <a:ext uri="{FF2B5EF4-FFF2-40B4-BE49-F238E27FC236}">
                      <a16:creationId xmlns:a16="http://schemas.microsoft.com/office/drawing/2014/main" id="{3419844D-C264-3631-0A44-F845591CDF7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49" name="CuadroTexto 48">
                <a:extLst>
                  <a:ext uri="{FF2B5EF4-FFF2-40B4-BE49-F238E27FC236}">
                    <a16:creationId xmlns:a16="http://schemas.microsoft.com/office/drawing/2014/main" id="{43188A5D-395C-D5E7-8023-510BFE3FE43C}"/>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62" name="CuadroTexto 61">
            <a:extLst>
              <a:ext uri="{FF2B5EF4-FFF2-40B4-BE49-F238E27FC236}">
                <a16:creationId xmlns:a16="http://schemas.microsoft.com/office/drawing/2014/main" id="{C2FD2A94-9F51-68E4-E577-FD37228DBF0E}"/>
              </a:ext>
            </a:extLst>
          </p:cNvPr>
          <p:cNvSpPr txBox="1"/>
          <p:nvPr/>
        </p:nvSpPr>
        <p:spPr>
          <a:xfrm flipH="1">
            <a:off x="329239" y="1277333"/>
            <a:ext cx="392833" cy="5262979"/>
          </a:xfrm>
          <a:prstGeom prst="rect">
            <a:avLst/>
          </a:prstGeom>
          <a:noFill/>
        </p:spPr>
        <p:txBody>
          <a:bodyPr wrap="square" rtlCol="0">
            <a:spAutoFit/>
          </a:bodyPr>
          <a:lstStyle/>
          <a:p>
            <a:pPr algn="ctr"/>
            <a:r>
              <a:rPr lang="es-ES" sz="2800" b="1" dirty="0">
                <a:latin typeface="Times New Roman" panose="02020603050405020304" pitchFamily="18" charset="0"/>
                <a:cs typeface="Times New Roman" panose="02020603050405020304" pitchFamily="18" charset="0"/>
              </a:rPr>
              <a:t>Marco Teórico </a:t>
            </a:r>
          </a:p>
        </p:txBody>
      </p:sp>
    </p:spTree>
    <p:extLst>
      <p:ext uri="{BB962C8B-B14F-4D97-AF65-F5344CB8AC3E}">
        <p14:creationId xmlns:p14="http://schemas.microsoft.com/office/powerpoint/2010/main" val="205639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32A9B22D-F675-4CA5-B33A-E7B1CF756484}"/>
              </a:ext>
            </a:extLst>
          </p:cNvPr>
          <p:cNvSpPr/>
          <p:nvPr/>
        </p:nvSpPr>
        <p:spPr>
          <a:xfrm>
            <a:off x="1546891" y="1864700"/>
            <a:ext cx="4459897" cy="3587195"/>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s-ES_tradnl" sz="3600" b="1" dirty="0">
                <a:effectLst/>
                <a:latin typeface="Times New Roman" panose="02020603050405020304" pitchFamily="18" charset="0"/>
                <a:ea typeface="Calibri" panose="020F0502020204030204" pitchFamily="34" charset="0"/>
                <a:cs typeface="Times New Roman" panose="02020603050405020304" pitchFamily="18" charset="0"/>
              </a:rPr>
              <a:t>Objetivos específicos</a:t>
            </a:r>
            <a:endParaRPr lang="es-CU"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Elipse 29">
            <a:extLst>
              <a:ext uri="{FF2B5EF4-FFF2-40B4-BE49-F238E27FC236}">
                <a16:creationId xmlns:a16="http://schemas.microsoft.com/office/drawing/2014/main" id="{0EDA3C61-8597-4E79-8D5B-16C32FE7517D}"/>
              </a:ext>
            </a:extLst>
          </p:cNvPr>
          <p:cNvSpPr/>
          <p:nvPr/>
        </p:nvSpPr>
        <p:spPr>
          <a:xfrm>
            <a:off x="4337955" y="4042695"/>
            <a:ext cx="2634538" cy="26028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solidFill>
                  <a:schemeClr val="tx1"/>
                </a:solidFill>
                <a:latin typeface="Times New Roman" panose="02020603050405020304" pitchFamily="18" charset="0"/>
                <a:ea typeface="Calibri" panose="020F0502020204030204" pitchFamily="34" charset="0"/>
              </a:rPr>
              <a:t>Caracterizar la utilización de las plataformas digitales del turismo y la gestión de productos agroturísticos en la provincia Las Tunas</a:t>
            </a:r>
            <a:endParaRPr lang="es-CU" sz="1600" dirty="0">
              <a:solidFill>
                <a:schemeClr val="tx1"/>
              </a:solidFill>
            </a:endParaRPr>
          </a:p>
        </p:txBody>
      </p:sp>
      <p:sp>
        <p:nvSpPr>
          <p:cNvPr id="31" name="Elipse 30">
            <a:extLst>
              <a:ext uri="{FF2B5EF4-FFF2-40B4-BE49-F238E27FC236}">
                <a16:creationId xmlns:a16="http://schemas.microsoft.com/office/drawing/2014/main" id="{38FBA05D-5A02-44CE-B2D8-91A352AF9148}"/>
              </a:ext>
            </a:extLst>
          </p:cNvPr>
          <p:cNvSpPr/>
          <p:nvPr/>
        </p:nvSpPr>
        <p:spPr>
          <a:xfrm>
            <a:off x="346831" y="1426584"/>
            <a:ext cx="2439217" cy="20024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tx1"/>
                </a:solidFill>
                <a:latin typeface="Times New Roman" panose="02020603050405020304" pitchFamily="18" charset="0"/>
                <a:ea typeface="Calibri" panose="020F0502020204030204" pitchFamily="34" charset="0"/>
              </a:rPr>
              <a:t>Elaborar el marco teórico referencial donde se relacionen las plataformas digitales</a:t>
            </a:r>
            <a:endParaRPr lang="es-CU" dirty="0">
              <a:solidFill>
                <a:schemeClr val="tx1"/>
              </a:solidFill>
            </a:endParaRPr>
          </a:p>
        </p:txBody>
      </p:sp>
      <p:sp>
        <p:nvSpPr>
          <p:cNvPr id="33" name="Elipse 32">
            <a:extLst>
              <a:ext uri="{FF2B5EF4-FFF2-40B4-BE49-F238E27FC236}">
                <a16:creationId xmlns:a16="http://schemas.microsoft.com/office/drawing/2014/main" id="{D3A26B31-242A-4FCE-AF80-2AB480557A2B}"/>
              </a:ext>
            </a:extLst>
          </p:cNvPr>
          <p:cNvSpPr/>
          <p:nvPr/>
        </p:nvSpPr>
        <p:spPr>
          <a:xfrm>
            <a:off x="3902240" y="1219447"/>
            <a:ext cx="2634538" cy="17492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latin typeface="Times New Roman" panose="02020603050405020304" pitchFamily="18" charset="0"/>
                <a:ea typeface="Calibri" panose="020F0502020204030204" pitchFamily="34" charset="0"/>
              </a:rPr>
              <a:t>Determinar si las plataformas digitales del turismo</a:t>
            </a:r>
            <a:endParaRPr lang="es-CU" dirty="0"/>
          </a:p>
        </p:txBody>
      </p:sp>
      <p:sp>
        <p:nvSpPr>
          <p:cNvPr id="34" name="Elipse 33">
            <a:extLst>
              <a:ext uri="{FF2B5EF4-FFF2-40B4-BE49-F238E27FC236}">
                <a16:creationId xmlns:a16="http://schemas.microsoft.com/office/drawing/2014/main" id="{7812C914-7684-49AC-A6A6-2B66555A1C39}"/>
              </a:ext>
            </a:extLst>
          </p:cNvPr>
          <p:cNvSpPr/>
          <p:nvPr/>
        </p:nvSpPr>
        <p:spPr>
          <a:xfrm>
            <a:off x="499360" y="4444218"/>
            <a:ext cx="2185408" cy="175591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latin typeface="Times New Roman" panose="02020603050405020304" pitchFamily="18" charset="0"/>
                <a:ea typeface="Calibri" panose="020F0502020204030204" pitchFamily="34" charset="0"/>
              </a:rPr>
              <a:t>Evaluar el plan tecnológico</a:t>
            </a:r>
            <a:endParaRPr lang="es-CU" sz="1600" dirty="0"/>
          </a:p>
        </p:txBody>
      </p:sp>
      <p:sp>
        <p:nvSpPr>
          <p:cNvPr id="37" name="CuadroTexto 36">
            <a:extLst>
              <a:ext uri="{FF2B5EF4-FFF2-40B4-BE49-F238E27FC236}">
                <a16:creationId xmlns:a16="http://schemas.microsoft.com/office/drawing/2014/main" id="{E6BB62ED-E203-48DF-8F74-777A7331EBFB}"/>
              </a:ext>
            </a:extLst>
          </p:cNvPr>
          <p:cNvSpPr txBox="1"/>
          <p:nvPr/>
        </p:nvSpPr>
        <p:spPr>
          <a:xfrm>
            <a:off x="6536777" y="2115957"/>
            <a:ext cx="5515315" cy="3442289"/>
          </a:xfrm>
          <a:prstGeom prst="rect">
            <a:avLst/>
          </a:prstGeom>
          <a:noFill/>
        </p:spPr>
        <p:txBody>
          <a:bodyPr wrap="square">
            <a:spAutoFit/>
          </a:bodyPr>
          <a:lstStyle/>
          <a:p>
            <a:pPr marL="457200" algn="ctr">
              <a:lnSpc>
                <a:spcPct val="150000"/>
              </a:lnSpc>
              <a:tabLst>
                <a:tab pos="270510" algn="l"/>
              </a:tabLst>
            </a:pPr>
            <a:r>
              <a:rPr lang="es-ES_tradnl" sz="2800" b="1" dirty="0">
                <a:effectLst/>
                <a:latin typeface="Times New Roman" panose="02020603050405020304" pitchFamily="18" charset="0"/>
                <a:ea typeface="Calibri" panose="020F0502020204030204" pitchFamily="34" charset="0"/>
              </a:rPr>
              <a:t>OBJETIVO GENERAL</a:t>
            </a:r>
          </a:p>
          <a:p>
            <a:pPr marL="457200" algn="just">
              <a:lnSpc>
                <a:spcPct val="150000"/>
              </a:lnSpc>
              <a:tabLst>
                <a:tab pos="270510" algn="l"/>
              </a:tabLst>
            </a:pPr>
            <a:r>
              <a:rPr lang="es-ES_tradnl" sz="2400" dirty="0">
                <a:effectLst/>
                <a:latin typeface="Times New Roman" panose="02020603050405020304" pitchFamily="18" charset="0"/>
                <a:ea typeface="Calibri" panose="020F0502020204030204" pitchFamily="34" charset="0"/>
              </a:rPr>
              <a:t>El diseño de un plan tecnológico para la gestión de la tecnología de la información en función de los productos agroturísticos en Las Tunas, Cuba.</a:t>
            </a:r>
            <a:endParaRPr lang="es-CU" sz="2400" dirty="0">
              <a:effectLst/>
              <a:latin typeface="Times New Roman" panose="02020603050405020304" pitchFamily="18" charset="0"/>
              <a:ea typeface="Calibri" panose="020F0502020204030204" pitchFamily="34" charset="0"/>
            </a:endParaRPr>
          </a:p>
        </p:txBody>
      </p:sp>
      <p:sp>
        <p:nvSpPr>
          <p:cNvPr id="25" name="CuadroTexto 24">
            <a:extLst>
              <a:ext uri="{FF2B5EF4-FFF2-40B4-BE49-F238E27FC236}">
                <a16:creationId xmlns:a16="http://schemas.microsoft.com/office/drawing/2014/main" id="{9789CAE9-EFCF-C8A7-3CBA-564C9B165160}"/>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grpSp>
        <p:nvGrpSpPr>
          <p:cNvPr id="26" name="Grupo 25">
            <a:extLst>
              <a:ext uri="{FF2B5EF4-FFF2-40B4-BE49-F238E27FC236}">
                <a16:creationId xmlns:a16="http://schemas.microsoft.com/office/drawing/2014/main" id="{013B218F-B2ED-5331-F866-586EB3E23581}"/>
              </a:ext>
            </a:extLst>
          </p:cNvPr>
          <p:cNvGrpSpPr/>
          <p:nvPr/>
        </p:nvGrpSpPr>
        <p:grpSpPr>
          <a:xfrm>
            <a:off x="0" y="-35514"/>
            <a:ext cx="12295278" cy="6858000"/>
            <a:chOff x="0" y="0"/>
            <a:chExt cx="12295278" cy="6858000"/>
          </a:xfrm>
        </p:grpSpPr>
        <p:sp>
          <p:nvSpPr>
            <p:cNvPr id="27" name="CuadroTexto 26">
              <a:extLst>
                <a:ext uri="{FF2B5EF4-FFF2-40B4-BE49-F238E27FC236}">
                  <a16:creationId xmlns:a16="http://schemas.microsoft.com/office/drawing/2014/main" id="{2D70EC19-8B26-6A1B-E7E5-12487007CE00}"/>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28" name="CuadroTexto 27">
              <a:extLst>
                <a:ext uri="{FF2B5EF4-FFF2-40B4-BE49-F238E27FC236}">
                  <a16:creationId xmlns:a16="http://schemas.microsoft.com/office/drawing/2014/main" id="{B3C585B2-0A9A-85D4-4E4F-519791946B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9" name="Grupo 28">
              <a:extLst>
                <a:ext uri="{FF2B5EF4-FFF2-40B4-BE49-F238E27FC236}">
                  <a16:creationId xmlns:a16="http://schemas.microsoft.com/office/drawing/2014/main" id="{6C9AAA70-76F6-CD58-FD40-F6AC21F64052}"/>
                </a:ext>
              </a:extLst>
            </p:cNvPr>
            <p:cNvGrpSpPr/>
            <p:nvPr/>
          </p:nvGrpSpPr>
          <p:grpSpPr>
            <a:xfrm>
              <a:off x="0" y="0"/>
              <a:ext cx="12295278" cy="6858000"/>
              <a:chOff x="0" y="0"/>
              <a:chExt cx="12295278" cy="6858000"/>
            </a:xfrm>
          </p:grpSpPr>
          <p:grpSp>
            <p:nvGrpSpPr>
              <p:cNvPr id="35" name="Grupo 34">
                <a:extLst>
                  <a:ext uri="{FF2B5EF4-FFF2-40B4-BE49-F238E27FC236}">
                    <a16:creationId xmlns:a16="http://schemas.microsoft.com/office/drawing/2014/main" id="{5309D1E8-E6C3-4BC4-8816-A8E886AE79AD}"/>
                  </a:ext>
                </a:extLst>
              </p:cNvPr>
              <p:cNvGrpSpPr/>
              <p:nvPr/>
            </p:nvGrpSpPr>
            <p:grpSpPr>
              <a:xfrm>
                <a:off x="0" y="0"/>
                <a:ext cx="12295278" cy="6858000"/>
                <a:chOff x="0" y="0"/>
                <a:chExt cx="12295278" cy="6858000"/>
              </a:xfrm>
            </p:grpSpPr>
            <p:grpSp>
              <p:nvGrpSpPr>
                <p:cNvPr id="38" name="Grupo 37">
                  <a:extLst>
                    <a:ext uri="{FF2B5EF4-FFF2-40B4-BE49-F238E27FC236}">
                      <a16:creationId xmlns:a16="http://schemas.microsoft.com/office/drawing/2014/main" id="{491F8663-E29E-E176-B3B0-3BCE983FD0D6}"/>
                    </a:ext>
                  </a:extLst>
                </p:cNvPr>
                <p:cNvGrpSpPr/>
                <p:nvPr/>
              </p:nvGrpSpPr>
              <p:grpSpPr>
                <a:xfrm>
                  <a:off x="0" y="0"/>
                  <a:ext cx="12295278" cy="6858000"/>
                  <a:chOff x="0" y="0"/>
                  <a:chExt cx="12295278" cy="6858000"/>
                </a:xfrm>
              </p:grpSpPr>
              <p:sp>
                <p:nvSpPr>
                  <p:cNvPr id="40" name="Rectángulo 39">
                    <a:extLst>
                      <a:ext uri="{FF2B5EF4-FFF2-40B4-BE49-F238E27FC236}">
                        <a16:creationId xmlns:a16="http://schemas.microsoft.com/office/drawing/2014/main" id="{A116DA08-96AF-F51F-786F-EFA2231E3DC7}"/>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a:t>Alexey Megna Alicio</a:t>
                    </a:r>
                    <a:r>
                      <a:rPr lang="es-MX" dirty="0"/>
                      <a:t> – Maestría en Gestión de la Tecnología – (segundo cuatrimestre)</a:t>
                    </a:r>
                  </a:p>
                </p:txBody>
              </p:sp>
              <p:pic>
                <p:nvPicPr>
                  <p:cNvPr id="41" name="Imagen 40">
                    <a:extLst>
                      <a:ext uri="{FF2B5EF4-FFF2-40B4-BE49-F238E27FC236}">
                        <a16:creationId xmlns:a16="http://schemas.microsoft.com/office/drawing/2014/main" id="{69FAA392-E87B-27F4-8616-1D78A37659F2}"/>
                      </a:ext>
                    </a:extLst>
                  </p:cNvPr>
                  <p:cNvPicPr>
                    <a:picLocks noChangeAspect="1"/>
                  </p:cNvPicPr>
                  <p:nvPr/>
                </p:nvPicPr>
                <p:blipFill>
                  <a:blip r:embed="rId3"/>
                  <a:stretch>
                    <a:fillRect/>
                  </a:stretch>
                </p:blipFill>
                <p:spPr>
                  <a:xfrm>
                    <a:off x="10966014" y="5817941"/>
                    <a:ext cx="1329264" cy="1026026"/>
                  </a:xfrm>
                  <a:prstGeom prst="rect">
                    <a:avLst/>
                  </a:prstGeom>
                </p:spPr>
              </p:pic>
              <p:grpSp>
                <p:nvGrpSpPr>
                  <p:cNvPr id="42" name="Grupo 41">
                    <a:extLst>
                      <a:ext uri="{FF2B5EF4-FFF2-40B4-BE49-F238E27FC236}">
                        <a16:creationId xmlns:a16="http://schemas.microsoft.com/office/drawing/2014/main" id="{386F8938-66E6-565B-BF83-370557BCF9EA}"/>
                      </a:ext>
                    </a:extLst>
                  </p:cNvPr>
                  <p:cNvGrpSpPr/>
                  <p:nvPr/>
                </p:nvGrpSpPr>
                <p:grpSpPr>
                  <a:xfrm>
                    <a:off x="0" y="0"/>
                    <a:ext cx="12192000" cy="1179914"/>
                    <a:chOff x="0" y="0"/>
                    <a:chExt cx="12192000" cy="1179914"/>
                  </a:xfrm>
                </p:grpSpPr>
                <p:grpSp>
                  <p:nvGrpSpPr>
                    <p:cNvPr id="43" name="Grupo 42">
                      <a:extLst>
                        <a:ext uri="{FF2B5EF4-FFF2-40B4-BE49-F238E27FC236}">
                          <a16:creationId xmlns:a16="http://schemas.microsoft.com/office/drawing/2014/main" id="{E2E2E3BE-3FCF-F53D-E5C5-6EAB399FAAB5}"/>
                        </a:ext>
                      </a:extLst>
                    </p:cNvPr>
                    <p:cNvGrpSpPr/>
                    <p:nvPr/>
                  </p:nvGrpSpPr>
                  <p:grpSpPr>
                    <a:xfrm>
                      <a:off x="0" y="0"/>
                      <a:ext cx="12192000" cy="1179914"/>
                      <a:chOff x="0" y="0"/>
                      <a:chExt cx="12192000" cy="1179914"/>
                    </a:xfrm>
                  </p:grpSpPr>
                  <p:grpSp>
                    <p:nvGrpSpPr>
                      <p:cNvPr id="46" name="Grupo 45">
                        <a:extLst>
                          <a:ext uri="{FF2B5EF4-FFF2-40B4-BE49-F238E27FC236}">
                            <a16:creationId xmlns:a16="http://schemas.microsoft.com/office/drawing/2014/main" id="{C73752B4-74F7-8B0C-7549-30963BDFF899}"/>
                          </a:ext>
                        </a:extLst>
                      </p:cNvPr>
                      <p:cNvGrpSpPr/>
                      <p:nvPr/>
                    </p:nvGrpSpPr>
                    <p:grpSpPr>
                      <a:xfrm>
                        <a:off x="0" y="0"/>
                        <a:ext cx="12192000" cy="1179914"/>
                        <a:chOff x="0" y="0"/>
                        <a:chExt cx="12192000" cy="1179914"/>
                      </a:xfrm>
                    </p:grpSpPr>
                    <p:sp>
                      <p:nvSpPr>
                        <p:cNvPr id="48" name="Rectángulo 47">
                          <a:extLst>
                            <a:ext uri="{FF2B5EF4-FFF2-40B4-BE49-F238E27FC236}">
                              <a16:creationId xmlns:a16="http://schemas.microsoft.com/office/drawing/2014/main" id="{1177FA18-76B2-27EB-D0AE-15E61E0C6BF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9" name="Imagen 48">
                          <a:extLst>
                            <a:ext uri="{FF2B5EF4-FFF2-40B4-BE49-F238E27FC236}">
                              <a16:creationId xmlns:a16="http://schemas.microsoft.com/office/drawing/2014/main" id="{B52567A0-326F-A55B-B632-C3188163B63C}"/>
                            </a:ext>
                          </a:extLst>
                        </p:cNvPr>
                        <p:cNvPicPr>
                          <a:picLocks noChangeAspect="1"/>
                        </p:cNvPicPr>
                        <p:nvPr/>
                      </p:nvPicPr>
                      <p:blipFill>
                        <a:blip r:embed="rId4"/>
                        <a:stretch>
                          <a:fillRect/>
                        </a:stretch>
                      </p:blipFill>
                      <p:spPr>
                        <a:xfrm>
                          <a:off x="0" y="0"/>
                          <a:ext cx="6504972" cy="1179914"/>
                        </a:xfrm>
                        <a:prstGeom prst="rect">
                          <a:avLst/>
                        </a:prstGeom>
                      </p:spPr>
                    </p:pic>
                  </p:grpSp>
                  <p:pic>
                    <p:nvPicPr>
                      <p:cNvPr id="47" name="Imagen 46">
                        <a:extLst>
                          <a:ext uri="{FF2B5EF4-FFF2-40B4-BE49-F238E27FC236}">
                            <a16:creationId xmlns:a16="http://schemas.microsoft.com/office/drawing/2014/main" id="{9CF8BB13-C65F-48E9-4DB6-27AEED54884C}"/>
                          </a:ext>
                        </a:extLst>
                      </p:cNvPr>
                      <p:cNvPicPr>
                        <a:picLocks noChangeAspect="1"/>
                      </p:cNvPicPr>
                      <p:nvPr/>
                    </p:nvPicPr>
                    <p:blipFill>
                      <a:blip r:embed="rId5"/>
                      <a:stretch>
                        <a:fillRect/>
                      </a:stretch>
                    </p:blipFill>
                    <p:spPr>
                      <a:xfrm>
                        <a:off x="1575008" y="101238"/>
                        <a:ext cx="624078" cy="824051"/>
                      </a:xfrm>
                      <a:prstGeom prst="rect">
                        <a:avLst/>
                      </a:prstGeom>
                    </p:spPr>
                  </p:pic>
                </p:grpSp>
                <p:sp>
                  <p:nvSpPr>
                    <p:cNvPr id="45" name="CuadroTexto 44">
                      <a:extLst>
                        <a:ext uri="{FF2B5EF4-FFF2-40B4-BE49-F238E27FC236}">
                          <a16:creationId xmlns:a16="http://schemas.microsoft.com/office/drawing/2014/main" id="{1A79D179-B1A3-73FB-B4B7-4E393AD6E9CF}"/>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Plan tecnológico para la gestión de la tecnología de la información en MIPYMES agroturísticas en Cuba</a:t>
                      </a:r>
                    </a:p>
                  </p:txBody>
                </p:sp>
              </p:grpSp>
            </p:grpSp>
            <p:sp>
              <p:nvSpPr>
                <p:cNvPr id="39" name="CuadroTexto 38">
                  <a:extLst>
                    <a:ext uri="{FF2B5EF4-FFF2-40B4-BE49-F238E27FC236}">
                      <a16:creationId xmlns:a16="http://schemas.microsoft.com/office/drawing/2014/main" id="{2B35FC15-E4CE-C9BC-24D3-AB5550D7C3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36" name="CuadroTexto 35">
                <a:extLst>
                  <a:ext uri="{FF2B5EF4-FFF2-40B4-BE49-F238E27FC236}">
                    <a16:creationId xmlns:a16="http://schemas.microsoft.com/office/drawing/2014/main" id="{FFF459EC-B0C9-93F2-995B-789DDE885C4E}"/>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Tree>
    <p:custDataLst>
      <p:tags r:id="rId1"/>
    </p:custDataLst>
    <p:extLst>
      <p:ext uri="{BB962C8B-B14F-4D97-AF65-F5344CB8AC3E}">
        <p14:creationId xmlns:p14="http://schemas.microsoft.com/office/powerpoint/2010/main" val="39332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out)">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out)">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circle(out)">
                                      <p:cBhvr>
                                        <p:cTn id="22" dur="2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circle(out)">
                                      <p:cBhvr>
                                        <p:cTn id="2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31"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57DB30FF-89A2-1062-54C6-BC96C2F8467C}"/>
              </a:ext>
            </a:extLst>
          </p:cNvPr>
          <p:cNvGrpSpPr/>
          <p:nvPr/>
        </p:nvGrpSpPr>
        <p:grpSpPr>
          <a:xfrm>
            <a:off x="0" y="-35514"/>
            <a:ext cx="12295278" cy="6858000"/>
            <a:chOff x="0" y="0"/>
            <a:chExt cx="12295278" cy="6858000"/>
          </a:xfrm>
        </p:grpSpPr>
        <p:sp>
          <p:nvSpPr>
            <p:cNvPr id="5" name="CuadroTexto 4">
              <a:extLst>
                <a:ext uri="{FF2B5EF4-FFF2-40B4-BE49-F238E27FC236}">
                  <a16:creationId xmlns:a16="http://schemas.microsoft.com/office/drawing/2014/main" id="{89EEDDF0-652D-D553-3B88-36B66F965AA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6" name="CuadroTexto 5">
              <a:extLst>
                <a:ext uri="{FF2B5EF4-FFF2-40B4-BE49-F238E27FC236}">
                  <a16:creationId xmlns:a16="http://schemas.microsoft.com/office/drawing/2014/main" id="{B47B33D4-2DCD-BF44-4B53-6EB610117052}"/>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7" name="Grupo 6">
              <a:extLst>
                <a:ext uri="{FF2B5EF4-FFF2-40B4-BE49-F238E27FC236}">
                  <a16:creationId xmlns:a16="http://schemas.microsoft.com/office/drawing/2014/main" id="{E048632B-E332-D9E0-1A5E-C3056EFE1BB6}"/>
                </a:ext>
              </a:extLst>
            </p:cNvPr>
            <p:cNvGrpSpPr/>
            <p:nvPr/>
          </p:nvGrpSpPr>
          <p:grpSpPr>
            <a:xfrm>
              <a:off x="0" y="0"/>
              <a:ext cx="12295278" cy="6858000"/>
              <a:chOff x="0" y="0"/>
              <a:chExt cx="12295278" cy="6858000"/>
            </a:xfrm>
          </p:grpSpPr>
          <p:grpSp>
            <p:nvGrpSpPr>
              <p:cNvPr id="8" name="Grupo 7">
                <a:extLst>
                  <a:ext uri="{FF2B5EF4-FFF2-40B4-BE49-F238E27FC236}">
                    <a16:creationId xmlns:a16="http://schemas.microsoft.com/office/drawing/2014/main" id="{0420025D-1ADB-D8F9-ACD6-6C6181DD9DD6}"/>
                  </a:ext>
                </a:extLst>
              </p:cNvPr>
              <p:cNvGrpSpPr/>
              <p:nvPr/>
            </p:nvGrpSpPr>
            <p:grpSpPr>
              <a:xfrm>
                <a:off x="0" y="0"/>
                <a:ext cx="12295278" cy="6858000"/>
                <a:chOff x="0" y="0"/>
                <a:chExt cx="12295278" cy="6858000"/>
              </a:xfrm>
            </p:grpSpPr>
            <p:grpSp>
              <p:nvGrpSpPr>
                <p:cNvPr id="10" name="Grupo 9">
                  <a:extLst>
                    <a:ext uri="{FF2B5EF4-FFF2-40B4-BE49-F238E27FC236}">
                      <a16:creationId xmlns:a16="http://schemas.microsoft.com/office/drawing/2014/main" id="{5661457B-D97D-8D23-15AF-ACCA599E8EBE}"/>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6D67AC0C-F060-3EF2-9537-3F3B3C567AED}"/>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a:t>Alexey Megna Alicio</a:t>
                    </a:r>
                    <a:r>
                      <a:rPr lang="es-MX" dirty="0"/>
                      <a:t> – Maestría en Gestión de la Tecnología – (segundo cuatrimestre)</a:t>
                    </a:r>
                  </a:p>
                </p:txBody>
              </p:sp>
              <p:pic>
                <p:nvPicPr>
                  <p:cNvPr id="13" name="Imagen 12">
                    <a:extLst>
                      <a:ext uri="{FF2B5EF4-FFF2-40B4-BE49-F238E27FC236}">
                        <a16:creationId xmlns:a16="http://schemas.microsoft.com/office/drawing/2014/main" id="{E94CAE4C-8F3A-4FEC-D2AE-E35205211407}"/>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14" name="Grupo 13">
                    <a:extLst>
                      <a:ext uri="{FF2B5EF4-FFF2-40B4-BE49-F238E27FC236}">
                        <a16:creationId xmlns:a16="http://schemas.microsoft.com/office/drawing/2014/main" id="{AF9F120B-DD81-C69C-7F3B-CE0E63A6304A}"/>
                      </a:ext>
                    </a:extLst>
                  </p:cNvPr>
                  <p:cNvGrpSpPr/>
                  <p:nvPr/>
                </p:nvGrpSpPr>
                <p:grpSpPr>
                  <a:xfrm>
                    <a:off x="0" y="0"/>
                    <a:ext cx="12192000" cy="1179914"/>
                    <a:chOff x="0" y="0"/>
                    <a:chExt cx="12192000" cy="1179914"/>
                  </a:xfrm>
                </p:grpSpPr>
                <p:grpSp>
                  <p:nvGrpSpPr>
                    <p:cNvPr id="15" name="Grupo 14">
                      <a:extLst>
                        <a:ext uri="{FF2B5EF4-FFF2-40B4-BE49-F238E27FC236}">
                          <a16:creationId xmlns:a16="http://schemas.microsoft.com/office/drawing/2014/main" id="{BF7F01A9-9BB8-0EDA-18D9-56A3E12CEA8A}"/>
                        </a:ext>
                      </a:extLst>
                    </p:cNvPr>
                    <p:cNvGrpSpPr/>
                    <p:nvPr/>
                  </p:nvGrpSpPr>
                  <p:grpSpPr>
                    <a:xfrm>
                      <a:off x="0" y="0"/>
                      <a:ext cx="12192000" cy="1179914"/>
                      <a:chOff x="0" y="0"/>
                      <a:chExt cx="12192000" cy="1179914"/>
                    </a:xfrm>
                  </p:grpSpPr>
                  <p:grpSp>
                    <p:nvGrpSpPr>
                      <p:cNvPr id="18" name="Grupo 17">
                        <a:extLst>
                          <a:ext uri="{FF2B5EF4-FFF2-40B4-BE49-F238E27FC236}">
                            <a16:creationId xmlns:a16="http://schemas.microsoft.com/office/drawing/2014/main" id="{A67122DB-092A-5ABE-0C6A-6CFFEBFCAEB3}"/>
                          </a:ext>
                        </a:extLst>
                      </p:cNvPr>
                      <p:cNvGrpSpPr/>
                      <p:nvPr/>
                    </p:nvGrpSpPr>
                    <p:grpSpPr>
                      <a:xfrm>
                        <a:off x="0" y="0"/>
                        <a:ext cx="12192000" cy="1179914"/>
                        <a:chOff x="0" y="0"/>
                        <a:chExt cx="12192000" cy="1179914"/>
                      </a:xfrm>
                    </p:grpSpPr>
                    <p:sp>
                      <p:nvSpPr>
                        <p:cNvPr id="20" name="Rectángulo 19">
                          <a:extLst>
                            <a:ext uri="{FF2B5EF4-FFF2-40B4-BE49-F238E27FC236}">
                              <a16:creationId xmlns:a16="http://schemas.microsoft.com/office/drawing/2014/main" id="{2BB784D8-1F22-BECD-1894-76E37EEDA5AA}"/>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1" name="Imagen 20">
                          <a:extLst>
                            <a:ext uri="{FF2B5EF4-FFF2-40B4-BE49-F238E27FC236}">
                              <a16:creationId xmlns:a16="http://schemas.microsoft.com/office/drawing/2014/main" id="{842BD01D-4294-1E33-21BA-51A971B5C8ED}"/>
                            </a:ext>
                          </a:extLst>
                        </p:cNvPr>
                        <p:cNvPicPr>
                          <a:picLocks noChangeAspect="1"/>
                        </p:cNvPicPr>
                        <p:nvPr/>
                      </p:nvPicPr>
                      <p:blipFill>
                        <a:blip r:embed="rId3"/>
                        <a:stretch>
                          <a:fillRect/>
                        </a:stretch>
                      </p:blipFill>
                      <p:spPr>
                        <a:xfrm>
                          <a:off x="0" y="0"/>
                          <a:ext cx="6504972" cy="1179914"/>
                        </a:xfrm>
                        <a:prstGeom prst="rect">
                          <a:avLst/>
                        </a:prstGeom>
                      </p:spPr>
                    </p:pic>
                  </p:grpSp>
                  <p:pic>
                    <p:nvPicPr>
                      <p:cNvPr id="19" name="Imagen 18">
                        <a:extLst>
                          <a:ext uri="{FF2B5EF4-FFF2-40B4-BE49-F238E27FC236}">
                            <a16:creationId xmlns:a16="http://schemas.microsoft.com/office/drawing/2014/main" id="{D5285AEF-9905-020E-E648-BC1FA4DA3BF7}"/>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E2435BAE-14F0-250F-4284-4AB96383CA23}"/>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Plan tecnológico para la gestión de la tecnología de la información en MIPYMES agroturísticas en Cuba</a:t>
                      </a:r>
                    </a:p>
                  </p:txBody>
                </p:sp>
              </p:grpSp>
            </p:grpSp>
            <p:sp>
              <p:nvSpPr>
                <p:cNvPr id="11" name="CuadroTexto 10">
                  <a:extLst>
                    <a:ext uri="{FF2B5EF4-FFF2-40B4-BE49-F238E27FC236}">
                      <a16:creationId xmlns:a16="http://schemas.microsoft.com/office/drawing/2014/main" id="{020F7327-516E-43BF-E9A0-762A56817A3E}"/>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9" name="CuadroTexto 8">
                <a:extLst>
                  <a:ext uri="{FF2B5EF4-FFF2-40B4-BE49-F238E27FC236}">
                    <a16:creationId xmlns:a16="http://schemas.microsoft.com/office/drawing/2014/main" id="{94881F03-555F-2CE1-0639-C26CDA1D0985}"/>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pic>
        <p:nvPicPr>
          <p:cNvPr id="23" name="Imagen 22">
            <a:extLst>
              <a:ext uri="{FF2B5EF4-FFF2-40B4-BE49-F238E27FC236}">
                <a16:creationId xmlns:a16="http://schemas.microsoft.com/office/drawing/2014/main" id="{3035A3D3-122C-440A-490F-0D87FAC73C1B}"/>
              </a:ext>
            </a:extLst>
          </p:cNvPr>
          <p:cNvPicPr>
            <a:picLocks noChangeAspect="1"/>
          </p:cNvPicPr>
          <p:nvPr/>
        </p:nvPicPr>
        <p:blipFill>
          <a:blip r:embed="rId5"/>
          <a:stretch>
            <a:fillRect/>
          </a:stretch>
        </p:blipFill>
        <p:spPr>
          <a:xfrm>
            <a:off x="9080500" y="1487793"/>
            <a:ext cx="3073400" cy="4102100"/>
          </a:xfrm>
          <a:prstGeom prst="rect">
            <a:avLst/>
          </a:prstGeom>
        </p:spPr>
      </p:pic>
      <p:sp>
        <p:nvSpPr>
          <p:cNvPr id="24" name="Rectángulo: esquinas redondeadas 23">
            <a:extLst>
              <a:ext uri="{FF2B5EF4-FFF2-40B4-BE49-F238E27FC236}">
                <a16:creationId xmlns:a16="http://schemas.microsoft.com/office/drawing/2014/main" id="{5FA7BE30-F491-7463-A5EB-E87CA73946E8}"/>
              </a:ext>
            </a:extLst>
          </p:cNvPr>
          <p:cNvSpPr/>
          <p:nvPr/>
        </p:nvSpPr>
        <p:spPr>
          <a:xfrm>
            <a:off x="1536091" y="1576126"/>
            <a:ext cx="6220918" cy="1179914"/>
          </a:xfrm>
          <a:prstGeom prst="round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latin typeface="Times New Roman" panose="02020603050405020304" pitchFamily="18" charset="0"/>
                <a:cs typeface="Times New Roman" panose="02020603050405020304" pitchFamily="18" charset="0"/>
              </a:rPr>
              <a:t>Pregunta de Investigación :</a:t>
            </a:r>
          </a:p>
        </p:txBody>
      </p:sp>
    </p:spTree>
    <p:extLst>
      <p:ext uri="{BB962C8B-B14F-4D97-AF65-F5344CB8AC3E}">
        <p14:creationId xmlns:p14="http://schemas.microsoft.com/office/powerpoint/2010/main" val="304114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Marcador de contenido 12">
            <a:extLst>
              <a:ext uri="{FF2B5EF4-FFF2-40B4-BE49-F238E27FC236}">
                <a16:creationId xmlns:a16="http://schemas.microsoft.com/office/drawing/2014/main" id="{8EEA21B6-5C6E-4629-B00C-10763F40D916}"/>
              </a:ext>
            </a:extLst>
          </p:cNvPr>
          <p:cNvGraphicFramePr>
            <a:graphicFrameLocks noGrp="1"/>
          </p:cNvGraphicFramePr>
          <p:nvPr>
            <p:ph idx="1"/>
            <p:extLst>
              <p:ext uri="{D42A27DB-BD31-4B8C-83A1-F6EECF244321}">
                <p14:modId xmlns:p14="http://schemas.microsoft.com/office/powerpoint/2010/main" val="2269405875"/>
              </p:ext>
            </p:extLst>
          </p:nvPr>
        </p:nvGraphicFramePr>
        <p:xfrm>
          <a:off x="499360" y="1296556"/>
          <a:ext cx="7430437" cy="4903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a:extLst>
              <a:ext uri="{FF2B5EF4-FFF2-40B4-BE49-F238E27FC236}">
                <a16:creationId xmlns:a16="http://schemas.microsoft.com/office/drawing/2014/main" id="{74C586E4-9449-4528-8372-3496D09AD53F}"/>
              </a:ext>
            </a:extLst>
          </p:cNvPr>
          <p:cNvSpPr>
            <a:spLocks noGrp="1"/>
          </p:cNvSpPr>
          <p:nvPr>
            <p:ph type="title"/>
          </p:nvPr>
        </p:nvSpPr>
        <p:spPr>
          <a:xfrm>
            <a:off x="6096000" y="2152687"/>
            <a:ext cx="6081919" cy="704249"/>
          </a:xfrm>
        </p:spPr>
        <p:txBody>
          <a:bodyPr>
            <a:noAutofit/>
          </a:bodyPr>
          <a:lstStyle/>
          <a:p>
            <a:pPr algn="r"/>
            <a:r>
              <a:rPr lang="en-US" sz="2400" dirty="0" err="1">
                <a:solidFill>
                  <a:srgbClr val="003300"/>
                </a:solidFill>
                <a:latin typeface="Times New Roman" panose="02020603050405020304" pitchFamily="18" charset="0"/>
                <a:cs typeface="Times New Roman" panose="02020603050405020304" pitchFamily="18" charset="0"/>
              </a:rPr>
              <a:t>Dimensiones</a:t>
            </a:r>
            <a:r>
              <a:rPr lang="en-US" sz="2400" dirty="0">
                <a:solidFill>
                  <a:srgbClr val="003300"/>
                </a:solidFill>
                <a:latin typeface="Times New Roman" panose="02020603050405020304" pitchFamily="18" charset="0"/>
                <a:cs typeface="Times New Roman" panose="02020603050405020304" pitchFamily="18" charset="0"/>
              </a:rPr>
              <a:t> </a:t>
            </a:r>
            <a:r>
              <a:rPr lang="es-MX" sz="2400" dirty="0">
                <a:solidFill>
                  <a:srgbClr val="003300"/>
                </a:solidFill>
                <a:latin typeface="Times New Roman" panose="02020603050405020304" pitchFamily="18" charset="0"/>
                <a:cs typeface="Times New Roman" panose="02020603050405020304" pitchFamily="18" charset="0"/>
              </a:rPr>
              <a:t>para la gestión de la tecnología de la información en MIPYMES agroturísticas</a:t>
            </a:r>
            <a:r>
              <a:rPr lang="en-US" sz="2400" dirty="0">
                <a:solidFill>
                  <a:srgbClr val="003300"/>
                </a:solidFill>
                <a:latin typeface="Times New Roman" panose="02020603050405020304" pitchFamily="18" charset="0"/>
                <a:cs typeface="Times New Roman" panose="02020603050405020304" pitchFamily="18" charset="0"/>
              </a:rPr>
              <a:t> </a:t>
            </a:r>
            <a:endParaRPr lang="es-CU" sz="2400" dirty="0">
              <a:solidFill>
                <a:srgbClr val="003300"/>
              </a:solidFill>
              <a:latin typeface="Times New Roman" panose="02020603050405020304" pitchFamily="18" charset="0"/>
              <a:cs typeface="Times New Roman" panose="02020603050405020304" pitchFamily="18" charset="0"/>
            </a:endParaRPr>
          </a:p>
        </p:txBody>
      </p:sp>
      <p:grpSp>
        <p:nvGrpSpPr>
          <p:cNvPr id="25" name="Grupo 24">
            <a:extLst>
              <a:ext uri="{FF2B5EF4-FFF2-40B4-BE49-F238E27FC236}">
                <a16:creationId xmlns:a16="http://schemas.microsoft.com/office/drawing/2014/main" id="{F20AC57B-9863-F9CC-40EF-A5226815AE6A}"/>
              </a:ext>
            </a:extLst>
          </p:cNvPr>
          <p:cNvGrpSpPr/>
          <p:nvPr/>
        </p:nvGrpSpPr>
        <p:grpSpPr>
          <a:xfrm>
            <a:off x="0" y="-35514"/>
            <a:ext cx="12295278" cy="6858000"/>
            <a:chOff x="0" y="0"/>
            <a:chExt cx="12295278" cy="6858000"/>
          </a:xfrm>
        </p:grpSpPr>
        <p:sp>
          <p:nvSpPr>
            <p:cNvPr id="26" name="CuadroTexto 25">
              <a:extLst>
                <a:ext uri="{FF2B5EF4-FFF2-40B4-BE49-F238E27FC236}">
                  <a16:creationId xmlns:a16="http://schemas.microsoft.com/office/drawing/2014/main" id="{7DBF7D77-B9AF-20C7-D7D7-3A632611FD13}"/>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27" name="CuadroTexto 26">
              <a:extLst>
                <a:ext uri="{FF2B5EF4-FFF2-40B4-BE49-F238E27FC236}">
                  <a16:creationId xmlns:a16="http://schemas.microsoft.com/office/drawing/2014/main" id="{7FDE108C-7D66-358A-DF85-38791CF08716}"/>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8" name="Grupo 27">
              <a:extLst>
                <a:ext uri="{FF2B5EF4-FFF2-40B4-BE49-F238E27FC236}">
                  <a16:creationId xmlns:a16="http://schemas.microsoft.com/office/drawing/2014/main" id="{A7DA20E4-ADD4-A65A-519E-19DD75E9901D}"/>
                </a:ext>
              </a:extLst>
            </p:cNvPr>
            <p:cNvGrpSpPr/>
            <p:nvPr/>
          </p:nvGrpSpPr>
          <p:grpSpPr>
            <a:xfrm>
              <a:off x="0" y="0"/>
              <a:ext cx="12295278" cy="6858000"/>
              <a:chOff x="0" y="0"/>
              <a:chExt cx="12295278" cy="6858000"/>
            </a:xfrm>
          </p:grpSpPr>
          <p:grpSp>
            <p:nvGrpSpPr>
              <p:cNvPr id="29" name="Grupo 28">
                <a:extLst>
                  <a:ext uri="{FF2B5EF4-FFF2-40B4-BE49-F238E27FC236}">
                    <a16:creationId xmlns:a16="http://schemas.microsoft.com/office/drawing/2014/main" id="{1E9A414B-AA59-A38A-47A8-627EF8626EDA}"/>
                  </a:ext>
                </a:extLst>
              </p:cNvPr>
              <p:cNvGrpSpPr/>
              <p:nvPr/>
            </p:nvGrpSpPr>
            <p:grpSpPr>
              <a:xfrm>
                <a:off x="0" y="0"/>
                <a:ext cx="12295278" cy="6858000"/>
                <a:chOff x="0" y="0"/>
                <a:chExt cx="12295278" cy="6858000"/>
              </a:xfrm>
            </p:grpSpPr>
            <p:grpSp>
              <p:nvGrpSpPr>
                <p:cNvPr id="31" name="Grupo 30">
                  <a:extLst>
                    <a:ext uri="{FF2B5EF4-FFF2-40B4-BE49-F238E27FC236}">
                      <a16:creationId xmlns:a16="http://schemas.microsoft.com/office/drawing/2014/main" id="{3BB9533F-2248-F190-DED9-1921A23CE93F}"/>
                    </a:ext>
                  </a:extLst>
                </p:cNvPr>
                <p:cNvGrpSpPr/>
                <p:nvPr/>
              </p:nvGrpSpPr>
              <p:grpSpPr>
                <a:xfrm>
                  <a:off x="0" y="0"/>
                  <a:ext cx="12295278" cy="6858000"/>
                  <a:chOff x="0" y="0"/>
                  <a:chExt cx="12295278" cy="6858000"/>
                </a:xfrm>
              </p:grpSpPr>
              <p:sp>
                <p:nvSpPr>
                  <p:cNvPr id="33" name="Rectángulo 32">
                    <a:extLst>
                      <a:ext uri="{FF2B5EF4-FFF2-40B4-BE49-F238E27FC236}">
                        <a16:creationId xmlns:a16="http://schemas.microsoft.com/office/drawing/2014/main" id="{3718FE72-6148-3553-B76E-608A91D4E5AB}"/>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a:t>Alexey Megna Alicio</a:t>
                    </a:r>
                    <a:r>
                      <a:rPr lang="es-MX" dirty="0"/>
                      <a:t> – Maestría en Gestión de la Tecnología – (segundo cuatrimestre)</a:t>
                    </a:r>
                  </a:p>
                </p:txBody>
              </p:sp>
              <p:pic>
                <p:nvPicPr>
                  <p:cNvPr id="34" name="Imagen 33">
                    <a:extLst>
                      <a:ext uri="{FF2B5EF4-FFF2-40B4-BE49-F238E27FC236}">
                        <a16:creationId xmlns:a16="http://schemas.microsoft.com/office/drawing/2014/main" id="{4953A67B-87F9-9768-DB8A-CF187A5748BC}"/>
                      </a:ext>
                    </a:extLst>
                  </p:cNvPr>
                  <p:cNvPicPr>
                    <a:picLocks noChangeAspect="1"/>
                  </p:cNvPicPr>
                  <p:nvPr/>
                </p:nvPicPr>
                <p:blipFill>
                  <a:blip r:embed="rId7"/>
                  <a:stretch>
                    <a:fillRect/>
                  </a:stretch>
                </p:blipFill>
                <p:spPr>
                  <a:xfrm>
                    <a:off x="10966014" y="5817941"/>
                    <a:ext cx="1329264" cy="1026026"/>
                  </a:xfrm>
                  <a:prstGeom prst="rect">
                    <a:avLst/>
                  </a:prstGeom>
                </p:spPr>
              </p:pic>
              <p:grpSp>
                <p:nvGrpSpPr>
                  <p:cNvPr id="35" name="Grupo 34">
                    <a:extLst>
                      <a:ext uri="{FF2B5EF4-FFF2-40B4-BE49-F238E27FC236}">
                        <a16:creationId xmlns:a16="http://schemas.microsoft.com/office/drawing/2014/main" id="{EE632602-D3E4-0455-01CB-6A36157F13DC}"/>
                      </a:ext>
                    </a:extLst>
                  </p:cNvPr>
                  <p:cNvGrpSpPr/>
                  <p:nvPr/>
                </p:nvGrpSpPr>
                <p:grpSpPr>
                  <a:xfrm>
                    <a:off x="0" y="0"/>
                    <a:ext cx="12192000" cy="1179914"/>
                    <a:chOff x="0" y="0"/>
                    <a:chExt cx="12192000" cy="1179914"/>
                  </a:xfrm>
                </p:grpSpPr>
                <p:grpSp>
                  <p:nvGrpSpPr>
                    <p:cNvPr id="36" name="Grupo 35">
                      <a:extLst>
                        <a:ext uri="{FF2B5EF4-FFF2-40B4-BE49-F238E27FC236}">
                          <a16:creationId xmlns:a16="http://schemas.microsoft.com/office/drawing/2014/main" id="{B661394E-DA10-881C-C2F4-C7A109564173}"/>
                        </a:ext>
                      </a:extLst>
                    </p:cNvPr>
                    <p:cNvGrpSpPr/>
                    <p:nvPr/>
                  </p:nvGrpSpPr>
                  <p:grpSpPr>
                    <a:xfrm>
                      <a:off x="0" y="0"/>
                      <a:ext cx="12192000" cy="1179914"/>
                      <a:chOff x="0" y="0"/>
                      <a:chExt cx="12192000" cy="1179914"/>
                    </a:xfrm>
                  </p:grpSpPr>
                  <p:grpSp>
                    <p:nvGrpSpPr>
                      <p:cNvPr id="39" name="Grupo 38">
                        <a:extLst>
                          <a:ext uri="{FF2B5EF4-FFF2-40B4-BE49-F238E27FC236}">
                            <a16:creationId xmlns:a16="http://schemas.microsoft.com/office/drawing/2014/main" id="{048E20C0-EEBF-13D0-8372-488150EA1F57}"/>
                          </a:ext>
                        </a:extLst>
                      </p:cNvPr>
                      <p:cNvGrpSpPr/>
                      <p:nvPr/>
                    </p:nvGrpSpPr>
                    <p:grpSpPr>
                      <a:xfrm>
                        <a:off x="0" y="0"/>
                        <a:ext cx="12192000" cy="1179914"/>
                        <a:chOff x="0" y="0"/>
                        <a:chExt cx="12192000" cy="1179914"/>
                      </a:xfrm>
                    </p:grpSpPr>
                    <p:sp>
                      <p:nvSpPr>
                        <p:cNvPr id="41" name="Rectángulo 40">
                          <a:extLst>
                            <a:ext uri="{FF2B5EF4-FFF2-40B4-BE49-F238E27FC236}">
                              <a16:creationId xmlns:a16="http://schemas.microsoft.com/office/drawing/2014/main" id="{F3D02445-9B94-FF05-A6FC-1F03F06DA2F7}"/>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0C532EAF-3584-E3EE-B6CE-DCEEF9B3A720}"/>
                            </a:ext>
                          </a:extLst>
                        </p:cNvPr>
                        <p:cNvPicPr>
                          <a:picLocks noChangeAspect="1"/>
                        </p:cNvPicPr>
                        <p:nvPr/>
                      </p:nvPicPr>
                      <p:blipFill>
                        <a:blip r:embed="rId8"/>
                        <a:stretch>
                          <a:fillRect/>
                        </a:stretch>
                      </p:blipFill>
                      <p:spPr>
                        <a:xfrm>
                          <a:off x="0" y="0"/>
                          <a:ext cx="6504972" cy="1179914"/>
                        </a:xfrm>
                        <a:prstGeom prst="rect">
                          <a:avLst/>
                        </a:prstGeom>
                      </p:spPr>
                    </p:pic>
                  </p:grpSp>
                  <p:pic>
                    <p:nvPicPr>
                      <p:cNvPr id="40" name="Imagen 39">
                        <a:extLst>
                          <a:ext uri="{FF2B5EF4-FFF2-40B4-BE49-F238E27FC236}">
                            <a16:creationId xmlns:a16="http://schemas.microsoft.com/office/drawing/2014/main" id="{E06659C7-9147-E8AF-DF74-A69D32FA156D}"/>
                          </a:ext>
                        </a:extLst>
                      </p:cNvPr>
                      <p:cNvPicPr>
                        <a:picLocks noChangeAspect="1"/>
                      </p:cNvPicPr>
                      <p:nvPr/>
                    </p:nvPicPr>
                    <p:blipFill>
                      <a:blip r:embed="rId9"/>
                      <a:stretch>
                        <a:fillRect/>
                      </a:stretch>
                    </p:blipFill>
                    <p:spPr>
                      <a:xfrm>
                        <a:off x="1575008" y="101238"/>
                        <a:ext cx="624078" cy="824051"/>
                      </a:xfrm>
                      <a:prstGeom prst="rect">
                        <a:avLst/>
                      </a:prstGeom>
                    </p:spPr>
                  </p:pic>
                </p:grpSp>
                <p:sp>
                  <p:nvSpPr>
                    <p:cNvPr id="38" name="CuadroTexto 37">
                      <a:extLst>
                        <a:ext uri="{FF2B5EF4-FFF2-40B4-BE49-F238E27FC236}">
                          <a16:creationId xmlns:a16="http://schemas.microsoft.com/office/drawing/2014/main" id="{FF8ABCCC-0508-A80F-0271-50C29104677B}"/>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Plan tecnológico para la gestión de la tecnología de la información en MIPYMES agroturísticas en Cuba</a:t>
                      </a:r>
                    </a:p>
                  </p:txBody>
                </p:sp>
              </p:grpSp>
            </p:grpSp>
            <p:sp>
              <p:nvSpPr>
                <p:cNvPr id="32" name="CuadroTexto 31">
                  <a:extLst>
                    <a:ext uri="{FF2B5EF4-FFF2-40B4-BE49-F238E27FC236}">
                      <a16:creationId xmlns:a16="http://schemas.microsoft.com/office/drawing/2014/main" id="{5A3F8A0F-BB52-2957-1416-1899E308B8BD}"/>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30" name="CuadroTexto 29">
                <a:extLst>
                  <a:ext uri="{FF2B5EF4-FFF2-40B4-BE49-F238E27FC236}">
                    <a16:creationId xmlns:a16="http://schemas.microsoft.com/office/drawing/2014/main" id="{6F535DF9-C815-00B5-5395-32FB9675862A}"/>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Tree>
    <p:extLst>
      <p:ext uri="{BB962C8B-B14F-4D97-AF65-F5344CB8AC3E}">
        <p14:creationId xmlns:p14="http://schemas.microsoft.com/office/powerpoint/2010/main" val="24988685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1|45.9|8.7|1.2|2"/>
</p:tagLst>
</file>

<file path=ppt/tags/tag2.xml><?xml version="1.0" encoding="utf-8"?>
<p:tagLst xmlns:a="http://schemas.openxmlformats.org/drawingml/2006/main" xmlns:r="http://schemas.openxmlformats.org/officeDocument/2006/relationships" xmlns:p="http://schemas.openxmlformats.org/presentationml/2006/main">
  <p:tag name="TIMING" val="|1.9|2.3|28.4"/>
</p:tagLst>
</file>

<file path=ppt/tags/tag3.xml><?xml version="1.0" encoding="utf-8"?>
<p:tagLst xmlns:a="http://schemas.openxmlformats.org/drawingml/2006/main" xmlns:r="http://schemas.openxmlformats.org/officeDocument/2006/relationships" xmlns:p="http://schemas.openxmlformats.org/presentationml/2006/main">
  <p:tag name="TIMING" val="|2.2|8.4|1.2"/>
</p:tagLst>
</file>

<file path=ppt/tags/tag4.xml><?xml version="1.0" encoding="utf-8"?>
<p:tagLst xmlns:a="http://schemas.openxmlformats.org/drawingml/2006/main" xmlns:r="http://schemas.openxmlformats.org/officeDocument/2006/relationships" xmlns:p="http://schemas.openxmlformats.org/presentationml/2006/main">
  <p:tag name="TIMING" val="|8.3|1.3|2.2"/>
</p:tagLst>
</file>

<file path=ppt/tags/tag5.xml><?xml version="1.0" encoding="utf-8"?>
<p:tagLst xmlns:a="http://schemas.openxmlformats.org/drawingml/2006/main" xmlns:r="http://schemas.openxmlformats.org/officeDocument/2006/relationships" xmlns:p="http://schemas.openxmlformats.org/presentationml/2006/main">
  <p:tag name="TIMING" val="|2|20.2|15.2|28|24.2|52.3|22.6|21.8"/>
</p:tagLst>
</file>

<file path=ppt/tags/tag6.xml><?xml version="1.0" encoding="utf-8"?>
<p:tagLst xmlns:a="http://schemas.openxmlformats.org/drawingml/2006/main" xmlns:r="http://schemas.openxmlformats.org/officeDocument/2006/relationships" xmlns:p="http://schemas.openxmlformats.org/presentationml/2006/main">
  <p:tag name="TIMING" val="|1.9|32.4|75|9.3|1.2"/>
</p:tagLst>
</file>

<file path=ppt/tags/tag7.xml><?xml version="1.0" encoding="utf-8"?>
<p:tagLst xmlns:a="http://schemas.openxmlformats.org/drawingml/2006/main" xmlns:r="http://schemas.openxmlformats.org/officeDocument/2006/relationships" xmlns:p="http://schemas.openxmlformats.org/presentationml/2006/main">
  <p:tag name="TIMING" val="|1.1|1|1.3|0.9|143.2"/>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1926</Words>
  <Application>Microsoft Office PowerPoint</Application>
  <PresentationFormat>Panorámica</PresentationFormat>
  <Paragraphs>197</Paragraphs>
  <Slides>15</Slides>
  <Notes>1</Notes>
  <HiddenSlides>0</HiddenSlides>
  <MMClips>0</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15</vt:i4>
      </vt:variant>
    </vt:vector>
  </HeadingPairs>
  <TitlesOfParts>
    <vt:vector size="36" baseType="lpstr">
      <vt:lpstr>Arial</vt:lpstr>
      <vt:lpstr>Arial Black</vt:lpstr>
      <vt:lpstr>Arial Narrow</vt:lpstr>
      <vt:lpstr>Bahnschrift Light</vt:lpstr>
      <vt:lpstr>Bauhaus 93</vt:lpstr>
      <vt:lpstr>Calibri</vt:lpstr>
      <vt:lpstr>Calibri Light</vt:lpstr>
      <vt:lpstr>Calisto MT</vt:lpstr>
      <vt:lpstr>Century</vt:lpstr>
      <vt:lpstr>Cooper Black</vt:lpstr>
      <vt:lpstr>Elephant</vt:lpstr>
      <vt:lpstr>Eras Light ITC</vt:lpstr>
      <vt:lpstr>Forte</vt:lpstr>
      <vt:lpstr>Garamond</vt:lpstr>
      <vt:lpstr>Haettenschweiler</vt:lpstr>
      <vt:lpstr>Lucida Bright</vt:lpstr>
      <vt:lpstr>Lucida Handwriting</vt:lpstr>
      <vt:lpstr>Matura MT Script Capitals</vt:lpstr>
      <vt:lpstr>Symbol</vt:lpstr>
      <vt:lpstr>Times New Roman</vt:lpstr>
      <vt:lpstr>Tema de Office</vt:lpstr>
      <vt:lpstr>Presentación de PowerPoint</vt:lpstr>
      <vt:lpstr>Presentación de PowerPoint</vt:lpstr>
      <vt:lpstr>Mipymes </vt:lpstr>
      <vt:lpstr>Turismo</vt:lpstr>
      <vt:lpstr>El agroturismo una alternativa para el crecimiento del Turismo en Las Tunas</vt:lpstr>
      <vt:lpstr>Presentación de PowerPoint</vt:lpstr>
      <vt:lpstr>Presentación de PowerPoint</vt:lpstr>
      <vt:lpstr>Presentación de PowerPoint</vt:lpstr>
      <vt:lpstr>Dimensiones para la gestión de la tecnología de la información en MIPYMES agroturísticas </vt:lpstr>
      <vt:lpstr>Gestión de la tecnología agroturística</vt:lpstr>
      <vt:lpstr>Presentación de PowerPoint</vt:lpstr>
      <vt:lpstr>Evaluación Parcial de la propuesta de Plan Tecnológico</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Dr. C. AlexeyMA</cp:lastModifiedBy>
  <cp:revision>29</cp:revision>
  <dcterms:created xsi:type="dcterms:W3CDTF">2020-09-22T18:49:23Z</dcterms:created>
  <dcterms:modified xsi:type="dcterms:W3CDTF">2023-06-02T23:26:49Z</dcterms:modified>
</cp:coreProperties>
</file>