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61" r:id="rId6"/>
    <p:sldId id="262" r:id="rId7"/>
    <p:sldId id="259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2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06"/>
    <p:restoredTop sz="94728"/>
  </p:normalViewPr>
  <p:slideViewPr>
    <p:cSldViewPr snapToGrid="0" snapToObjects="1">
      <p:cViewPr varScale="1">
        <p:scale>
          <a:sx n="49" d="100"/>
          <a:sy n="49" d="100"/>
        </p:scale>
        <p:origin x="1005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BE3F8E-B64D-354F-8760-F963BA0DA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BEC0DF-F923-C843-B3C4-2AF9228084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1C0DF7-FC57-914C-8DCC-BB65DEEDC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07/11/2024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ED087F-78F3-F344-AA22-5BFFDE215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27E845-DE3A-5643-BBD5-D781F6974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1525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79371C-0A2D-FC41-BC3F-2A9716852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E025B02-0CA5-C148-87E2-E960CF95A9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BFF75C-BB54-2D49-A806-9061C6F9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07/11/2024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24F091-74D0-5C40-8D83-97F7EAD79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83D353-7565-444E-ABAC-9E577EBD3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8837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0522FD-F958-1249-A15F-3D58241F3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FBA2CE-DF9A-C54D-9701-ADF278AFE3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077ADB-F064-3B48-A37D-C86442E9F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07/11/2024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E276E8-4100-A64A-B0C2-058891BC1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F28F17-20ED-0646-AEFA-430ED8F21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6733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976538-C34E-E34A-BEA6-3C734E387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DA24A8-BE88-8949-B33F-C9EC279E9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0D6BB1-2B99-C94F-BC5E-4C007C860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07/11/2024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18B3B9-CCB7-8641-AD03-CAB9507B7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C62F79-496C-6641-984F-FBEAC0D22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2988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A6065C-2B49-5841-ADC1-7B8ED9D75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41F125-CC6F-EB45-AA8D-781E84D41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2602F2-90F7-DA4A-B173-C80208187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07/11/2024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F659BB-A32A-2044-A224-6BAE96D62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31E6B2-6ADD-5944-B249-9F57498F8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3633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6B47E5-36CB-0748-A1F3-C33AB3233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105170-3ABF-0545-9B6D-3A4F836AD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B3B8B19-D3D7-7748-8E3F-48DD703EA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15E4C3-94BB-A74E-B8A2-591023FB3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07/11/2024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EB7F58A-D6BF-5945-BCC8-5BCCE26C9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F4BD9D9-2642-9649-8D0B-A1D63323D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51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5DC8CF-B1E9-994B-9076-B7620E09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B7945F-BBF4-6243-8826-A2EADB1A5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702A1BE-F833-4E46-9668-F158C9FF5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995B65E-8D70-6341-B26D-8C2AE08BF2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0FD4145-D036-0A4B-BF8C-6C8AD0CD76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968AD44-D7C4-A743-B2D8-05350A1C5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07/11/2024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19B0355-B6E8-4446-8540-AED3F7707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ADA5C0A-4623-0943-B6BB-280650ABE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747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F76DC1-79B9-9640-8BBA-EFD560D36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61E8593-9CA9-2B4E-B0AC-031D2F4C2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07/11/2024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AD2B79E-3403-9D45-9A15-8ADAE3D86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646AC9-1951-7948-A44F-F799A6B3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74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2DA5A6A-137F-0B48-8C69-ECE4E2C4E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07/11/2024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DA162D5-77DC-3B40-8A18-2A1BAD82F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9DEF420-D368-804E-8CC4-3B0082D98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7070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E4E4B2-94E9-6B45-82CB-D187F0124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5E26CB-E6C6-484D-9632-3E6542973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565E088-52C4-6F44-9CC8-5828ACF45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3BB6C0-8EFA-4345-9CE4-739FC282F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07/11/2024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930AC1-E5D4-234D-9072-62DA61F27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D3BA5F-A0F4-864F-BE18-9564FF8D0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6661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14FC52-D32C-B44D-BB5D-9D836FFF7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7B426BE-E3EA-304F-A841-9B1734C43A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E8E9A57-5918-6046-980E-A0D85C82B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63B259-7060-3940-9422-D4CE618A1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07/11/2024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51705E8-E4DC-5A46-8CD4-EB8D5B001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FBD902-C969-E246-82E6-5A9F269B8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0335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00011B3-7F0E-4243-99A6-06C2425B4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FD8F3BE-C11C-8D47-B84D-A80341867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235E94-BC77-C74A-A205-D4D5CFCB09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EF622-0C42-F146-9702-1A81A6D276A8}" type="datetimeFigureOut">
              <a:rPr lang="es-MX" smtClean="0"/>
              <a:t>07/11/2024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08FE7F-5DF1-4C4C-9045-5946C08A9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76DA39-72F3-3D45-9B01-68DCA18D19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682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mailto:noriega_david@hotmail.com" TargetMode="External"/><Relationship Id="rId7" Type="http://schemas.openxmlformats.org/officeDocument/2006/relationships/image" Target="../media/image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7623C73B-AB66-4855-A367-A0084E209E89}"/>
              </a:ext>
            </a:extLst>
          </p:cNvPr>
          <p:cNvGrpSpPr/>
          <p:nvPr/>
        </p:nvGrpSpPr>
        <p:grpSpPr>
          <a:xfrm>
            <a:off x="67012" y="10780"/>
            <a:ext cx="12122584" cy="1212330"/>
            <a:chOff x="69416" y="-4617"/>
            <a:chExt cx="12122584" cy="1212330"/>
          </a:xfrm>
        </p:grpSpPr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B807ADC7-FE8F-4D14-9587-6D358FF51C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416" y="-4617"/>
              <a:ext cx="6506483" cy="1181265"/>
            </a:xfrm>
            <a:prstGeom prst="rect">
              <a:avLst/>
            </a:prstGeom>
          </p:spPr>
        </p:pic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BB8C7402-4146-4985-B8D3-95D2C4DAE6F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15A164E3-6F1E-4413-9190-C8763D24396C}"/>
                </a:ext>
              </a:extLst>
            </p:cNvPr>
            <p:cNvSpPr txBox="1"/>
            <p:nvPr/>
          </p:nvSpPr>
          <p:spPr>
            <a:xfrm>
              <a:off x="4398172" y="8500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</a:t>
              </a:r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C8776B3B-C568-454C-823A-5268238C91C8}"/>
                </a:ext>
              </a:extLst>
            </p:cNvPr>
            <p:cNvSpPr txBox="1"/>
            <p:nvPr/>
          </p:nvSpPr>
          <p:spPr>
            <a:xfrm>
              <a:off x="482600" y="8999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805BD777-C596-0D4B-96C4-B5997BF8ED4F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7FAA79F-0C23-F8CD-05A5-EA3A35B7CF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478" y="93008"/>
            <a:ext cx="1743710" cy="486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B619E04-CF6F-03D3-A268-DB185CF84E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553" y="93008"/>
            <a:ext cx="628650" cy="807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1D2C9B1-A77A-8BE6-24CC-9B3F388130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653" y="83483"/>
            <a:ext cx="633095" cy="831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DB81D0A1-AA50-0316-DA75-A7CD4931B945}"/>
              </a:ext>
            </a:extLst>
          </p:cNvPr>
          <p:cNvGrpSpPr/>
          <p:nvPr/>
        </p:nvGrpSpPr>
        <p:grpSpPr>
          <a:xfrm>
            <a:off x="10042288" y="5656249"/>
            <a:ext cx="2050415" cy="680085"/>
            <a:chOff x="0" y="0"/>
            <a:chExt cx="2050415" cy="680085"/>
          </a:xfrm>
        </p:grpSpPr>
        <p:pic>
          <p:nvPicPr>
            <p:cNvPr id="7" name="image2.png">
              <a:extLst>
                <a:ext uri="{FF2B5EF4-FFF2-40B4-BE49-F238E27FC236}">
                  <a16:creationId xmlns:a16="http://schemas.microsoft.com/office/drawing/2014/main" id="{C75A5D2B-C4A6-373B-9A22-DE509169B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857885" cy="680085"/>
            </a:xfrm>
            <a:prstGeom prst="rect">
              <a:avLst/>
            </a:prstGeom>
          </p:spPr>
        </p:pic>
        <p:pic>
          <p:nvPicPr>
            <p:cNvPr id="8" name="image1.png">
              <a:extLst>
                <a:ext uri="{FF2B5EF4-FFF2-40B4-BE49-F238E27FC236}">
                  <a16:creationId xmlns:a16="http://schemas.microsoft.com/office/drawing/2014/main" id="{D1AD173C-C7EC-E179-2622-F2C9DA8D8F9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4420" y="289560"/>
              <a:ext cx="975995" cy="336550"/>
            </a:xfrm>
            <a:prstGeom prst="rect">
              <a:avLst/>
            </a:prstGeom>
          </p:spPr>
        </p:pic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E4B9373A-5CE9-969B-DAF3-8ED4D6E202E5}"/>
              </a:ext>
            </a:extLst>
          </p:cNvPr>
          <p:cNvSpPr txBox="1"/>
          <p:nvPr/>
        </p:nvSpPr>
        <p:spPr>
          <a:xfrm>
            <a:off x="0" y="2250420"/>
            <a:ext cx="12192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0" b="1" dirty="0">
                <a:effectLst/>
                <a:ea typeface="Calibri" panose="020F0502020204030204" pitchFamily="34" charset="0"/>
              </a:rPr>
              <a:t>GESTIÓN TECNOLÓGICA</a:t>
            </a:r>
            <a:r>
              <a:rPr lang="es-MX" sz="5000" b="1" dirty="0">
                <a:ea typeface="Calibri" panose="020F0502020204030204" pitchFamily="34" charset="0"/>
              </a:rPr>
              <a:t> </a:t>
            </a:r>
            <a:r>
              <a:rPr lang="es-MX" sz="5000" b="1" dirty="0">
                <a:effectLst/>
                <a:ea typeface="Calibri" panose="020F0502020204030204" pitchFamily="34" charset="0"/>
              </a:rPr>
              <a:t>PARA </a:t>
            </a:r>
            <a:r>
              <a:rPr lang="es-MX" sz="5000" b="1" dirty="0">
                <a:ea typeface="Calibri" panose="020F0502020204030204" pitchFamily="34" charset="0"/>
              </a:rPr>
              <a:t>RENATURALIZACIÓN </a:t>
            </a:r>
            <a:r>
              <a:rPr lang="es-MX" sz="5000" b="1" dirty="0">
                <a:effectLst/>
                <a:ea typeface="Calibri" panose="020F0502020204030204" pitchFamily="34" charset="0"/>
              </a:rPr>
              <a:t>DEL RÍO URBANO QUERÉTARO</a:t>
            </a:r>
            <a:endParaRPr lang="es-MX" sz="5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7306315-5BE2-85F1-5E06-A7B8D1992394}"/>
              </a:ext>
            </a:extLst>
          </p:cNvPr>
          <p:cNvSpPr txBox="1"/>
          <p:nvPr/>
        </p:nvSpPr>
        <p:spPr>
          <a:xfrm>
            <a:off x="0" y="49022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i="1" dirty="0"/>
              <a:t>David Noriega Aguilar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13DEBFD-C9D5-AB6A-05DF-A0C6FA77C587}"/>
              </a:ext>
            </a:extLst>
          </p:cNvPr>
          <p:cNvSpPr txBox="1"/>
          <p:nvPr/>
        </p:nvSpPr>
        <p:spPr>
          <a:xfrm>
            <a:off x="0" y="562306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i="1" dirty="0"/>
              <a:t>DIRECTOR DE TESIS</a:t>
            </a:r>
          </a:p>
          <a:p>
            <a:pPr algn="ctr"/>
            <a:r>
              <a:rPr lang="pt-BR" sz="2000" b="1" i="1" dirty="0"/>
              <a:t>Dr. Enrique Leonardo Kato Vidal</a:t>
            </a:r>
            <a:r>
              <a:rPr lang="es-MX" sz="2000" b="1" i="1" dirty="0"/>
              <a:t> 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F55FFA0-EEB9-6BCF-1493-CDF6781F45D0}"/>
              </a:ext>
            </a:extLst>
          </p:cNvPr>
          <p:cNvSpPr txBox="1"/>
          <p:nvPr/>
        </p:nvSpPr>
        <p:spPr>
          <a:xfrm>
            <a:off x="103278" y="162943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i="1" dirty="0"/>
              <a:t>Maestría en Gestión de la Tecnología</a:t>
            </a:r>
          </a:p>
        </p:txBody>
      </p:sp>
    </p:spTree>
    <p:extLst>
      <p:ext uri="{BB962C8B-B14F-4D97-AF65-F5344CB8AC3E}">
        <p14:creationId xmlns:p14="http://schemas.microsoft.com/office/powerpoint/2010/main" val="595546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>
            <a:extLst>
              <a:ext uri="{FF2B5EF4-FFF2-40B4-BE49-F238E27FC236}">
                <a16:creationId xmlns:a16="http://schemas.microsoft.com/office/drawing/2014/main" id="{99E41E08-BEB2-954D-8483-03B9ED33950B}"/>
              </a:ext>
            </a:extLst>
          </p:cNvPr>
          <p:cNvSpPr txBox="1"/>
          <p:nvPr/>
        </p:nvSpPr>
        <p:spPr>
          <a:xfrm>
            <a:off x="711200" y="1152668"/>
            <a:ext cx="10317018" cy="42934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s-MX" sz="2000" b="1" i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dirty="0"/>
              <a:t>Titulo del Tema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dirty="0"/>
              <a:t>Justificación - Por que es importante el tema de tesis en la región o en México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dirty="0"/>
              <a:t>Objetivos: General y Específicos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dirty="0"/>
              <a:t>Antecedentes (Marco Teórico)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dirty="0"/>
              <a:t>Metodología a usar (cuanti / cuali / mixta) Hipótesis, Preguntas de investigación, Dimensiones / Indicadores / variables, lugar donde se realizará la investigación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dirty="0"/>
              <a:t>Resultados esperados, avance de resultados o resultados obtenidos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dirty="0"/>
              <a:t>Referencias</a:t>
            </a:r>
          </a:p>
          <a:p>
            <a:pPr>
              <a:lnSpc>
                <a:spcPct val="150000"/>
              </a:lnSpc>
            </a:pPr>
            <a:endParaRPr lang="es-MX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1BE8A78-65CA-8A40-A8A7-850C67FE7419}"/>
              </a:ext>
            </a:extLst>
          </p:cNvPr>
          <p:cNvSpPr txBox="1"/>
          <p:nvPr/>
        </p:nvSpPr>
        <p:spPr>
          <a:xfrm>
            <a:off x="3352800" y="187468"/>
            <a:ext cx="575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i="1" dirty="0"/>
              <a:t>Qué deben presentar</a:t>
            </a:r>
          </a:p>
        </p:txBody>
      </p:sp>
    </p:spTree>
    <p:extLst>
      <p:ext uri="{BB962C8B-B14F-4D97-AF65-F5344CB8AC3E}">
        <p14:creationId xmlns:p14="http://schemas.microsoft.com/office/powerpoint/2010/main" val="2176574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800F5A98-77E0-48C0-81A4-C3D79C41CF46}"/>
              </a:ext>
            </a:extLst>
          </p:cNvPr>
          <p:cNvGrpSpPr/>
          <p:nvPr/>
        </p:nvGrpSpPr>
        <p:grpSpPr>
          <a:xfrm>
            <a:off x="0" y="4160"/>
            <a:ext cx="12122584" cy="1212330"/>
            <a:chOff x="221816" y="147783"/>
            <a:chExt cx="12122584" cy="1212330"/>
          </a:xfrm>
        </p:grpSpPr>
        <p:pic>
          <p:nvPicPr>
            <p:cNvPr id="52" name="Imagen 51">
              <a:extLst>
                <a:ext uri="{FF2B5EF4-FFF2-40B4-BE49-F238E27FC236}">
                  <a16:creationId xmlns:a16="http://schemas.microsoft.com/office/drawing/2014/main" id="{16A14003-659E-4B40-B68F-C97C3E857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9A0FF188-6E04-4FFE-95C1-3BDDE4207810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2B234A7F-820E-4029-82B6-5C130AD8665A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Administración- 10, 11 y 12 de noviembre 2021</a:t>
              </a:r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A4EBDD39-A46D-41D1-8B9D-B8749DD403BD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56" name="Imagen 55">
              <a:extLst>
                <a:ext uri="{FF2B5EF4-FFF2-40B4-BE49-F238E27FC236}">
                  <a16:creationId xmlns:a16="http://schemas.microsoft.com/office/drawing/2014/main" id="{FB4098E5-2A60-4DE0-AB78-03D4199FA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57" name="Grupo 56">
              <a:extLst>
                <a:ext uri="{FF2B5EF4-FFF2-40B4-BE49-F238E27FC236}">
                  <a16:creationId xmlns:a16="http://schemas.microsoft.com/office/drawing/2014/main" id="{946769C3-B2BF-48F5-9844-48CD83EE2C81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58" name="Cuadro de texto 2">
                <a:extLst>
                  <a:ext uri="{FF2B5EF4-FFF2-40B4-BE49-F238E27FC236}">
                    <a16:creationId xmlns:a16="http://schemas.microsoft.com/office/drawing/2014/main" id="{785EE421-ECEC-4BCC-86FB-E461020E0B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59" name="Imagen 58" descr="Boomerang">
                <a:extLst>
                  <a:ext uri="{FF2B5EF4-FFF2-40B4-BE49-F238E27FC236}">
                    <a16:creationId xmlns:a16="http://schemas.microsoft.com/office/drawing/2014/main" id="{C6D0F44E-FBD2-4EA5-821A-1B921CA341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60" name="Imagen 59">
              <a:extLst>
                <a:ext uri="{FF2B5EF4-FFF2-40B4-BE49-F238E27FC236}">
                  <a16:creationId xmlns:a16="http://schemas.microsoft.com/office/drawing/2014/main" id="{0DA14CE2-3DC5-4DB7-8E82-CB56FBD56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Imagen 60">
              <a:extLst>
                <a:ext uri="{FF2B5EF4-FFF2-40B4-BE49-F238E27FC236}">
                  <a16:creationId xmlns:a16="http://schemas.microsoft.com/office/drawing/2014/main" id="{37212CC1-E541-4B78-A93A-902605881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62" name="Imagen 61">
              <a:extLst>
                <a:ext uri="{FF2B5EF4-FFF2-40B4-BE49-F238E27FC236}">
                  <a16:creationId xmlns:a16="http://schemas.microsoft.com/office/drawing/2014/main" id="{0BD82C86-6168-4582-B5D8-CC2A15114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David Noriega Aguilar  – Maestría en Gestión de la Tecnología – (6to 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482600" y="1727200"/>
            <a:ext cx="51943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Justificación:</a:t>
            </a:r>
          </a:p>
          <a:p>
            <a:endParaRPr lang="es-MX" sz="32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900" dirty="0"/>
              <a:t>El Río Urbano Querétaro es símbolo histórico del estado.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900" dirty="0"/>
              <a:t>El río actualmente está contaminado y semiseco.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900" dirty="0"/>
              <a:t>Las aguas del río ponen en riesgo la salud de la población.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0BA07C8-105F-8340-BD4E-579030CDBCC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9840" r="20693"/>
          <a:stretch/>
        </p:blipFill>
        <p:spPr>
          <a:xfrm>
            <a:off x="5880100" y="1179914"/>
            <a:ext cx="6289072" cy="531035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8256604" y="3237"/>
            <a:ext cx="2271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b="1" i="1" dirty="0">
                <a:solidFill>
                  <a:srgbClr val="C00000"/>
                </a:solidFill>
              </a:rPr>
              <a:t>GESTIÓN TECNOLÓGICA PARA RENATURALIZACIÓN DEL RÍO URBANO QUERÉTARO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956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upo 39">
            <a:extLst>
              <a:ext uri="{FF2B5EF4-FFF2-40B4-BE49-F238E27FC236}">
                <a16:creationId xmlns:a16="http://schemas.microsoft.com/office/drawing/2014/main" id="{E70B2BCB-8874-4D8D-969F-A57D2E324E37}"/>
              </a:ext>
            </a:extLst>
          </p:cNvPr>
          <p:cNvGrpSpPr/>
          <p:nvPr/>
        </p:nvGrpSpPr>
        <p:grpSpPr>
          <a:xfrm>
            <a:off x="36576" y="-3233"/>
            <a:ext cx="12122584" cy="1212330"/>
            <a:chOff x="221816" y="147783"/>
            <a:chExt cx="12122584" cy="1212330"/>
          </a:xfrm>
        </p:grpSpPr>
        <p:pic>
          <p:nvPicPr>
            <p:cNvPr id="41" name="Imagen 40">
              <a:extLst>
                <a:ext uri="{FF2B5EF4-FFF2-40B4-BE49-F238E27FC236}">
                  <a16:creationId xmlns:a16="http://schemas.microsoft.com/office/drawing/2014/main" id="{73A88FA6-B17E-41FE-9943-7FA96EB9A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BED70D96-B03B-4B5F-8253-6D922E18B862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C937CA12-3D6B-4C72-8D13-15A10926DC53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Administración- 10, 11 y 12 de noviembre 2021</a:t>
              </a:r>
            </a:p>
          </p:txBody>
        </p: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393A795A-350A-45D8-A68E-76E822EA63DC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45" name="Imagen 44">
              <a:extLst>
                <a:ext uri="{FF2B5EF4-FFF2-40B4-BE49-F238E27FC236}">
                  <a16:creationId xmlns:a16="http://schemas.microsoft.com/office/drawing/2014/main" id="{52B77A64-E07F-422D-B8A7-6B3E992C7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46" name="Grupo 45">
              <a:extLst>
                <a:ext uri="{FF2B5EF4-FFF2-40B4-BE49-F238E27FC236}">
                  <a16:creationId xmlns:a16="http://schemas.microsoft.com/office/drawing/2014/main" id="{CDDE257A-022E-4B65-8BFD-BCC8D88DA263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50" name="Cuadro de texto 2">
                <a:extLst>
                  <a:ext uri="{FF2B5EF4-FFF2-40B4-BE49-F238E27FC236}">
                    <a16:creationId xmlns:a16="http://schemas.microsoft.com/office/drawing/2014/main" id="{A5A3CF3F-E124-4E9F-B9EC-0F2F88CF3D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51" name="Imagen 50" descr="Boomerang">
                <a:extLst>
                  <a:ext uri="{FF2B5EF4-FFF2-40B4-BE49-F238E27FC236}">
                    <a16:creationId xmlns:a16="http://schemas.microsoft.com/office/drawing/2014/main" id="{BF5BE576-1AA0-4CC0-A958-306F529B32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47" name="Imagen 46">
              <a:extLst>
                <a:ext uri="{FF2B5EF4-FFF2-40B4-BE49-F238E27FC236}">
                  <a16:creationId xmlns:a16="http://schemas.microsoft.com/office/drawing/2014/main" id="{8C8B40DC-6721-4ED8-9BC5-5A78FD057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Imagen 47">
              <a:extLst>
                <a:ext uri="{FF2B5EF4-FFF2-40B4-BE49-F238E27FC236}">
                  <a16:creationId xmlns:a16="http://schemas.microsoft.com/office/drawing/2014/main" id="{60475313-CEE8-43BF-84AA-57C4725B7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49" name="Imagen 48">
              <a:extLst>
                <a:ext uri="{FF2B5EF4-FFF2-40B4-BE49-F238E27FC236}">
                  <a16:creationId xmlns:a16="http://schemas.microsoft.com/office/drawing/2014/main" id="{5EC8439F-972C-452A-97F7-D191CA70E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David Noriega Aguilar  – Maestría en Gestión de la Tecnología – (6to 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6677122" y="1727200"/>
            <a:ext cx="51943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Objetivo General</a:t>
            </a:r>
          </a:p>
          <a:p>
            <a:endParaRPr lang="es-MX" sz="3200" dirty="0"/>
          </a:p>
          <a:p>
            <a:pPr algn="just"/>
            <a:r>
              <a:rPr lang="es-ES" sz="2900" dirty="0"/>
              <a:t>Ocupar la Gestión Tecnológica como un recurso fundamental para abordar la rehabilitación del Río Urbano Querétaro, analizar y dar a conocer metodologías, estrategias y tecnologías que puedan contribuir a la renaturalización del río.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0BA07C8-105F-8340-BD4E-579030CDBCC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9840" r="20693"/>
          <a:stretch/>
        </p:blipFill>
        <p:spPr>
          <a:xfrm>
            <a:off x="0" y="1179914"/>
            <a:ext cx="6289072" cy="531035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32B51ED-590E-E5A7-B708-F631B64486E1}"/>
              </a:ext>
            </a:extLst>
          </p:cNvPr>
          <p:cNvSpPr txBox="1"/>
          <p:nvPr/>
        </p:nvSpPr>
        <p:spPr>
          <a:xfrm>
            <a:off x="8256604" y="3237"/>
            <a:ext cx="2271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b="1" i="1" dirty="0">
                <a:solidFill>
                  <a:srgbClr val="C00000"/>
                </a:solidFill>
              </a:rPr>
              <a:t>GESTIÓN TECNOLÓGICA PARA RENATURALIZACIÓN DEL RÍO URBANO QUERÉTARO</a:t>
            </a:r>
          </a:p>
        </p:txBody>
      </p:sp>
    </p:spTree>
    <p:extLst>
      <p:ext uri="{BB962C8B-B14F-4D97-AF65-F5344CB8AC3E}">
        <p14:creationId xmlns:p14="http://schemas.microsoft.com/office/powerpoint/2010/main" val="3664541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44FFE6-BB09-D358-204C-BED2A6DB6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0D8277BD-3DEA-7C9C-E4D2-FCF7919CD984}"/>
              </a:ext>
            </a:extLst>
          </p:cNvPr>
          <p:cNvGrpSpPr/>
          <p:nvPr/>
        </p:nvGrpSpPr>
        <p:grpSpPr>
          <a:xfrm>
            <a:off x="0" y="4160"/>
            <a:ext cx="12122584" cy="1212330"/>
            <a:chOff x="221816" y="147783"/>
            <a:chExt cx="12122584" cy="1212330"/>
          </a:xfrm>
        </p:grpSpPr>
        <p:pic>
          <p:nvPicPr>
            <p:cNvPr id="52" name="Imagen 51">
              <a:extLst>
                <a:ext uri="{FF2B5EF4-FFF2-40B4-BE49-F238E27FC236}">
                  <a16:creationId xmlns:a16="http://schemas.microsoft.com/office/drawing/2014/main" id="{50BF2725-9B9E-1F4B-B505-B6D16DB73D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C4BC4D4F-5939-2C7C-0080-A7D9034E91E8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B88A9852-4BB0-1890-990C-AB2687D73146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Administración- 10, 11 y 12 de noviembre 2021</a:t>
              </a:r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58A6DAB9-8756-9559-AA23-1FDB46D69EFE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56" name="Imagen 55">
              <a:extLst>
                <a:ext uri="{FF2B5EF4-FFF2-40B4-BE49-F238E27FC236}">
                  <a16:creationId xmlns:a16="http://schemas.microsoft.com/office/drawing/2014/main" id="{8FFDBEC7-059A-89B3-39D9-D55BF4E58D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57" name="Grupo 56">
              <a:extLst>
                <a:ext uri="{FF2B5EF4-FFF2-40B4-BE49-F238E27FC236}">
                  <a16:creationId xmlns:a16="http://schemas.microsoft.com/office/drawing/2014/main" id="{67A87193-0FFF-B261-7431-C579ACF2F051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58" name="Cuadro de texto 2">
                <a:extLst>
                  <a:ext uri="{FF2B5EF4-FFF2-40B4-BE49-F238E27FC236}">
                    <a16:creationId xmlns:a16="http://schemas.microsoft.com/office/drawing/2014/main" id="{0AD83135-71AA-E5F2-E8BB-948870979D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59" name="Imagen 58" descr="Boomerang">
                <a:extLst>
                  <a:ext uri="{FF2B5EF4-FFF2-40B4-BE49-F238E27FC236}">
                    <a16:creationId xmlns:a16="http://schemas.microsoft.com/office/drawing/2014/main" id="{ABE72A5F-F7F4-36C7-6F18-AE36AFC5141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60" name="Imagen 59">
              <a:extLst>
                <a:ext uri="{FF2B5EF4-FFF2-40B4-BE49-F238E27FC236}">
                  <a16:creationId xmlns:a16="http://schemas.microsoft.com/office/drawing/2014/main" id="{49C218CE-D14D-2C43-1E80-E5AA397EF5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Imagen 60">
              <a:extLst>
                <a:ext uri="{FF2B5EF4-FFF2-40B4-BE49-F238E27FC236}">
                  <a16:creationId xmlns:a16="http://schemas.microsoft.com/office/drawing/2014/main" id="{E4B2544E-1D02-4B4D-3BCC-DBC25D097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62" name="Imagen 61">
              <a:extLst>
                <a:ext uri="{FF2B5EF4-FFF2-40B4-BE49-F238E27FC236}">
                  <a16:creationId xmlns:a16="http://schemas.microsoft.com/office/drawing/2014/main" id="{6F77171D-0DAE-1FC5-8D6E-156A77C7D32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5C45266-D29A-251A-0ED6-F4C5732B5F60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David Noriega Aguilar  – Maestría en Gestión de la Tecnología – (6to 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E617896-CAED-04AA-B33C-20AD7CCC10F9}"/>
              </a:ext>
            </a:extLst>
          </p:cNvPr>
          <p:cNvSpPr txBox="1"/>
          <p:nvPr/>
        </p:nvSpPr>
        <p:spPr>
          <a:xfrm>
            <a:off x="482600" y="1727200"/>
            <a:ext cx="5194300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Objetivos Específicos:</a:t>
            </a:r>
          </a:p>
          <a:p>
            <a:endParaRPr lang="es-MX" sz="32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900" dirty="0"/>
              <a:t>Analizar casos de éxito en la rehabilitación de ríos urbanos para extraer lo  aplicable al Río Urbano  Querétaro.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900" dirty="0"/>
              <a:t>Evaluar políticas y gestión de ríos urbanos, aplicables al Río Urbano Querétaro.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496C78F-AD22-EE46-907D-B76EAA23B21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9840" r="20693"/>
          <a:stretch/>
        </p:blipFill>
        <p:spPr>
          <a:xfrm>
            <a:off x="5880100" y="1179914"/>
            <a:ext cx="6289072" cy="531035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E3208E6A-5E72-E47D-0670-18EE77643E80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1ED0F1F-0A53-EB80-06EB-79495E7ACAD0}"/>
              </a:ext>
            </a:extLst>
          </p:cNvPr>
          <p:cNvSpPr txBox="1"/>
          <p:nvPr/>
        </p:nvSpPr>
        <p:spPr>
          <a:xfrm>
            <a:off x="8256604" y="3237"/>
            <a:ext cx="2271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b="1" i="1" dirty="0">
                <a:solidFill>
                  <a:srgbClr val="C00000"/>
                </a:solidFill>
              </a:rPr>
              <a:t>GESTIÓN TECNOLÓGICA PARA RENATURALIZACIÓN DEL RÍO URBANO QUERÉTARO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EFBFECD4-EFEB-EEAE-7AE1-6B8F5B15CA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710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939EEF-812B-D71E-053E-5DF4F58E1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upo 39">
            <a:extLst>
              <a:ext uri="{FF2B5EF4-FFF2-40B4-BE49-F238E27FC236}">
                <a16:creationId xmlns:a16="http://schemas.microsoft.com/office/drawing/2014/main" id="{E1FF077E-45FF-D853-6EA2-57DABB755481}"/>
              </a:ext>
            </a:extLst>
          </p:cNvPr>
          <p:cNvGrpSpPr/>
          <p:nvPr/>
        </p:nvGrpSpPr>
        <p:grpSpPr>
          <a:xfrm>
            <a:off x="36576" y="-3233"/>
            <a:ext cx="12122584" cy="1212330"/>
            <a:chOff x="221816" y="147783"/>
            <a:chExt cx="12122584" cy="1212330"/>
          </a:xfrm>
        </p:grpSpPr>
        <p:pic>
          <p:nvPicPr>
            <p:cNvPr id="41" name="Imagen 40">
              <a:extLst>
                <a:ext uri="{FF2B5EF4-FFF2-40B4-BE49-F238E27FC236}">
                  <a16:creationId xmlns:a16="http://schemas.microsoft.com/office/drawing/2014/main" id="{38EBB041-633E-7AF5-3F45-331C7A1888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1DD599A3-39E1-7DD2-98A2-A25D643DB042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FF31822E-16F7-604E-C61E-A06869B5D4B5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Administración- 10, 11 y 12 de noviembre 2021</a:t>
              </a:r>
            </a:p>
          </p:txBody>
        </p: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9FC3D3EE-5A8F-FC84-0C3B-B7F9BE1EFB21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45" name="Imagen 44">
              <a:extLst>
                <a:ext uri="{FF2B5EF4-FFF2-40B4-BE49-F238E27FC236}">
                  <a16:creationId xmlns:a16="http://schemas.microsoft.com/office/drawing/2014/main" id="{ACE09694-F234-33C4-564C-A9BD65BE5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46" name="Grupo 45">
              <a:extLst>
                <a:ext uri="{FF2B5EF4-FFF2-40B4-BE49-F238E27FC236}">
                  <a16:creationId xmlns:a16="http://schemas.microsoft.com/office/drawing/2014/main" id="{6F962CB8-5772-EA2B-EE1D-0EB54FA55B3D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50" name="Cuadro de texto 2">
                <a:extLst>
                  <a:ext uri="{FF2B5EF4-FFF2-40B4-BE49-F238E27FC236}">
                    <a16:creationId xmlns:a16="http://schemas.microsoft.com/office/drawing/2014/main" id="{E938F92F-24B2-8854-11CA-95C8D61E01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51" name="Imagen 50" descr="Boomerang">
                <a:extLst>
                  <a:ext uri="{FF2B5EF4-FFF2-40B4-BE49-F238E27FC236}">
                    <a16:creationId xmlns:a16="http://schemas.microsoft.com/office/drawing/2014/main" id="{D67FE87C-3431-6633-64F5-A64D40E6F12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47" name="Imagen 46">
              <a:extLst>
                <a:ext uri="{FF2B5EF4-FFF2-40B4-BE49-F238E27FC236}">
                  <a16:creationId xmlns:a16="http://schemas.microsoft.com/office/drawing/2014/main" id="{A7FE1B32-7CCD-9434-BB62-F7A7A8628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Imagen 47">
              <a:extLst>
                <a:ext uri="{FF2B5EF4-FFF2-40B4-BE49-F238E27FC236}">
                  <a16:creationId xmlns:a16="http://schemas.microsoft.com/office/drawing/2014/main" id="{CA67AEC4-5CBE-0070-1035-7CC461F5D7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49" name="Imagen 48">
              <a:extLst>
                <a:ext uri="{FF2B5EF4-FFF2-40B4-BE49-F238E27FC236}">
                  <a16:creationId xmlns:a16="http://schemas.microsoft.com/office/drawing/2014/main" id="{5427D340-20AF-0D3E-69E3-A76ADEDBB5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D8660E3-65BF-2F0A-D0AA-8B6ED9872D31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David Noriega Aguilar  – Maestría en Gestión de la Tecnología – (6to 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8D80A8E-B7EE-5949-2FFC-80AB41A27240}"/>
              </a:ext>
            </a:extLst>
          </p:cNvPr>
          <p:cNvSpPr txBox="1"/>
          <p:nvPr/>
        </p:nvSpPr>
        <p:spPr>
          <a:xfrm>
            <a:off x="6677122" y="1727200"/>
            <a:ext cx="51943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/>
              <a:t>Metodología Mixta</a:t>
            </a:r>
          </a:p>
          <a:p>
            <a:endParaRPr lang="es-ES" sz="3200" dirty="0"/>
          </a:p>
          <a:p>
            <a:r>
              <a:rPr lang="es-ES" sz="3200" dirty="0"/>
              <a:t>Mi investigación abarca aspectos tecnológicos y sociales, junto con influencias ambientales, culturales y económicas. Por lo tanto, se emplearán métodos cualitativos y cuantitativos.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DC55F27-FF06-6B2C-B58E-C889086318D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9840" r="20693"/>
          <a:stretch/>
        </p:blipFill>
        <p:spPr>
          <a:xfrm>
            <a:off x="0" y="1179914"/>
            <a:ext cx="6289072" cy="531035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30E0983-C4FF-8D48-788F-01C7DCAA1B59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6262EA51-DC91-CF13-48A4-B39FF0AF66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8593F96-DC5D-58B1-517B-49F397CF4571}"/>
              </a:ext>
            </a:extLst>
          </p:cNvPr>
          <p:cNvSpPr txBox="1"/>
          <p:nvPr/>
        </p:nvSpPr>
        <p:spPr>
          <a:xfrm>
            <a:off x="8256604" y="3237"/>
            <a:ext cx="2271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b="1" i="1" dirty="0">
                <a:solidFill>
                  <a:srgbClr val="C00000"/>
                </a:solidFill>
              </a:rPr>
              <a:t>GESTIÓN TECNOLÓGICA PARA RENATURALIZACIÓN DEL RÍO URBANO QUERÉTARO</a:t>
            </a:r>
          </a:p>
        </p:txBody>
      </p:sp>
    </p:spTree>
    <p:extLst>
      <p:ext uri="{BB962C8B-B14F-4D97-AF65-F5344CB8AC3E}">
        <p14:creationId xmlns:p14="http://schemas.microsoft.com/office/powerpoint/2010/main" val="3979826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Nombre alumno – Maestría o Doctorado – (cuatrimestre)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2199086" y="1866641"/>
            <a:ext cx="7454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/>
              <a:t>David Noriega Aguilar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TEMA DE TESIS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C876C7D7-40F8-6F42-91E4-FE1988589A0A}"/>
              </a:ext>
            </a:extLst>
          </p:cNvPr>
          <p:cNvSpPr txBox="1"/>
          <p:nvPr/>
        </p:nvSpPr>
        <p:spPr>
          <a:xfrm>
            <a:off x="2199086" y="3531275"/>
            <a:ext cx="7454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hlinkClick r:id="rId3"/>
              </a:rPr>
              <a:t>noriega_david@hotmail.com</a:t>
            </a:r>
            <a:endParaRPr lang="es-MX" sz="3200" dirty="0"/>
          </a:p>
          <a:p>
            <a:pPr algn="ctr"/>
            <a:r>
              <a:rPr lang="es-MX" sz="3200" dirty="0"/>
              <a:t>4423704686</a:t>
            </a: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DE97E45F-0EA7-495C-A69C-2920594FD0D0}"/>
              </a:ext>
            </a:extLst>
          </p:cNvPr>
          <p:cNvGrpSpPr/>
          <p:nvPr/>
        </p:nvGrpSpPr>
        <p:grpSpPr>
          <a:xfrm>
            <a:off x="34708" y="19319"/>
            <a:ext cx="12122584" cy="1212330"/>
            <a:chOff x="221816" y="147783"/>
            <a:chExt cx="12122584" cy="1212330"/>
          </a:xfrm>
        </p:grpSpPr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9B5E774E-9D5C-484C-ABD1-237108BE8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37FD10B5-C327-4B11-9DDC-1E7FBEC2D9CB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58F72EFE-2BBC-4820-8DFB-E7F20859DEFD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Administración- 10, 11 y 12 de noviembre 2021</a:t>
              </a: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B785CDA0-065B-43E5-A4DC-B0BF832E85BD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02696CBE-D8A3-4BC8-AF24-33065BE36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id="{7F9C6E4D-88D2-4304-BA7B-9EE8AED2F8EB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30" name="Cuadro de texto 2">
                <a:extLst>
                  <a:ext uri="{FF2B5EF4-FFF2-40B4-BE49-F238E27FC236}">
                    <a16:creationId xmlns:a16="http://schemas.microsoft.com/office/drawing/2014/main" id="{F434C15F-CA26-4C07-B85D-EE686400AE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31" name="Imagen 30" descr="Boomerang">
                <a:extLst>
                  <a:ext uri="{FF2B5EF4-FFF2-40B4-BE49-F238E27FC236}">
                    <a16:creationId xmlns:a16="http://schemas.microsoft.com/office/drawing/2014/main" id="{6ADFBDBA-951E-44AA-B488-E8F4BCF492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323F1787-69C9-4F1A-9A52-6F7656A8D0B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20FCDDEA-3CB2-4E66-BBED-85DCE0BF4AC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1E289A58-AD67-40EC-BC05-10A4DDF0F17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2171478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654</Words>
  <Application>Microsoft Office PowerPoint</Application>
  <PresentationFormat>Panorámica</PresentationFormat>
  <Paragraphs>77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David Noriega Aguilar</cp:lastModifiedBy>
  <cp:revision>21</cp:revision>
  <dcterms:created xsi:type="dcterms:W3CDTF">2020-09-22T18:49:23Z</dcterms:created>
  <dcterms:modified xsi:type="dcterms:W3CDTF">2024-11-08T02:13:09Z</dcterms:modified>
</cp:coreProperties>
</file>