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326" r:id="rId5"/>
    <p:sldId id="320" r:id="rId6"/>
    <p:sldId id="323" r:id="rId7"/>
    <p:sldId id="265" r:id="rId8"/>
    <p:sldId id="259" r:id="rId9"/>
    <p:sldId id="322" r:id="rId10"/>
    <p:sldId id="331" r:id="rId11"/>
    <p:sldId id="333" r:id="rId12"/>
    <p:sldId id="334" r:id="rId13"/>
    <p:sldId id="328" r:id="rId14"/>
    <p:sldId id="335" r:id="rId15"/>
    <p:sldId id="262" r:id="rId16"/>
    <p:sldId id="264" r:id="rId17"/>
    <p:sldId id="324" r:id="rId18"/>
    <p:sldId id="330" r:id="rId19"/>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FFF"/>
    <a:srgbClr val="6F297B"/>
    <a:srgbClr val="DBA1ED"/>
    <a:srgbClr val="A428C6"/>
    <a:srgbClr val="681981"/>
    <a:srgbClr val="552579"/>
    <a:srgbClr val="3F1C5A"/>
    <a:srgbClr val="B55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0" autoAdjust="0"/>
    <p:restoredTop sz="66994" autoAdjust="0"/>
  </p:normalViewPr>
  <p:slideViewPr>
    <p:cSldViewPr snapToGrid="0">
      <p:cViewPr varScale="1">
        <p:scale>
          <a:sx n="45" d="100"/>
          <a:sy n="45" d="100"/>
        </p:scale>
        <p:origin x="15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MGT.%20Quer&#233;taro.%20M&#233;xico.%202023\Gesti&#243;n%20de%20la%20tecnolog&#237;a\ailen\analisis%20demanda%20capacida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a:t>Análisis Histórico de la Capacidad y la Demanda de producción de muebles para hoteles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U"/>
        </a:p>
      </c:txPr>
    </c:title>
    <c:autoTitleDeleted val="0"/>
    <c:plotArea>
      <c:layout/>
      <c:scatterChart>
        <c:scatterStyle val="lineMarker"/>
        <c:varyColors val="0"/>
        <c:ser>
          <c:idx val="0"/>
          <c:order val="0"/>
          <c:tx>
            <c:strRef>
              <c:f>Hoja1!$C$5</c:f>
              <c:strCache>
                <c:ptCount val="1"/>
                <c:pt idx="0">
                  <c:v>Capacidad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Hoja1!$B$6:$B$13</c:f>
              <c:numCache>
                <c:formatCode>General</c:formatCode>
                <c:ptCount val="8"/>
                <c:pt idx="0">
                  <c:v>2017</c:v>
                </c:pt>
                <c:pt idx="1">
                  <c:v>2018</c:v>
                </c:pt>
                <c:pt idx="2">
                  <c:v>2019</c:v>
                </c:pt>
                <c:pt idx="3">
                  <c:v>2020</c:v>
                </c:pt>
                <c:pt idx="4">
                  <c:v>2021</c:v>
                </c:pt>
                <c:pt idx="5">
                  <c:v>2022</c:v>
                </c:pt>
                <c:pt idx="6">
                  <c:v>2023</c:v>
                </c:pt>
                <c:pt idx="7">
                  <c:v>2024</c:v>
                </c:pt>
              </c:numCache>
            </c:numRef>
          </c:xVal>
          <c:yVal>
            <c:numRef>
              <c:f>Hoja1!$C$6:$C$13</c:f>
              <c:numCache>
                <c:formatCode>General</c:formatCode>
                <c:ptCount val="8"/>
                <c:pt idx="0">
                  <c:v>2300</c:v>
                </c:pt>
                <c:pt idx="1">
                  <c:v>2300</c:v>
                </c:pt>
                <c:pt idx="2">
                  <c:v>2500</c:v>
                </c:pt>
                <c:pt idx="3">
                  <c:v>2600</c:v>
                </c:pt>
                <c:pt idx="4">
                  <c:v>2600</c:v>
                </c:pt>
                <c:pt idx="5">
                  <c:v>2600</c:v>
                </c:pt>
                <c:pt idx="6">
                  <c:v>2750</c:v>
                </c:pt>
                <c:pt idx="7">
                  <c:v>2750</c:v>
                </c:pt>
              </c:numCache>
            </c:numRef>
          </c:yVal>
          <c:smooth val="0"/>
          <c:extLst>
            <c:ext xmlns:c16="http://schemas.microsoft.com/office/drawing/2014/chart" uri="{C3380CC4-5D6E-409C-BE32-E72D297353CC}">
              <c16:uniqueId val="{00000000-92C9-4BCB-B46A-8E726ABB5F75}"/>
            </c:ext>
          </c:extLst>
        </c:ser>
        <c:ser>
          <c:idx val="1"/>
          <c:order val="1"/>
          <c:tx>
            <c:strRef>
              <c:f>Hoja1!$D$5</c:f>
              <c:strCache>
                <c:ptCount val="1"/>
                <c:pt idx="0">
                  <c:v>Demanada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Hoja1!$B$6:$B$13</c:f>
              <c:numCache>
                <c:formatCode>General</c:formatCode>
                <c:ptCount val="8"/>
                <c:pt idx="0">
                  <c:v>2017</c:v>
                </c:pt>
                <c:pt idx="1">
                  <c:v>2018</c:v>
                </c:pt>
                <c:pt idx="2">
                  <c:v>2019</c:v>
                </c:pt>
                <c:pt idx="3">
                  <c:v>2020</c:v>
                </c:pt>
                <c:pt idx="4">
                  <c:v>2021</c:v>
                </c:pt>
                <c:pt idx="5">
                  <c:v>2022</c:v>
                </c:pt>
                <c:pt idx="6">
                  <c:v>2023</c:v>
                </c:pt>
                <c:pt idx="7">
                  <c:v>2024</c:v>
                </c:pt>
              </c:numCache>
            </c:numRef>
          </c:xVal>
          <c:yVal>
            <c:numRef>
              <c:f>Hoja1!$D$6:$D$13</c:f>
              <c:numCache>
                <c:formatCode>General</c:formatCode>
                <c:ptCount val="8"/>
                <c:pt idx="0">
                  <c:v>1800</c:v>
                </c:pt>
                <c:pt idx="1">
                  <c:v>2280</c:v>
                </c:pt>
                <c:pt idx="2">
                  <c:v>2400</c:v>
                </c:pt>
                <c:pt idx="3">
                  <c:v>2000</c:v>
                </c:pt>
                <c:pt idx="4">
                  <c:v>2100</c:v>
                </c:pt>
                <c:pt idx="5">
                  <c:v>2800</c:v>
                </c:pt>
                <c:pt idx="6">
                  <c:v>3500</c:v>
                </c:pt>
                <c:pt idx="7">
                  <c:v>4280</c:v>
                </c:pt>
              </c:numCache>
            </c:numRef>
          </c:yVal>
          <c:smooth val="0"/>
          <c:extLst>
            <c:ext xmlns:c16="http://schemas.microsoft.com/office/drawing/2014/chart" uri="{C3380CC4-5D6E-409C-BE32-E72D297353CC}">
              <c16:uniqueId val="{00000001-92C9-4BCB-B46A-8E726ABB5F75}"/>
            </c:ext>
          </c:extLst>
        </c:ser>
        <c:dLbls>
          <c:showLegendKey val="0"/>
          <c:showVal val="0"/>
          <c:showCatName val="0"/>
          <c:showSerName val="0"/>
          <c:showPercent val="0"/>
          <c:showBubbleSize val="0"/>
        </c:dLbls>
        <c:axId val="421616536"/>
        <c:axId val="421616176"/>
      </c:scatterChart>
      <c:valAx>
        <c:axId val="421616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U"/>
          </a:p>
        </c:txPr>
        <c:crossAx val="421616176"/>
        <c:crosses val="autoZero"/>
        <c:crossBetween val="midCat"/>
      </c:valAx>
      <c:valAx>
        <c:axId val="42161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U"/>
          </a:p>
        </c:txPr>
        <c:crossAx val="4216165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U"/>
        </a:p>
      </c:txPr>
    </c:legend>
    <c:plotVisOnly val="1"/>
    <c:dispBlanksAs val="gap"/>
    <c:showDLblsOverMax val="0"/>
  </c:chart>
  <c:spPr>
    <a:solidFill>
      <a:schemeClr val="bg1"/>
    </a:solidFill>
    <a:ln>
      <a:noFill/>
    </a:ln>
    <a:effectLst/>
  </c:spPr>
  <c:txPr>
    <a:bodyPr/>
    <a:lstStyle/>
    <a:p>
      <a:pPr>
        <a:defRPr/>
      </a:pPr>
      <a:endParaRPr lang="es-C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jpg"/><Relationship Id="rId4" Type="http://schemas.openxmlformats.org/officeDocument/2006/relationships/image" Target="../media/image35.jpg"/></Relationships>
</file>

<file path=ppt/diagrams/_rels/data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linkedin.com/in/ailen-estevez-torres-503119178" TargetMode="External"/><Relationship Id="rId7" Type="http://schemas.openxmlformats.org/officeDocument/2006/relationships/image" Target="../media/image37.png"/><Relationship Id="rId2" Type="http://schemas.openxmlformats.org/officeDocument/2006/relationships/hyperlink" Target="https://scholar.google.es/citations?user=fRX1WUAAAAAJ&amp;hl=es" TargetMode="External"/><Relationship Id="rId1" Type="http://schemas.openxmlformats.org/officeDocument/2006/relationships/hyperlink" Target="https://orcid.org/0000-0002-4337-0250" TargetMode="External"/><Relationship Id="rId6" Type="http://schemas.openxmlformats.org/officeDocument/2006/relationships/hyperlink" Target="mailto:ailenet94@gmail.com" TargetMode="External"/><Relationship Id="rId11" Type="http://schemas.openxmlformats.org/officeDocument/2006/relationships/image" Target="../media/image41.png"/><Relationship Id="rId5" Type="http://schemas.openxmlformats.org/officeDocument/2006/relationships/hyperlink" Target="mailto:aestevez07@alumnos.uaq.mx" TargetMode="External"/><Relationship Id="rId10" Type="http://schemas.openxmlformats.org/officeDocument/2006/relationships/image" Target="../media/image40.png"/><Relationship Id="rId4" Type="http://schemas.openxmlformats.org/officeDocument/2006/relationships/hyperlink" Target="https://www.researchgate.net/profile/Ailen-Estevez-Torres" TargetMode="External"/><Relationship Id="rId9"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jpg"/><Relationship Id="rId4" Type="http://schemas.openxmlformats.org/officeDocument/2006/relationships/image" Target="../media/image35.jpg"/></Relationships>
</file>

<file path=ppt/diagrams/_rels/drawing5.xml.rels><?xml version="1.0" encoding="UTF-8" standalone="yes"?>
<Relationships xmlns="http://schemas.openxmlformats.org/package/2006/relationships"><Relationship Id="rId8" Type="http://schemas.openxmlformats.org/officeDocument/2006/relationships/hyperlink" Target="https://www.researchgate.net/profile/Ailen-Estevez-Torres"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mailto:ailenet94@gmail.com" TargetMode="External"/><Relationship Id="rId1" Type="http://schemas.openxmlformats.org/officeDocument/2006/relationships/hyperlink" Target="mailto:aestevez07@alumnos.uaq.mx" TargetMode="External"/><Relationship Id="rId6" Type="http://schemas.openxmlformats.org/officeDocument/2006/relationships/hyperlink" Target="https://scholar.google.es/citations?user=fRX1WUAAAAAJ&amp;hl=es"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www.linkedin.com/in/ailen-estevez-torres-503119178" TargetMode="External"/><Relationship Id="rId4" Type="http://schemas.openxmlformats.org/officeDocument/2006/relationships/hyperlink" Target="https://orcid.org/0000-0002-4337-0250" TargetMode="External"/><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22D5A-EDFB-4E89-8457-AEF5490C34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U"/>
        </a:p>
      </dgm:t>
    </dgm:pt>
    <dgm:pt modelId="{655F4E12-25A4-4809-B97B-0CFAF0F18028}">
      <dgm:prSet phldrT="[Texto]"/>
      <dgm:spPr>
        <a:noFill/>
        <a:ln w="38100">
          <a:solidFill>
            <a:srgbClr val="552579"/>
          </a:solidFill>
        </a:ln>
      </dgm:spPr>
      <dgm:t>
        <a:bodyPr/>
        <a:lstStyle/>
        <a:p>
          <a:r>
            <a:rPr lang="es-MX" dirty="0">
              <a:solidFill>
                <a:srgbClr val="681981"/>
              </a:solidFill>
              <a:latin typeface="Times New Roman" panose="02020603050405020304" pitchFamily="18" charset="0"/>
              <a:cs typeface="Times New Roman" panose="02020603050405020304" pitchFamily="18" charset="0"/>
            </a:rPr>
            <a:t>Mejora de la eficiencia y la productividad</a:t>
          </a:r>
          <a:endParaRPr lang="es-CU" dirty="0">
            <a:solidFill>
              <a:srgbClr val="681981"/>
            </a:solidFill>
            <a:latin typeface="Times New Roman" panose="02020603050405020304" pitchFamily="18" charset="0"/>
            <a:cs typeface="Times New Roman" panose="02020603050405020304" pitchFamily="18" charset="0"/>
          </a:endParaRPr>
        </a:p>
      </dgm:t>
    </dgm:pt>
    <dgm:pt modelId="{AD62BDAE-CC83-4525-92ED-B5C499A260AF}" type="parTrans" cxnId="{3D6F0150-2319-4A0E-A2F4-97DE3200C589}">
      <dgm:prSet/>
      <dgm:spPr/>
      <dgm:t>
        <a:bodyPr/>
        <a:lstStyle/>
        <a:p>
          <a:endParaRPr lang="es-CU">
            <a:latin typeface="Times New Roman" panose="02020603050405020304" pitchFamily="18" charset="0"/>
            <a:cs typeface="Times New Roman" panose="02020603050405020304" pitchFamily="18" charset="0"/>
          </a:endParaRPr>
        </a:p>
      </dgm:t>
    </dgm:pt>
    <dgm:pt modelId="{9BE34E9C-0673-450C-9071-1AB41193C2CD}" type="sibTrans" cxnId="{3D6F0150-2319-4A0E-A2F4-97DE3200C589}">
      <dgm:prSet/>
      <dgm:spPr/>
      <dgm:t>
        <a:bodyPr/>
        <a:lstStyle/>
        <a:p>
          <a:endParaRPr lang="es-CU">
            <a:latin typeface="Times New Roman" panose="02020603050405020304" pitchFamily="18" charset="0"/>
            <a:cs typeface="Times New Roman" panose="02020603050405020304" pitchFamily="18" charset="0"/>
          </a:endParaRPr>
        </a:p>
      </dgm:t>
    </dgm:pt>
    <dgm:pt modelId="{796B3608-A45E-4379-8184-1A5883D4B6E1}">
      <dgm:prSet phldrT="[Texto]"/>
      <dgm:spPr>
        <a:noFill/>
        <a:ln w="38100">
          <a:solidFill>
            <a:srgbClr val="552579"/>
          </a:solidFill>
        </a:ln>
      </dgm:spPr>
      <dgm:t>
        <a:bodyPr/>
        <a:lstStyle/>
        <a:p>
          <a:r>
            <a:rPr lang="es-MX" dirty="0">
              <a:solidFill>
                <a:srgbClr val="681981"/>
              </a:solidFill>
              <a:latin typeface="Times New Roman" panose="02020603050405020304" pitchFamily="18" charset="0"/>
              <a:cs typeface="Times New Roman" panose="02020603050405020304" pitchFamily="18" charset="0"/>
            </a:rPr>
            <a:t>Innovación y diferenciación en el mercado</a:t>
          </a:r>
          <a:endParaRPr lang="es-CU" dirty="0">
            <a:solidFill>
              <a:srgbClr val="681981"/>
            </a:solidFill>
            <a:latin typeface="Times New Roman" panose="02020603050405020304" pitchFamily="18" charset="0"/>
            <a:cs typeface="Times New Roman" panose="02020603050405020304" pitchFamily="18" charset="0"/>
          </a:endParaRPr>
        </a:p>
      </dgm:t>
    </dgm:pt>
    <dgm:pt modelId="{4E192D58-75D3-4645-B427-86995AE89248}" type="parTrans" cxnId="{93C4BE6D-15D2-406F-94BF-4DD9EBC3C4A0}">
      <dgm:prSet/>
      <dgm:spPr/>
      <dgm:t>
        <a:bodyPr/>
        <a:lstStyle/>
        <a:p>
          <a:endParaRPr lang="es-CU">
            <a:latin typeface="Times New Roman" panose="02020603050405020304" pitchFamily="18" charset="0"/>
            <a:cs typeface="Times New Roman" panose="02020603050405020304" pitchFamily="18" charset="0"/>
          </a:endParaRPr>
        </a:p>
      </dgm:t>
    </dgm:pt>
    <dgm:pt modelId="{5B0AC8BA-C0D2-4B01-8669-CCBAF56C6FBC}" type="sibTrans" cxnId="{93C4BE6D-15D2-406F-94BF-4DD9EBC3C4A0}">
      <dgm:prSet/>
      <dgm:spPr/>
      <dgm:t>
        <a:bodyPr/>
        <a:lstStyle/>
        <a:p>
          <a:endParaRPr lang="es-CU">
            <a:latin typeface="Times New Roman" panose="02020603050405020304" pitchFamily="18" charset="0"/>
            <a:cs typeface="Times New Roman" panose="02020603050405020304" pitchFamily="18" charset="0"/>
          </a:endParaRPr>
        </a:p>
      </dgm:t>
    </dgm:pt>
    <dgm:pt modelId="{97B7D348-1E31-4271-BB84-4B2023F4C129}">
      <dgm:prSet phldrT="[Texto]"/>
      <dgm:spPr>
        <a:noFill/>
        <a:ln w="38100">
          <a:solidFill>
            <a:srgbClr val="552579"/>
          </a:solidFill>
        </a:ln>
      </dgm:spPr>
      <dgm:t>
        <a:bodyPr/>
        <a:lstStyle/>
        <a:p>
          <a:r>
            <a:rPr lang="es-MX" dirty="0">
              <a:solidFill>
                <a:srgbClr val="681981"/>
              </a:solidFill>
              <a:latin typeface="Times New Roman" panose="02020603050405020304" pitchFamily="18" charset="0"/>
              <a:cs typeface="Times New Roman" panose="02020603050405020304" pitchFamily="18" charset="0"/>
            </a:rPr>
            <a:t>Acceso a nuevos mercados y canales de venta</a:t>
          </a:r>
          <a:endParaRPr lang="es-CU" dirty="0">
            <a:solidFill>
              <a:srgbClr val="681981"/>
            </a:solidFill>
            <a:latin typeface="Times New Roman" panose="02020603050405020304" pitchFamily="18" charset="0"/>
            <a:cs typeface="Times New Roman" panose="02020603050405020304" pitchFamily="18" charset="0"/>
          </a:endParaRPr>
        </a:p>
      </dgm:t>
    </dgm:pt>
    <dgm:pt modelId="{E5DA87A0-6700-46FD-9005-17F7B72AA5AB}" type="parTrans" cxnId="{ABC5022C-9D08-4F83-91C0-1EC4225C32AE}">
      <dgm:prSet/>
      <dgm:spPr/>
      <dgm:t>
        <a:bodyPr/>
        <a:lstStyle/>
        <a:p>
          <a:endParaRPr lang="es-CU">
            <a:latin typeface="Times New Roman" panose="02020603050405020304" pitchFamily="18" charset="0"/>
            <a:cs typeface="Times New Roman" panose="02020603050405020304" pitchFamily="18" charset="0"/>
          </a:endParaRPr>
        </a:p>
      </dgm:t>
    </dgm:pt>
    <dgm:pt modelId="{904B4A1A-7B36-4323-A178-840320CFDF29}" type="sibTrans" cxnId="{ABC5022C-9D08-4F83-91C0-1EC4225C32AE}">
      <dgm:prSet/>
      <dgm:spPr/>
      <dgm:t>
        <a:bodyPr/>
        <a:lstStyle/>
        <a:p>
          <a:endParaRPr lang="es-CU">
            <a:latin typeface="Times New Roman" panose="02020603050405020304" pitchFamily="18" charset="0"/>
            <a:cs typeface="Times New Roman" panose="02020603050405020304" pitchFamily="18" charset="0"/>
          </a:endParaRPr>
        </a:p>
      </dgm:t>
    </dgm:pt>
    <dgm:pt modelId="{9FE74FF7-4EAA-4585-ACFC-AC7B94C28D64}">
      <dgm:prSet phldrT="[Texto]"/>
      <dgm:spPr>
        <a:noFill/>
        <a:ln w="38100">
          <a:solidFill>
            <a:srgbClr val="552579"/>
          </a:solidFill>
        </a:ln>
      </dgm:spPr>
      <dgm:t>
        <a:bodyPr/>
        <a:lstStyle/>
        <a:p>
          <a:r>
            <a:rPr lang="es-MX">
              <a:solidFill>
                <a:srgbClr val="681981"/>
              </a:solidFill>
              <a:latin typeface="Times New Roman" panose="02020603050405020304" pitchFamily="18" charset="0"/>
              <a:cs typeface="Times New Roman" panose="02020603050405020304" pitchFamily="18" charset="0"/>
            </a:rPr>
            <a:t>Adaptación a las tendencias y exigencias del mercado global</a:t>
          </a:r>
          <a:endParaRPr lang="es-CU" dirty="0">
            <a:solidFill>
              <a:srgbClr val="681981"/>
            </a:solidFill>
            <a:latin typeface="Times New Roman" panose="02020603050405020304" pitchFamily="18" charset="0"/>
            <a:cs typeface="Times New Roman" panose="02020603050405020304" pitchFamily="18" charset="0"/>
          </a:endParaRPr>
        </a:p>
      </dgm:t>
    </dgm:pt>
    <dgm:pt modelId="{D69A7878-E369-4F9C-9077-D1E775C32058}" type="parTrans" cxnId="{B3C5D069-560B-4BCC-9A8F-45533A18CF22}">
      <dgm:prSet/>
      <dgm:spPr/>
      <dgm:t>
        <a:bodyPr/>
        <a:lstStyle/>
        <a:p>
          <a:endParaRPr lang="es-CU">
            <a:latin typeface="Times New Roman" panose="02020603050405020304" pitchFamily="18" charset="0"/>
            <a:cs typeface="Times New Roman" panose="02020603050405020304" pitchFamily="18" charset="0"/>
          </a:endParaRPr>
        </a:p>
      </dgm:t>
    </dgm:pt>
    <dgm:pt modelId="{E995B08F-C401-4152-A21F-832C3DDBC7D2}" type="sibTrans" cxnId="{B3C5D069-560B-4BCC-9A8F-45533A18CF22}">
      <dgm:prSet/>
      <dgm:spPr/>
      <dgm:t>
        <a:bodyPr/>
        <a:lstStyle/>
        <a:p>
          <a:endParaRPr lang="es-CU">
            <a:latin typeface="Times New Roman" panose="02020603050405020304" pitchFamily="18" charset="0"/>
            <a:cs typeface="Times New Roman" panose="02020603050405020304" pitchFamily="18" charset="0"/>
          </a:endParaRPr>
        </a:p>
      </dgm:t>
    </dgm:pt>
    <dgm:pt modelId="{CCFE039C-E320-4610-8040-C4E0CE94E3F2}" type="pres">
      <dgm:prSet presAssocID="{A3A22D5A-EDFB-4E89-8457-AEF5490C345E}" presName="linear" presStyleCnt="0">
        <dgm:presLayoutVars>
          <dgm:animLvl val="lvl"/>
          <dgm:resizeHandles val="exact"/>
        </dgm:presLayoutVars>
      </dgm:prSet>
      <dgm:spPr/>
    </dgm:pt>
    <dgm:pt modelId="{256B77EB-FD6C-42A0-AC01-9DCBCFB57AA0}" type="pres">
      <dgm:prSet presAssocID="{655F4E12-25A4-4809-B97B-0CFAF0F18028}" presName="parentText" presStyleLbl="node1" presStyleIdx="0" presStyleCnt="4">
        <dgm:presLayoutVars>
          <dgm:chMax val="0"/>
          <dgm:bulletEnabled val="1"/>
        </dgm:presLayoutVars>
      </dgm:prSet>
      <dgm:spPr/>
    </dgm:pt>
    <dgm:pt modelId="{EDB22934-AF61-491D-8CDA-24D676FEEF01}" type="pres">
      <dgm:prSet presAssocID="{9BE34E9C-0673-450C-9071-1AB41193C2CD}" presName="spacer" presStyleCnt="0"/>
      <dgm:spPr/>
    </dgm:pt>
    <dgm:pt modelId="{38AB8A14-1906-43B9-8B99-61E7B45ACBF4}" type="pres">
      <dgm:prSet presAssocID="{796B3608-A45E-4379-8184-1A5883D4B6E1}" presName="parentText" presStyleLbl="node1" presStyleIdx="1" presStyleCnt="4">
        <dgm:presLayoutVars>
          <dgm:chMax val="0"/>
          <dgm:bulletEnabled val="1"/>
        </dgm:presLayoutVars>
      </dgm:prSet>
      <dgm:spPr/>
    </dgm:pt>
    <dgm:pt modelId="{69D6978B-0639-41C1-A6AE-65A77363A4AE}" type="pres">
      <dgm:prSet presAssocID="{5B0AC8BA-C0D2-4B01-8669-CCBAF56C6FBC}" presName="spacer" presStyleCnt="0"/>
      <dgm:spPr/>
    </dgm:pt>
    <dgm:pt modelId="{356AF787-AF0A-4D9F-B573-A290FDF2134C}" type="pres">
      <dgm:prSet presAssocID="{97B7D348-1E31-4271-BB84-4B2023F4C129}" presName="parentText" presStyleLbl="node1" presStyleIdx="2" presStyleCnt="4">
        <dgm:presLayoutVars>
          <dgm:chMax val="0"/>
          <dgm:bulletEnabled val="1"/>
        </dgm:presLayoutVars>
      </dgm:prSet>
      <dgm:spPr/>
    </dgm:pt>
    <dgm:pt modelId="{5B929209-4795-4BE6-B554-0A7BE7CB5ECC}" type="pres">
      <dgm:prSet presAssocID="{904B4A1A-7B36-4323-A178-840320CFDF29}" presName="spacer" presStyleCnt="0"/>
      <dgm:spPr/>
    </dgm:pt>
    <dgm:pt modelId="{F0AD4E3D-FD9F-466B-A1EF-E8927BF41854}" type="pres">
      <dgm:prSet presAssocID="{9FE74FF7-4EAA-4585-ACFC-AC7B94C28D64}" presName="parentText" presStyleLbl="node1" presStyleIdx="3" presStyleCnt="4">
        <dgm:presLayoutVars>
          <dgm:chMax val="0"/>
          <dgm:bulletEnabled val="1"/>
        </dgm:presLayoutVars>
      </dgm:prSet>
      <dgm:spPr/>
    </dgm:pt>
  </dgm:ptLst>
  <dgm:cxnLst>
    <dgm:cxn modelId="{ABC5022C-9D08-4F83-91C0-1EC4225C32AE}" srcId="{A3A22D5A-EDFB-4E89-8457-AEF5490C345E}" destId="{97B7D348-1E31-4271-BB84-4B2023F4C129}" srcOrd="2" destOrd="0" parTransId="{E5DA87A0-6700-46FD-9005-17F7B72AA5AB}" sibTransId="{904B4A1A-7B36-4323-A178-840320CFDF29}"/>
    <dgm:cxn modelId="{A35F783A-1EF4-4F84-A20C-6C1BE0C34ECA}" type="presOf" srcId="{9FE74FF7-4EAA-4585-ACFC-AC7B94C28D64}" destId="{F0AD4E3D-FD9F-466B-A1EF-E8927BF41854}" srcOrd="0" destOrd="0" presId="urn:microsoft.com/office/officeart/2005/8/layout/vList2"/>
    <dgm:cxn modelId="{B3C5D069-560B-4BCC-9A8F-45533A18CF22}" srcId="{A3A22D5A-EDFB-4E89-8457-AEF5490C345E}" destId="{9FE74FF7-4EAA-4585-ACFC-AC7B94C28D64}" srcOrd="3" destOrd="0" parTransId="{D69A7878-E369-4F9C-9077-D1E775C32058}" sibTransId="{E995B08F-C401-4152-A21F-832C3DDBC7D2}"/>
    <dgm:cxn modelId="{93C4BE6D-15D2-406F-94BF-4DD9EBC3C4A0}" srcId="{A3A22D5A-EDFB-4E89-8457-AEF5490C345E}" destId="{796B3608-A45E-4379-8184-1A5883D4B6E1}" srcOrd="1" destOrd="0" parTransId="{4E192D58-75D3-4645-B427-86995AE89248}" sibTransId="{5B0AC8BA-C0D2-4B01-8669-CCBAF56C6FBC}"/>
    <dgm:cxn modelId="{3D6F0150-2319-4A0E-A2F4-97DE3200C589}" srcId="{A3A22D5A-EDFB-4E89-8457-AEF5490C345E}" destId="{655F4E12-25A4-4809-B97B-0CFAF0F18028}" srcOrd="0" destOrd="0" parTransId="{AD62BDAE-CC83-4525-92ED-B5C499A260AF}" sibTransId="{9BE34E9C-0673-450C-9071-1AB41193C2CD}"/>
    <dgm:cxn modelId="{F9A47C84-CCF2-48F4-BD14-C652E7189FAC}" type="presOf" srcId="{97B7D348-1E31-4271-BB84-4B2023F4C129}" destId="{356AF787-AF0A-4D9F-B573-A290FDF2134C}" srcOrd="0" destOrd="0" presId="urn:microsoft.com/office/officeart/2005/8/layout/vList2"/>
    <dgm:cxn modelId="{291EEA87-422A-4883-8508-6E97C1DBF66D}" type="presOf" srcId="{796B3608-A45E-4379-8184-1A5883D4B6E1}" destId="{38AB8A14-1906-43B9-8B99-61E7B45ACBF4}" srcOrd="0" destOrd="0" presId="urn:microsoft.com/office/officeart/2005/8/layout/vList2"/>
    <dgm:cxn modelId="{F01AC0F1-1A31-422D-8BF4-33CD6FE806A3}" type="presOf" srcId="{A3A22D5A-EDFB-4E89-8457-AEF5490C345E}" destId="{CCFE039C-E320-4610-8040-C4E0CE94E3F2}" srcOrd="0" destOrd="0" presId="urn:microsoft.com/office/officeart/2005/8/layout/vList2"/>
    <dgm:cxn modelId="{179D9FFE-7410-44B8-9F3D-13683182D143}" type="presOf" srcId="{655F4E12-25A4-4809-B97B-0CFAF0F18028}" destId="{256B77EB-FD6C-42A0-AC01-9DCBCFB57AA0}" srcOrd="0" destOrd="0" presId="urn:microsoft.com/office/officeart/2005/8/layout/vList2"/>
    <dgm:cxn modelId="{1F3F9F39-887A-4573-AD38-5317037C17F2}" type="presParOf" srcId="{CCFE039C-E320-4610-8040-C4E0CE94E3F2}" destId="{256B77EB-FD6C-42A0-AC01-9DCBCFB57AA0}" srcOrd="0" destOrd="0" presId="urn:microsoft.com/office/officeart/2005/8/layout/vList2"/>
    <dgm:cxn modelId="{67936421-6257-4F70-8073-BF32665CB0FA}" type="presParOf" srcId="{CCFE039C-E320-4610-8040-C4E0CE94E3F2}" destId="{EDB22934-AF61-491D-8CDA-24D676FEEF01}" srcOrd="1" destOrd="0" presId="urn:microsoft.com/office/officeart/2005/8/layout/vList2"/>
    <dgm:cxn modelId="{8E25EB4B-3B7D-4624-9194-F0D1DF593126}" type="presParOf" srcId="{CCFE039C-E320-4610-8040-C4E0CE94E3F2}" destId="{38AB8A14-1906-43B9-8B99-61E7B45ACBF4}" srcOrd="2" destOrd="0" presId="urn:microsoft.com/office/officeart/2005/8/layout/vList2"/>
    <dgm:cxn modelId="{2C1C2A05-2CB0-4040-86AA-842CF5ADEDC2}" type="presParOf" srcId="{CCFE039C-E320-4610-8040-C4E0CE94E3F2}" destId="{69D6978B-0639-41C1-A6AE-65A77363A4AE}" srcOrd="3" destOrd="0" presId="urn:microsoft.com/office/officeart/2005/8/layout/vList2"/>
    <dgm:cxn modelId="{C49DE28D-6E6D-422E-B053-6E80DC820500}" type="presParOf" srcId="{CCFE039C-E320-4610-8040-C4E0CE94E3F2}" destId="{356AF787-AF0A-4D9F-B573-A290FDF2134C}" srcOrd="4" destOrd="0" presId="urn:microsoft.com/office/officeart/2005/8/layout/vList2"/>
    <dgm:cxn modelId="{302BD7C8-A37B-40BA-A7D4-EA653DB2E6C2}" type="presParOf" srcId="{CCFE039C-E320-4610-8040-C4E0CE94E3F2}" destId="{5B929209-4795-4BE6-B554-0A7BE7CB5ECC}" srcOrd="5" destOrd="0" presId="urn:microsoft.com/office/officeart/2005/8/layout/vList2"/>
    <dgm:cxn modelId="{7F1D839A-F299-4AE8-9E2E-3A42E03EF4F7}" type="presParOf" srcId="{CCFE039C-E320-4610-8040-C4E0CE94E3F2}" destId="{F0AD4E3D-FD9F-466B-A1EF-E8927BF41854}"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1E738-91E0-435C-BD02-B08D95BFFF5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CU"/>
        </a:p>
      </dgm:t>
    </dgm:pt>
    <dgm:pt modelId="{1330EDC4-2E9E-4826-9650-2BDDE4A435BB}">
      <dgm:prSet phldrT="[Texto]"/>
      <dgm:spPr>
        <a:solidFill>
          <a:srgbClr val="3F1C5A"/>
        </a:solidFill>
      </dgm:spPr>
      <dgm:t>
        <a:bodyPr/>
        <a:lstStyle/>
        <a:p>
          <a:r>
            <a:rPr lang="es-CU" dirty="0">
              <a:latin typeface="Arial" panose="020B0604020202020204" pitchFamily="34" charset="0"/>
              <a:cs typeface="Arial" panose="020B0604020202020204" pitchFamily="34" charset="0"/>
            </a:rPr>
            <a:t>Capacidades</a:t>
          </a:r>
        </a:p>
        <a:p>
          <a:r>
            <a:rPr lang="es-CU" dirty="0">
              <a:latin typeface="Arial" panose="020B0604020202020204" pitchFamily="34" charset="0"/>
              <a:cs typeface="Arial" panose="020B0604020202020204" pitchFamily="34" charset="0"/>
            </a:rPr>
            <a:t> Tecnológicas </a:t>
          </a:r>
        </a:p>
      </dgm:t>
    </dgm:pt>
    <dgm:pt modelId="{CDE0B710-9CDF-48F4-9CB7-EA8F871EB6E8}" type="parTrans" cxnId="{D6C2F4FE-3AA9-4FD4-961A-4F4F6F40EBED}">
      <dgm:prSet/>
      <dgm:spPr/>
      <dgm:t>
        <a:bodyPr/>
        <a:lstStyle/>
        <a:p>
          <a:endParaRPr lang="es-CU"/>
        </a:p>
      </dgm:t>
    </dgm:pt>
    <dgm:pt modelId="{FD098844-DEF9-433C-A6A7-BD97F560C70F}" type="sibTrans" cxnId="{D6C2F4FE-3AA9-4FD4-961A-4F4F6F40EBED}">
      <dgm:prSet/>
      <dgm:spPr/>
      <dgm:t>
        <a:bodyPr/>
        <a:lstStyle/>
        <a:p>
          <a:endParaRPr lang="es-CU"/>
        </a:p>
      </dgm:t>
    </dgm:pt>
    <dgm:pt modelId="{FACEC3C9-083F-4214-B9FD-C15A508A3307}">
      <dgm:prSet phldrT="[Texto]"/>
      <dgm:spPr>
        <a:solidFill>
          <a:srgbClr val="CAAFFF"/>
        </a:solidFill>
      </dgm:spPr>
      <dgm:t>
        <a:bodyPr/>
        <a:lstStyle/>
        <a:p>
          <a:r>
            <a:rPr lang="es-CU">
              <a:latin typeface="Arial" panose="020B0604020202020204" pitchFamily="34" charset="0"/>
              <a:cs typeface="Arial" panose="020B0604020202020204" pitchFamily="34" charset="0"/>
            </a:rPr>
            <a:t>Capacidad de Inversión </a:t>
          </a:r>
        </a:p>
      </dgm:t>
    </dgm:pt>
    <dgm:pt modelId="{38C49238-597C-421D-A94D-B16185804ADC}" type="parTrans" cxnId="{7F08C091-EFDE-4B07-B6F6-82D6E828A364}">
      <dgm:prSet/>
      <dgm:spPr>
        <a:ln>
          <a:solidFill>
            <a:schemeClr val="tx1"/>
          </a:solidFill>
        </a:ln>
      </dgm:spPr>
      <dgm:t>
        <a:bodyPr/>
        <a:lstStyle/>
        <a:p>
          <a:endParaRPr lang="es-CU"/>
        </a:p>
      </dgm:t>
    </dgm:pt>
    <dgm:pt modelId="{E2B7A783-F370-4C08-87F1-C7A0E31C6E29}" type="sibTrans" cxnId="{7F08C091-EFDE-4B07-B6F6-82D6E828A364}">
      <dgm:prSet/>
      <dgm:spPr/>
      <dgm:t>
        <a:bodyPr/>
        <a:lstStyle/>
        <a:p>
          <a:endParaRPr lang="es-CU"/>
        </a:p>
      </dgm:t>
    </dgm:pt>
    <dgm:pt modelId="{EBF59ADA-2AC4-4BDD-95F9-72503455D1C2}">
      <dgm:prSet phldrT="[Texto]"/>
      <dgm:spPr>
        <a:solidFill>
          <a:srgbClr val="A428C6"/>
        </a:solidFill>
      </dgm:spPr>
      <dgm:t>
        <a:bodyPr/>
        <a:lstStyle/>
        <a:p>
          <a:r>
            <a:rPr lang="es-CU">
              <a:latin typeface="Arial" panose="020B0604020202020204" pitchFamily="34" charset="0"/>
              <a:cs typeface="Arial" panose="020B0604020202020204" pitchFamily="34" charset="0"/>
            </a:rPr>
            <a:t>Capacidad de produccción </a:t>
          </a:r>
        </a:p>
      </dgm:t>
    </dgm:pt>
    <dgm:pt modelId="{E5206FC8-80D5-4390-838A-4096593C104F}" type="parTrans" cxnId="{95895372-1724-4CFD-B394-217529A155C2}">
      <dgm:prSet/>
      <dgm:spPr>
        <a:ln>
          <a:solidFill>
            <a:schemeClr val="tx1"/>
          </a:solidFill>
        </a:ln>
      </dgm:spPr>
      <dgm:t>
        <a:bodyPr/>
        <a:lstStyle/>
        <a:p>
          <a:endParaRPr lang="es-CU"/>
        </a:p>
      </dgm:t>
    </dgm:pt>
    <dgm:pt modelId="{F6F4F07D-3E0E-41F1-8DCF-6AC77C26AA1F}" type="sibTrans" cxnId="{95895372-1724-4CFD-B394-217529A155C2}">
      <dgm:prSet/>
      <dgm:spPr/>
      <dgm:t>
        <a:bodyPr/>
        <a:lstStyle/>
        <a:p>
          <a:endParaRPr lang="es-CU"/>
        </a:p>
      </dgm:t>
    </dgm:pt>
    <dgm:pt modelId="{CA2B1AF4-9DDE-46EC-AE91-9C8BE6D3ED09}">
      <dgm:prSet phldrT="[Texto]"/>
      <dgm:spPr>
        <a:solidFill>
          <a:srgbClr val="681981"/>
        </a:solidFill>
      </dgm:spPr>
      <dgm:t>
        <a:bodyPr/>
        <a:lstStyle/>
        <a:p>
          <a:r>
            <a:rPr lang="es-CU">
              <a:latin typeface="Arial" panose="020B0604020202020204" pitchFamily="34" charset="0"/>
              <a:cs typeface="Arial" panose="020B0604020202020204" pitchFamily="34" charset="0"/>
            </a:rPr>
            <a:t>Capacidad de vinculación </a:t>
          </a:r>
        </a:p>
      </dgm:t>
    </dgm:pt>
    <dgm:pt modelId="{1B05FB3F-5E08-4A13-A505-E57A1252D444}" type="parTrans" cxnId="{3952651C-D6D0-4D62-8EF1-CD95DAF16253}">
      <dgm:prSet/>
      <dgm:spPr>
        <a:ln>
          <a:solidFill>
            <a:schemeClr val="tx1"/>
          </a:solidFill>
        </a:ln>
      </dgm:spPr>
      <dgm:t>
        <a:bodyPr/>
        <a:lstStyle/>
        <a:p>
          <a:endParaRPr lang="es-CU"/>
        </a:p>
      </dgm:t>
    </dgm:pt>
    <dgm:pt modelId="{9B8367E3-E44E-4B07-AC14-CB557ED8AF9C}" type="sibTrans" cxnId="{3952651C-D6D0-4D62-8EF1-CD95DAF16253}">
      <dgm:prSet/>
      <dgm:spPr/>
      <dgm:t>
        <a:bodyPr/>
        <a:lstStyle/>
        <a:p>
          <a:endParaRPr lang="es-CU"/>
        </a:p>
      </dgm:t>
    </dgm:pt>
    <dgm:pt modelId="{78B5146C-39F5-4FF1-B761-5DBE1F9DE330}" type="pres">
      <dgm:prSet presAssocID="{7CA1E738-91E0-435C-BD02-B08D95BFFF59}" presName="Name0" presStyleCnt="0">
        <dgm:presLayoutVars>
          <dgm:chPref val="1"/>
          <dgm:dir/>
          <dgm:animOne val="branch"/>
          <dgm:animLvl val="lvl"/>
          <dgm:resizeHandles val="exact"/>
        </dgm:presLayoutVars>
      </dgm:prSet>
      <dgm:spPr/>
    </dgm:pt>
    <dgm:pt modelId="{FB5891F3-18AE-4D20-BDC0-6CCDD4F1CCFA}" type="pres">
      <dgm:prSet presAssocID="{1330EDC4-2E9E-4826-9650-2BDDE4A435BB}" presName="root1" presStyleCnt="0"/>
      <dgm:spPr/>
    </dgm:pt>
    <dgm:pt modelId="{A3CE9549-3D85-4354-8F3F-8A7319C01F4E}" type="pres">
      <dgm:prSet presAssocID="{1330EDC4-2E9E-4826-9650-2BDDE4A435BB}" presName="LevelOneTextNode" presStyleLbl="node0" presStyleIdx="0" presStyleCnt="1" custScaleX="148380">
        <dgm:presLayoutVars>
          <dgm:chPref val="3"/>
        </dgm:presLayoutVars>
      </dgm:prSet>
      <dgm:spPr/>
    </dgm:pt>
    <dgm:pt modelId="{367578CA-9E0E-4807-9A88-F4E0D58F0E75}" type="pres">
      <dgm:prSet presAssocID="{1330EDC4-2E9E-4826-9650-2BDDE4A435BB}" presName="level2hierChild" presStyleCnt="0"/>
      <dgm:spPr/>
    </dgm:pt>
    <dgm:pt modelId="{19447B5B-5765-47D7-8D4A-1E9ECEB2AF19}" type="pres">
      <dgm:prSet presAssocID="{38C49238-597C-421D-A94D-B16185804ADC}" presName="conn2-1" presStyleLbl="parChTrans1D2" presStyleIdx="0" presStyleCnt="3"/>
      <dgm:spPr/>
    </dgm:pt>
    <dgm:pt modelId="{11555E3B-4AEE-4910-AF93-5AF140DDFDE8}" type="pres">
      <dgm:prSet presAssocID="{38C49238-597C-421D-A94D-B16185804ADC}" presName="connTx" presStyleLbl="parChTrans1D2" presStyleIdx="0" presStyleCnt="3"/>
      <dgm:spPr/>
    </dgm:pt>
    <dgm:pt modelId="{BE8C4052-D95A-4942-B2AC-99A3D1333058}" type="pres">
      <dgm:prSet presAssocID="{FACEC3C9-083F-4214-B9FD-C15A508A3307}" presName="root2" presStyleCnt="0"/>
      <dgm:spPr/>
    </dgm:pt>
    <dgm:pt modelId="{ECC06EAF-A551-4FE9-A04E-9F6548EC1E00}" type="pres">
      <dgm:prSet presAssocID="{FACEC3C9-083F-4214-B9FD-C15A508A3307}" presName="LevelTwoTextNode" presStyleLbl="node2" presStyleIdx="0" presStyleCnt="3" custScaleX="188827">
        <dgm:presLayoutVars>
          <dgm:chPref val="3"/>
        </dgm:presLayoutVars>
      </dgm:prSet>
      <dgm:spPr/>
    </dgm:pt>
    <dgm:pt modelId="{9F4F04D9-6136-42D2-90E7-5A199AB3D6F1}" type="pres">
      <dgm:prSet presAssocID="{FACEC3C9-083F-4214-B9FD-C15A508A3307}" presName="level3hierChild" presStyleCnt="0"/>
      <dgm:spPr/>
    </dgm:pt>
    <dgm:pt modelId="{AC82B2FB-92B3-42DB-AC79-7440FE351401}" type="pres">
      <dgm:prSet presAssocID="{E5206FC8-80D5-4390-838A-4096593C104F}" presName="conn2-1" presStyleLbl="parChTrans1D2" presStyleIdx="1" presStyleCnt="3"/>
      <dgm:spPr/>
    </dgm:pt>
    <dgm:pt modelId="{34CB9A52-6DF9-4C76-A516-33005DE87F77}" type="pres">
      <dgm:prSet presAssocID="{E5206FC8-80D5-4390-838A-4096593C104F}" presName="connTx" presStyleLbl="parChTrans1D2" presStyleIdx="1" presStyleCnt="3"/>
      <dgm:spPr/>
    </dgm:pt>
    <dgm:pt modelId="{9825D1C0-1CA8-4B9D-9BAB-17E273D4C4D5}" type="pres">
      <dgm:prSet presAssocID="{EBF59ADA-2AC4-4BDD-95F9-72503455D1C2}" presName="root2" presStyleCnt="0"/>
      <dgm:spPr/>
    </dgm:pt>
    <dgm:pt modelId="{EEB41953-B095-4613-9FD0-63BE0322CB9F}" type="pres">
      <dgm:prSet presAssocID="{EBF59ADA-2AC4-4BDD-95F9-72503455D1C2}" presName="LevelTwoTextNode" presStyleLbl="node2" presStyleIdx="1" presStyleCnt="3" custScaleX="188827">
        <dgm:presLayoutVars>
          <dgm:chPref val="3"/>
        </dgm:presLayoutVars>
      </dgm:prSet>
      <dgm:spPr/>
    </dgm:pt>
    <dgm:pt modelId="{BA0A772E-EC15-4D43-AC71-5F66F1A651BF}" type="pres">
      <dgm:prSet presAssocID="{EBF59ADA-2AC4-4BDD-95F9-72503455D1C2}" presName="level3hierChild" presStyleCnt="0"/>
      <dgm:spPr/>
    </dgm:pt>
    <dgm:pt modelId="{8343A157-ED70-43B7-99A1-40D6D95B94D8}" type="pres">
      <dgm:prSet presAssocID="{1B05FB3F-5E08-4A13-A505-E57A1252D444}" presName="conn2-1" presStyleLbl="parChTrans1D2" presStyleIdx="2" presStyleCnt="3"/>
      <dgm:spPr/>
    </dgm:pt>
    <dgm:pt modelId="{3B8B68ED-E6B4-4F84-BF02-023BD3F2CFA6}" type="pres">
      <dgm:prSet presAssocID="{1B05FB3F-5E08-4A13-A505-E57A1252D444}" presName="connTx" presStyleLbl="parChTrans1D2" presStyleIdx="2" presStyleCnt="3"/>
      <dgm:spPr/>
    </dgm:pt>
    <dgm:pt modelId="{1DC3123E-4787-4418-AF5F-33B3C4888C16}" type="pres">
      <dgm:prSet presAssocID="{CA2B1AF4-9DDE-46EC-AE91-9C8BE6D3ED09}" presName="root2" presStyleCnt="0"/>
      <dgm:spPr/>
    </dgm:pt>
    <dgm:pt modelId="{87539783-35DB-4F49-87C9-8ED55E8E22B2}" type="pres">
      <dgm:prSet presAssocID="{CA2B1AF4-9DDE-46EC-AE91-9C8BE6D3ED09}" presName="LevelTwoTextNode" presStyleLbl="node2" presStyleIdx="2" presStyleCnt="3" custScaleX="188827">
        <dgm:presLayoutVars>
          <dgm:chPref val="3"/>
        </dgm:presLayoutVars>
      </dgm:prSet>
      <dgm:spPr/>
    </dgm:pt>
    <dgm:pt modelId="{2CAD6543-5613-40DD-8D6F-289E331C2193}" type="pres">
      <dgm:prSet presAssocID="{CA2B1AF4-9DDE-46EC-AE91-9C8BE6D3ED09}" presName="level3hierChild" presStyleCnt="0"/>
      <dgm:spPr/>
    </dgm:pt>
  </dgm:ptLst>
  <dgm:cxnLst>
    <dgm:cxn modelId="{A6574502-2A9B-4FB9-B62F-E62A7A4F49EB}" type="presOf" srcId="{EBF59ADA-2AC4-4BDD-95F9-72503455D1C2}" destId="{EEB41953-B095-4613-9FD0-63BE0322CB9F}" srcOrd="0" destOrd="0" presId="urn:microsoft.com/office/officeart/2008/layout/HorizontalMultiLevelHierarchy"/>
    <dgm:cxn modelId="{3952651C-D6D0-4D62-8EF1-CD95DAF16253}" srcId="{1330EDC4-2E9E-4826-9650-2BDDE4A435BB}" destId="{CA2B1AF4-9DDE-46EC-AE91-9C8BE6D3ED09}" srcOrd="2" destOrd="0" parTransId="{1B05FB3F-5E08-4A13-A505-E57A1252D444}" sibTransId="{9B8367E3-E44E-4B07-AC14-CB557ED8AF9C}"/>
    <dgm:cxn modelId="{E3DF2B20-8DBD-4F29-888E-11A2399B0A6E}" type="presOf" srcId="{1B05FB3F-5E08-4A13-A505-E57A1252D444}" destId="{8343A157-ED70-43B7-99A1-40D6D95B94D8}" srcOrd="0" destOrd="0" presId="urn:microsoft.com/office/officeart/2008/layout/HorizontalMultiLevelHierarchy"/>
    <dgm:cxn modelId="{AC034D26-D3A7-48FA-B05B-E46B9D82389B}" type="presOf" srcId="{FACEC3C9-083F-4214-B9FD-C15A508A3307}" destId="{ECC06EAF-A551-4FE9-A04E-9F6548EC1E00}" srcOrd="0" destOrd="0" presId="urn:microsoft.com/office/officeart/2008/layout/HorizontalMultiLevelHierarchy"/>
    <dgm:cxn modelId="{9CF86928-AF43-4F3F-86C6-F1D467A785A0}" type="presOf" srcId="{E5206FC8-80D5-4390-838A-4096593C104F}" destId="{34CB9A52-6DF9-4C76-A516-33005DE87F77}" srcOrd="1" destOrd="0" presId="urn:microsoft.com/office/officeart/2008/layout/HorizontalMultiLevelHierarchy"/>
    <dgm:cxn modelId="{922F8C3C-22E8-4E53-9424-61B9ECBDF6CB}" type="presOf" srcId="{7CA1E738-91E0-435C-BD02-B08D95BFFF59}" destId="{78B5146C-39F5-4FF1-B761-5DBE1F9DE330}" srcOrd="0" destOrd="0" presId="urn:microsoft.com/office/officeart/2008/layout/HorizontalMultiLevelHierarchy"/>
    <dgm:cxn modelId="{01F82049-EC28-4E89-8B59-74B7C0D8A2E3}" type="presOf" srcId="{1B05FB3F-5E08-4A13-A505-E57A1252D444}" destId="{3B8B68ED-E6B4-4F84-BF02-023BD3F2CFA6}" srcOrd="1" destOrd="0" presId="urn:microsoft.com/office/officeart/2008/layout/HorizontalMultiLevelHierarchy"/>
    <dgm:cxn modelId="{95895372-1724-4CFD-B394-217529A155C2}" srcId="{1330EDC4-2E9E-4826-9650-2BDDE4A435BB}" destId="{EBF59ADA-2AC4-4BDD-95F9-72503455D1C2}" srcOrd="1" destOrd="0" parTransId="{E5206FC8-80D5-4390-838A-4096593C104F}" sibTransId="{F6F4F07D-3E0E-41F1-8DCF-6AC77C26AA1F}"/>
    <dgm:cxn modelId="{679EC985-7E6F-4919-881F-F35CE5CE414E}" type="presOf" srcId="{1330EDC4-2E9E-4826-9650-2BDDE4A435BB}" destId="{A3CE9549-3D85-4354-8F3F-8A7319C01F4E}" srcOrd="0" destOrd="0" presId="urn:microsoft.com/office/officeart/2008/layout/HorizontalMultiLevelHierarchy"/>
    <dgm:cxn modelId="{7F08C091-EFDE-4B07-B6F6-82D6E828A364}" srcId="{1330EDC4-2E9E-4826-9650-2BDDE4A435BB}" destId="{FACEC3C9-083F-4214-B9FD-C15A508A3307}" srcOrd="0" destOrd="0" parTransId="{38C49238-597C-421D-A94D-B16185804ADC}" sibTransId="{E2B7A783-F370-4C08-87F1-C7A0E31C6E29}"/>
    <dgm:cxn modelId="{B51AEB9B-B01C-4035-8C88-319AE5C67D5F}" type="presOf" srcId="{E5206FC8-80D5-4390-838A-4096593C104F}" destId="{AC82B2FB-92B3-42DB-AC79-7440FE351401}" srcOrd="0" destOrd="0" presId="urn:microsoft.com/office/officeart/2008/layout/HorizontalMultiLevelHierarchy"/>
    <dgm:cxn modelId="{B87F46BC-F387-4F2C-B6C7-DAA0A0C8831A}" type="presOf" srcId="{38C49238-597C-421D-A94D-B16185804ADC}" destId="{11555E3B-4AEE-4910-AF93-5AF140DDFDE8}" srcOrd="1" destOrd="0" presId="urn:microsoft.com/office/officeart/2008/layout/HorizontalMultiLevelHierarchy"/>
    <dgm:cxn modelId="{37004CBD-A405-4D2C-8A59-E5FE3C9ADF25}" type="presOf" srcId="{CA2B1AF4-9DDE-46EC-AE91-9C8BE6D3ED09}" destId="{87539783-35DB-4F49-87C9-8ED55E8E22B2}" srcOrd="0" destOrd="0" presId="urn:microsoft.com/office/officeart/2008/layout/HorizontalMultiLevelHierarchy"/>
    <dgm:cxn modelId="{479C5DD8-4345-4367-A44B-913381E4ED79}" type="presOf" srcId="{38C49238-597C-421D-A94D-B16185804ADC}" destId="{19447B5B-5765-47D7-8D4A-1E9ECEB2AF19}" srcOrd="0" destOrd="0" presId="urn:microsoft.com/office/officeart/2008/layout/HorizontalMultiLevelHierarchy"/>
    <dgm:cxn modelId="{D6C2F4FE-3AA9-4FD4-961A-4F4F6F40EBED}" srcId="{7CA1E738-91E0-435C-BD02-B08D95BFFF59}" destId="{1330EDC4-2E9E-4826-9650-2BDDE4A435BB}" srcOrd="0" destOrd="0" parTransId="{CDE0B710-9CDF-48F4-9CB7-EA8F871EB6E8}" sibTransId="{FD098844-DEF9-433C-A6A7-BD97F560C70F}"/>
    <dgm:cxn modelId="{D506F5A1-57C2-4440-B403-A41E36630171}" type="presParOf" srcId="{78B5146C-39F5-4FF1-B761-5DBE1F9DE330}" destId="{FB5891F3-18AE-4D20-BDC0-6CCDD4F1CCFA}" srcOrd="0" destOrd="0" presId="urn:microsoft.com/office/officeart/2008/layout/HorizontalMultiLevelHierarchy"/>
    <dgm:cxn modelId="{5257D217-3697-4CC2-A5D3-11E6CA014D92}" type="presParOf" srcId="{FB5891F3-18AE-4D20-BDC0-6CCDD4F1CCFA}" destId="{A3CE9549-3D85-4354-8F3F-8A7319C01F4E}" srcOrd="0" destOrd="0" presId="urn:microsoft.com/office/officeart/2008/layout/HorizontalMultiLevelHierarchy"/>
    <dgm:cxn modelId="{0DC5AE52-2F45-4036-8F3E-1071DD53A67D}" type="presParOf" srcId="{FB5891F3-18AE-4D20-BDC0-6CCDD4F1CCFA}" destId="{367578CA-9E0E-4807-9A88-F4E0D58F0E75}" srcOrd="1" destOrd="0" presId="urn:microsoft.com/office/officeart/2008/layout/HorizontalMultiLevelHierarchy"/>
    <dgm:cxn modelId="{1EE79CD8-BD58-422E-8005-5609564C53FA}" type="presParOf" srcId="{367578CA-9E0E-4807-9A88-F4E0D58F0E75}" destId="{19447B5B-5765-47D7-8D4A-1E9ECEB2AF19}" srcOrd="0" destOrd="0" presId="urn:microsoft.com/office/officeart/2008/layout/HorizontalMultiLevelHierarchy"/>
    <dgm:cxn modelId="{CD879830-5344-4C5B-8BF6-DF0A9FF5EF53}" type="presParOf" srcId="{19447B5B-5765-47D7-8D4A-1E9ECEB2AF19}" destId="{11555E3B-4AEE-4910-AF93-5AF140DDFDE8}" srcOrd="0" destOrd="0" presId="urn:microsoft.com/office/officeart/2008/layout/HorizontalMultiLevelHierarchy"/>
    <dgm:cxn modelId="{C9ADE6B8-554E-4076-8BD9-1B4DB7095278}" type="presParOf" srcId="{367578CA-9E0E-4807-9A88-F4E0D58F0E75}" destId="{BE8C4052-D95A-4942-B2AC-99A3D1333058}" srcOrd="1" destOrd="0" presId="urn:microsoft.com/office/officeart/2008/layout/HorizontalMultiLevelHierarchy"/>
    <dgm:cxn modelId="{C9A963F5-9445-41C5-AA1F-004959C08F04}" type="presParOf" srcId="{BE8C4052-D95A-4942-B2AC-99A3D1333058}" destId="{ECC06EAF-A551-4FE9-A04E-9F6548EC1E00}" srcOrd="0" destOrd="0" presId="urn:microsoft.com/office/officeart/2008/layout/HorizontalMultiLevelHierarchy"/>
    <dgm:cxn modelId="{54DE426F-4033-4F89-902C-718A9087A5C9}" type="presParOf" srcId="{BE8C4052-D95A-4942-B2AC-99A3D1333058}" destId="{9F4F04D9-6136-42D2-90E7-5A199AB3D6F1}" srcOrd="1" destOrd="0" presId="urn:microsoft.com/office/officeart/2008/layout/HorizontalMultiLevelHierarchy"/>
    <dgm:cxn modelId="{47E16C34-118A-46EA-AAA9-B52B4FE1BAD8}" type="presParOf" srcId="{367578CA-9E0E-4807-9A88-F4E0D58F0E75}" destId="{AC82B2FB-92B3-42DB-AC79-7440FE351401}" srcOrd="2" destOrd="0" presId="urn:microsoft.com/office/officeart/2008/layout/HorizontalMultiLevelHierarchy"/>
    <dgm:cxn modelId="{06EFE6E1-E325-4458-AC4C-40E2F00E5781}" type="presParOf" srcId="{AC82B2FB-92B3-42DB-AC79-7440FE351401}" destId="{34CB9A52-6DF9-4C76-A516-33005DE87F77}" srcOrd="0" destOrd="0" presId="urn:microsoft.com/office/officeart/2008/layout/HorizontalMultiLevelHierarchy"/>
    <dgm:cxn modelId="{8F28758A-91A2-41A7-BAB1-8A98578129F8}" type="presParOf" srcId="{367578CA-9E0E-4807-9A88-F4E0D58F0E75}" destId="{9825D1C0-1CA8-4B9D-9BAB-17E273D4C4D5}" srcOrd="3" destOrd="0" presId="urn:microsoft.com/office/officeart/2008/layout/HorizontalMultiLevelHierarchy"/>
    <dgm:cxn modelId="{490EEBFB-16DD-4C6E-9216-F7DC3041F5D0}" type="presParOf" srcId="{9825D1C0-1CA8-4B9D-9BAB-17E273D4C4D5}" destId="{EEB41953-B095-4613-9FD0-63BE0322CB9F}" srcOrd="0" destOrd="0" presId="urn:microsoft.com/office/officeart/2008/layout/HorizontalMultiLevelHierarchy"/>
    <dgm:cxn modelId="{73024DA6-72DB-4738-BCC1-AC56B6F3C788}" type="presParOf" srcId="{9825D1C0-1CA8-4B9D-9BAB-17E273D4C4D5}" destId="{BA0A772E-EC15-4D43-AC71-5F66F1A651BF}" srcOrd="1" destOrd="0" presId="urn:microsoft.com/office/officeart/2008/layout/HorizontalMultiLevelHierarchy"/>
    <dgm:cxn modelId="{B6371A1C-4A03-40FA-81F5-F8CD74E73819}" type="presParOf" srcId="{367578CA-9E0E-4807-9A88-F4E0D58F0E75}" destId="{8343A157-ED70-43B7-99A1-40D6D95B94D8}" srcOrd="4" destOrd="0" presId="urn:microsoft.com/office/officeart/2008/layout/HorizontalMultiLevelHierarchy"/>
    <dgm:cxn modelId="{30274512-AADB-4EFE-938B-F151AAB30193}" type="presParOf" srcId="{8343A157-ED70-43B7-99A1-40D6D95B94D8}" destId="{3B8B68ED-E6B4-4F84-BF02-023BD3F2CFA6}" srcOrd="0" destOrd="0" presId="urn:microsoft.com/office/officeart/2008/layout/HorizontalMultiLevelHierarchy"/>
    <dgm:cxn modelId="{73EB233C-5E68-4AC5-B8D6-955C731B9C15}" type="presParOf" srcId="{367578CA-9E0E-4807-9A88-F4E0D58F0E75}" destId="{1DC3123E-4787-4418-AF5F-33B3C4888C16}" srcOrd="5" destOrd="0" presId="urn:microsoft.com/office/officeart/2008/layout/HorizontalMultiLevelHierarchy"/>
    <dgm:cxn modelId="{7355A286-989A-4013-B220-A4748D54D64C}" type="presParOf" srcId="{1DC3123E-4787-4418-AF5F-33B3C4888C16}" destId="{87539783-35DB-4F49-87C9-8ED55E8E22B2}" srcOrd="0" destOrd="0" presId="urn:microsoft.com/office/officeart/2008/layout/HorizontalMultiLevelHierarchy"/>
    <dgm:cxn modelId="{43779A52-E1E2-47F5-91AA-7E03000F2DAA}" type="presParOf" srcId="{1DC3123E-4787-4418-AF5F-33B3C4888C16}" destId="{2CAD6543-5613-40DD-8D6F-289E331C2193}"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0A99E-39F4-4A17-94F8-20503CB623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U"/>
        </a:p>
      </dgm:t>
    </dgm:pt>
    <dgm:pt modelId="{8F17F807-DE0E-4B7A-817F-45031B8D8EE9}">
      <dgm:prSet phldrT="[Texto]"/>
      <dgm:spPr>
        <a:solidFill>
          <a:srgbClr val="A428C6"/>
        </a:solidFill>
      </dgm:spPr>
      <dgm:t>
        <a:bodyPr/>
        <a:lstStyle/>
        <a:p>
          <a:r>
            <a:rPr lang="es-MX" dirty="0"/>
            <a:t>Propósito</a:t>
          </a:r>
          <a:endParaRPr lang="es-CU" dirty="0"/>
        </a:p>
      </dgm:t>
    </dgm:pt>
    <dgm:pt modelId="{86A0F849-8794-41FB-A9AE-0AD7ACBA8B8C}" type="parTrans" cxnId="{658BCEDA-88BF-4901-A136-084A7B9575B6}">
      <dgm:prSet/>
      <dgm:spPr/>
      <dgm:t>
        <a:bodyPr/>
        <a:lstStyle/>
        <a:p>
          <a:endParaRPr lang="es-CU"/>
        </a:p>
      </dgm:t>
    </dgm:pt>
    <dgm:pt modelId="{BA5B259D-CB71-4C1B-83E8-10D3F7B0BE46}" type="sibTrans" cxnId="{658BCEDA-88BF-4901-A136-084A7B9575B6}">
      <dgm:prSet/>
      <dgm:spPr/>
      <dgm:t>
        <a:bodyPr/>
        <a:lstStyle/>
        <a:p>
          <a:endParaRPr lang="es-CU"/>
        </a:p>
      </dgm:t>
    </dgm:pt>
    <dgm:pt modelId="{2215952C-BFB9-48CD-AE25-FE052AA75801}">
      <dgm:prSet phldrT="[Texto]"/>
      <dgm:spPr>
        <a:solidFill>
          <a:srgbClr val="DBA1ED">
            <a:alpha val="90000"/>
          </a:srgbClr>
        </a:solidFill>
      </dgm:spPr>
      <dgm:t>
        <a:bodyPr/>
        <a:lstStyle/>
        <a:p>
          <a:r>
            <a:rPr lang="es-MX" dirty="0"/>
            <a:t>Aplicativa tecnológica </a:t>
          </a:r>
          <a:endParaRPr lang="es-CU" dirty="0"/>
        </a:p>
      </dgm:t>
    </dgm:pt>
    <dgm:pt modelId="{FF09DAF8-6B54-41D9-A065-0DCD430B3E70}" type="parTrans" cxnId="{760798F3-D50F-4271-8338-FED59BA71C52}">
      <dgm:prSet/>
      <dgm:spPr/>
      <dgm:t>
        <a:bodyPr/>
        <a:lstStyle/>
        <a:p>
          <a:endParaRPr lang="es-CU"/>
        </a:p>
      </dgm:t>
    </dgm:pt>
    <dgm:pt modelId="{CFC57084-DBBC-48AA-9D8E-CB2C27BE34F0}" type="sibTrans" cxnId="{760798F3-D50F-4271-8338-FED59BA71C52}">
      <dgm:prSet/>
      <dgm:spPr/>
      <dgm:t>
        <a:bodyPr/>
        <a:lstStyle/>
        <a:p>
          <a:endParaRPr lang="es-CU"/>
        </a:p>
      </dgm:t>
    </dgm:pt>
    <dgm:pt modelId="{591FD844-AB42-4A95-9A9F-70CDAD9FF9DF}">
      <dgm:prSet phldrT="[Texto]"/>
      <dgm:spPr>
        <a:solidFill>
          <a:srgbClr val="A428C6"/>
        </a:solidFill>
      </dgm:spPr>
      <dgm:t>
        <a:bodyPr/>
        <a:lstStyle/>
        <a:p>
          <a:r>
            <a:rPr lang="es-MX" dirty="0"/>
            <a:t>Profundización</a:t>
          </a:r>
          <a:endParaRPr lang="es-CU" dirty="0"/>
        </a:p>
      </dgm:t>
    </dgm:pt>
    <dgm:pt modelId="{4E6A7089-40DE-48A1-86AD-60D75EC0B666}" type="parTrans" cxnId="{80CCA484-3850-44F3-A7A0-BAF15F1A74BC}">
      <dgm:prSet/>
      <dgm:spPr/>
      <dgm:t>
        <a:bodyPr/>
        <a:lstStyle/>
        <a:p>
          <a:endParaRPr lang="es-CU"/>
        </a:p>
      </dgm:t>
    </dgm:pt>
    <dgm:pt modelId="{DB7B74B8-99B0-4A97-AEC9-B880FDEDE9DD}" type="sibTrans" cxnId="{80CCA484-3850-44F3-A7A0-BAF15F1A74BC}">
      <dgm:prSet/>
      <dgm:spPr/>
      <dgm:t>
        <a:bodyPr/>
        <a:lstStyle/>
        <a:p>
          <a:endParaRPr lang="es-CU"/>
        </a:p>
      </dgm:t>
    </dgm:pt>
    <dgm:pt modelId="{9D7EB72A-0689-4468-BCF0-07DB102D335B}">
      <dgm:prSet phldrT="[Texto]"/>
      <dgm:spPr>
        <a:solidFill>
          <a:srgbClr val="DBA1ED">
            <a:alpha val="90000"/>
          </a:srgbClr>
        </a:solidFill>
      </dgm:spPr>
      <dgm:t>
        <a:bodyPr/>
        <a:lstStyle/>
        <a:p>
          <a:r>
            <a:rPr lang="es-MX" dirty="0"/>
            <a:t>Investigación explicativa</a:t>
          </a:r>
          <a:endParaRPr lang="es-CU" dirty="0"/>
        </a:p>
      </dgm:t>
    </dgm:pt>
    <dgm:pt modelId="{AA78516E-87C3-4E29-B964-C932CC77E106}" type="parTrans" cxnId="{5CFFAECE-555F-495E-822B-ED1ED40772BF}">
      <dgm:prSet/>
      <dgm:spPr/>
      <dgm:t>
        <a:bodyPr/>
        <a:lstStyle/>
        <a:p>
          <a:endParaRPr lang="es-CU"/>
        </a:p>
      </dgm:t>
    </dgm:pt>
    <dgm:pt modelId="{CF24AE57-0526-4FFF-B0C4-8EEA3082843A}" type="sibTrans" cxnId="{5CFFAECE-555F-495E-822B-ED1ED40772BF}">
      <dgm:prSet/>
      <dgm:spPr/>
      <dgm:t>
        <a:bodyPr/>
        <a:lstStyle/>
        <a:p>
          <a:endParaRPr lang="es-CU"/>
        </a:p>
      </dgm:t>
    </dgm:pt>
    <dgm:pt modelId="{E402C66B-6AA1-4CD2-B199-52160CE9000F}">
      <dgm:prSet phldrT="[Texto]"/>
      <dgm:spPr>
        <a:solidFill>
          <a:srgbClr val="A428C6"/>
        </a:solidFill>
      </dgm:spPr>
      <dgm:t>
        <a:bodyPr/>
        <a:lstStyle/>
        <a:p>
          <a:r>
            <a:rPr lang="es-MX" dirty="0"/>
            <a:t>Datos </a:t>
          </a:r>
          <a:endParaRPr lang="es-CU" dirty="0"/>
        </a:p>
      </dgm:t>
    </dgm:pt>
    <dgm:pt modelId="{B6875253-AC93-439F-860F-720133154020}" type="parTrans" cxnId="{EA393D7B-7D94-40E1-A109-606544AD7719}">
      <dgm:prSet/>
      <dgm:spPr/>
      <dgm:t>
        <a:bodyPr/>
        <a:lstStyle/>
        <a:p>
          <a:endParaRPr lang="es-CU"/>
        </a:p>
      </dgm:t>
    </dgm:pt>
    <dgm:pt modelId="{A0126FBD-D56D-4762-918A-B9FE829A74FC}" type="sibTrans" cxnId="{EA393D7B-7D94-40E1-A109-606544AD7719}">
      <dgm:prSet/>
      <dgm:spPr/>
      <dgm:t>
        <a:bodyPr/>
        <a:lstStyle/>
        <a:p>
          <a:endParaRPr lang="es-CU"/>
        </a:p>
      </dgm:t>
    </dgm:pt>
    <dgm:pt modelId="{498113C7-BC85-48FF-AFC7-E7429DE809FF}">
      <dgm:prSet phldrT="[Texto]"/>
      <dgm:spPr>
        <a:solidFill>
          <a:srgbClr val="DBA1ED">
            <a:alpha val="90000"/>
          </a:srgbClr>
        </a:solidFill>
      </dgm:spPr>
      <dgm:t>
        <a:bodyPr/>
        <a:lstStyle/>
        <a:p>
          <a:r>
            <a:rPr lang="es-MX" dirty="0"/>
            <a:t>Mixta</a:t>
          </a:r>
          <a:endParaRPr lang="es-CU" dirty="0"/>
        </a:p>
      </dgm:t>
    </dgm:pt>
    <dgm:pt modelId="{4E5DAD99-DA2E-4983-B7AA-86D30D27D4DF}" type="parTrans" cxnId="{4244FAA1-EC39-4728-B411-6F26B13B2403}">
      <dgm:prSet/>
      <dgm:spPr/>
      <dgm:t>
        <a:bodyPr/>
        <a:lstStyle/>
        <a:p>
          <a:endParaRPr lang="es-CU"/>
        </a:p>
      </dgm:t>
    </dgm:pt>
    <dgm:pt modelId="{71FA1055-A479-4EF9-9F82-9C7DDCCA3F1E}" type="sibTrans" cxnId="{4244FAA1-EC39-4728-B411-6F26B13B2403}">
      <dgm:prSet/>
      <dgm:spPr/>
      <dgm:t>
        <a:bodyPr/>
        <a:lstStyle/>
        <a:p>
          <a:endParaRPr lang="es-CU"/>
        </a:p>
      </dgm:t>
    </dgm:pt>
    <dgm:pt modelId="{3F932331-C6F0-4424-936C-1D56D925F011}">
      <dgm:prSet phldrT="[Texto]"/>
      <dgm:spPr>
        <a:solidFill>
          <a:srgbClr val="A428C6"/>
        </a:solidFill>
      </dgm:spPr>
      <dgm:t>
        <a:bodyPr/>
        <a:lstStyle/>
        <a:p>
          <a:r>
            <a:rPr lang="es-MX" dirty="0"/>
            <a:t>Manipulación de las variables</a:t>
          </a:r>
          <a:endParaRPr lang="es-CU" dirty="0"/>
        </a:p>
      </dgm:t>
    </dgm:pt>
    <dgm:pt modelId="{8F647D27-0069-49CF-AC81-74E856A9C0BD}" type="parTrans" cxnId="{91FEA7E8-C77B-4E30-B9A7-FAF0DF3D92B2}">
      <dgm:prSet/>
      <dgm:spPr/>
      <dgm:t>
        <a:bodyPr/>
        <a:lstStyle/>
        <a:p>
          <a:endParaRPr lang="es-CU"/>
        </a:p>
      </dgm:t>
    </dgm:pt>
    <dgm:pt modelId="{FD9B67D3-5B63-43B4-B1E9-56A022088578}" type="sibTrans" cxnId="{91FEA7E8-C77B-4E30-B9A7-FAF0DF3D92B2}">
      <dgm:prSet/>
      <dgm:spPr/>
      <dgm:t>
        <a:bodyPr/>
        <a:lstStyle/>
        <a:p>
          <a:endParaRPr lang="es-CU"/>
        </a:p>
      </dgm:t>
    </dgm:pt>
    <dgm:pt modelId="{2C1664C9-0281-49BE-8B20-E4722B11D1DB}">
      <dgm:prSet phldrT="[Texto]"/>
      <dgm:spPr>
        <a:solidFill>
          <a:srgbClr val="A428C6"/>
        </a:solidFill>
      </dgm:spPr>
      <dgm:t>
        <a:bodyPr/>
        <a:lstStyle/>
        <a:p>
          <a:r>
            <a:rPr lang="es-MX" dirty="0">
              <a:latin typeface="+mn-lt"/>
            </a:rPr>
            <a:t>Inferencia </a:t>
          </a:r>
          <a:endParaRPr lang="es-CU" dirty="0">
            <a:latin typeface="+mn-lt"/>
          </a:endParaRPr>
        </a:p>
      </dgm:t>
    </dgm:pt>
    <dgm:pt modelId="{6ABB0C97-B1C8-4FD6-84CD-4AA854704EE9}" type="parTrans" cxnId="{68C76244-4FF7-4FBE-89A9-8E073F8B757F}">
      <dgm:prSet/>
      <dgm:spPr/>
      <dgm:t>
        <a:bodyPr/>
        <a:lstStyle/>
        <a:p>
          <a:endParaRPr lang="es-CU"/>
        </a:p>
      </dgm:t>
    </dgm:pt>
    <dgm:pt modelId="{8759E690-C2C8-498C-A0E8-2DF9F9F30431}" type="sibTrans" cxnId="{68C76244-4FF7-4FBE-89A9-8E073F8B757F}">
      <dgm:prSet/>
      <dgm:spPr/>
      <dgm:t>
        <a:bodyPr/>
        <a:lstStyle/>
        <a:p>
          <a:endParaRPr lang="es-CU"/>
        </a:p>
      </dgm:t>
    </dgm:pt>
    <dgm:pt modelId="{55C48B07-3904-4A80-B85C-9328C487C24D}">
      <dgm:prSet/>
      <dgm:spPr>
        <a:solidFill>
          <a:srgbClr val="DBA1ED">
            <a:alpha val="90000"/>
          </a:srgbClr>
        </a:solidFill>
      </dgm:spPr>
      <dgm:t>
        <a:bodyPr/>
        <a:lstStyle/>
        <a:p>
          <a:r>
            <a:rPr lang="es-MX" dirty="0"/>
            <a:t>No experimental</a:t>
          </a:r>
          <a:endParaRPr lang="es-CU" dirty="0"/>
        </a:p>
      </dgm:t>
    </dgm:pt>
    <dgm:pt modelId="{8E4B043D-6315-40BD-8D7C-7FCDCBACA995}" type="parTrans" cxnId="{9B9E695E-3529-443B-9D8C-30218639174E}">
      <dgm:prSet/>
      <dgm:spPr/>
      <dgm:t>
        <a:bodyPr/>
        <a:lstStyle/>
        <a:p>
          <a:endParaRPr lang="es-CU"/>
        </a:p>
      </dgm:t>
    </dgm:pt>
    <dgm:pt modelId="{28D491EE-19D2-47FA-885E-57AFEFFF3BDD}" type="sibTrans" cxnId="{9B9E695E-3529-443B-9D8C-30218639174E}">
      <dgm:prSet/>
      <dgm:spPr/>
      <dgm:t>
        <a:bodyPr/>
        <a:lstStyle/>
        <a:p>
          <a:endParaRPr lang="es-CU"/>
        </a:p>
      </dgm:t>
    </dgm:pt>
    <dgm:pt modelId="{FC4A4C86-E3E5-4CF5-A2F9-01DF734B7B86}">
      <dgm:prSet/>
      <dgm:spPr>
        <a:solidFill>
          <a:srgbClr val="DBA1ED">
            <a:alpha val="90000"/>
          </a:srgbClr>
        </a:solidFill>
      </dgm:spPr>
      <dgm:t>
        <a:bodyPr/>
        <a:lstStyle/>
        <a:p>
          <a:r>
            <a:rPr lang="es-MX" dirty="0"/>
            <a:t>Hipotético deductiva</a:t>
          </a:r>
          <a:endParaRPr lang="es-CU" dirty="0"/>
        </a:p>
      </dgm:t>
    </dgm:pt>
    <dgm:pt modelId="{3072EA82-7876-4974-A1B9-DF40665CE254}" type="parTrans" cxnId="{160C8083-6848-4C2D-B514-B527C7640CAA}">
      <dgm:prSet/>
      <dgm:spPr/>
      <dgm:t>
        <a:bodyPr/>
        <a:lstStyle/>
        <a:p>
          <a:endParaRPr lang="es-CU"/>
        </a:p>
      </dgm:t>
    </dgm:pt>
    <dgm:pt modelId="{D7FCEFA6-B5B2-4A42-B97E-3048CCDF981D}" type="sibTrans" cxnId="{160C8083-6848-4C2D-B514-B527C7640CAA}">
      <dgm:prSet/>
      <dgm:spPr/>
      <dgm:t>
        <a:bodyPr/>
        <a:lstStyle/>
        <a:p>
          <a:endParaRPr lang="es-CU"/>
        </a:p>
      </dgm:t>
    </dgm:pt>
    <dgm:pt modelId="{AE233C2A-AB87-410E-80AF-0970866D5DDD}" type="pres">
      <dgm:prSet presAssocID="{4180A99E-39F4-4A17-94F8-20503CB62330}" presName="Name0" presStyleCnt="0">
        <dgm:presLayoutVars>
          <dgm:dir/>
          <dgm:animLvl val="lvl"/>
          <dgm:resizeHandles val="exact"/>
        </dgm:presLayoutVars>
      </dgm:prSet>
      <dgm:spPr/>
    </dgm:pt>
    <dgm:pt modelId="{02DB9264-6CA2-4269-B970-D24E8693E115}" type="pres">
      <dgm:prSet presAssocID="{8F17F807-DE0E-4B7A-817F-45031B8D8EE9}" presName="linNode" presStyleCnt="0"/>
      <dgm:spPr/>
    </dgm:pt>
    <dgm:pt modelId="{77092E95-869E-4DD7-9534-978E5A02E5D1}" type="pres">
      <dgm:prSet presAssocID="{8F17F807-DE0E-4B7A-817F-45031B8D8EE9}" presName="parentText" presStyleLbl="node1" presStyleIdx="0" presStyleCnt="5" custLinFactNeighborX="945" custLinFactNeighborY="4302">
        <dgm:presLayoutVars>
          <dgm:chMax val="1"/>
          <dgm:bulletEnabled val="1"/>
        </dgm:presLayoutVars>
      </dgm:prSet>
      <dgm:spPr/>
    </dgm:pt>
    <dgm:pt modelId="{317E54DC-D256-4C09-81CB-49CD9CB984A3}" type="pres">
      <dgm:prSet presAssocID="{8F17F807-DE0E-4B7A-817F-45031B8D8EE9}" presName="descendantText" presStyleLbl="alignAccFollowNode1" presStyleIdx="0" presStyleCnt="5" custLinFactNeighborX="611" custLinFactNeighborY="10701">
        <dgm:presLayoutVars>
          <dgm:bulletEnabled val="1"/>
        </dgm:presLayoutVars>
      </dgm:prSet>
      <dgm:spPr/>
    </dgm:pt>
    <dgm:pt modelId="{247FAA71-80A8-4326-A4AF-CB4B4260286E}" type="pres">
      <dgm:prSet presAssocID="{BA5B259D-CB71-4C1B-83E8-10D3F7B0BE46}" presName="sp" presStyleCnt="0"/>
      <dgm:spPr/>
    </dgm:pt>
    <dgm:pt modelId="{2FAC25C8-A553-47D5-BC36-325C0BE84C1B}" type="pres">
      <dgm:prSet presAssocID="{591FD844-AB42-4A95-9A9F-70CDAD9FF9DF}" presName="linNode" presStyleCnt="0"/>
      <dgm:spPr/>
    </dgm:pt>
    <dgm:pt modelId="{2B7D6E73-833A-4959-893B-984748AFEE72}" type="pres">
      <dgm:prSet presAssocID="{591FD844-AB42-4A95-9A9F-70CDAD9FF9DF}" presName="parentText" presStyleLbl="node1" presStyleIdx="1" presStyleCnt="5">
        <dgm:presLayoutVars>
          <dgm:chMax val="1"/>
          <dgm:bulletEnabled val="1"/>
        </dgm:presLayoutVars>
      </dgm:prSet>
      <dgm:spPr/>
    </dgm:pt>
    <dgm:pt modelId="{FB9E1D2F-EC6A-4319-90C8-01504D6486A3}" type="pres">
      <dgm:prSet presAssocID="{591FD844-AB42-4A95-9A9F-70CDAD9FF9DF}" presName="descendantText" presStyleLbl="alignAccFollowNode1" presStyleIdx="1" presStyleCnt="5">
        <dgm:presLayoutVars>
          <dgm:bulletEnabled val="1"/>
        </dgm:presLayoutVars>
      </dgm:prSet>
      <dgm:spPr/>
    </dgm:pt>
    <dgm:pt modelId="{8B85A35A-228E-4B00-9B0C-50C5434E3480}" type="pres">
      <dgm:prSet presAssocID="{DB7B74B8-99B0-4A97-AEC9-B880FDEDE9DD}" presName="sp" presStyleCnt="0"/>
      <dgm:spPr/>
    </dgm:pt>
    <dgm:pt modelId="{7C0D01C3-916E-45E8-AAC2-66FF32B7AC4E}" type="pres">
      <dgm:prSet presAssocID="{E402C66B-6AA1-4CD2-B199-52160CE9000F}" presName="linNode" presStyleCnt="0"/>
      <dgm:spPr/>
    </dgm:pt>
    <dgm:pt modelId="{C84B329A-4EF1-4772-B9CA-BB76677AFAA7}" type="pres">
      <dgm:prSet presAssocID="{E402C66B-6AA1-4CD2-B199-52160CE9000F}" presName="parentText" presStyleLbl="node1" presStyleIdx="2" presStyleCnt="5">
        <dgm:presLayoutVars>
          <dgm:chMax val="1"/>
          <dgm:bulletEnabled val="1"/>
        </dgm:presLayoutVars>
      </dgm:prSet>
      <dgm:spPr/>
    </dgm:pt>
    <dgm:pt modelId="{26791AFB-2D6F-4472-B7DE-231FBD91FA79}" type="pres">
      <dgm:prSet presAssocID="{E402C66B-6AA1-4CD2-B199-52160CE9000F}" presName="descendantText" presStyleLbl="alignAccFollowNode1" presStyleIdx="2" presStyleCnt="5">
        <dgm:presLayoutVars>
          <dgm:bulletEnabled val="1"/>
        </dgm:presLayoutVars>
      </dgm:prSet>
      <dgm:spPr/>
    </dgm:pt>
    <dgm:pt modelId="{5F289172-91E6-426B-B1E8-300ECE5F0374}" type="pres">
      <dgm:prSet presAssocID="{A0126FBD-D56D-4762-918A-B9FE829A74FC}" presName="sp" presStyleCnt="0"/>
      <dgm:spPr/>
    </dgm:pt>
    <dgm:pt modelId="{99B1996B-FF47-4CF2-9AA4-76EE6345CDDE}" type="pres">
      <dgm:prSet presAssocID="{3F932331-C6F0-4424-936C-1D56D925F011}" presName="linNode" presStyleCnt="0"/>
      <dgm:spPr/>
    </dgm:pt>
    <dgm:pt modelId="{DE9F6D4F-565A-46A9-89ED-DD031A98E951}" type="pres">
      <dgm:prSet presAssocID="{3F932331-C6F0-4424-936C-1D56D925F011}" presName="parentText" presStyleLbl="node1" presStyleIdx="3" presStyleCnt="5">
        <dgm:presLayoutVars>
          <dgm:chMax val="1"/>
          <dgm:bulletEnabled val="1"/>
        </dgm:presLayoutVars>
      </dgm:prSet>
      <dgm:spPr/>
    </dgm:pt>
    <dgm:pt modelId="{20659CAB-7A20-4E71-AF01-4357C3D343EA}" type="pres">
      <dgm:prSet presAssocID="{3F932331-C6F0-4424-936C-1D56D925F011}" presName="descendantText" presStyleLbl="alignAccFollowNode1" presStyleIdx="3" presStyleCnt="5">
        <dgm:presLayoutVars>
          <dgm:bulletEnabled val="1"/>
        </dgm:presLayoutVars>
      </dgm:prSet>
      <dgm:spPr/>
    </dgm:pt>
    <dgm:pt modelId="{190E5A59-388B-423C-8C2C-B4D8053964A3}" type="pres">
      <dgm:prSet presAssocID="{FD9B67D3-5B63-43B4-B1E9-56A022088578}" presName="sp" presStyleCnt="0"/>
      <dgm:spPr/>
    </dgm:pt>
    <dgm:pt modelId="{B28AEF86-32D9-4CBE-8D3B-3D3B9D10CE06}" type="pres">
      <dgm:prSet presAssocID="{2C1664C9-0281-49BE-8B20-E4722B11D1DB}" presName="linNode" presStyleCnt="0"/>
      <dgm:spPr/>
    </dgm:pt>
    <dgm:pt modelId="{217657BF-333F-48C7-B428-764C0B628715}" type="pres">
      <dgm:prSet presAssocID="{2C1664C9-0281-49BE-8B20-E4722B11D1DB}" presName="parentText" presStyleLbl="node1" presStyleIdx="4" presStyleCnt="5">
        <dgm:presLayoutVars>
          <dgm:chMax val="1"/>
          <dgm:bulletEnabled val="1"/>
        </dgm:presLayoutVars>
      </dgm:prSet>
      <dgm:spPr/>
    </dgm:pt>
    <dgm:pt modelId="{D45E4FE3-4E31-43DD-966C-D7CB66BD382A}" type="pres">
      <dgm:prSet presAssocID="{2C1664C9-0281-49BE-8B20-E4722B11D1DB}" presName="descendantText" presStyleLbl="alignAccFollowNode1" presStyleIdx="4" presStyleCnt="5">
        <dgm:presLayoutVars>
          <dgm:bulletEnabled val="1"/>
        </dgm:presLayoutVars>
      </dgm:prSet>
      <dgm:spPr/>
    </dgm:pt>
  </dgm:ptLst>
  <dgm:cxnLst>
    <dgm:cxn modelId="{FF404100-A90C-4199-8403-57BF269CF5E9}" type="presOf" srcId="{591FD844-AB42-4A95-9A9F-70CDAD9FF9DF}" destId="{2B7D6E73-833A-4959-893B-984748AFEE72}" srcOrd="0" destOrd="0" presId="urn:microsoft.com/office/officeart/2005/8/layout/vList5"/>
    <dgm:cxn modelId="{24936401-A507-4D75-AB0A-6FD1D927433C}" type="presOf" srcId="{3F932331-C6F0-4424-936C-1D56D925F011}" destId="{DE9F6D4F-565A-46A9-89ED-DD031A98E951}" srcOrd="0" destOrd="0" presId="urn:microsoft.com/office/officeart/2005/8/layout/vList5"/>
    <dgm:cxn modelId="{076B9922-35BE-409A-AEFB-3A085030B934}" type="presOf" srcId="{FC4A4C86-E3E5-4CF5-A2F9-01DF734B7B86}" destId="{D45E4FE3-4E31-43DD-966C-D7CB66BD382A}" srcOrd="0" destOrd="0" presId="urn:microsoft.com/office/officeart/2005/8/layout/vList5"/>
    <dgm:cxn modelId="{8ED75623-A1C0-43D8-A1D1-53CEE063AADC}" type="presOf" srcId="{8F17F807-DE0E-4B7A-817F-45031B8D8EE9}" destId="{77092E95-869E-4DD7-9534-978E5A02E5D1}" srcOrd="0" destOrd="0" presId="urn:microsoft.com/office/officeart/2005/8/layout/vList5"/>
    <dgm:cxn modelId="{22146833-39FD-49FF-BD95-BCBF59C21AAE}" type="presOf" srcId="{2215952C-BFB9-48CD-AE25-FE052AA75801}" destId="{317E54DC-D256-4C09-81CB-49CD9CB984A3}" srcOrd="0" destOrd="0" presId="urn:microsoft.com/office/officeart/2005/8/layout/vList5"/>
    <dgm:cxn modelId="{632CA234-6205-408F-8FBF-8241889F6484}" type="presOf" srcId="{4180A99E-39F4-4A17-94F8-20503CB62330}" destId="{AE233C2A-AB87-410E-80AF-0970866D5DDD}" srcOrd="0" destOrd="0" presId="urn:microsoft.com/office/officeart/2005/8/layout/vList5"/>
    <dgm:cxn modelId="{832F4836-9B54-45D0-AC0E-2CD9AE6C65CF}" type="presOf" srcId="{E402C66B-6AA1-4CD2-B199-52160CE9000F}" destId="{C84B329A-4EF1-4772-B9CA-BB76677AFAA7}" srcOrd="0" destOrd="0" presId="urn:microsoft.com/office/officeart/2005/8/layout/vList5"/>
    <dgm:cxn modelId="{9B9E695E-3529-443B-9D8C-30218639174E}" srcId="{3F932331-C6F0-4424-936C-1D56D925F011}" destId="{55C48B07-3904-4A80-B85C-9328C487C24D}" srcOrd="0" destOrd="0" parTransId="{8E4B043D-6315-40BD-8D7C-7FCDCBACA995}" sibTransId="{28D491EE-19D2-47FA-885E-57AFEFFF3BDD}"/>
    <dgm:cxn modelId="{68C76244-4FF7-4FBE-89A9-8E073F8B757F}" srcId="{4180A99E-39F4-4A17-94F8-20503CB62330}" destId="{2C1664C9-0281-49BE-8B20-E4722B11D1DB}" srcOrd="4" destOrd="0" parTransId="{6ABB0C97-B1C8-4FD6-84CD-4AA854704EE9}" sibTransId="{8759E690-C2C8-498C-A0E8-2DF9F9F30431}"/>
    <dgm:cxn modelId="{8292C04B-F49B-4B07-92D9-F3C6B7F21D9E}" type="presOf" srcId="{498113C7-BC85-48FF-AFC7-E7429DE809FF}" destId="{26791AFB-2D6F-4472-B7DE-231FBD91FA79}" srcOrd="0" destOrd="0" presId="urn:microsoft.com/office/officeart/2005/8/layout/vList5"/>
    <dgm:cxn modelId="{EA393D7B-7D94-40E1-A109-606544AD7719}" srcId="{4180A99E-39F4-4A17-94F8-20503CB62330}" destId="{E402C66B-6AA1-4CD2-B199-52160CE9000F}" srcOrd="2" destOrd="0" parTransId="{B6875253-AC93-439F-860F-720133154020}" sibTransId="{A0126FBD-D56D-4762-918A-B9FE829A74FC}"/>
    <dgm:cxn modelId="{11FA777D-4E1C-4F89-9A69-F376596BE7B8}" type="presOf" srcId="{2C1664C9-0281-49BE-8B20-E4722B11D1DB}" destId="{217657BF-333F-48C7-B428-764C0B628715}" srcOrd="0" destOrd="0" presId="urn:microsoft.com/office/officeart/2005/8/layout/vList5"/>
    <dgm:cxn modelId="{160C8083-6848-4C2D-B514-B527C7640CAA}" srcId="{2C1664C9-0281-49BE-8B20-E4722B11D1DB}" destId="{FC4A4C86-E3E5-4CF5-A2F9-01DF734B7B86}" srcOrd="0" destOrd="0" parTransId="{3072EA82-7876-4974-A1B9-DF40665CE254}" sibTransId="{D7FCEFA6-B5B2-4A42-B97E-3048CCDF981D}"/>
    <dgm:cxn modelId="{80CCA484-3850-44F3-A7A0-BAF15F1A74BC}" srcId="{4180A99E-39F4-4A17-94F8-20503CB62330}" destId="{591FD844-AB42-4A95-9A9F-70CDAD9FF9DF}" srcOrd="1" destOrd="0" parTransId="{4E6A7089-40DE-48A1-86AD-60D75EC0B666}" sibTransId="{DB7B74B8-99B0-4A97-AEC9-B880FDEDE9DD}"/>
    <dgm:cxn modelId="{CCD4C886-9651-477E-B71A-A2E834EF0D42}" type="presOf" srcId="{9D7EB72A-0689-4468-BCF0-07DB102D335B}" destId="{FB9E1D2F-EC6A-4319-90C8-01504D6486A3}" srcOrd="0" destOrd="0" presId="urn:microsoft.com/office/officeart/2005/8/layout/vList5"/>
    <dgm:cxn modelId="{4244FAA1-EC39-4728-B411-6F26B13B2403}" srcId="{E402C66B-6AA1-4CD2-B199-52160CE9000F}" destId="{498113C7-BC85-48FF-AFC7-E7429DE809FF}" srcOrd="0" destOrd="0" parTransId="{4E5DAD99-DA2E-4983-B7AA-86D30D27D4DF}" sibTransId="{71FA1055-A479-4EF9-9F82-9C7DDCCA3F1E}"/>
    <dgm:cxn modelId="{A41CE0C4-118E-4531-87CE-F910EC484795}" type="presOf" srcId="{55C48B07-3904-4A80-B85C-9328C487C24D}" destId="{20659CAB-7A20-4E71-AF01-4357C3D343EA}" srcOrd="0" destOrd="0" presId="urn:microsoft.com/office/officeart/2005/8/layout/vList5"/>
    <dgm:cxn modelId="{5CFFAECE-555F-495E-822B-ED1ED40772BF}" srcId="{591FD844-AB42-4A95-9A9F-70CDAD9FF9DF}" destId="{9D7EB72A-0689-4468-BCF0-07DB102D335B}" srcOrd="0" destOrd="0" parTransId="{AA78516E-87C3-4E29-B964-C932CC77E106}" sibTransId="{CF24AE57-0526-4FFF-B0C4-8EEA3082843A}"/>
    <dgm:cxn modelId="{658BCEDA-88BF-4901-A136-084A7B9575B6}" srcId="{4180A99E-39F4-4A17-94F8-20503CB62330}" destId="{8F17F807-DE0E-4B7A-817F-45031B8D8EE9}" srcOrd="0" destOrd="0" parTransId="{86A0F849-8794-41FB-A9AE-0AD7ACBA8B8C}" sibTransId="{BA5B259D-CB71-4C1B-83E8-10D3F7B0BE46}"/>
    <dgm:cxn modelId="{91FEA7E8-C77B-4E30-B9A7-FAF0DF3D92B2}" srcId="{4180A99E-39F4-4A17-94F8-20503CB62330}" destId="{3F932331-C6F0-4424-936C-1D56D925F011}" srcOrd="3" destOrd="0" parTransId="{8F647D27-0069-49CF-AC81-74E856A9C0BD}" sibTransId="{FD9B67D3-5B63-43B4-B1E9-56A022088578}"/>
    <dgm:cxn modelId="{760798F3-D50F-4271-8338-FED59BA71C52}" srcId="{8F17F807-DE0E-4B7A-817F-45031B8D8EE9}" destId="{2215952C-BFB9-48CD-AE25-FE052AA75801}" srcOrd="0" destOrd="0" parTransId="{FF09DAF8-6B54-41D9-A065-0DCD430B3E70}" sibTransId="{CFC57084-DBBC-48AA-9D8E-CB2C27BE34F0}"/>
    <dgm:cxn modelId="{0B6645D5-9DFF-44BF-8EDA-08F5DA1D5B8F}" type="presParOf" srcId="{AE233C2A-AB87-410E-80AF-0970866D5DDD}" destId="{02DB9264-6CA2-4269-B970-D24E8693E115}" srcOrd="0" destOrd="0" presId="urn:microsoft.com/office/officeart/2005/8/layout/vList5"/>
    <dgm:cxn modelId="{10B9C9E5-FB49-403A-8984-99A41BB24DBA}" type="presParOf" srcId="{02DB9264-6CA2-4269-B970-D24E8693E115}" destId="{77092E95-869E-4DD7-9534-978E5A02E5D1}" srcOrd="0" destOrd="0" presId="urn:microsoft.com/office/officeart/2005/8/layout/vList5"/>
    <dgm:cxn modelId="{26F8928E-AF30-4CBC-8619-94ADF84DD62F}" type="presParOf" srcId="{02DB9264-6CA2-4269-B970-D24E8693E115}" destId="{317E54DC-D256-4C09-81CB-49CD9CB984A3}" srcOrd="1" destOrd="0" presId="urn:microsoft.com/office/officeart/2005/8/layout/vList5"/>
    <dgm:cxn modelId="{A061C6F5-AB8D-4A4A-A5FE-AA20BDCAA141}" type="presParOf" srcId="{AE233C2A-AB87-410E-80AF-0970866D5DDD}" destId="{247FAA71-80A8-4326-A4AF-CB4B4260286E}" srcOrd="1" destOrd="0" presId="urn:microsoft.com/office/officeart/2005/8/layout/vList5"/>
    <dgm:cxn modelId="{9B5B8BA8-1CCF-481D-8007-7AA9B9BD1542}" type="presParOf" srcId="{AE233C2A-AB87-410E-80AF-0970866D5DDD}" destId="{2FAC25C8-A553-47D5-BC36-325C0BE84C1B}" srcOrd="2" destOrd="0" presId="urn:microsoft.com/office/officeart/2005/8/layout/vList5"/>
    <dgm:cxn modelId="{EA32FE73-362D-4D76-8712-03673C738CD4}" type="presParOf" srcId="{2FAC25C8-A553-47D5-BC36-325C0BE84C1B}" destId="{2B7D6E73-833A-4959-893B-984748AFEE72}" srcOrd="0" destOrd="0" presId="urn:microsoft.com/office/officeart/2005/8/layout/vList5"/>
    <dgm:cxn modelId="{98655A85-D1DA-47DF-AFC6-AEC341D5D032}" type="presParOf" srcId="{2FAC25C8-A553-47D5-BC36-325C0BE84C1B}" destId="{FB9E1D2F-EC6A-4319-90C8-01504D6486A3}" srcOrd="1" destOrd="0" presId="urn:microsoft.com/office/officeart/2005/8/layout/vList5"/>
    <dgm:cxn modelId="{B1685EC4-F76A-4185-A9DC-872F1548FC27}" type="presParOf" srcId="{AE233C2A-AB87-410E-80AF-0970866D5DDD}" destId="{8B85A35A-228E-4B00-9B0C-50C5434E3480}" srcOrd="3" destOrd="0" presId="urn:microsoft.com/office/officeart/2005/8/layout/vList5"/>
    <dgm:cxn modelId="{0F59EC20-48E2-4686-A14C-BA4E6DD62C3C}" type="presParOf" srcId="{AE233C2A-AB87-410E-80AF-0970866D5DDD}" destId="{7C0D01C3-916E-45E8-AAC2-66FF32B7AC4E}" srcOrd="4" destOrd="0" presId="urn:microsoft.com/office/officeart/2005/8/layout/vList5"/>
    <dgm:cxn modelId="{B43D7FE6-6505-4AC7-A234-BCD8F24FEEB6}" type="presParOf" srcId="{7C0D01C3-916E-45E8-AAC2-66FF32B7AC4E}" destId="{C84B329A-4EF1-4772-B9CA-BB76677AFAA7}" srcOrd="0" destOrd="0" presId="urn:microsoft.com/office/officeart/2005/8/layout/vList5"/>
    <dgm:cxn modelId="{CD7C1F8F-9CD6-4D33-9CC9-002C1ACECF6D}" type="presParOf" srcId="{7C0D01C3-916E-45E8-AAC2-66FF32B7AC4E}" destId="{26791AFB-2D6F-4472-B7DE-231FBD91FA79}" srcOrd="1" destOrd="0" presId="urn:microsoft.com/office/officeart/2005/8/layout/vList5"/>
    <dgm:cxn modelId="{9E449F66-17B9-46F6-B151-7F183F7E5185}" type="presParOf" srcId="{AE233C2A-AB87-410E-80AF-0970866D5DDD}" destId="{5F289172-91E6-426B-B1E8-300ECE5F0374}" srcOrd="5" destOrd="0" presId="urn:microsoft.com/office/officeart/2005/8/layout/vList5"/>
    <dgm:cxn modelId="{77092432-57EB-4824-B96A-A42CB4AAC7EC}" type="presParOf" srcId="{AE233C2A-AB87-410E-80AF-0970866D5DDD}" destId="{99B1996B-FF47-4CF2-9AA4-76EE6345CDDE}" srcOrd="6" destOrd="0" presId="urn:microsoft.com/office/officeart/2005/8/layout/vList5"/>
    <dgm:cxn modelId="{6735AB39-1054-4332-A27F-0D4FE48165FA}" type="presParOf" srcId="{99B1996B-FF47-4CF2-9AA4-76EE6345CDDE}" destId="{DE9F6D4F-565A-46A9-89ED-DD031A98E951}" srcOrd="0" destOrd="0" presId="urn:microsoft.com/office/officeart/2005/8/layout/vList5"/>
    <dgm:cxn modelId="{0E15AF87-D8FD-4F63-90BF-2695D4C53216}" type="presParOf" srcId="{99B1996B-FF47-4CF2-9AA4-76EE6345CDDE}" destId="{20659CAB-7A20-4E71-AF01-4357C3D343EA}" srcOrd="1" destOrd="0" presId="urn:microsoft.com/office/officeart/2005/8/layout/vList5"/>
    <dgm:cxn modelId="{C1B05A5D-D177-47FE-958C-E24E8F066DF5}" type="presParOf" srcId="{AE233C2A-AB87-410E-80AF-0970866D5DDD}" destId="{190E5A59-388B-423C-8C2C-B4D8053964A3}" srcOrd="7" destOrd="0" presId="urn:microsoft.com/office/officeart/2005/8/layout/vList5"/>
    <dgm:cxn modelId="{251AEA15-EAF8-437B-9578-A599CC7FE233}" type="presParOf" srcId="{AE233C2A-AB87-410E-80AF-0970866D5DDD}" destId="{B28AEF86-32D9-4CBE-8D3B-3D3B9D10CE06}" srcOrd="8" destOrd="0" presId="urn:microsoft.com/office/officeart/2005/8/layout/vList5"/>
    <dgm:cxn modelId="{433156AA-8554-40E8-B98B-C0846F3E4A13}" type="presParOf" srcId="{B28AEF86-32D9-4CBE-8D3B-3D3B9D10CE06}" destId="{217657BF-333F-48C7-B428-764C0B628715}" srcOrd="0" destOrd="0" presId="urn:microsoft.com/office/officeart/2005/8/layout/vList5"/>
    <dgm:cxn modelId="{E5D980AB-2DE2-4205-BD6C-65420ADF0D16}" type="presParOf" srcId="{B28AEF86-32D9-4CBE-8D3B-3D3B9D10CE06}" destId="{D45E4FE3-4E31-43DD-966C-D7CB66BD382A}"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D549D-8931-4832-9E7C-2567AF20C51E}"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CU"/>
        </a:p>
      </dgm:t>
    </dgm:pt>
    <dgm:pt modelId="{19B3D681-7BFD-44D7-9E0D-BC3F5A1928E0}">
      <dgm:prSet phldrT="[Texto]"/>
      <dgm:spPr>
        <a:solidFill>
          <a:srgbClr val="CAAFFF"/>
        </a:solidFill>
      </dgm:spPr>
      <dgm:t>
        <a:bodyPr/>
        <a:lstStyle/>
        <a:p>
          <a:r>
            <a:rPr lang="es-MX" b="1" dirty="0">
              <a:solidFill>
                <a:srgbClr val="552579"/>
              </a:solidFill>
              <a:latin typeface="Times New Roman" panose="02020603050405020304" pitchFamily="18" charset="0"/>
              <a:cs typeface="Times New Roman" panose="02020603050405020304" pitchFamily="18" charset="0"/>
            </a:rPr>
            <a:t>Observación</a:t>
          </a:r>
          <a:endParaRPr lang="es-CU" b="1" dirty="0">
            <a:solidFill>
              <a:srgbClr val="552579"/>
            </a:solidFill>
            <a:latin typeface="Times New Roman" panose="02020603050405020304" pitchFamily="18" charset="0"/>
            <a:cs typeface="Times New Roman" panose="02020603050405020304" pitchFamily="18" charset="0"/>
          </a:endParaRPr>
        </a:p>
      </dgm:t>
    </dgm:pt>
    <dgm:pt modelId="{84A3E80E-3EC6-4937-9AB4-CF2104DEB8A9}" type="parTrans" cxnId="{AC61429C-1DC1-44C3-8F81-190AFC38FA9D}">
      <dgm:prSet/>
      <dgm:spPr/>
      <dgm:t>
        <a:bodyPr/>
        <a:lstStyle/>
        <a:p>
          <a:endParaRPr lang="es-CU"/>
        </a:p>
      </dgm:t>
    </dgm:pt>
    <dgm:pt modelId="{EF110752-6227-4975-A259-9CB2D5515D1A}" type="sibTrans" cxnId="{AC61429C-1DC1-44C3-8F81-190AFC38FA9D}">
      <dgm:prSet/>
      <dgm:spPr/>
      <dgm:t>
        <a:bodyPr/>
        <a:lstStyle/>
        <a:p>
          <a:endParaRPr lang="es-CU"/>
        </a:p>
      </dgm:t>
    </dgm:pt>
    <dgm:pt modelId="{7A921BD8-AED9-46B1-8EDA-767A24B4E505}">
      <dgm:prSet phldrT="[Texto]"/>
      <dgm:spPr>
        <a:solidFill>
          <a:srgbClr val="CAAFFF"/>
        </a:solidFill>
      </dgm:spPr>
      <dgm:t>
        <a:bodyPr/>
        <a:lstStyle/>
        <a:p>
          <a:r>
            <a:rPr lang="es-MX" b="1" dirty="0">
              <a:solidFill>
                <a:srgbClr val="552579"/>
              </a:solidFill>
              <a:latin typeface="Times New Roman" panose="02020603050405020304" pitchFamily="18" charset="0"/>
              <a:cs typeface="Times New Roman" panose="02020603050405020304" pitchFamily="18" charset="0"/>
            </a:rPr>
            <a:t>Revisión de documentos</a:t>
          </a:r>
          <a:endParaRPr lang="es-CU" b="1" dirty="0">
            <a:solidFill>
              <a:srgbClr val="552579"/>
            </a:solidFill>
            <a:latin typeface="Times New Roman" panose="02020603050405020304" pitchFamily="18" charset="0"/>
            <a:cs typeface="Times New Roman" panose="02020603050405020304" pitchFamily="18" charset="0"/>
          </a:endParaRPr>
        </a:p>
      </dgm:t>
    </dgm:pt>
    <dgm:pt modelId="{39794603-82F2-4C6D-83FC-D4DA4A3E5D04}" type="parTrans" cxnId="{3F984FB9-0F57-442A-B92B-C84EBADEBBF5}">
      <dgm:prSet/>
      <dgm:spPr/>
      <dgm:t>
        <a:bodyPr/>
        <a:lstStyle/>
        <a:p>
          <a:endParaRPr lang="es-CU"/>
        </a:p>
      </dgm:t>
    </dgm:pt>
    <dgm:pt modelId="{2F5D0619-79A0-411E-B690-BA2D54A43C7E}" type="sibTrans" cxnId="{3F984FB9-0F57-442A-B92B-C84EBADEBBF5}">
      <dgm:prSet/>
      <dgm:spPr/>
      <dgm:t>
        <a:bodyPr/>
        <a:lstStyle/>
        <a:p>
          <a:endParaRPr lang="es-CU"/>
        </a:p>
      </dgm:t>
    </dgm:pt>
    <dgm:pt modelId="{0B8064F4-A2AC-4D84-82E3-BCB46BFB2DD9}">
      <dgm:prSet phldrT="[Texto]"/>
      <dgm:spPr>
        <a:solidFill>
          <a:srgbClr val="CAAFFF"/>
        </a:solidFill>
      </dgm:spPr>
      <dgm:t>
        <a:bodyPr/>
        <a:lstStyle/>
        <a:p>
          <a:r>
            <a:rPr lang="es-MX" b="1" dirty="0">
              <a:solidFill>
                <a:srgbClr val="552579"/>
              </a:solidFill>
              <a:latin typeface="Times New Roman" panose="02020603050405020304" pitchFamily="18" charset="0"/>
              <a:cs typeface="Times New Roman" panose="02020603050405020304" pitchFamily="18" charset="0"/>
            </a:rPr>
            <a:t>Análisis Histórico</a:t>
          </a:r>
          <a:endParaRPr lang="es-CU" b="1" dirty="0">
            <a:solidFill>
              <a:srgbClr val="552579"/>
            </a:solidFill>
            <a:latin typeface="Times New Roman" panose="02020603050405020304" pitchFamily="18" charset="0"/>
            <a:cs typeface="Times New Roman" panose="02020603050405020304" pitchFamily="18" charset="0"/>
          </a:endParaRPr>
        </a:p>
      </dgm:t>
    </dgm:pt>
    <dgm:pt modelId="{55379F8F-50D3-45A7-8920-EC0C005AF513}" type="parTrans" cxnId="{6E77F914-E975-43FA-9028-35827EDCD366}">
      <dgm:prSet/>
      <dgm:spPr/>
      <dgm:t>
        <a:bodyPr/>
        <a:lstStyle/>
        <a:p>
          <a:endParaRPr lang="es-CU"/>
        </a:p>
      </dgm:t>
    </dgm:pt>
    <dgm:pt modelId="{F263CDEE-B1AB-48DD-99CD-C8D8E24F9821}" type="sibTrans" cxnId="{6E77F914-E975-43FA-9028-35827EDCD366}">
      <dgm:prSet/>
      <dgm:spPr/>
      <dgm:t>
        <a:bodyPr/>
        <a:lstStyle/>
        <a:p>
          <a:endParaRPr lang="es-CU"/>
        </a:p>
      </dgm:t>
    </dgm:pt>
    <dgm:pt modelId="{0A215D55-FE42-49A3-82DA-E747E1EB670A}">
      <dgm:prSet phldrT="[Texto]"/>
      <dgm:spPr>
        <a:solidFill>
          <a:srgbClr val="CAAFFF"/>
        </a:solidFill>
      </dgm:spPr>
      <dgm:t>
        <a:bodyPr/>
        <a:lstStyle/>
        <a:p>
          <a:r>
            <a:rPr lang="es-MX" b="1" dirty="0">
              <a:solidFill>
                <a:srgbClr val="552579"/>
              </a:solidFill>
              <a:latin typeface="Times New Roman" panose="02020603050405020304" pitchFamily="18" charset="0"/>
              <a:cs typeface="Times New Roman" panose="02020603050405020304" pitchFamily="18" charset="0"/>
            </a:rPr>
            <a:t>Encuestas</a:t>
          </a:r>
          <a:endParaRPr lang="es-CU" b="1" dirty="0">
            <a:solidFill>
              <a:srgbClr val="552579"/>
            </a:solidFill>
            <a:latin typeface="Times New Roman" panose="02020603050405020304" pitchFamily="18" charset="0"/>
            <a:cs typeface="Times New Roman" panose="02020603050405020304" pitchFamily="18" charset="0"/>
          </a:endParaRPr>
        </a:p>
      </dgm:t>
    </dgm:pt>
    <dgm:pt modelId="{0D8D2994-4ADF-4494-8C82-CA2D7991438A}" type="parTrans" cxnId="{E556E1A6-ECA6-455C-8EEE-96225EF79FF6}">
      <dgm:prSet/>
      <dgm:spPr/>
      <dgm:t>
        <a:bodyPr/>
        <a:lstStyle/>
        <a:p>
          <a:endParaRPr lang="es-CU"/>
        </a:p>
      </dgm:t>
    </dgm:pt>
    <dgm:pt modelId="{33A1831E-4975-43A0-BD3B-C185E9D911C4}" type="sibTrans" cxnId="{E556E1A6-ECA6-455C-8EEE-96225EF79FF6}">
      <dgm:prSet/>
      <dgm:spPr/>
      <dgm:t>
        <a:bodyPr/>
        <a:lstStyle/>
        <a:p>
          <a:endParaRPr lang="es-CU"/>
        </a:p>
      </dgm:t>
    </dgm:pt>
    <dgm:pt modelId="{90BB1E83-7EC9-478E-8748-79051A0A4996}">
      <dgm:prSet phldrT="[Texto]"/>
      <dgm:spPr>
        <a:solidFill>
          <a:srgbClr val="CAAFFF"/>
        </a:solidFill>
      </dgm:spPr>
      <dgm:t>
        <a:bodyPr/>
        <a:lstStyle/>
        <a:p>
          <a:r>
            <a:rPr lang="es-MX" b="1" dirty="0">
              <a:solidFill>
                <a:srgbClr val="552579"/>
              </a:solidFill>
              <a:latin typeface="Times New Roman" panose="02020603050405020304" pitchFamily="18" charset="0"/>
              <a:cs typeface="Times New Roman" panose="02020603050405020304" pitchFamily="18" charset="0"/>
            </a:rPr>
            <a:t>Entrevistas</a:t>
          </a:r>
          <a:endParaRPr lang="es-CU" b="1" dirty="0">
            <a:solidFill>
              <a:srgbClr val="552579"/>
            </a:solidFill>
            <a:latin typeface="Times New Roman" panose="02020603050405020304" pitchFamily="18" charset="0"/>
            <a:cs typeface="Times New Roman" panose="02020603050405020304" pitchFamily="18" charset="0"/>
          </a:endParaRPr>
        </a:p>
      </dgm:t>
    </dgm:pt>
    <dgm:pt modelId="{B0541395-3DE2-4540-9FC0-72D5D67A2080}" type="parTrans" cxnId="{44D936C3-8313-473B-9E96-7024889453F8}">
      <dgm:prSet/>
      <dgm:spPr/>
      <dgm:t>
        <a:bodyPr/>
        <a:lstStyle/>
        <a:p>
          <a:endParaRPr lang="es-CU"/>
        </a:p>
      </dgm:t>
    </dgm:pt>
    <dgm:pt modelId="{1F789609-9B44-49D3-B8C6-4C490C384389}" type="sibTrans" cxnId="{44D936C3-8313-473B-9E96-7024889453F8}">
      <dgm:prSet/>
      <dgm:spPr/>
      <dgm:t>
        <a:bodyPr/>
        <a:lstStyle/>
        <a:p>
          <a:endParaRPr lang="es-CU"/>
        </a:p>
      </dgm:t>
    </dgm:pt>
    <dgm:pt modelId="{B69E84F2-0220-4A2D-87E3-2283D1B38CB3}" type="pres">
      <dgm:prSet presAssocID="{496D549D-8931-4832-9E7C-2567AF20C51E}" presName="Name0" presStyleCnt="0">
        <dgm:presLayoutVars>
          <dgm:dir/>
          <dgm:resizeHandles val="exact"/>
        </dgm:presLayoutVars>
      </dgm:prSet>
      <dgm:spPr/>
    </dgm:pt>
    <dgm:pt modelId="{9915F4BE-997C-434C-B57D-ED0CF66A6D0A}" type="pres">
      <dgm:prSet presAssocID="{19B3D681-7BFD-44D7-9E0D-BC3F5A1928E0}" presName="composite" presStyleCnt="0"/>
      <dgm:spPr/>
    </dgm:pt>
    <dgm:pt modelId="{A2242E08-5B90-42E8-B98F-963AC91B4742}" type="pres">
      <dgm:prSet presAssocID="{19B3D681-7BFD-44D7-9E0D-BC3F5A1928E0}"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CEFFD66B-5218-4519-B0C4-751A4D57601E}" type="pres">
      <dgm:prSet presAssocID="{19B3D681-7BFD-44D7-9E0D-BC3F5A1928E0}" presName="wedgeRectCallout1" presStyleLbl="node1" presStyleIdx="0" presStyleCnt="5">
        <dgm:presLayoutVars>
          <dgm:bulletEnabled val="1"/>
        </dgm:presLayoutVars>
      </dgm:prSet>
      <dgm:spPr/>
    </dgm:pt>
    <dgm:pt modelId="{BD38C152-676D-49C7-8A79-F1B71A0456BD}" type="pres">
      <dgm:prSet presAssocID="{EF110752-6227-4975-A259-9CB2D5515D1A}" presName="sibTrans" presStyleCnt="0"/>
      <dgm:spPr/>
    </dgm:pt>
    <dgm:pt modelId="{B003E2E1-1DBE-4A29-882D-DA1B00790A50}" type="pres">
      <dgm:prSet presAssocID="{7A921BD8-AED9-46B1-8EDA-767A24B4E505}" presName="composite" presStyleCnt="0"/>
      <dgm:spPr/>
    </dgm:pt>
    <dgm:pt modelId="{BA3E478B-200D-4815-8105-EF71BEE81CE1}" type="pres">
      <dgm:prSet presAssocID="{7A921BD8-AED9-46B1-8EDA-767A24B4E505}" presName="rect1"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BC08A0DD-8D54-4FC6-AC79-83C15898DB8C}" type="pres">
      <dgm:prSet presAssocID="{7A921BD8-AED9-46B1-8EDA-767A24B4E505}" presName="wedgeRectCallout1" presStyleLbl="node1" presStyleIdx="1" presStyleCnt="5" custLinFactNeighborX="2772">
        <dgm:presLayoutVars>
          <dgm:bulletEnabled val="1"/>
        </dgm:presLayoutVars>
      </dgm:prSet>
      <dgm:spPr/>
    </dgm:pt>
    <dgm:pt modelId="{7B3E4E35-5AB7-4113-8F42-6A7D119EB6D0}" type="pres">
      <dgm:prSet presAssocID="{2F5D0619-79A0-411E-B690-BA2D54A43C7E}" presName="sibTrans" presStyleCnt="0"/>
      <dgm:spPr/>
    </dgm:pt>
    <dgm:pt modelId="{2785620D-4A0F-4CC0-973A-04537EA2AA05}" type="pres">
      <dgm:prSet presAssocID="{0B8064F4-A2AC-4D84-82E3-BCB46BFB2DD9}" presName="composite" presStyleCnt="0"/>
      <dgm:spPr/>
    </dgm:pt>
    <dgm:pt modelId="{E0F96A19-10AA-4156-8438-6A6A0F327825}" type="pres">
      <dgm:prSet presAssocID="{0B8064F4-A2AC-4D84-82E3-BCB46BFB2DD9}" presName="rect1"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93F51710-E0A4-4054-8AAF-AAF959A9E47A}" type="pres">
      <dgm:prSet presAssocID="{0B8064F4-A2AC-4D84-82E3-BCB46BFB2DD9}" presName="wedgeRectCallout1" presStyleLbl="node1" presStyleIdx="2" presStyleCnt="5">
        <dgm:presLayoutVars>
          <dgm:bulletEnabled val="1"/>
        </dgm:presLayoutVars>
      </dgm:prSet>
      <dgm:spPr/>
    </dgm:pt>
    <dgm:pt modelId="{93B2680F-D5FB-4582-A243-780F41E0C81A}" type="pres">
      <dgm:prSet presAssocID="{F263CDEE-B1AB-48DD-99CD-C8D8E24F9821}" presName="sibTrans" presStyleCnt="0"/>
      <dgm:spPr/>
    </dgm:pt>
    <dgm:pt modelId="{AD01B51D-5192-45EE-960C-2593EA8D40C9}" type="pres">
      <dgm:prSet presAssocID="{0A215D55-FE42-49A3-82DA-E747E1EB670A}" presName="composite" presStyleCnt="0"/>
      <dgm:spPr/>
    </dgm:pt>
    <dgm:pt modelId="{FB0B90E0-FF92-4448-9687-0FFC15398C97}" type="pres">
      <dgm:prSet presAssocID="{0A215D55-FE42-49A3-82DA-E747E1EB670A}" presName="rect1"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pt>
    <dgm:pt modelId="{1D3506D0-472A-4B23-9EE9-085EE6A0656E}" type="pres">
      <dgm:prSet presAssocID="{0A215D55-FE42-49A3-82DA-E747E1EB670A}" presName="wedgeRectCallout1" presStyleLbl="node1" presStyleIdx="3" presStyleCnt="5">
        <dgm:presLayoutVars>
          <dgm:bulletEnabled val="1"/>
        </dgm:presLayoutVars>
      </dgm:prSet>
      <dgm:spPr/>
    </dgm:pt>
    <dgm:pt modelId="{EF61EF85-0872-4E12-A265-20A3111280C8}" type="pres">
      <dgm:prSet presAssocID="{33A1831E-4975-43A0-BD3B-C185E9D911C4}" presName="sibTrans" presStyleCnt="0"/>
      <dgm:spPr/>
    </dgm:pt>
    <dgm:pt modelId="{3DD40828-A713-4B9D-A9B9-E3A290E4B054}" type="pres">
      <dgm:prSet presAssocID="{90BB1E83-7EC9-478E-8748-79051A0A4996}" presName="composite" presStyleCnt="0"/>
      <dgm:spPr/>
    </dgm:pt>
    <dgm:pt modelId="{4F0EAEFB-E261-4BB0-BADD-EA1F00B5F2C8}" type="pres">
      <dgm:prSet presAssocID="{90BB1E83-7EC9-478E-8748-79051A0A4996}" presName="rect1" presStyleLbl="bgImgPlace1" presStyleIdx="4" presStyleCnt="5" custLinFactNeighborX="1945" custLinFactNeighborY="-5790"/>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98BF1E6F-4457-4F84-A236-3D0E8708FD79}" type="pres">
      <dgm:prSet presAssocID="{90BB1E83-7EC9-478E-8748-79051A0A4996}" presName="wedgeRectCallout1" presStyleLbl="node1" presStyleIdx="4" presStyleCnt="5">
        <dgm:presLayoutVars>
          <dgm:bulletEnabled val="1"/>
        </dgm:presLayoutVars>
      </dgm:prSet>
      <dgm:spPr/>
    </dgm:pt>
  </dgm:ptLst>
  <dgm:cxnLst>
    <dgm:cxn modelId="{6E77F914-E975-43FA-9028-35827EDCD366}" srcId="{496D549D-8931-4832-9E7C-2567AF20C51E}" destId="{0B8064F4-A2AC-4D84-82E3-BCB46BFB2DD9}" srcOrd="2" destOrd="0" parTransId="{55379F8F-50D3-45A7-8920-EC0C005AF513}" sibTransId="{F263CDEE-B1AB-48DD-99CD-C8D8E24F9821}"/>
    <dgm:cxn modelId="{B81FC73D-1DF4-4C68-9AE2-DD96B64C008D}" type="presOf" srcId="{0B8064F4-A2AC-4D84-82E3-BCB46BFB2DD9}" destId="{93F51710-E0A4-4054-8AAF-AAF959A9E47A}" srcOrd="0" destOrd="0" presId="urn:microsoft.com/office/officeart/2008/layout/BendingPictureCaptionList"/>
    <dgm:cxn modelId="{CC8ADD67-23BE-475E-9E5C-B8986A93455F}" type="presOf" srcId="{90BB1E83-7EC9-478E-8748-79051A0A4996}" destId="{98BF1E6F-4457-4F84-A236-3D0E8708FD79}" srcOrd="0" destOrd="0" presId="urn:microsoft.com/office/officeart/2008/layout/BendingPictureCaptionList"/>
    <dgm:cxn modelId="{7F4F4B88-4851-4408-A476-CB5FC4C99FA6}" type="presOf" srcId="{496D549D-8931-4832-9E7C-2567AF20C51E}" destId="{B69E84F2-0220-4A2D-87E3-2283D1B38CB3}" srcOrd="0" destOrd="0" presId="urn:microsoft.com/office/officeart/2008/layout/BendingPictureCaptionList"/>
    <dgm:cxn modelId="{AC61429C-1DC1-44C3-8F81-190AFC38FA9D}" srcId="{496D549D-8931-4832-9E7C-2567AF20C51E}" destId="{19B3D681-7BFD-44D7-9E0D-BC3F5A1928E0}" srcOrd="0" destOrd="0" parTransId="{84A3E80E-3EC6-4937-9AB4-CF2104DEB8A9}" sibTransId="{EF110752-6227-4975-A259-9CB2D5515D1A}"/>
    <dgm:cxn modelId="{61ABF89D-B18C-48FD-A394-4FEF45C2A3DB}" type="presOf" srcId="{19B3D681-7BFD-44D7-9E0D-BC3F5A1928E0}" destId="{CEFFD66B-5218-4519-B0C4-751A4D57601E}" srcOrd="0" destOrd="0" presId="urn:microsoft.com/office/officeart/2008/layout/BendingPictureCaptionList"/>
    <dgm:cxn modelId="{E556E1A6-ECA6-455C-8EEE-96225EF79FF6}" srcId="{496D549D-8931-4832-9E7C-2567AF20C51E}" destId="{0A215D55-FE42-49A3-82DA-E747E1EB670A}" srcOrd="3" destOrd="0" parTransId="{0D8D2994-4ADF-4494-8C82-CA2D7991438A}" sibTransId="{33A1831E-4975-43A0-BD3B-C185E9D911C4}"/>
    <dgm:cxn modelId="{CC01F7AC-243F-4E1C-AB24-19AABE5953A1}" type="presOf" srcId="{7A921BD8-AED9-46B1-8EDA-767A24B4E505}" destId="{BC08A0DD-8D54-4FC6-AC79-83C15898DB8C}" srcOrd="0" destOrd="0" presId="urn:microsoft.com/office/officeart/2008/layout/BendingPictureCaptionList"/>
    <dgm:cxn modelId="{3F984FB9-0F57-442A-B92B-C84EBADEBBF5}" srcId="{496D549D-8931-4832-9E7C-2567AF20C51E}" destId="{7A921BD8-AED9-46B1-8EDA-767A24B4E505}" srcOrd="1" destOrd="0" parTransId="{39794603-82F2-4C6D-83FC-D4DA4A3E5D04}" sibTransId="{2F5D0619-79A0-411E-B690-BA2D54A43C7E}"/>
    <dgm:cxn modelId="{44D936C3-8313-473B-9E96-7024889453F8}" srcId="{496D549D-8931-4832-9E7C-2567AF20C51E}" destId="{90BB1E83-7EC9-478E-8748-79051A0A4996}" srcOrd="4" destOrd="0" parTransId="{B0541395-3DE2-4540-9FC0-72D5D67A2080}" sibTransId="{1F789609-9B44-49D3-B8C6-4C490C384389}"/>
    <dgm:cxn modelId="{195CCBCE-79B4-432C-8360-1BE10DD48980}" type="presOf" srcId="{0A215D55-FE42-49A3-82DA-E747E1EB670A}" destId="{1D3506D0-472A-4B23-9EE9-085EE6A0656E}" srcOrd="0" destOrd="0" presId="urn:microsoft.com/office/officeart/2008/layout/BendingPictureCaptionList"/>
    <dgm:cxn modelId="{AF9B1DD8-F59D-4872-BB7D-D8BA01795062}" type="presParOf" srcId="{B69E84F2-0220-4A2D-87E3-2283D1B38CB3}" destId="{9915F4BE-997C-434C-B57D-ED0CF66A6D0A}" srcOrd="0" destOrd="0" presId="urn:microsoft.com/office/officeart/2008/layout/BendingPictureCaptionList"/>
    <dgm:cxn modelId="{1E7C6BBE-2A7F-4C67-B38C-DEA313268AB4}" type="presParOf" srcId="{9915F4BE-997C-434C-B57D-ED0CF66A6D0A}" destId="{A2242E08-5B90-42E8-B98F-963AC91B4742}" srcOrd="0" destOrd="0" presId="urn:microsoft.com/office/officeart/2008/layout/BendingPictureCaptionList"/>
    <dgm:cxn modelId="{150372AD-EAA3-4030-A856-D33CBBA68334}" type="presParOf" srcId="{9915F4BE-997C-434C-B57D-ED0CF66A6D0A}" destId="{CEFFD66B-5218-4519-B0C4-751A4D57601E}" srcOrd="1" destOrd="0" presId="urn:microsoft.com/office/officeart/2008/layout/BendingPictureCaptionList"/>
    <dgm:cxn modelId="{16191E09-E122-48B7-8C0C-17D9DFBC74ED}" type="presParOf" srcId="{B69E84F2-0220-4A2D-87E3-2283D1B38CB3}" destId="{BD38C152-676D-49C7-8A79-F1B71A0456BD}" srcOrd="1" destOrd="0" presId="urn:microsoft.com/office/officeart/2008/layout/BendingPictureCaptionList"/>
    <dgm:cxn modelId="{03AD7A3A-2459-4BA8-A991-E1F72157660F}" type="presParOf" srcId="{B69E84F2-0220-4A2D-87E3-2283D1B38CB3}" destId="{B003E2E1-1DBE-4A29-882D-DA1B00790A50}" srcOrd="2" destOrd="0" presId="urn:microsoft.com/office/officeart/2008/layout/BendingPictureCaptionList"/>
    <dgm:cxn modelId="{F148A407-68D3-4CDE-A1D9-5728093543E2}" type="presParOf" srcId="{B003E2E1-1DBE-4A29-882D-DA1B00790A50}" destId="{BA3E478B-200D-4815-8105-EF71BEE81CE1}" srcOrd="0" destOrd="0" presId="urn:microsoft.com/office/officeart/2008/layout/BendingPictureCaptionList"/>
    <dgm:cxn modelId="{116E5FF1-AA70-45AE-B675-24C2B7742B5A}" type="presParOf" srcId="{B003E2E1-1DBE-4A29-882D-DA1B00790A50}" destId="{BC08A0DD-8D54-4FC6-AC79-83C15898DB8C}" srcOrd="1" destOrd="0" presId="urn:microsoft.com/office/officeart/2008/layout/BendingPictureCaptionList"/>
    <dgm:cxn modelId="{628B2B96-67B9-49AF-9A66-D1EEFA2D7481}" type="presParOf" srcId="{B69E84F2-0220-4A2D-87E3-2283D1B38CB3}" destId="{7B3E4E35-5AB7-4113-8F42-6A7D119EB6D0}" srcOrd="3" destOrd="0" presId="urn:microsoft.com/office/officeart/2008/layout/BendingPictureCaptionList"/>
    <dgm:cxn modelId="{EBBA728C-EE0C-4651-B452-8814D973B6C6}" type="presParOf" srcId="{B69E84F2-0220-4A2D-87E3-2283D1B38CB3}" destId="{2785620D-4A0F-4CC0-973A-04537EA2AA05}" srcOrd="4" destOrd="0" presId="urn:microsoft.com/office/officeart/2008/layout/BendingPictureCaptionList"/>
    <dgm:cxn modelId="{29C53868-03DD-4371-9C76-7B7A34087FD3}" type="presParOf" srcId="{2785620D-4A0F-4CC0-973A-04537EA2AA05}" destId="{E0F96A19-10AA-4156-8438-6A6A0F327825}" srcOrd="0" destOrd="0" presId="urn:microsoft.com/office/officeart/2008/layout/BendingPictureCaptionList"/>
    <dgm:cxn modelId="{EFB43BD2-3457-49A3-8CC0-1F9D02C210E6}" type="presParOf" srcId="{2785620D-4A0F-4CC0-973A-04537EA2AA05}" destId="{93F51710-E0A4-4054-8AAF-AAF959A9E47A}" srcOrd="1" destOrd="0" presId="urn:microsoft.com/office/officeart/2008/layout/BendingPictureCaptionList"/>
    <dgm:cxn modelId="{436D0459-06AF-4852-84AF-2B1E43E5147A}" type="presParOf" srcId="{B69E84F2-0220-4A2D-87E3-2283D1B38CB3}" destId="{93B2680F-D5FB-4582-A243-780F41E0C81A}" srcOrd="5" destOrd="0" presId="urn:microsoft.com/office/officeart/2008/layout/BendingPictureCaptionList"/>
    <dgm:cxn modelId="{7A16509C-7CE0-46E9-9998-B08FD2E9F3C3}" type="presParOf" srcId="{B69E84F2-0220-4A2D-87E3-2283D1B38CB3}" destId="{AD01B51D-5192-45EE-960C-2593EA8D40C9}" srcOrd="6" destOrd="0" presId="urn:microsoft.com/office/officeart/2008/layout/BendingPictureCaptionList"/>
    <dgm:cxn modelId="{0590D716-DBCD-4CE0-AA9F-09AF6FE10928}" type="presParOf" srcId="{AD01B51D-5192-45EE-960C-2593EA8D40C9}" destId="{FB0B90E0-FF92-4448-9687-0FFC15398C97}" srcOrd="0" destOrd="0" presId="urn:microsoft.com/office/officeart/2008/layout/BendingPictureCaptionList"/>
    <dgm:cxn modelId="{AAF01550-6B08-4214-8A60-0C9A01C9FB77}" type="presParOf" srcId="{AD01B51D-5192-45EE-960C-2593EA8D40C9}" destId="{1D3506D0-472A-4B23-9EE9-085EE6A0656E}" srcOrd="1" destOrd="0" presId="urn:microsoft.com/office/officeart/2008/layout/BendingPictureCaptionList"/>
    <dgm:cxn modelId="{F637099A-ED3F-4EC7-8C6A-B930E6290CCA}" type="presParOf" srcId="{B69E84F2-0220-4A2D-87E3-2283D1B38CB3}" destId="{EF61EF85-0872-4E12-A265-20A3111280C8}" srcOrd="7" destOrd="0" presId="urn:microsoft.com/office/officeart/2008/layout/BendingPictureCaptionList"/>
    <dgm:cxn modelId="{44C21D6D-71DA-4E7F-9F1A-4813F2CADD85}" type="presParOf" srcId="{B69E84F2-0220-4A2D-87E3-2283D1B38CB3}" destId="{3DD40828-A713-4B9D-A9B9-E3A290E4B054}" srcOrd="8" destOrd="0" presId="urn:microsoft.com/office/officeart/2008/layout/BendingPictureCaptionList"/>
    <dgm:cxn modelId="{85E38F28-99B1-4BC4-8EB9-8C4CB4A4894D}" type="presParOf" srcId="{3DD40828-A713-4B9D-A9B9-E3A290E4B054}" destId="{4F0EAEFB-E261-4BB0-BADD-EA1F00B5F2C8}" srcOrd="0" destOrd="0" presId="urn:microsoft.com/office/officeart/2008/layout/BendingPictureCaptionList"/>
    <dgm:cxn modelId="{AAAC9C6C-C64F-459A-99AA-9B49D2D0B826}" type="presParOf" srcId="{3DD40828-A713-4B9D-A9B9-E3A290E4B054}" destId="{98BF1E6F-4457-4F84-A236-3D0E8708FD79}"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3C4C23-8EA7-4BEF-BCE4-18F7483297E0}" type="doc">
      <dgm:prSet loTypeId="urn:microsoft.com/office/officeart/2005/8/layout/vList3" loCatId="picture" qsTypeId="urn:microsoft.com/office/officeart/2005/8/quickstyle/simple1" qsCatId="simple" csTypeId="urn:microsoft.com/office/officeart/2005/8/colors/accent3_1" csCatId="accent3" phldr="1"/>
      <dgm:spPr/>
    </dgm:pt>
    <dgm:pt modelId="{E13FA8C0-658A-4A43-93C7-9FAB126ECC36}">
      <dgm:prSet phldrT="[Texto]" custT="1"/>
      <dgm:spPr/>
      <dgm:t>
        <a:bodyPr/>
        <a:lstStyle/>
        <a:p>
          <a:r>
            <a:rPr lang="es-MX" sz="1800" b="1">
              <a:latin typeface="Arial Narrow" panose="020B0606020202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https://orcid.org/0000-0002-4337-0250</a:t>
          </a:r>
          <a:endParaRPr lang="es-CU" sz="1800" b="1" dirty="0"/>
        </a:p>
      </dgm:t>
    </dgm:pt>
    <dgm:pt modelId="{19CF2215-3615-41C3-8CCD-5C747A977F37}" type="parTrans" cxnId="{8DD6BF32-D8BA-4C62-AE64-1FF06DF94E16}">
      <dgm:prSet/>
      <dgm:spPr/>
      <dgm:t>
        <a:bodyPr/>
        <a:lstStyle/>
        <a:p>
          <a:endParaRPr lang="es-CU" sz="2800" b="1">
            <a:solidFill>
              <a:srgbClr val="552579"/>
            </a:solidFill>
          </a:endParaRPr>
        </a:p>
      </dgm:t>
    </dgm:pt>
    <dgm:pt modelId="{F41566DE-C60E-4A49-949E-149C951E61FE}" type="sibTrans" cxnId="{8DD6BF32-D8BA-4C62-AE64-1FF06DF94E16}">
      <dgm:prSet/>
      <dgm:spPr/>
      <dgm:t>
        <a:bodyPr/>
        <a:lstStyle/>
        <a:p>
          <a:endParaRPr lang="es-CU" sz="2800" b="1">
            <a:solidFill>
              <a:srgbClr val="552579"/>
            </a:solidFill>
          </a:endParaRPr>
        </a:p>
      </dgm:t>
    </dgm:pt>
    <dgm:pt modelId="{ABC05546-E4DE-4189-BBEB-9851BC3F2A4C}">
      <dgm:prSet phldrT="[Texto]" custT="1"/>
      <dgm:spPr/>
      <dgm:t>
        <a:bodyPr/>
        <a:lstStyle/>
        <a:p>
          <a:r>
            <a:rPr lang="es-MX" sz="1800" b="1">
              <a:latin typeface="Arial Narrow" panose="020B0606020202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https://scholar.google.es/citations?user=fRX1WUAAAAAJ&amp;hl=es</a:t>
          </a:r>
          <a:endParaRPr lang="es-CU" sz="1800" b="1" dirty="0"/>
        </a:p>
      </dgm:t>
    </dgm:pt>
    <dgm:pt modelId="{DEEB13A3-35B1-4C61-B77B-2F8CE9A7AC76}" type="parTrans" cxnId="{D97E2138-D152-472B-ACF5-9CB45E0DD65E}">
      <dgm:prSet/>
      <dgm:spPr/>
      <dgm:t>
        <a:bodyPr/>
        <a:lstStyle/>
        <a:p>
          <a:endParaRPr lang="es-CU" sz="2800" b="1">
            <a:solidFill>
              <a:srgbClr val="552579"/>
            </a:solidFill>
          </a:endParaRPr>
        </a:p>
      </dgm:t>
    </dgm:pt>
    <dgm:pt modelId="{AA18A117-D1FC-4476-9179-59819C3EDFA1}" type="sibTrans" cxnId="{D97E2138-D152-472B-ACF5-9CB45E0DD65E}">
      <dgm:prSet/>
      <dgm:spPr/>
      <dgm:t>
        <a:bodyPr/>
        <a:lstStyle/>
        <a:p>
          <a:endParaRPr lang="es-CU" sz="2800" b="1">
            <a:solidFill>
              <a:srgbClr val="552579"/>
            </a:solidFill>
          </a:endParaRPr>
        </a:p>
      </dgm:t>
    </dgm:pt>
    <dgm:pt modelId="{254E9665-6703-4405-BCC3-6C8C8F97CB01}">
      <dgm:prSet phldrT="[Texto]" custT="1"/>
      <dgm:spPr/>
      <dgm:t>
        <a:bodyPr/>
        <a:lstStyle/>
        <a:p>
          <a:r>
            <a:rPr lang="en-US" sz="1800" b="1" u="sng" dirty="0">
              <a:effectLst/>
              <a:latin typeface="Arial Narrow" panose="020B0606020202030204" pitchFamily="34" charset="0"/>
              <a:ea typeface="Calibri" panose="020F050202020403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https://www.linkedin.com/in/ailen-estevez-torres-503119178</a:t>
          </a:r>
          <a:r>
            <a:rPr lang="en-US" sz="1800" b="1" dirty="0">
              <a:effectLst/>
              <a:latin typeface="Arial Narrow" panose="020B0606020202030204" pitchFamily="34" charset="0"/>
              <a:ea typeface="Calibri" panose="020F0502020204030204" pitchFamily="34" charset="0"/>
              <a:cs typeface="Arial" panose="020B0604020202020204" pitchFamily="34" charset="0"/>
            </a:rPr>
            <a:t> </a:t>
          </a:r>
          <a:endParaRPr lang="es-CU" sz="1800" b="1" dirty="0"/>
        </a:p>
      </dgm:t>
    </dgm:pt>
    <dgm:pt modelId="{8132685E-CE9A-4865-A0EC-013BAEF763F5}" type="parTrans" cxnId="{F7343082-5BFF-4645-9438-E754D78FF50A}">
      <dgm:prSet/>
      <dgm:spPr/>
      <dgm:t>
        <a:bodyPr/>
        <a:lstStyle/>
        <a:p>
          <a:endParaRPr lang="es-CU" sz="2800" b="1">
            <a:solidFill>
              <a:srgbClr val="552579"/>
            </a:solidFill>
          </a:endParaRPr>
        </a:p>
      </dgm:t>
    </dgm:pt>
    <dgm:pt modelId="{2C9A7EE5-CE29-468D-945B-FFB5070051C7}" type="sibTrans" cxnId="{F7343082-5BFF-4645-9438-E754D78FF50A}">
      <dgm:prSet/>
      <dgm:spPr/>
      <dgm:t>
        <a:bodyPr/>
        <a:lstStyle/>
        <a:p>
          <a:endParaRPr lang="es-CU" sz="2800" b="1">
            <a:solidFill>
              <a:srgbClr val="552579"/>
            </a:solidFill>
          </a:endParaRPr>
        </a:p>
      </dgm:t>
    </dgm:pt>
    <dgm:pt modelId="{F003CEEF-FA2C-4680-953D-9AA33D5E1759}">
      <dgm:prSet phldrT="[Texto]" custT="1"/>
      <dgm:spPr/>
      <dgm:t>
        <a:bodyPr/>
        <a:lstStyle/>
        <a:p>
          <a:r>
            <a:rPr lang="en-US" sz="1800" b="1" u="sng">
              <a:effectLst/>
              <a:latin typeface="Arial Narrow" panose="020B0606020202030204" pitchFamily="34" charset="0"/>
              <a:ea typeface="Calibri" panose="020F050202020403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https://www.researchgate.net/profile/Ailen-Estevez-Torres</a:t>
          </a:r>
          <a:r>
            <a:rPr lang="en-US" sz="1800" b="1">
              <a:effectLst/>
              <a:latin typeface="Arial Narrow" panose="020B0606020202030204" pitchFamily="34" charset="0"/>
              <a:ea typeface="Calibri" panose="020F0502020204030204" pitchFamily="34" charset="0"/>
              <a:cs typeface="Arial" panose="020B0604020202020204" pitchFamily="34" charset="0"/>
            </a:rPr>
            <a:t> </a:t>
          </a:r>
          <a:endParaRPr lang="es-CU" sz="1800" b="1" dirty="0"/>
        </a:p>
      </dgm:t>
    </dgm:pt>
    <dgm:pt modelId="{C19EA972-F795-4E00-B51D-6C03ED268950}" type="parTrans" cxnId="{14648E77-B64E-4193-AACD-5A43A2013E62}">
      <dgm:prSet/>
      <dgm:spPr/>
      <dgm:t>
        <a:bodyPr/>
        <a:lstStyle/>
        <a:p>
          <a:endParaRPr lang="es-CU" sz="2800" b="1">
            <a:solidFill>
              <a:srgbClr val="552579"/>
            </a:solidFill>
          </a:endParaRPr>
        </a:p>
      </dgm:t>
    </dgm:pt>
    <dgm:pt modelId="{B82DF3D2-3179-4AC1-A5AA-6D74A2D79034}" type="sibTrans" cxnId="{14648E77-B64E-4193-AACD-5A43A2013E62}">
      <dgm:prSet/>
      <dgm:spPr/>
      <dgm:t>
        <a:bodyPr/>
        <a:lstStyle/>
        <a:p>
          <a:endParaRPr lang="es-CU" sz="2800" b="1">
            <a:solidFill>
              <a:srgbClr val="552579"/>
            </a:solidFill>
          </a:endParaRPr>
        </a:p>
      </dgm:t>
    </dgm:pt>
    <dgm:pt modelId="{A668289C-8D80-433F-AAE8-C8BB41EFCE5F}">
      <dgm:prSet phldrT="[Texto]" custT="1"/>
      <dgm:spPr/>
      <dgm:t>
        <a:bodyPr/>
        <a:lstStyle/>
        <a:p>
          <a:r>
            <a:rPr lang="es-MX" sz="1800" b="1" dirty="0">
              <a:latin typeface="Arial Narrow" panose="020B0606020202030204" pitchFamily="34" charset="0"/>
              <a:hlinkClick xmlns:r="http://schemas.openxmlformats.org/officeDocument/2006/relationships" r:id="rId5">
                <a:extLst>
                  <a:ext uri="{A12FA001-AC4F-418D-AE19-62706E023703}">
                    <ahyp:hlinkClr xmlns:ahyp="http://schemas.microsoft.com/office/drawing/2018/hyperlinkcolor" val="tx"/>
                  </a:ext>
                </a:extLst>
              </a:hlinkClick>
            </a:rPr>
            <a:t>aestevez07@alumnos.uaq.mx</a:t>
          </a:r>
          <a:r>
            <a:rPr lang="es-MX" sz="1800" b="1" dirty="0">
              <a:latin typeface="Arial Narrow" panose="020B0606020202030204" pitchFamily="34" charset="0"/>
            </a:rPr>
            <a:t> </a:t>
          </a:r>
          <a:r>
            <a:rPr lang="es-MX" sz="1800" b="1" dirty="0">
              <a:latin typeface="Arial Narrow" panose="020B0606020202030204" pitchFamily="34" charset="0"/>
              <a:hlinkClick xmlns:r="http://schemas.openxmlformats.org/officeDocument/2006/relationships" r:id="rId6">
                <a:extLst>
                  <a:ext uri="{A12FA001-AC4F-418D-AE19-62706E023703}">
                    <ahyp:hlinkClr xmlns:ahyp="http://schemas.microsoft.com/office/drawing/2018/hyperlinkcolor" val="tx"/>
                  </a:ext>
                </a:extLst>
              </a:hlinkClick>
            </a:rPr>
            <a:t>ailenet94@gmail.com</a:t>
          </a:r>
          <a:endParaRPr lang="es-CU" sz="1800" b="1" dirty="0"/>
        </a:p>
      </dgm:t>
    </dgm:pt>
    <dgm:pt modelId="{6246BF46-131C-4E95-B39F-0D44882D2C36}" type="sibTrans" cxnId="{E06E43DA-525F-483B-879B-F133F51FFF15}">
      <dgm:prSet/>
      <dgm:spPr/>
      <dgm:t>
        <a:bodyPr/>
        <a:lstStyle/>
        <a:p>
          <a:endParaRPr lang="es-CU" sz="2800" b="1">
            <a:solidFill>
              <a:srgbClr val="552579"/>
            </a:solidFill>
          </a:endParaRPr>
        </a:p>
      </dgm:t>
    </dgm:pt>
    <dgm:pt modelId="{1126EBFD-ADD4-4A96-9CF9-2A0C346CE304}" type="parTrans" cxnId="{E06E43DA-525F-483B-879B-F133F51FFF15}">
      <dgm:prSet/>
      <dgm:spPr/>
      <dgm:t>
        <a:bodyPr/>
        <a:lstStyle/>
        <a:p>
          <a:endParaRPr lang="es-CU" sz="2800" b="1">
            <a:solidFill>
              <a:srgbClr val="552579"/>
            </a:solidFill>
          </a:endParaRPr>
        </a:p>
      </dgm:t>
    </dgm:pt>
    <dgm:pt modelId="{3B56F130-0727-480A-BD58-096673301D36}" type="pres">
      <dgm:prSet presAssocID="{6C3C4C23-8EA7-4BEF-BCE4-18F7483297E0}" presName="linearFlow" presStyleCnt="0">
        <dgm:presLayoutVars>
          <dgm:dir/>
          <dgm:resizeHandles val="exact"/>
        </dgm:presLayoutVars>
      </dgm:prSet>
      <dgm:spPr/>
    </dgm:pt>
    <dgm:pt modelId="{34B304E5-04EE-46F3-8E78-BC01B83D4405}" type="pres">
      <dgm:prSet presAssocID="{A668289C-8D80-433F-AAE8-C8BB41EFCE5F}" presName="composite" presStyleCnt="0"/>
      <dgm:spPr/>
    </dgm:pt>
    <dgm:pt modelId="{95C7478A-7C4B-4B49-B740-29846B96772E}" type="pres">
      <dgm:prSet presAssocID="{A668289C-8D80-433F-AAE8-C8BB41EFCE5F}" presName="imgShp" presStyleLbl="fgImgPlace1" presStyleIdx="0" presStyleCnt="5"/>
      <dgm:spPr>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34000" r="-34000"/>
          </a:stretch>
        </a:blipFill>
      </dgm:spPr>
    </dgm:pt>
    <dgm:pt modelId="{201AC6F4-E9B4-414B-9AFC-EAF3678D76F4}" type="pres">
      <dgm:prSet presAssocID="{A668289C-8D80-433F-AAE8-C8BB41EFCE5F}" presName="txShp" presStyleLbl="node1" presStyleIdx="0" presStyleCnt="5">
        <dgm:presLayoutVars>
          <dgm:bulletEnabled val="1"/>
        </dgm:presLayoutVars>
      </dgm:prSet>
      <dgm:spPr/>
    </dgm:pt>
    <dgm:pt modelId="{55D4D069-7D39-4E42-B7D3-CEBEFC0CCE2D}" type="pres">
      <dgm:prSet presAssocID="{6246BF46-131C-4E95-B39F-0D44882D2C36}" presName="spacing" presStyleCnt="0"/>
      <dgm:spPr/>
    </dgm:pt>
    <dgm:pt modelId="{A057631B-89C5-4F84-B090-EF7CC26A5DC4}" type="pres">
      <dgm:prSet presAssocID="{E13FA8C0-658A-4A43-93C7-9FAB126ECC36}" presName="composite" presStyleCnt="0"/>
      <dgm:spPr/>
    </dgm:pt>
    <dgm:pt modelId="{9D75C29A-7B4C-46A1-860E-7611965332E1}" type="pres">
      <dgm:prSet presAssocID="{E13FA8C0-658A-4A43-93C7-9FAB126ECC36}" presName="imgShp" presStyleLbl="fgImgPlace1" presStyleIdx="1" presStyleCnt="5"/>
      <dgm:spPr>
        <a:blipFill rotWithShape="1">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F27BCB48-9066-4195-8683-20D86A8C66DA}" type="pres">
      <dgm:prSet presAssocID="{E13FA8C0-658A-4A43-93C7-9FAB126ECC36}" presName="txShp" presStyleLbl="node1" presStyleIdx="1" presStyleCnt="5">
        <dgm:presLayoutVars>
          <dgm:bulletEnabled val="1"/>
        </dgm:presLayoutVars>
      </dgm:prSet>
      <dgm:spPr/>
    </dgm:pt>
    <dgm:pt modelId="{E18E45FE-D181-43B7-9ABA-8C5B3DBAA4CC}" type="pres">
      <dgm:prSet presAssocID="{F41566DE-C60E-4A49-949E-149C951E61FE}" presName="spacing" presStyleCnt="0"/>
      <dgm:spPr/>
    </dgm:pt>
    <dgm:pt modelId="{0C6347FF-8EAF-4B6B-A7FF-D65EDD1CD515}" type="pres">
      <dgm:prSet presAssocID="{ABC05546-E4DE-4189-BBEB-9851BC3F2A4C}" presName="composite" presStyleCnt="0"/>
      <dgm:spPr/>
    </dgm:pt>
    <dgm:pt modelId="{B568C4B2-8587-494E-B3EB-670D66BCE31E}" type="pres">
      <dgm:prSet presAssocID="{ABC05546-E4DE-4189-BBEB-9851BC3F2A4C}" presName="imgShp" presStyleLbl="fgImgPlace1" presStyleIdx="2" presStyleCnt="5"/>
      <dgm:spPr>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C56D7D72-F57A-4CE3-A2D7-1BEB76569DCE}" type="pres">
      <dgm:prSet presAssocID="{ABC05546-E4DE-4189-BBEB-9851BC3F2A4C}" presName="txShp" presStyleLbl="node1" presStyleIdx="2" presStyleCnt="5">
        <dgm:presLayoutVars>
          <dgm:bulletEnabled val="1"/>
        </dgm:presLayoutVars>
      </dgm:prSet>
      <dgm:spPr/>
    </dgm:pt>
    <dgm:pt modelId="{27F42E29-E561-457B-B904-45A5E94284AC}" type="pres">
      <dgm:prSet presAssocID="{AA18A117-D1FC-4476-9179-59819C3EDFA1}" presName="spacing" presStyleCnt="0"/>
      <dgm:spPr/>
    </dgm:pt>
    <dgm:pt modelId="{48813EC1-7F20-4D27-8882-6D39871E8A4E}" type="pres">
      <dgm:prSet presAssocID="{F003CEEF-FA2C-4680-953D-9AA33D5E1759}" presName="composite" presStyleCnt="0"/>
      <dgm:spPr/>
    </dgm:pt>
    <dgm:pt modelId="{07064A0D-75A8-4691-B21C-842AFA9E0F87}" type="pres">
      <dgm:prSet presAssocID="{F003CEEF-FA2C-4680-953D-9AA33D5E1759}" presName="imgShp" presStyleLbl="fgImgPlace1" presStyleIdx="3" presStyleCnt="5"/>
      <dgm:spPr>
        <a:blipFill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D46DC950-CF64-4E9D-8732-3AB02B96ADEF}" type="pres">
      <dgm:prSet presAssocID="{F003CEEF-FA2C-4680-953D-9AA33D5E1759}" presName="txShp" presStyleLbl="node1" presStyleIdx="3" presStyleCnt="5">
        <dgm:presLayoutVars>
          <dgm:bulletEnabled val="1"/>
        </dgm:presLayoutVars>
      </dgm:prSet>
      <dgm:spPr/>
    </dgm:pt>
    <dgm:pt modelId="{00306254-F8C3-43BD-A6A1-296637FFA7D1}" type="pres">
      <dgm:prSet presAssocID="{B82DF3D2-3179-4AC1-A5AA-6D74A2D79034}" presName="spacing" presStyleCnt="0"/>
      <dgm:spPr/>
    </dgm:pt>
    <dgm:pt modelId="{1A9B8DB8-6294-492A-915D-421F13C615E5}" type="pres">
      <dgm:prSet presAssocID="{254E9665-6703-4405-BCC3-6C8C8F97CB01}" presName="composite" presStyleCnt="0"/>
      <dgm:spPr/>
    </dgm:pt>
    <dgm:pt modelId="{43F60E70-8CA7-4F0A-BF6B-406FB13CFCBA}" type="pres">
      <dgm:prSet presAssocID="{254E9665-6703-4405-BCC3-6C8C8F97CB01}" presName="imgShp" presStyleLbl="fgImgPlace1" presStyleIdx="4" presStyleCnt="5"/>
      <dgm:spPr>
        <a:blipFill rotWithShape="1">
          <a:blip xmlns:r="http://schemas.openxmlformats.org/officeDocument/2006/relationships" r:embed="rId11" cstate="print">
            <a:extLst>
              <a:ext uri="{28A0092B-C50C-407E-A947-70E740481C1C}">
                <a14:useLocalDpi xmlns:a14="http://schemas.microsoft.com/office/drawing/2010/main" val="0"/>
              </a:ext>
            </a:extLst>
          </a:blip>
          <a:srcRect/>
          <a:stretch>
            <a:fillRect l="-39000" r="-39000"/>
          </a:stretch>
        </a:blipFill>
      </dgm:spPr>
    </dgm:pt>
    <dgm:pt modelId="{812AAA62-C7E8-4FBA-8C2C-11A17643534B}" type="pres">
      <dgm:prSet presAssocID="{254E9665-6703-4405-BCC3-6C8C8F97CB01}" presName="txShp" presStyleLbl="node1" presStyleIdx="4" presStyleCnt="5">
        <dgm:presLayoutVars>
          <dgm:bulletEnabled val="1"/>
        </dgm:presLayoutVars>
      </dgm:prSet>
      <dgm:spPr/>
    </dgm:pt>
  </dgm:ptLst>
  <dgm:cxnLst>
    <dgm:cxn modelId="{DEE0970F-7D20-4101-84C4-FF667C0591B7}" type="presOf" srcId="{A668289C-8D80-433F-AAE8-C8BB41EFCE5F}" destId="{201AC6F4-E9B4-414B-9AFC-EAF3678D76F4}" srcOrd="0" destOrd="0" presId="urn:microsoft.com/office/officeart/2005/8/layout/vList3"/>
    <dgm:cxn modelId="{B24EB311-BD60-46AF-93A6-20A4189E6ADB}" type="presOf" srcId="{254E9665-6703-4405-BCC3-6C8C8F97CB01}" destId="{812AAA62-C7E8-4FBA-8C2C-11A17643534B}" srcOrd="0" destOrd="0" presId="urn:microsoft.com/office/officeart/2005/8/layout/vList3"/>
    <dgm:cxn modelId="{A7D30A24-72A3-46EB-BF88-7A431C46DB9B}" type="presOf" srcId="{E13FA8C0-658A-4A43-93C7-9FAB126ECC36}" destId="{F27BCB48-9066-4195-8683-20D86A8C66DA}" srcOrd="0" destOrd="0" presId="urn:microsoft.com/office/officeart/2005/8/layout/vList3"/>
    <dgm:cxn modelId="{8DD6BF32-D8BA-4C62-AE64-1FF06DF94E16}" srcId="{6C3C4C23-8EA7-4BEF-BCE4-18F7483297E0}" destId="{E13FA8C0-658A-4A43-93C7-9FAB126ECC36}" srcOrd="1" destOrd="0" parTransId="{19CF2215-3615-41C3-8CCD-5C747A977F37}" sibTransId="{F41566DE-C60E-4A49-949E-149C951E61FE}"/>
    <dgm:cxn modelId="{D97E2138-D152-472B-ACF5-9CB45E0DD65E}" srcId="{6C3C4C23-8EA7-4BEF-BCE4-18F7483297E0}" destId="{ABC05546-E4DE-4189-BBEB-9851BC3F2A4C}" srcOrd="2" destOrd="0" parTransId="{DEEB13A3-35B1-4C61-B77B-2F8CE9A7AC76}" sibTransId="{AA18A117-D1FC-4476-9179-59819C3EDFA1}"/>
    <dgm:cxn modelId="{F494415B-69EA-4C7C-A0F7-2C0B2F97A15B}" type="presOf" srcId="{6C3C4C23-8EA7-4BEF-BCE4-18F7483297E0}" destId="{3B56F130-0727-480A-BD58-096673301D36}" srcOrd="0" destOrd="0" presId="urn:microsoft.com/office/officeart/2005/8/layout/vList3"/>
    <dgm:cxn modelId="{14648E77-B64E-4193-AACD-5A43A2013E62}" srcId="{6C3C4C23-8EA7-4BEF-BCE4-18F7483297E0}" destId="{F003CEEF-FA2C-4680-953D-9AA33D5E1759}" srcOrd="3" destOrd="0" parTransId="{C19EA972-F795-4E00-B51D-6C03ED268950}" sibTransId="{B82DF3D2-3179-4AC1-A5AA-6D74A2D79034}"/>
    <dgm:cxn modelId="{F7343082-5BFF-4645-9438-E754D78FF50A}" srcId="{6C3C4C23-8EA7-4BEF-BCE4-18F7483297E0}" destId="{254E9665-6703-4405-BCC3-6C8C8F97CB01}" srcOrd="4" destOrd="0" parTransId="{8132685E-CE9A-4865-A0EC-013BAEF763F5}" sibTransId="{2C9A7EE5-CE29-468D-945B-FFB5070051C7}"/>
    <dgm:cxn modelId="{259A35AE-17C9-456D-A2D1-156F00C18155}" type="presOf" srcId="{F003CEEF-FA2C-4680-953D-9AA33D5E1759}" destId="{D46DC950-CF64-4E9D-8732-3AB02B96ADEF}" srcOrd="0" destOrd="0" presId="urn:microsoft.com/office/officeart/2005/8/layout/vList3"/>
    <dgm:cxn modelId="{21C2E0C4-E1B4-48E9-AB5A-FA89B26C6CD9}" type="presOf" srcId="{ABC05546-E4DE-4189-BBEB-9851BC3F2A4C}" destId="{C56D7D72-F57A-4CE3-A2D7-1BEB76569DCE}" srcOrd="0" destOrd="0" presId="urn:microsoft.com/office/officeart/2005/8/layout/vList3"/>
    <dgm:cxn modelId="{E06E43DA-525F-483B-879B-F133F51FFF15}" srcId="{6C3C4C23-8EA7-4BEF-BCE4-18F7483297E0}" destId="{A668289C-8D80-433F-AAE8-C8BB41EFCE5F}" srcOrd="0" destOrd="0" parTransId="{1126EBFD-ADD4-4A96-9CF9-2A0C346CE304}" sibTransId="{6246BF46-131C-4E95-B39F-0D44882D2C36}"/>
    <dgm:cxn modelId="{5E5081AD-DE71-4BDA-9C92-CB068318E8BC}" type="presParOf" srcId="{3B56F130-0727-480A-BD58-096673301D36}" destId="{34B304E5-04EE-46F3-8E78-BC01B83D4405}" srcOrd="0" destOrd="0" presId="urn:microsoft.com/office/officeart/2005/8/layout/vList3"/>
    <dgm:cxn modelId="{A6E8F98D-22BF-4D11-B213-B64DB7FE35C1}" type="presParOf" srcId="{34B304E5-04EE-46F3-8E78-BC01B83D4405}" destId="{95C7478A-7C4B-4B49-B740-29846B96772E}" srcOrd="0" destOrd="0" presId="urn:microsoft.com/office/officeart/2005/8/layout/vList3"/>
    <dgm:cxn modelId="{8214F8C6-1661-40E4-B061-02EC6B93F8A4}" type="presParOf" srcId="{34B304E5-04EE-46F3-8E78-BC01B83D4405}" destId="{201AC6F4-E9B4-414B-9AFC-EAF3678D76F4}" srcOrd="1" destOrd="0" presId="urn:microsoft.com/office/officeart/2005/8/layout/vList3"/>
    <dgm:cxn modelId="{2D722DE4-094A-4AF4-A540-11F4C413161E}" type="presParOf" srcId="{3B56F130-0727-480A-BD58-096673301D36}" destId="{55D4D069-7D39-4E42-B7D3-CEBEFC0CCE2D}" srcOrd="1" destOrd="0" presId="urn:microsoft.com/office/officeart/2005/8/layout/vList3"/>
    <dgm:cxn modelId="{6E5E7B44-3960-4472-B1D3-F0AD888F0A84}" type="presParOf" srcId="{3B56F130-0727-480A-BD58-096673301D36}" destId="{A057631B-89C5-4F84-B090-EF7CC26A5DC4}" srcOrd="2" destOrd="0" presId="urn:microsoft.com/office/officeart/2005/8/layout/vList3"/>
    <dgm:cxn modelId="{CB28109D-048C-4854-A18E-B75E4D1F1B9C}" type="presParOf" srcId="{A057631B-89C5-4F84-B090-EF7CC26A5DC4}" destId="{9D75C29A-7B4C-46A1-860E-7611965332E1}" srcOrd="0" destOrd="0" presId="urn:microsoft.com/office/officeart/2005/8/layout/vList3"/>
    <dgm:cxn modelId="{197ED74E-3ED9-4C20-B95B-AC2CB3DA47EA}" type="presParOf" srcId="{A057631B-89C5-4F84-B090-EF7CC26A5DC4}" destId="{F27BCB48-9066-4195-8683-20D86A8C66DA}" srcOrd="1" destOrd="0" presId="urn:microsoft.com/office/officeart/2005/8/layout/vList3"/>
    <dgm:cxn modelId="{5F770707-1326-4A06-8C19-66415D12C1CF}" type="presParOf" srcId="{3B56F130-0727-480A-BD58-096673301D36}" destId="{E18E45FE-D181-43B7-9ABA-8C5B3DBAA4CC}" srcOrd="3" destOrd="0" presId="urn:microsoft.com/office/officeart/2005/8/layout/vList3"/>
    <dgm:cxn modelId="{173AFD7A-255E-4404-A02E-1F3FCA007D7B}" type="presParOf" srcId="{3B56F130-0727-480A-BD58-096673301D36}" destId="{0C6347FF-8EAF-4B6B-A7FF-D65EDD1CD515}" srcOrd="4" destOrd="0" presId="urn:microsoft.com/office/officeart/2005/8/layout/vList3"/>
    <dgm:cxn modelId="{D7007DD7-46E9-40ED-A0FA-F47988EDC008}" type="presParOf" srcId="{0C6347FF-8EAF-4B6B-A7FF-D65EDD1CD515}" destId="{B568C4B2-8587-494E-B3EB-670D66BCE31E}" srcOrd="0" destOrd="0" presId="urn:microsoft.com/office/officeart/2005/8/layout/vList3"/>
    <dgm:cxn modelId="{99585EC3-ABD8-46FD-A503-E2D48BC1E79F}" type="presParOf" srcId="{0C6347FF-8EAF-4B6B-A7FF-D65EDD1CD515}" destId="{C56D7D72-F57A-4CE3-A2D7-1BEB76569DCE}" srcOrd="1" destOrd="0" presId="urn:microsoft.com/office/officeart/2005/8/layout/vList3"/>
    <dgm:cxn modelId="{28F3E201-8A50-464E-B389-4FCDEF9B4C93}" type="presParOf" srcId="{3B56F130-0727-480A-BD58-096673301D36}" destId="{27F42E29-E561-457B-B904-45A5E94284AC}" srcOrd="5" destOrd="0" presId="urn:microsoft.com/office/officeart/2005/8/layout/vList3"/>
    <dgm:cxn modelId="{DB61D919-DB52-48C1-B36F-7DCAAAF93719}" type="presParOf" srcId="{3B56F130-0727-480A-BD58-096673301D36}" destId="{48813EC1-7F20-4D27-8882-6D39871E8A4E}" srcOrd="6" destOrd="0" presId="urn:microsoft.com/office/officeart/2005/8/layout/vList3"/>
    <dgm:cxn modelId="{C363D2DD-F90D-4247-9822-6CF317CB92A9}" type="presParOf" srcId="{48813EC1-7F20-4D27-8882-6D39871E8A4E}" destId="{07064A0D-75A8-4691-B21C-842AFA9E0F87}" srcOrd="0" destOrd="0" presId="urn:microsoft.com/office/officeart/2005/8/layout/vList3"/>
    <dgm:cxn modelId="{29B75FDF-5F29-4AF0-AFDD-3EACF2667514}" type="presParOf" srcId="{48813EC1-7F20-4D27-8882-6D39871E8A4E}" destId="{D46DC950-CF64-4E9D-8732-3AB02B96ADEF}" srcOrd="1" destOrd="0" presId="urn:microsoft.com/office/officeart/2005/8/layout/vList3"/>
    <dgm:cxn modelId="{B6F606D4-E922-4433-8075-1FDC29B9B2E2}" type="presParOf" srcId="{3B56F130-0727-480A-BD58-096673301D36}" destId="{00306254-F8C3-43BD-A6A1-296637FFA7D1}" srcOrd="7" destOrd="0" presId="urn:microsoft.com/office/officeart/2005/8/layout/vList3"/>
    <dgm:cxn modelId="{B7BB4D98-78B3-4F8B-AB0D-1B0B1FF28E37}" type="presParOf" srcId="{3B56F130-0727-480A-BD58-096673301D36}" destId="{1A9B8DB8-6294-492A-915D-421F13C615E5}" srcOrd="8" destOrd="0" presId="urn:microsoft.com/office/officeart/2005/8/layout/vList3"/>
    <dgm:cxn modelId="{4D392142-C751-417B-9FCD-BCE1D2030D9A}" type="presParOf" srcId="{1A9B8DB8-6294-492A-915D-421F13C615E5}" destId="{43F60E70-8CA7-4F0A-BF6B-406FB13CFCBA}" srcOrd="0" destOrd="0" presId="urn:microsoft.com/office/officeart/2005/8/layout/vList3"/>
    <dgm:cxn modelId="{EB20A1D5-F538-4839-B6CB-828D72B33109}" type="presParOf" srcId="{1A9B8DB8-6294-492A-915D-421F13C615E5}" destId="{812AAA62-C7E8-4FBA-8C2C-11A17643534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B77EB-FD6C-42A0-AC01-9DCBCFB57AA0}">
      <dsp:nvSpPr>
        <dsp:cNvPr id="0" name=""/>
        <dsp:cNvSpPr/>
      </dsp:nvSpPr>
      <dsp:spPr>
        <a:xfrm>
          <a:off x="0" y="27286"/>
          <a:ext cx="7257691" cy="1216800"/>
        </a:xfrm>
        <a:prstGeom prst="roundRect">
          <a:avLst/>
        </a:prstGeom>
        <a:noFill/>
        <a:ln w="38100" cap="flat" cmpd="sng" algn="ctr">
          <a:solidFill>
            <a:srgbClr val="5525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rgbClr val="681981"/>
              </a:solidFill>
              <a:latin typeface="Times New Roman" panose="02020603050405020304" pitchFamily="18" charset="0"/>
              <a:cs typeface="Times New Roman" panose="02020603050405020304" pitchFamily="18" charset="0"/>
            </a:rPr>
            <a:t>Mejora de la eficiencia y la productividad</a:t>
          </a:r>
          <a:endParaRPr lang="es-CU" sz="3200" kern="1200" dirty="0">
            <a:solidFill>
              <a:srgbClr val="681981"/>
            </a:solidFill>
            <a:latin typeface="Times New Roman" panose="02020603050405020304" pitchFamily="18" charset="0"/>
            <a:cs typeface="Times New Roman" panose="02020603050405020304" pitchFamily="18" charset="0"/>
          </a:endParaRPr>
        </a:p>
      </dsp:txBody>
      <dsp:txXfrm>
        <a:off x="59399" y="86685"/>
        <a:ext cx="7138893" cy="1098002"/>
      </dsp:txXfrm>
    </dsp:sp>
    <dsp:sp modelId="{38AB8A14-1906-43B9-8B99-61E7B45ACBF4}">
      <dsp:nvSpPr>
        <dsp:cNvPr id="0" name=""/>
        <dsp:cNvSpPr/>
      </dsp:nvSpPr>
      <dsp:spPr>
        <a:xfrm>
          <a:off x="0" y="1336246"/>
          <a:ext cx="7257691" cy="1216800"/>
        </a:xfrm>
        <a:prstGeom prst="roundRect">
          <a:avLst/>
        </a:prstGeom>
        <a:noFill/>
        <a:ln w="38100" cap="flat" cmpd="sng" algn="ctr">
          <a:solidFill>
            <a:srgbClr val="5525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rgbClr val="681981"/>
              </a:solidFill>
              <a:latin typeface="Times New Roman" panose="02020603050405020304" pitchFamily="18" charset="0"/>
              <a:cs typeface="Times New Roman" panose="02020603050405020304" pitchFamily="18" charset="0"/>
            </a:rPr>
            <a:t>Innovación y diferenciación en el mercado</a:t>
          </a:r>
          <a:endParaRPr lang="es-CU" sz="3200" kern="1200" dirty="0">
            <a:solidFill>
              <a:srgbClr val="681981"/>
            </a:solidFill>
            <a:latin typeface="Times New Roman" panose="02020603050405020304" pitchFamily="18" charset="0"/>
            <a:cs typeface="Times New Roman" panose="02020603050405020304" pitchFamily="18" charset="0"/>
          </a:endParaRPr>
        </a:p>
      </dsp:txBody>
      <dsp:txXfrm>
        <a:off x="59399" y="1395645"/>
        <a:ext cx="7138893" cy="1098002"/>
      </dsp:txXfrm>
    </dsp:sp>
    <dsp:sp modelId="{356AF787-AF0A-4D9F-B573-A290FDF2134C}">
      <dsp:nvSpPr>
        <dsp:cNvPr id="0" name=""/>
        <dsp:cNvSpPr/>
      </dsp:nvSpPr>
      <dsp:spPr>
        <a:xfrm>
          <a:off x="0" y="2645207"/>
          <a:ext cx="7257691" cy="1216800"/>
        </a:xfrm>
        <a:prstGeom prst="roundRect">
          <a:avLst/>
        </a:prstGeom>
        <a:noFill/>
        <a:ln w="38100" cap="flat" cmpd="sng" algn="ctr">
          <a:solidFill>
            <a:srgbClr val="5525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rgbClr val="681981"/>
              </a:solidFill>
              <a:latin typeface="Times New Roman" panose="02020603050405020304" pitchFamily="18" charset="0"/>
              <a:cs typeface="Times New Roman" panose="02020603050405020304" pitchFamily="18" charset="0"/>
            </a:rPr>
            <a:t>Acceso a nuevos mercados y canales de venta</a:t>
          </a:r>
          <a:endParaRPr lang="es-CU" sz="3200" kern="1200" dirty="0">
            <a:solidFill>
              <a:srgbClr val="681981"/>
            </a:solidFill>
            <a:latin typeface="Times New Roman" panose="02020603050405020304" pitchFamily="18" charset="0"/>
            <a:cs typeface="Times New Roman" panose="02020603050405020304" pitchFamily="18" charset="0"/>
          </a:endParaRPr>
        </a:p>
      </dsp:txBody>
      <dsp:txXfrm>
        <a:off x="59399" y="2704606"/>
        <a:ext cx="7138893" cy="1098002"/>
      </dsp:txXfrm>
    </dsp:sp>
    <dsp:sp modelId="{F0AD4E3D-FD9F-466B-A1EF-E8927BF41854}">
      <dsp:nvSpPr>
        <dsp:cNvPr id="0" name=""/>
        <dsp:cNvSpPr/>
      </dsp:nvSpPr>
      <dsp:spPr>
        <a:xfrm>
          <a:off x="0" y="3954167"/>
          <a:ext cx="7257691" cy="1216800"/>
        </a:xfrm>
        <a:prstGeom prst="roundRect">
          <a:avLst/>
        </a:prstGeom>
        <a:noFill/>
        <a:ln w="38100" cap="flat" cmpd="sng" algn="ctr">
          <a:solidFill>
            <a:srgbClr val="55257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a:solidFill>
                <a:srgbClr val="681981"/>
              </a:solidFill>
              <a:latin typeface="Times New Roman" panose="02020603050405020304" pitchFamily="18" charset="0"/>
              <a:cs typeface="Times New Roman" panose="02020603050405020304" pitchFamily="18" charset="0"/>
            </a:rPr>
            <a:t>Adaptación a las tendencias y exigencias del mercado global</a:t>
          </a:r>
          <a:endParaRPr lang="es-CU" sz="3200" kern="1200" dirty="0">
            <a:solidFill>
              <a:srgbClr val="681981"/>
            </a:solidFill>
            <a:latin typeface="Times New Roman" panose="02020603050405020304" pitchFamily="18" charset="0"/>
            <a:cs typeface="Times New Roman" panose="02020603050405020304" pitchFamily="18" charset="0"/>
          </a:endParaRPr>
        </a:p>
      </dsp:txBody>
      <dsp:txXfrm>
        <a:off x="59399" y="4013566"/>
        <a:ext cx="713889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3A157-ED70-43B7-99A1-40D6D95B94D8}">
      <dsp:nvSpPr>
        <dsp:cNvPr id="0" name=""/>
        <dsp:cNvSpPr/>
      </dsp:nvSpPr>
      <dsp:spPr>
        <a:xfrm>
          <a:off x="1111815" y="1600200"/>
          <a:ext cx="398897" cy="760095"/>
        </a:xfrm>
        <a:custGeom>
          <a:avLst/>
          <a:gdLst/>
          <a:ahLst/>
          <a:cxnLst/>
          <a:rect l="0" t="0" r="0" b="0"/>
          <a:pathLst>
            <a:path>
              <a:moveTo>
                <a:pt x="0" y="0"/>
              </a:moveTo>
              <a:lnTo>
                <a:pt x="199448" y="0"/>
              </a:lnTo>
              <a:lnTo>
                <a:pt x="199448" y="760095"/>
              </a:lnTo>
              <a:lnTo>
                <a:pt x="398897" y="76009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1289804" y="1958787"/>
        <a:ext cx="42920" cy="42920"/>
      </dsp:txXfrm>
    </dsp:sp>
    <dsp:sp modelId="{AC82B2FB-92B3-42DB-AC79-7440FE351401}">
      <dsp:nvSpPr>
        <dsp:cNvPr id="0" name=""/>
        <dsp:cNvSpPr/>
      </dsp:nvSpPr>
      <dsp:spPr>
        <a:xfrm>
          <a:off x="1111815" y="1554479"/>
          <a:ext cx="398897" cy="91440"/>
        </a:xfrm>
        <a:custGeom>
          <a:avLst/>
          <a:gdLst/>
          <a:ahLst/>
          <a:cxnLst/>
          <a:rect l="0" t="0" r="0" b="0"/>
          <a:pathLst>
            <a:path>
              <a:moveTo>
                <a:pt x="0" y="45720"/>
              </a:moveTo>
              <a:lnTo>
                <a:pt x="398897" y="457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1301292" y="1590227"/>
        <a:ext cx="19944" cy="19944"/>
      </dsp:txXfrm>
    </dsp:sp>
    <dsp:sp modelId="{19447B5B-5765-47D7-8D4A-1E9ECEB2AF19}">
      <dsp:nvSpPr>
        <dsp:cNvPr id="0" name=""/>
        <dsp:cNvSpPr/>
      </dsp:nvSpPr>
      <dsp:spPr>
        <a:xfrm>
          <a:off x="1111815" y="840104"/>
          <a:ext cx="398897" cy="760095"/>
        </a:xfrm>
        <a:custGeom>
          <a:avLst/>
          <a:gdLst/>
          <a:ahLst/>
          <a:cxnLst/>
          <a:rect l="0" t="0" r="0" b="0"/>
          <a:pathLst>
            <a:path>
              <a:moveTo>
                <a:pt x="0" y="760095"/>
              </a:moveTo>
              <a:lnTo>
                <a:pt x="199448" y="760095"/>
              </a:lnTo>
              <a:lnTo>
                <a:pt x="199448" y="0"/>
              </a:lnTo>
              <a:lnTo>
                <a:pt x="398897"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U" sz="500" kern="1200"/>
        </a:p>
      </dsp:txBody>
      <dsp:txXfrm>
        <a:off x="1289804" y="1198692"/>
        <a:ext cx="42920" cy="42920"/>
      </dsp:txXfrm>
    </dsp:sp>
    <dsp:sp modelId="{A3CE9549-3D85-4354-8F3F-8A7319C01F4E}">
      <dsp:nvSpPr>
        <dsp:cNvPr id="0" name=""/>
        <dsp:cNvSpPr/>
      </dsp:nvSpPr>
      <dsp:spPr>
        <a:xfrm rot="16200000">
          <a:off x="-939516" y="1149068"/>
          <a:ext cx="3200400" cy="902263"/>
        </a:xfrm>
        <a:prstGeom prst="rect">
          <a:avLst/>
        </a:prstGeom>
        <a:solidFill>
          <a:srgbClr val="3F1C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U" sz="2600" kern="1200" dirty="0">
              <a:latin typeface="Arial" panose="020B0604020202020204" pitchFamily="34" charset="0"/>
              <a:cs typeface="Arial" panose="020B0604020202020204" pitchFamily="34" charset="0"/>
            </a:rPr>
            <a:t>Capacidades</a:t>
          </a:r>
        </a:p>
        <a:p>
          <a:pPr marL="0" lvl="0" indent="0" algn="ctr" defTabSz="1155700">
            <a:lnSpc>
              <a:spcPct val="90000"/>
            </a:lnSpc>
            <a:spcBef>
              <a:spcPct val="0"/>
            </a:spcBef>
            <a:spcAft>
              <a:spcPct val="35000"/>
            </a:spcAft>
            <a:buNone/>
          </a:pPr>
          <a:r>
            <a:rPr lang="es-CU" sz="2600" kern="1200" dirty="0">
              <a:latin typeface="Arial" panose="020B0604020202020204" pitchFamily="34" charset="0"/>
              <a:cs typeface="Arial" panose="020B0604020202020204" pitchFamily="34" charset="0"/>
            </a:rPr>
            <a:t> Tecnológicas </a:t>
          </a:r>
        </a:p>
      </dsp:txBody>
      <dsp:txXfrm>
        <a:off x="-939516" y="1149068"/>
        <a:ext cx="3200400" cy="902263"/>
      </dsp:txXfrm>
    </dsp:sp>
    <dsp:sp modelId="{ECC06EAF-A551-4FE9-A04E-9F6548EC1E00}">
      <dsp:nvSpPr>
        <dsp:cNvPr id="0" name=""/>
        <dsp:cNvSpPr/>
      </dsp:nvSpPr>
      <dsp:spPr>
        <a:xfrm>
          <a:off x="1510713" y="536066"/>
          <a:ext cx="3766134" cy="608076"/>
        </a:xfrm>
        <a:prstGeom prst="rect">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U" sz="2200" kern="1200">
              <a:latin typeface="Arial" panose="020B0604020202020204" pitchFamily="34" charset="0"/>
              <a:cs typeface="Arial" panose="020B0604020202020204" pitchFamily="34" charset="0"/>
            </a:rPr>
            <a:t>Capacidad de Inversión </a:t>
          </a:r>
        </a:p>
      </dsp:txBody>
      <dsp:txXfrm>
        <a:off x="1510713" y="536066"/>
        <a:ext cx="3766134" cy="608076"/>
      </dsp:txXfrm>
    </dsp:sp>
    <dsp:sp modelId="{EEB41953-B095-4613-9FD0-63BE0322CB9F}">
      <dsp:nvSpPr>
        <dsp:cNvPr id="0" name=""/>
        <dsp:cNvSpPr/>
      </dsp:nvSpPr>
      <dsp:spPr>
        <a:xfrm>
          <a:off x="1510713" y="1296161"/>
          <a:ext cx="3766134" cy="608076"/>
        </a:xfrm>
        <a:prstGeom prst="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U" sz="2200" kern="1200">
              <a:latin typeface="Arial" panose="020B0604020202020204" pitchFamily="34" charset="0"/>
              <a:cs typeface="Arial" panose="020B0604020202020204" pitchFamily="34" charset="0"/>
            </a:rPr>
            <a:t>Capacidad de produccción </a:t>
          </a:r>
        </a:p>
      </dsp:txBody>
      <dsp:txXfrm>
        <a:off x="1510713" y="1296161"/>
        <a:ext cx="3766134" cy="608076"/>
      </dsp:txXfrm>
    </dsp:sp>
    <dsp:sp modelId="{87539783-35DB-4F49-87C9-8ED55E8E22B2}">
      <dsp:nvSpPr>
        <dsp:cNvPr id="0" name=""/>
        <dsp:cNvSpPr/>
      </dsp:nvSpPr>
      <dsp:spPr>
        <a:xfrm>
          <a:off x="1510713" y="2056257"/>
          <a:ext cx="3766134" cy="608076"/>
        </a:xfrm>
        <a:prstGeom prst="rect">
          <a:avLst/>
        </a:prstGeom>
        <a:solidFill>
          <a:srgbClr val="681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U" sz="2200" kern="1200">
              <a:latin typeface="Arial" panose="020B0604020202020204" pitchFamily="34" charset="0"/>
              <a:cs typeface="Arial" panose="020B0604020202020204" pitchFamily="34" charset="0"/>
            </a:rPr>
            <a:t>Capacidad de vinculación </a:t>
          </a:r>
        </a:p>
      </dsp:txBody>
      <dsp:txXfrm>
        <a:off x="1510713" y="2056257"/>
        <a:ext cx="3766134" cy="608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E54DC-D256-4C09-81CB-49CD9CB984A3}">
      <dsp:nvSpPr>
        <dsp:cNvPr id="0" name=""/>
        <dsp:cNvSpPr/>
      </dsp:nvSpPr>
      <dsp:spPr>
        <a:xfrm rot="5400000">
          <a:off x="6777431" y="-2797089"/>
          <a:ext cx="785248" cy="6748288"/>
        </a:xfrm>
        <a:prstGeom prst="round2SameRect">
          <a:avLst/>
        </a:prstGeom>
        <a:solidFill>
          <a:srgbClr val="DBA1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MX" sz="3900" kern="1200" dirty="0"/>
            <a:t>Aplicativa tecnológica </a:t>
          </a:r>
          <a:endParaRPr lang="es-CU" sz="3900" kern="1200" dirty="0"/>
        </a:p>
      </dsp:txBody>
      <dsp:txXfrm rot="-5400000">
        <a:off x="3795912" y="222763"/>
        <a:ext cx="6709955" cy="708582"/>
      </dsp:txXfrm>
    </dsp:sp>
    <dsp:sp modelId="{77092E95-869E-4DD7-9534-978E5A02E5D1}">
      <dsp:nvSpPr>
        <dsp:cNvPr id="0" name=""/>
        <dsp:cNvSpPr/>
      </dsp:nvSpPr>
      <dsp:spPr>
        <a:xfrm>
          <a:off x="63771" y="44471"/>
          <a:ext cx="3795912" cy="981560"/>
        </a:xfrm>
        <a:prstGeom prst="round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Propósito</a:t>
          </a:r>
          <a:endParaRPr lang="es-CU" sz="2700" kern="1200" dirty="0"/>
        </a:p>
      </dsp:txBody>
      <dsp:txXfrm>
        <a:off x="111687" y="92387"/>
        <a:ext cx="3700080" cy="885728"/>
      </dsp:txXfrm>
    </dsp:sp>
    <dsp:sp modelId="{FB9E1D2F-EC6A-4319-90C8-01504D6486A3}">
      <dsp:nvSpPr>
        <dsp:cNvPr id="0" name=""/>
        <dsp:cNvSpPr/>
      </dsp:nvSpPr>
      <dsp:spPr>
        <a:xfrm rot="5400000">
          <a:off x="6777431" y="-1850479"/>
          <a:ext cx="785248" cy="6748288"/>
        </a:xfrm>
        <a:prstGeom prst="round2SameRect">
          <a:avLst/>
        </a:prstGeom>
        <a:solidFill>
          <a:srgbClr val="DBA1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MX" sz="3900" kern="1200" dirty="0"/>
            <a:t>Investigación explicativa</a:t>
          </a:r>
          <a:endParaRPr lang="es-CU" sz="3900" kern="1200" dirty="0"/>
        </a:p>
      </dsp:txBody>
      <dsp:txXfrm rot="-5400000">
        <a:off x="3795912" y="1169373"/>
        <a:ext cx="6709955" cy="708582"/>
      </dsp:txXfrm>
    </dsp:sp>
    <dsp:sp modelId="{2B7D6E73-833A-4959-893B-984748AFEE72}">
      <dsp:nvSpPr>
        <dsp:cNvPr id="0" name=""/>
        <dsp:cNvSpPr/>
      </dsp:nvSpPr>
      <dsp:spPr>
        <a:xfrm>
          <a:off x="0" y="1032883"/>
          <a:ext cx="3795912" cy="981560"/>
        </a:xfrm>
        <a:prstGeom prst="round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Profundización</a:t>
          </a:r>
          <a:endParaRPr lang="es-CU" sz="2700" kern="1200" dirty="0"/>
        </a:p>
      </dsp:txBody>
      <dsp:txXfrm>
        <a:off x="47916" y="1080799"/>
        <a:ext cx="3700080" cy="885728"/>
      </dsp:txXfrm>
    </dsp:sp>
    <dsp:sp modelId="{26791AFB-2D6F-4472-B7DE-231FBD91FA79}">
      <dsp:nvSpPr>
        <dsp:cNvPr id="0" name=""/>
        <dsp:cNvSpPr/>
      </dsp:nvSpPr>
      <dsp:spPr>
        <a:xfrm rot="5400000">
          <a:off x="6777431" y="-819841"/>
          <a:ext cx="785248" cy="6748288"/>
        </a:xfrm>
        <a:prstGeom prst="round2SameRect">
          <a:avLst/>
        </a:prstGeom>
        <a:solidFill>
          <a:srgbClr val="DBA1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MX" sz="3900" kern="1200" dirty="0"/>
            <a:t>Mixta</a:t>
          </a:r>
          <a:endParaRPr lang="es-CU" sz="3900" kern="1200" dirty="0"/>
        </a:p>
      </dsp:txBody>
      <dsp:txXfrm rot="-5400000">
        <a:off x="3795912" y="2200011"/>
        <a:ext cx="6709955" cy="708582"/>
      </dsp:txXfrm>
    </dsp:sp>
    <dsp:sp modelId="{C84B329A-4EF1-4772-B9CA-BB76677AFAA7}">
      <dsp:nvSpPr>
        <dsp:cNvPr id="0" name=""/>
        <dsp:cNvSpPr/>
      </dsp:nvSpPr>
      <dsp:spPr>
        <a:xfrm>
          <a:off x="0" y="2063522"/>
          <a:ext cx="3795912" cy="981560"/>
        </a:xfrm>
        <a:prstGeom prst="round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Datos </a:t>
          </a:r>
          <a:endParaRPr lang="es-CU" sz="2700" kern="1200" dirty="0"/>
        </a:p>
      </dsp:txBody>
      <dsp:txXfrm>
        <a:off x="47916" y="2111438"/>
        <a:ext cx="3700080" cy="885728"/>
      </dsp:txXfrm>
    </dsp:sp>
    <dsp:sp modelId="{20659CAB-7A20-4E71-AF01-4357C3D343EA}">
      <dsp:nvSpPr>
        <dsp:cNvPr id="0" name=""/>
        <dsp:cNvSpPr/>
      </dsp:nvSpPr>
      <dsp:spPr>
        <a:xfrm rot="5400000">
          <a:off x="6777431" y="210797"/>
          <a:ext cx="785248" cy="6748288"/>
        </a:xfrm>
        <a:prstGeom prst="round2SameRect">
          <a:avLst/>
        </a:prstGeom>
        <a:solidFill>
          <a:srgbClr val="DBA1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MX" sz="3900" kern="1200" dirty="0"/>
            <a:t>No experimental</a:t>
          </a:r>
          <a:endParaRPr lang="es-CU" sz="3900" kern="1200" dirty="0"/>
        </a:p>
      </dsp:txBody>
      <dsp:txXfrm rot="-5400000">
        <a:off x="3795912" y="3230650"/>
        <a:ext cx="6709955" cy="708582"/>
      </dsp:txXfrm>
    </dsp:sp>
    <dsp:sp modelId="{DE9F6D4F-565A-46A9-89ED-DD031A98E951}">
      <dsp:nvSpPr>
        <dsp:cNvPr id="0" name=""/>
        <dsp:cNvSpPr/>
      </dsp:nvSpPr>
      <dsp:spPr>
        <a:xfrm>
          <a:off x="0" y="3094161"/>
          <a:ext cx="3795912" cy="981560"/>
        </a:xfrm>
        <a:prstGeom prst="round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t>Manipulación de las variables</a:t>
          </a:r>
          <a:endParaRPr lang="es-CU" sz="2700" kern="1200" dirty="0"/>
        </a:p>
      </dsp:txBody>
      <dsp:txXfrm>
        <a:off x="47916" y="3142077"/>
        <a:ext cx="3700080" cy="885728"/>
      </dsp:txXfrm>
    </dsp:sp>
    <dsp:sp modelId="{D45E4FE3-4E31-43DD-966C-D7CB66BD382A}">
      <dsp:nvSpPr>
        <dsp:cNvPr id="0" name=""/>
        <dsp:cNvSpPr/>
      </dsp:nvSpPr>
      <dsp:spPr>
        <a:xfrm rot="5400000">
          <a:off x="6777431" y="1241436"/>
          <a:ext cx="785248" cy="6748288"/>
        </a:xfrm>
        <a:prstGeom prst="round2SameRect">
          <a:avLst/>
        </a:prstGeom>
        <a:solidFill>
          <a:srgbClr val="DBA1E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s-MX" sz="3900" kern="1200" dirty="0"/>
            <a:t>Hipotético deductiva</a:t>
          </a:r>
          <a:endParaRPr lang="es-CU" sz="3900" kern="1200" dirty="0"/>
        </a:p>
      </dsp:txBody>
      <dsp:txXfrm rot="-5400000">
        <a:off x="3795912" y="4261289"/>
        <a:ext cx="6709955" cy="708582"/>
      </dsp:txXfrm>
    </dsp:sp>
    <dsp:sp modelId="{217657BF-333F-48C7-B428-764C0B628715}">
      <dsp:nvSpPr>
        <dsp:cNvPr id="0" name=""/>
        <dsp:cNvSpPr/>
      </dsp:nvSpPr>
      <dsp:spPr>
        <a:xfrm>
          <a:off x="0" y="4124800"/>
          <a:ext cx="3795912" cy="981560"/>
        </a:xfrm>
        <a:prstGeom prst="roundRect">
          <a:avLst/>
        </a:prstGeom>
        <a:solidFill>
          <a:srgbClr val="A42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MX" sz="2700" kern="1200" dirty="0">
              <a:latin typeface="+mn-lt"/>
            </a:rPr>
            <a:t>Inferencia </a:t>
          </a:r>
          <a:endParaRPr lang="es-CU" sz="2700" kern="1200" dirty="0">
            <a:latin typeface="+mn-lt"/>
          </a:endParaRPr>
        </a:p>
      </dsp:txBody>
      <dsp:txXfrm>
        <a:off x="47916" y="4172716"/>
        <a:ext cx="3700080" cy="88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2E08-5B90-42E8-B98F-963AC91B4742}">
      <dsp:nvSpPr>
        <dsp:cNvPr id="0" name=""/>
        <dsp:cNvSpPr/>
      </dsp:nvSpPr>
      <dsp:spPr>
        <a:xfrm>
          <a:off x="3883" y="1081269"/>
          <a:ext cx="2102886" cy="16823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FFD66B-5218-4519-B0C4-751A4D57601E}">
      <dsp:nvSpPr>
        <dsp:cNvPr id="0" name=""/>
        <dsp:cNvSpPr/>
      </dsp:nvSpPr>
      <dsp:spPr>
        <a:xfrm>
          <a:off x="193143" y="2595347"/>
          <a:ext cx="1871568" cy="588808"/>
        </a:xfrm>
        <a:prstGeom prst="wedgeRectCallout">
          <a:avLst>
            <a:gd name="adj1" fmla="val 20250"/>
            <a:gd name="adj2" fmla="val -60700"/>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rgbClr val="552579"/>
              </a:solidFill>
              <a:latin typeface="Times New Roman" panose="02020603050405020304" pitchFamily="18" charset="0"/>
              <a:cs typeface="Times New Roman" panose="02020603050405020304" pitchFamily="18" charset="0"/>
            </a:rPr>
            <a:t>Observación</a:t>
          </a:r>
          <a:endParaRPr lang="es-CU" sz="1700" b="1" kern="1200" dirty="0">
            <a:solidFill>
              <a:srgbClr val="552579"/>
            </a:solidFill>
            <a:latin typeface="Times New Roman" panose="02020603050405020304" pitchFamily="18" charset="0"/>
            <a:cs typeface="Times New Roman" panose="02020603050405020304" pitchFamily="18" charset="0"/>
          </a:endParaRPr>
        </a:p>
      </dsp:txBody>
      <dsp:txXfrm>
        <a:off x="193143" y="2595347"/>
        <a:ext cx="1871568" cy="588808"/>
      </dsp:txXfrm>
    </dsp:sp>
    <dsp:sp modelId="{BA3E478B-200D-4815-8105-EF71BEE81CE1}">
      <dsp:nvSpPr>
        <dsp:cNvPr id="0" name=""/>
        <dsp:cNvSpPr/>
      </dsp:nvSpPr>
      <dsp:spPr>
        <a:xfrm>
          <a:off x="2317058" y="1081269"/>
          <a:ext cx="2102886" cy="168230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8A0DD-8D54-4FC6-AC79-83C15898DB8C}">
      <dsp:nvSpPr>
        <dsp:cNvPr id="0" name=""/>
        <dsp:cNvSpPr/>
      </dsp:nvSpPr>
      <dsp:spPr>
        <a:xfrm>
          <a:off x="2558198" y="2595347"/>
          <a:ext cx="1871568" cy="588808"/>
        </a:xfrm>
        <a:prstGeom prst="wedgeRectCallout">
          <a:avLst>
            <a:gd name="adj1" fmla="val 20250"/>
            <a:gd name="adj2" fmla="val -60700"/>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rgbClr val="552579"/>
              </a:solidFill>
              <a:latin typeface="Times New Roman" panose="02020603050405020304" pitchFamily="18" charset="0"/>
              <a:cs typeface="Times New Roman" panose="02020603050405020304" pitchFamily="18" charset="0"/>
            </a:rPr>
            <a:t>Revisión de documentos</a:t>
          </a:r>
          <a:endParaRPr lang="es-CU" sz="1700" b="1" kern="1200" dirty="0">
            <a:solidFill>
              <a:srgbClr val="552579"/>
            </a:solidFill>
            <a:latin typeface="Times New Roman" panose="02020603050405020304" pitchFamily="18" charset="0"/>
            <a:cs typeface="Times New Roman" panose="02020603050405020304" pitchFamily="18" charset="0"/>
          </a:endParaRPr>
        </a:p>
      </dsp:txBody>
      <dsp:txXfrm>
        <a:off x="2558198" y="2595347"/>
        <a:ext cx="1871568" cy="588808"/>
      </dsp:txXfrm>
    </dsp:sp>
    <dsp:sp modelId="{E0F96A19-10AA-4156-8438-6A6A0F327825}">
      <dsp:nvSpPr>
        <dsp:cNvPr id="0" name=""/>
        <dsp:cNvSpPr/>
      </dsp:nvSpPr>
      <dsp:spPr>
        <a:xfrm>
          <a:off x="4630233" y="1081269"/>
          <a:ext cx="2102886" cy="16823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51710-E0A4-4054-8AAF-AAF959A9E47A}">
      <dsp:nvSpPr>
        <dsp:cNvPr id="0" name=""/>
        <dsp:cNvSpPr/>
      </dsp:nvSpPr>
      <dsp:spPr>
        <a:xfrm>
          <a:off x="4819493" y="2595347"/>
          <a:ext cx="1871568" cy="588808"/>
        </a:xfrm>
        <a:prstGeom prst="wedgeRectCallout">
          <a:avLst>
            <a:gd name="adj1" fmla="val 20250"/>
            <a:gd name="adj2" fmla="val -60700"/>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rgbClr val="552579"/>
              </a:solidFill>
              <a:latin typeface="Times New Roman" panose="02020603050405020304" pitchFamily="18" charset="0"/>
              <a:cs typeface="Times New Roman" panose="02020603050405020304" pitchFamily="18" charset="0"/>
            </a:rPr>
            <a:t>Análisis Histórico</a:t>
          </a:r>
          <a:endParaRPr lang="es-CU" sz="1700" b="1" kern="1200" dirty="0">
            <a:solidFill>
              <a:srgbClr val="552579"/>
            </a:solidFill>
            <a:latin typeface="Times New Roman" panose="02020603050405020304" pitchFamily="18" charset="0"/>
            <a:cs typeface="Times New Roman" panose="02020603050405020304" pitchFamily="18" charset="0"/>
          </a:endParaRPr>
        </a:p>
      </dsp:txBody>
      <dsp:txXfrm>
        <a:off x="4819493" y="2595347"/>
        <a:ext cx="1871568" cy="588808"/>
      </dsp:txXfrm>
    </dsp:sp>
    <dsp:sp modelId="{FB0B90E0-FF92-4448-9687-0FFC15398C97}">
      <dsp:nvSpPr>
        <dsp:cNvPr id="0" name=""/>
        <dsp:cNvSpPr/>
      </dsp:nvSpPr>
      <dsp:spPr>
        <a:xfrm>
          <a:off x="6943408" y="1081269"/>
          <a:ext cx="2102886" cy="168230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506D0-472A-4B23-9EE9-085EE6A0656E}">
      <dsp:nvSpPr>
        <dsp:cNvPr id="0" name=""/>
        <dsp:cNvSpPr/>
      </dsp:nvSpPr>
      <dsp:spPr>
        <a:xfrm>
          <a:off x="7132667" y="2595347"/>
          <a:ext cx="1871568" cy="588808"/>
        </a:xfrm>
        <a:prstGeom prst="wedgeRectCallout">
          <a:avLst>
            <a:gd name="adj1" fmla="val 20250"/>
            <a:gd name="adj2" fmla="val -60700"/>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rgbClr val="552579"/>
              </a:solidFill>
              <a:latin typeface="Times New Roman" panose="02020603050405020304" pitchFamily="18" charset="0"/>
              <a:cs typeface="Times New Roman" panose="02020603050405020304" pitchFamily="18" charset="0"/>
            </a:rPr>
            <a:t>Encuestas</a:t>
          </a:r>
          <a:endParaRPr lang="es-CU" sz="1700" b="1" kern="1200" dirty="0">
            <a:solidFill>
              <a:srgbClr val="552579"/>
            </a:solidFill>
            <a:latin typeface="Times New Roman" panose="02020603050405020304" pitchFamily="18" charset="0"/>
            <a:cs typeface="Times New Roman" panose="02020603050405020304" pitchFamily="18" charset="0"/>
          </a:endParaRPr>
        </a:p>
      </dsp:txBody>
      <dsp:txXfrm>
        <a:off x="7132667" y="2595347"/>
        <a:ext cx="1871568" cy="588808"/>
      </dsp:txXfrm>
    </dsp:sp>
    <dsp:sp modelId="{4F0EAEFB-E261-4BB0-BADD-EA1F00B5F2C8}">
      <dsp:nvSpPr>
        <dsp:cNvPr id="0" name=""/>
        <dsp:cNvSpPr/>
      </dsp:nvSpPr>
      <dsp:spPr>
        <a:xfrm>
          <a:off x="9260466" y="983864"/>
          <a:ext cx="2102886" cy="168230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F1E6F-4457-4F84-A236-3D0E8708FD79}">
      <dsp:nvSpPr>
        <dsp:cNvPr id="0" name=""/>
        <dsp:cNvSpPr/>
      </dsp:nvSpPr>
      <dsp:spPr>
        <a:xfrm>
          <a:off x="9445842" y="2595347"/>
          <a:ext cx="1871568" cy="588808"/>
        </a:xfrm>
        <a:prstGeom prst="wedgeRectCallout">
          <a:avLst>
            <a:gd name="adj1" fmla="val 20250"/>
            <a:gd name="adj2" fmla="val -60700"/>
          </a:avLst>
        </a:prstGeom>
        <a:solidFill>
          <a:srgbClr val="CAA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rgbClr val="552579"/>
              </a:solidFill>
              <a:latin typeface="Times New Roman" panose="02020603050405020304" pitchFamily="18" charset="0"/>
              <a:cs typeface="Times New Roman" panose="02020603050405020304" pitchFamily="18" charset="0"/>
            </a:rPr>
            <a:t>Entrevistas</a:t>
          </a:r>
          <a:endParaRPr lang="es-CU" sz="1700" b="1" kern="1200" dirty="0">
            <a:solidFill>
              <a:srgbClr val="552579"/>
            </a:solidFill>
            <a:latin typeface="Times New Roman" panose="02020603050405020304" pitchFamily="18" charset="0"/>
            <a:cs typeface="Times New Roman" panose="02020603050405020304" pitchFamily="18" charset="0"/>
          </a:endParaRPr>
        </a:p>
      </dsp:txBody>
      <dsp:txXfrm>
        <a:off x="9445842" y="2595347"/>
        <a:ext cx="1871568" cy="588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AC6F4-E9B4-414B-9AFC-EAF3678D76F4}">
      <dsp:nvSpPr>
        <dsp:cNvPr id="0" name=""/>
        <dsp:cNvSpPr/>
      </dsp:nvSpPr>
      <dsp:spPr>
        <a:xfrm rot="10800000">
          <a:off x="1896002" y="2486"/>
          <a:ext cx="6721666" cy="811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98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Arial Narrow" panose="020B0606020202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aestevez07@alumnos.uaq.mx</a:t>
          </a:r>
          <a:r>
            <a:rPr lang="es-MX" sz="1800" b="1" kern="1200" dirty="0">
              <a:latin typeface="Arial Narrow" panose="020B0606020202030204" pitchFamily="34" charset="0"/>
            </a:rPr>
            <a:t> </a:t>
          </a:r>
          <a:r>
            <a:rPr lang="es-MX" sz="1800" b="1" kern="1200" dirty="0">
              <a:latin typeface="Arial Narrow" panose="020B0606020202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ailenet94@gmail.com</a:t>
          </a:r>
          <a:endParaRPr lang="es-CU" sz="1800" b="1" kern="1200" dirty="0"/>
        </a:p>
      </dsp:txBody>
      <dsp:txXfrm rot="10800000">
        <a:off x="2098953" y="2486"/>
        <a:ext cx="6518715" cy="811804"/>
      </dsp:txXfrm>
    </dsp:sp>
    <dsp:sp modelId="{95C7478A-7C4B-4B49-B740-29846B96772E}">
      <dsp:nvSpPr>
        <dsp:cNvPr id="0" name=""/>
        <dsp:cNvSpPr/>
      </dsp:nvSpPr>
      <dsp:spPr>
        <a:xfrm>
          <a:off x="1490100" y="2486"/>
          <a:ext cx="811804" cy="81180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BCB48-9066-4195-8683-20D86A8C66DA}">
      <dsp:nvSpPr>
        <dsp:cNvPr id="0" name=""/>
        <dsp:cNvSpPr/>
      </dsp:nvSpPr>
      <dsp:spPr>
        <a:xfrm rot="10800000">
          <a:off x="1896002" y="1056621"/>
          <a:ext cx="6721666" cy="811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98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b="1" kern="1200">
              <a:latin typeface="Arial Narrow" panose="020B0606020202030204" pitchFamily="34" charset="0"/>
              <a:hlinkClick xmlns:r="http://schemas.openxmlformats.org/officeDocument/2006/relationships" r:id="rId4">
                <a:extLst>
                  <a:ext uri="{A12FA001-AC4F-418D-AE19-62706E023703}">
                    <ahyp:hlinkClr xmlns:ahyp="http://schemas.microsoft.com/office/drawing/2018/hyperlinkcolor" val="tx"/>
                  </a:ext>
                </a:extLst>
              </a:hlinkClick>
            </a:rPr>
            <a:t>https://orcid.org/0000-0002-4337-0250</a:t>
          </a:r>
          <a:endParaRPr lang="es-CU" sz="1800" b="1" kern="1200" dirty="0"/>
        </a:p>
      </dsp:txBody>
      <dsp:txXfrm rot="10800000">
        <a:off x="2098953" y="1056621"/>
        <a:ext cx="6518715" cy="811804"/>
      </dsp:txXfrm>
    </dsp:sp>
    <dsp:sp modelId="{9D75C29A-7B4C-46A1-860E-7611965332E1}">
      <dsp:nvSpPr>
        <dsp:cNvPr id="0" name=""/>
        <dsp:cNvSpPr/>
      </dsp:nvSpPr>
      <dsp:spPr>
        <a:xfrm>
          <a:off x="1490100" y="1056621"/>
          <a:ext cx="811804" cy="811804"/>
        </a:xfrm>
        <a:prstGeom prst="ellipse">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D7D72-F57A-4CE3-A2D7-1BEB76569DCE}">
      <dsp:nvSpPr>
        <dsp:cNvPr id="0" name=""/>
        <dsp:cNvSpPr/>
      </dsp:nvSpPr>
      <dsp:spPr>
        <a:xfrm rot="10800000">
          <a:off x="1896002" y="2110756"/>
          <a:ext cx="6721666" cy="811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98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b="1" kern="1200">
              <a:latin typeface="Arial Narrow" panose="020B0606020202030204" pitchFamily="34" charset="0"/>
              <a:hlinkClick xmlns:r="http://schemas.openxmlformats.org/officeDocument/2006/relationships" r:id="rId6">
                <a:extLst>
                  <a:ext uri="{A12FA001-AC4F-418D-AE19-62706E023703}">
                    <ahyp:hlinkClr xmlns:ahyp="http://schemas.microsoft.com/office/drawing/2018/hyperlinkcolor" val="tx"/>
                  </a:ext>
                </a:extLst>
              </a:hlinkClick>
            </a:rPr>
            <a:t>https://scholar.google.es/citations?user=fRX1WUAAAAAJ&amp;hl=es</a:t>
          </a:r>
          <a:endParaRPr lang="es-CU" sz="1800" b="1" kern="1200" dirty="0"/>
        </a:p>
      </dsp:txBody>
      <dsp:txXfrm rot="10800000">
        <a:off x="2098953" y="2110756"/>
        <a:ext cx="6518715" cy="811804"/>
      </dsp:txXfrm>
    </dsp:sp>
    <dsp:sp modelId="{B568C4B2-8587-494E-B3EB-670D66BCE31E}">
      <dsp:nvSpPr>
        <dsp:cNvPr id="0" name=""/>
        <dsp:cNvSpPr/>
      </dsp:nvSpPr>
      <dsp:spPr>
        <a:xfrm>
          <a:off x="1490100" y="2110756"/>
          <a:ext cx="811804" cy="811804"/>
        </a:xfrm>
        <a:prstGeom prst="ellipse">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DC950-CF64-4E9D-8732-3AB02B96ADEF}">
      <dsp:nvSpPr>
        <dsp:cNvPr id="0" name=""/>
        <dsp:cNvSpPr/>
      </dsp:nvSpPr>
      <dsp:spPr>
        <a:xfrm rot="10800000">
          <a:off x="1896002" y="3164890"/>
          <a:ext cx="6721666" cy="811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98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u="sng" kern="1200">
              <a:effectLst/>
              <a:latin typeface="Arial Narrow" panose="020B0606020202030204" pitchFamily="34" charset="0"/>
              <a:ea typeface="Calibri" panose="020F050202020403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https://www.researchgate.net/profile/Ailen-Estevez-Torres</a:t>
          </a:r>
          <a:r>
            <a:rPr lang="en-US" sz="1800" b="1" kern="1200">
              <a:effectLst/>
              <a:latin typeface="Arial Narrow" panose="020B0606020202030204" pitchFamily="34" charset="0"/>
              <a:ea typeface="Calibri" panose="020F0502020204030204" pitchFamily="34" charset="0"/>
              <a:cs typeface="Arial" panose="020B0604020202020204" pitchFamily="34" charset="0"/>
            </a:rPr>
            <a:t> </a:t>
          </a:r>
          <a:endParaRPr lang="es-CU" sz="1800" b="1" kern="1200" dirty="0"/>
        </a:p>
      </dsp:txBody>
      <dsp:txXfrm rot="10800000">
        <a:off x="2098953" y="3164890"/>
        <a:ext cx="6518715" cy="811804"/>
      </dsp:txXfrm>
    </dsp:sp>
    <dsp:sp modelId="{07064A0D-75A8-4691-B21C-842AFA9E0F87}">
      <dsp:nvSpPr>
        <dsp:cNvPr id="0" name=""/>
        <dsp:cNvSpPr/>
      </dsp:nvSpPr>
      <dsp:spPr>
        <a:xfrm>
          <a:off x="1490100" y="3164890"/>
          <a:ext cx="811804" cy="811804"/>
        </a:xfrm>
        <a:prstGeom prst="ellipse">
          <a:avLst/>
        </a:prstGeom>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AAA62-C7E8-4FBA-8C2C-11A17643534B}">
      <dsp:nvSpPr>
        <dsp:cNvPr id="0" name=""/>
        <dsp:cNvSpPr/>
      </dsp:nvSpPr>
      <dsp:spPr>
        <a:xfrm rot="10800000">
          <a:off x="1896002" y="4219025"/>
          <a:ext cx="6721666" cy="811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98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effectLst/>
              <a:latin typeface="Arial Narrow" panose="020B0606020202030204" pitchFamily="34" charset="0"/>
              <a:ea typeface="Calibri" panose="020F050202020403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https://www.linkedin.com/in/ailen-estevez-torres-503119178</a:t>
          </a:r>
          <a:r>
            <a:rPr lang="en-US" sz="1800" b="1" kern="1200" dirty="0">
              <a:effectLst/>
              <a:latin typeface="Arial Narrow" panose="020B0606020202030204" pitchFamily="34" charset="0"/>
              <a:ea typeface="Calibri" panose="020F0502020204030204" pitchFamily="34" charset="0"/>
              <a:cs typeface="Arial" panose="020B0604020202020204" pitchFamily="34" charset="0"/>
            </a:rPr>
            <a:t> </a:t>
          </a:r>
          <a:endParaRPr lang="es-CU" sz="1800" b="1" kern="1200" dirty="0"/>
        </a:p>
      </dsp:txBody>
      <dsp:txXfrm rot="10800000">
        <a:off x="2098953" y="4219025"/>
        <a:ext cx="6518715" cy="811804"/>
      </dsp:txXfrm>
    </dsp:sp>
    <dsp:sp modelId="{43F60E70-8CA7-4F0A-BF6B-406FB13CFCBA}">
      <dsp:nvSpPr>
        <dsp:cNvPr id="0" name=""/>
        <dsp:cNvSpPr/>
      </dsp:nvSpPr>
      <dsp:spPr>
        <a:xfrm>
          <a:off x="1490100" y="4219025"/>
          <a:ext cx="811804" cy="811804"/>
        </a:xfrm>
        <a:prstGeom prst="ellipse">
          <a:avLst/>
        </a:prstGeom>
        <a:blipFill rotWithShape="1">
          <a:blip xmlns:r="http://schemas.openxmlformats.org/officeDocument/2006/relationships" r:embed="rId11" cstate="print">
            <a:extLst>
              <a:ext uri="{28A0092B-C50C-407E-A947-70E740481C1C}">
                <a14:useLocalDpi xmlns:a14="http://schemas.microsoft.com/office/drawing/2010/main" val="0"/>
              </a:ext>
            </a:extLst>
          </a:blip>
          <a:srcRect/>
          <a:stretch>
            <a:fillRect l="-39000" r="-39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6A220-381F-4F93-B629-A4018EEA6646}" type="datetimeFigureOut">
              <a:rPr lang="es-CU" smtClean="0"/>
              <a:t>2/6/2023</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2823F-6364-4D32-A4D4-5021063B9771}" type="slidenum">
              <a:rPr lang="es-CU" smtClean="0"/>
              <a:t>‹Nº›</a:t>
            </a:fld>
            <a:endParaRPr lang="es-CU"/>
          </a:p>
        </p:txBody>
      </p:sp>
    </p:spTree>
    <p:extLst>
      <p:ext uri="{BB962C8B-B14F-4D97-AF65-F5344CB8AC3E}">
        <p14:creationId xmlns:p14="http://schemas.microsoft.com/office/powerpoint/2010/main" val="428587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mj-lt"/>
              <a:buAutoNum type="arabicPeriod"/>
            </a:pPr>
            <a:r>
              <a:rPr lang="es-MX" dirty="0"/>
              <a:t>Mejora de la eficiencia y la productividad: La incorporación de tecnologías en los procesos de fabricación de muebles permite automatizar tareas repetitivas y mejorar la eficiencia operativa. El uso de maquinaria y equipos avanzados, como cortadoras láser, máquinas CNC y sistemas de gestión de inventario, puede reducir los tiempos de producción y minimizar los errores, lo que conduce a una mayor productividad y ahorro de costos.</a:t>
            </a:r>
          </a:p>
          <a:p>
            <a:pPr>
              <a:buFont typeface="+mj-lt"/>
              <a:buAutoNum type="arabicPeriod"/>
            </a:pPr>
            <a:r>
              <a:rPr lang="es-MX" dirty="0"/>
              <a:t>Innovación y diferenciación en el mercado: El sector de muebles es altamente competitivo y se caracteriza por una demanda cada vez más sofisticada y exigente. Mediante la investigación y la adopción de tecnologías avanzadas, una empresa puede desarrollar nuevos productos, diseños personalizados y soluciones innovadoras que se destaquen en el mercado. La capacidad de ofrecer opciones de personalización y diseños únicos a través de herramientas de diseño asistido por computadora (CAD) y visualización 3D puede ser un diferenciador clave para atraer y retener a los clientes.</a:t>
            </a:r>
          </a:p>
          <a:p>
            <a:pPr>
              <a:buFont typeface="+mj-lt"/>
              <a:buAutoNum type="arabicPeriod"/>
            </a:pPr>
            <a:r>
              <a:rPr lang="es-MX" dirty="0"/>
              <a:t>Optimización de la gestión y toma de decisiones: Las tecnologías de información y comunicación (TIC) ofrecen herramientas para mejorar la gestión empresarial y facilitar la toma de decisiones informadas. Mediante la implementación de sistemas de planificación de recursos empresariales (ERP), por ejemplo, una empresa de muebles puede optimizar la gestión de inventario, la planificación de la producción y la logística. Además, el análisis de datos y el uso de inteligencia artificial pueden proporcionar información valiosa sobre las preferencias de los clientes, las tendencias del mercado y las oportunidades de crecimiento.</a:t>
            </a:r>
          </a:p>
          <a:p>
            <a:pPr>
              <a:buFont typeface="+mj-lt"/>
              <a:buAutoNum type="arabicPeriod"/>
            </a:pPr>
            <a:r>
              <a:rPr lang="es-MX" dirty="0"/>
              <a:t>Acceso a nuevos mercados y canales de venta: La capacidad de integrar tecnologías digitales en los procesos de comercialización y ventas es fundamental en la era digital. La investigación y el desarrollo de capacidades tecnológicas permiten a una empresa de muebles expandir su alcance a través de la venta en línea, el comercio electrónico y el marketing digital. Estos canales proporcionan la oportunidad de llegar a clientes nacionales e internacionales, superando las barreras geográficas y generando nuevas fuentes de ingresos.</a:t>
            </a:r>
          </a:p>
          <a:p>
            <a:pPr>
              <a:buFont typeface="+mj-lt"/>
              <a:buAutoNum type="arabicPeriod"/>
            </a:pPr>
            <a:r>
              <a:rPr lang="es-MX" dirty="0"/>
              <a:t>Adaptación a las tendencias y exigencias del mercado global: El avance tecnológico es constante y las empresas que no se adaptan corren el riesgo de quedarse rezagadas. La investigación para el desarrollo de capacidades tecnológicas en una empresa de muebles en Cuba permitirá a la organización estar al tanto de las últimas tendencias y exigencias del mercado global. Esto es especialmente importante en un contexto de internacionalización, donde las empresas cubanas pueden buscar oportunidades en el mercado internacional y competir en igualdad de condiciones.</a:t>
            </a:r>
          </a:p>
          <a:p>
            <a:r>
              <a:rPr lang="es-MX" dirty="0"/>
              <a:t>En conclusión, realizar una investigación para el desarrollo de capacidades tecnológicas en una empresa de muebles en Cuba justifica su necesidad para mejorar la eficiencia, promover</a:t>
            </a:r>
          </a:p>
          <a:p>
            <a:endParaRPr lang="es-CU" dirty="0"/>
          </a:p>
        </p:txBody>
      </p:sp>
      <p:sp>
        <p:nvSpPr>
          <p:cNvPr id="4" name="Marcador de número de diapositiva 3"/>
          <p:cNvSpPr>
            <a:spLocks noGrp="1"/>
          </p:cNvSpPr>
          <p:nvPr>
            <p:ph type="sldNum" sz="quarter" idx="5"/>
          </p:nvPr>
        </p:nvSpPr>
        <p:spPr/>
        <p:txBody>
          <a:bodyPr/>
          <a:lstStyle/>
          <a:p>
            <a:fld id="{70D2823F-6364-4D32-A4D4-5021063B9771}" type="slidenum">
              <a:rPr lang="es-CU" smtClean="0"/>
              <a:t>2</a:t>
            </a:fld>
            <a:endParaRPr lang="es-CU"/>
          </a:p>
        </p:txBody>
      </p:sp>
    </p:spTree>
    <p:extLst>
      <p:ext uri="{BB962C8B-B14F-4D97-AF65-F5344CB8AC3E}">
        <p14:creationId xmlns:p14="http://schemas.microsoft.com/office/powerpoint/2010/main" val="40281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ea typeface="Calibri" panose="020F0502020204030204" pitchFamily="34" charset="0"/>
                <a:cs typeface="Times New Roman" panose="02020603050405020304" pitchFamily="18" charset="0"/>
              </a:rPr>
              <a:t>Cuba posee actualmente 65000 habitaciones en hoteles, para enfrentar el "boom" de visitantes extranjeros, el país proyecta edificar 224 nuevas instalaciones hoteleras con 103 000 habitaciones. Lo cual implicaría un total de </a:t>
            </a:r>
            <a:r>
              <a:rPr lang="es-MX"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168000 </a:t>
            </a:r>
            <a:r>
              <a:rPr lang="es-MX" dirty="0">
                <a:latin typeface="Arial" panose="020B0604020202020204" pitchFamily="34" charset="0"/>
                <a:ea typeface="Calibri" panose="020F0502020204030204" pitchFamily="34" charset="0"/>
                <a:cs typeface="Times New Roman" panose="02020603050405020304" pitchFamily="18" charset="0"/>
              </a:rPr>
              <a:t>habitaciones en el 2030.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D74F5525-7B86-462F-878C-F0CD63B12936}" type="slidenum">
              <a:rPr lang="es-ES" smtClean="0"/>
              <a:t>5</a:t>
            </a:fld>
            <a:endParaRPr lang="es-ES"/>
          </a:p>
        </p:txBody>
      </p:sp>
    </p:spTree>
    <p:extLst>
      <p:ext uri="{BB962C8B-B14F-4D97-AF65-F5344CB8AC3E}">
        <p14:creationId xmlns:p14="http://schemas.microsoft.com/office/powerpoint/2010/main" val="37149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4F5525-7B86-462F-878C-F0CD63B12936}" type="slidenum">
              <a:rPr lang="es-ES" smtClean="0"/>
              <a:t>9</a:t>
            </a:fld>
            <a:endParaRPr lang="es-ES"/>
          </a:p>
        </p:txBody>
      </p:sp>
    </p:spTree>
    <p:extLst>
      <p:ext uri="{BB962C8B-B14F-4D97-AF65-F5344CB8AC3E}">
        <p14:creationId xmlns:p14="http://schemas.microsoft.com/office/powerpoint/2010/main" val="180521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pPr>
            <a:r>
              <a:rPr lang="es-ES_tradnl" sz="1800" dirty="0">
                <a:effectLst/>
                <a:latin typeface="Arial" panose="020B0604020202020204" pitchFamily="34" charset="0"/>
                <a:ea typeface="Times New Roman" panose="02020603050405020304" pitchFamily="18" charset="0"/>
                <a:cs typeface="Arial" panose="020B0604020202020204" pitchFamily="34" charset="0"/>
              </a:rPr>
              <a:t>Según el propósito la siguiente investigación es aplica tecnológica pues sirve para generar conocimientos que se puedan poner en práctica en el sector productivo, con el fin de impulsar un impacto positivo en la vida cotidiana.</a:t>
            </a:r>
            <a:endParaRPr lang="es-CU"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s-MX" sz="1800" dirty="0">
                <a:effectLst/>
                <a:latin typeface="Arial" panose="020B0604020202020204" pitchFamily="34" charset="0"/>
                <a:ea typeface="Times New Roman" panose="02020603050405020304" pitchFamily="18" charset="0"/>
                <a:cs typeface="Arial" panose="020B0604020202020204" pitchFamily="34" charset="0"/>
              </a:rPr>
              <a:t>Por otro lado, según el nivel de profundización es una investigación explicativa </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pues se establecerán relaciones de causa y efecto que permitan hacer generalizaciones que puedan extenderse a realidades similares.</a:t>
            </a:r>
            <a:endParaRPr lang="es-CU"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Según los datos que serán empleados la investigación será mayormente cualitativa, aunque tendrá algunos aspectos cuantitativos.</a:t>
            </a:r>
            <a:endParaRPr lang="es-CU"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Según la manipulación de las variables la investigación será no experimental pues no podemos controlar las variables.</a:t>
            </a:r>
            <a:endParaRPr lang="es-CU"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s-MX" sz="1800" dirty="0">
                <a:effectLst/>
                <a:latin typeface="Arial" panose="020B0604020202020204" pitchFamily="34" charset="0"/>
                <a:ea typeface="Times New Roman" panose="02020603050405020304" pitchFamily="18" charset="0"/>
                <a:cs typeface="Arial" panose="020B0604020202020204" pitchFamily="34" charset="0"/>
              </a:rPr>
              <a:t>Según el tipo de inferencia será Hipotético deductiva. Y teniendo en cuenta el tiempo en que se realiza será transversal. </a:t>
            </a:r>
            <a:endParaRPr lang="es-C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fld id="{70D2823F-6364-4D32-A4D4-5021063B9771}" type="slidenum">
              <a:rPr lang="es-CU" smtClean="0"/>
              <a:t>12</a:t>
            </a:fld>
            <a:endParaRPr lang="es-CU"/>
          </a:p>
        </p:txBody>
      </p:sp>
    </p:spTree>
    <p:extLst>
      <p:ext uri="{BB962C8B-B14F-4D97-AF65-F5344CB8AC3E}">
        <p14:creationId xmlns:p14="http://schemas.microsoft.com/office/powerpoint/2010/main" val="331408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70D2823F-6364-4D32-A4D4-5021063B9771}" type="slidenum">
              <a:rPr lang="es-CU" smtClean="0"/>
              <a:t>18</a:t>
            </a:fld>
            <a:endParaRPr lang="es-CU"/>
          </a:p>
        </p:txBody>
      </p:sp>
    </p:spTree>
    <p:extLst>
      <p:ext uri="{BB962C8B-B14F-4D97-AF65-F5344CB8AC3E}">
        <p14:creationId xmlns:p14="http://schemas.microsoft.com/office/powerpoint/2010/main" val="299378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8FE93-CCDA-2A80-0CAA-929C6AC6D5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F140CD56-AC9A-6448-98CC-79F5B67FB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EDBB647D-0245-12BD-2954-C61880538B58}"/>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002E2EFC-29A7-23B9-C25E-6C7E9A0F6D98}"/>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69AB8CB8-C7C5-67C1-9945-1EF9723838A4}"/>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86258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D9C9E-C972-8097-7F12-BED4852D587A}"/>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F4CCFA10-3F1A-1372-E233-914A880822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A951C7D5-EB79-9A16-0539-85154989ADD2}"/>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D40A2832-4730-A3EC-58EA-11204C63723B}"/>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3518A996-02A3-9FBC-FA57-758EFA37692E}"/>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350479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6D43A7-6323-642F-86FC-042B5BB26B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2F13449F-D711-0B81-DE31-F3CD6F46E9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72B4ACDC-F145-8C0F-B1AF-0353C7D0D0B9}"/>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AEC33294-C4FE-D6F9-39D8-D0164BE3933B}"/>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4398EC6C-79D9-D93D-AAAE-DE102950B9A1}"/>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90584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D045C-169F-26FC-CE1A-D27BF33A4DFB}"/>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95C11B5D-078B-1AC2-329C-9233A2367A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BA975E78-81B6-09C2-E8A4-A93481B13BC1}"/>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4F5E0396-8392-6DAA-BA07-BEDD3A6BA400}"/>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28C4A1FD-519F-BCED-F541-711FA1293284}"/>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271109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1CA30-7A17-DA67-D73B-40A8594B0C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538C723A-61AB-8BCB-C913-6FAD802B0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E6A2B54-E53B-7B8A-489B-D38B98D088A1}"/>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D14615B7-C0E3-27EB-640B-86143E494F86}"/>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800D7603-D009-12EB-2D52-425A21159EC3}"/>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22522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DCE0-C9CB-F39C-E989-D834325B2EC8}"/>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C97EC301-CC7A-AB06-D774-1A7528FF6EC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830C14CD-A9C7-8F39-386E-7FDDB8B442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A3815CA8-8330-4480-7127-9DB6944AB964}"/>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6" name="Marcador de pie de página 5">
            <a:extLst>
              <a:ext uri="{FF2B5EF4-FFF2-40B4-BE49-F238E27FC236}">
                <a16:creationId xmlns:a16="http://schemas.microsoft.com/office/drawing/2014/main" id="{9DB0CAD5-5512-D3D7-B006-0CD67E0FCF82}"/>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3685559D-1C14-1A35-B83D-A1F031CB7AE7}"/>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101779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07D20-5F98-034C-050F-2C09CE97A01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6FF7A9EF-4D13-CF33-6635-68722AAC4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7B6EBE-505D-3055-4A20-8AF81723163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4FCFD04A-2155-345D-1645-1582173A8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A27D13-3894-8875-4A0A-A3EA1B6A1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6D2AE5FC-C773-7962-49AE-7A02E14E6902}"/>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8" name="Marcador de pie de página 7">
            <a:extLst>
              <a:ext uri="{FF2B5EF4-FFF2-40B4-BE49-F238E27FC236}">
                <a16:creationId xmlns:a16="http://schemas.microsoft.com/office/drawing/2014/main" id="{B2BCE722-F580-DA58-48E0-6D215095ABD5}"/>
              </a:ext>
            </a:extLst>
          </p:cNvPr>
          <p:cNvSpPr>
            <a:spLocks noGrp="1"/>
          </p:cNvSpPr>
          <p:nvPr>
            <p:ph type="ftr" sz="quarter" idx="11"/>
          </p:nvPr>
        </p:nvSpPr>
        <p:spPr/>
        <p:txBody>
          <a:bodyPr/>
          <a:lstStyle/>
          <a:p>
            <a:endParaRPr lang="es-CU"/>
          </a:p>
        </p:txBody>
      </p:sp>
      <p:sp>
        <p:nvSpPr>
          <p:cNvPr id="9" name="Marcador de número de diapositiva 8">
            <a:extLst>
              <a:ext uri="{FF2B5EF4-FFF2-40B4-BE49-F238E27FC236}">
                <a16:creationId xmlns:a16="http://schemas.microsoft.com/office/drawing/2014/main" id="{2DCF9573-D05B-7F54-5719-C0923EA85F73}"/>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233563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2D77C-E9AA-BB34-BFF2-CBC9B47DC919}"/>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BF84681A-43C6-4367-B354-0644006F5BEA}"/>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4" name="Marcador de pie de página 3">
            <a:extLst>
              <a:ext uri="{FF2B5EF4-FFF2-40B4-BE49-F238E27FC236}">
                <a16:creationId xmlns:a16="http://schemas.microsoft.com/office/drawing/2014/main" id="{6A221C36-3293-0556-C1F1-FFFC0F94C4EA}"/>
              </a:ext>
            </a:extLst>
          </p:cNvPr>
          <p:cNvSpPr>
            <a:spLocks noGrp="1"/>
          </p:cNvSpPr>
          <p:nvPr>
            <p:ph type="ftr" sz="quarter" idx="11"/>
          </p:nvPr>
        </p:nvSpPr>
        <p:spPr/>
        <p:txBody>
          <a:bodyPr/>
          <a:lstStyle/>
          <a:p>
            <a:endParaRPr lang="es-CU"/>
          </a:p>
        </p:txBody>
      </p:sp>
      <p:sp>
        <p:nvSpPr>
          <p:cNvPr id="5" name="Marcador de número de diapositiva 4">
            <a:extLst>
              <a:ext uri="{FF2B5EF4-FFF2-40B4-BE49-F238E27FC236}">
                <a16:creationId xmlns:a16="http://schemas.microsoft.com/office/drawing/2014/main" id="{E97B34B2-E11F-5462-6199-9A570B74A56C}"/>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17200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A623CD-D126-D9DF-4B41-ECC7DCDA95B0}"/>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3" name="Marcador de pie de página 2">
            <a:extLst>
              <a:ext uri="{FF2B5EF4-FFF2-40B4-BE49-F238E27FC236}">
                <a16:creationId xmlns:a16="http://schemas.microsoft.com/office/drawing/2014/main" id="{66F2A828-4DFD-0800-ECAF-9FE35F306B61}"/>
              </a:ext>
            </a:extLst>
          </p:cNvPr>
          <p:cNvSpPr>
            <a:spLocks noGrp="1"/>
          </p:cNvSpPr>
          <p:nvPr>
            <p:ph type="ftr" sz="quarter" idx="11"/>
          </p:nvPr>
        </p:nvSpPr>
        <p:spPr/>
        <p:txBody>
          <a:bodyPr/>
          <a:lstStyle/>
          <a:p>
            <a:endParaRPr lang="es-CU"/>
          </a:p>
        </p:txBody>
      </p:sp>
      <p:sp>
        <p:nvSpPr>
          <p:cNvPr id="4" name="Marcador de número de diapositiva 3">
            <a:extLst>
              <a:ext uri="{FF2B5EF4-FFF2-40B4-BE49-F238E27FC236}">
                <a16:creationId xmlns:a16="http://schemas.microsoft.com/office/drawing/2014/main" id="{C667882F-20DD-6B92-00E1-4FAA436B3368}"/>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142850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5F7BD-B6C1-845A-6F12-BD47336243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7A5CF32A-E905-E4BA-8375-2E4833518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F7DC9363-9303-6C8D-1832-59A9CB127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846AFB-C5CC-5D83-51BD-6EB8BCAB4F64}"/>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6" name="Marcador de pie de página 5">
            <a:extLst>
              <a:ext uri="{FF2B5EF4-FFF2-40B4-BE49-F238E27FC236}">
                <a16:creationId xmlns:a16="http://schemas.microsoft.com/office/drawing/2014/main" id="{EFE949C2-6E4E-F466-5763-652416440A08}"/>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85E63F16-3E75-1DBD-41A9-D3952674F583}"/>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34778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6379C-2EA3-5CEE-3F9A-7516B05B1F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BFB059BC-2F57-CE45-52ED-74702CDB8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2DAFB553-8D2D-6066-A143-A781449BB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91512D-2E38-2EF2-B71D-97CFF0E31A80}"/>
              </a:ext>
            </a:extLst>
          </p:cNvPr>
          <p:cNvSpPr>
            <a:spLocks noGrp="1"/>
          </p:cNvSpPr>
          <p:nvPr>
            <p:ph type="dt" sz="half" idx="10"/>
          </p:nvPr>
        </p:nvSpPr>
        <p:spPr/>
        <p:txBody>
          <a:bodyPr/>
          <a:lstStyle/>
          <a:p>
            <a:fld id="{0FAC37B7-A42D-4A4C-AF64-6418543B92E3}" type="datetimeFigureOut">
              <a:rPr lang="es-CU" smtClean="0"/>
              <a:t>2/6/2023</a:t>
            </a:fld>
            <a:endParaRPr lang="es-CU"/>
          </a:p>
        </p:txBody>
      </p:sp>
      <p:sp>
        <p:nvSpPr>
          <p:cNvPr id="6" name="Marcador de pie de página 5">
            <a:extLst>
              <a:ext uri="{FF2B5EF4-FFF2-40B4-BE49-F238E27FC236}">
                <a16:creationId xmlns:a16="http://schemas.microsoft.com/office/drawing/2014/main" id="{73831272-FB96-D864-D8B9-A5C69EF0BDE0}"/>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095CC0A8-2449-0B3C-E747-85D4797D553C}"/>
              </a:ext>
            </a:extLst>
          </p:cNvPr>
          <p:cNvSpPr>
            <a:spLocks noGrp="1"/>
          </p:cNvSpPr>
          <p:nvPr>
            <p:ph type="sldNum" sz="quarter" idx="12"/>
          </p:nvPr>
        </p:nvSpPr>
        <p:spPr/>
        <p:txBody>
          <a:bodyPr/>
          <a:lstStyle/>
          <a:p>
            <a:fld id="{7C56098C-18F4-439D-B1B0-2B64FEB9F72F}" type="slidenum">
              <a:rPr lang="es-CU" smtClean="0"/>
              <a:t>‹Nº›</a:t>
            </a:fld>
            <a:endParaRPr lang="es-CU"/>
          </a:p>
        </p:txBody>
      </p:sp>
    </p:spTree>
    <p:extLst>
      <p:ext uri="{BB962C8B-B14F-4D97-AF65-F5344CB8AC3E}">
        <p14:creationId xmlns:p14="http://schemas.microsoft.com/office/powerpoint/2010/main" val="2997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0C02EC-93F7-B002-C304-E05AE0B25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988801FD-10D8-8EFD-02D9-7B4CE13D5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15461F7B-573B-AEF8-A6DF-72320ED53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C37B7-A42D-4A4C-AF64-6418543B92E3}" type="datetimeFigureOut">
              <a:rPr lang="es-CU" smtClean="0"/>
              <a:t>2/6/2023</a:t>
            </a:fld>
            <a:endParaRPr lang="es-CU"/>
          </a:p>
        </p:txBody>
      </p:sp>
      <p:sp>
        <p:nvSpPr>
          <p:cNvPr id="5" name="Marcador de pie de página 4">
            <a:extLst>
              <a:ext uri="{FF2B5EF4-FFF2-40B4-BE49-F238E27FC236}">
                <a16:creationId xmlns:a16="http://schemas.microsoft.com/office/drawing/2014/main" id="{64B08F35-9C7D-5160-1C7F-DDC22F317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Marcador de número de diapositiva 5">
            <a:extLst>
              <a:ext uri="{FF2B5EF4-FFF2-40B4-BE49-F238E27FC236}">
                <a16:creationId xmlns:a16="http://schemas.microsoft.com/office/drawing/2014/main" id="{310A3A7C-E9A8-5723-CC57-C65DDA2B6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6098C-18F4-439D-B1B0-2B64FEB9F72F}" type="slidenum">
              <a:rPr lang="es-CU" smtClean="0"/>
              <a:t>‹Nº›</a:t>
            </a:fld>
            <a:endParaRPr lang="es-CU"/>
          </a:p>
        </p:txBody>
      </p:sp>
    </p:spTree>
    <p:extLst>
      <p:ext uri="{BB962C8B-B14F-4D97-AF65-F5344CB8AC3E}">
        <p14:creationId xmlns:p14="http://schemas.microsoft.com/office/powerpoint/2010/main" val="286049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1.pn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ielo.sld.cu/scielo.php?script=sci_arttext&amp;pid=S2218-36202021000300382&amp;lng=es&amp;tlng=e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juliocanoramirez.files.wordpress.com/2015/02/elaboracion_y_planeacion_del_plan_tecnologico_1.pdf" TargetMode="External"/><Relationship Id="rId5" Type="http://schemas.openxmlformats.org/officeDocument/2006/relationships/hyperlink" Target="http://www.acn.cu/economia/83444-las-fortalezas-de-dujo-la-empresa-por-excelencia-de-la-industria-cubana-del-mueble"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i.org/10.1016/S1138-5758(07)70095-6"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oi.org/10.26439/ing.ind2021.n40.4861" TargetMode="External"/><Relationship Id="rId5" Type="http://schemas.openxmlformats.org/officeDocument/2006/relationships/hyperlink" Target="https://doi.org/10.1016/j.techfore.2018.03.026"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image" Target="../media/image42.jpg"/><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5.png"/><Relationship Id="rId10"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xml"/><Relationship Id="rId7" Type="http://schemas.openxmlformats.org/officeDocument/2006/relationships/image" Target="../media/image21.jpeg"/><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0.jpeg"/><Relationship Id="rId11" Type="http://schemas.openxmlformats.org/officeDocument/2006/relationships/image" Target="../media/image1.png"/><Relationship Id="rId5" Type="http://schemas.openxmlformats.org/officeDocument/2006/relationships/image" Target="../media/image19.jpg"/><Relationship Id="rId10" Type="http://schemas.openxmlformats.org/officeDocument/2006/relationships/image" Target="../media/image2.png"/><Relationship Id="rId4" Type="http://schemas.openxmlformats.org/officeDocument/2006/relationships/image" Target="../media/image18.jp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1.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4" name="Imagen 3">
            <a:extLst>
              <a:ext uri="{FF2B5EF4-FFF2-40B4-BE49-F238E27FC236}">
                <a16:creationId xmlns:a16="http://schemas.microsoft.com/office/drawing/2014/main" id="{79FCA3F4-CF55-DFFB-91AE-3C0D3203C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5" y="1138232"/>
            <a:ext cx="8069713" cy="5302954"/>
          </a:xfrm>
          <a:prstGeom prst="rect">
            <a:avLst/>
          </a:prstGeom>
          <a:ln>
            <a:noFill/>
          </a:ln>
          <a:effectLst>
            <a:softEdge rad="112500"/>
          </a:effectLst>
        </p:spPr>
      </p:pic>
      <p:sp>
        <p:nvSpPr>
          <p:cNvPr id="5" name="Paralelogramo 4">
            <a:extLst>
              <a:ext uri="{FF2B5EF4-FFF2-40B4-BE49-F238E27FC236}">
                <a16:creationId xmlns:a16="http://schemas.microsoft.com/office/drawing/2014/main" id="{79691D75-600A-0637-10FB-CDB0D012FD5E}"/>
              </a:ext>
            </a:extLst>
          </p:cNvPr>
          <p:cNvSpPr/>
          <p:nvPr/>
        </p:nvSpPr>
        <p:spPr>
          <a:xfrm>
            <a:off x="2843514" y="1190969"/>
            <a:ext cx="6504972" cy="519890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14" name="CuadroTexto 13">
            <a:extLst>
              <a:ext uri="{FF2B5EF4-FFF2-40B4-BE49-F238E27FC236}">
                <a16:creationId xmlns:a16="http://schemas.microsoft.com/office/drawing/2014/main" id="{5D4DC33A-47BD-0948-B93B-EB53944B523D}"/>
              </a:ext>
            </a:extLst>
          </p:cNvPr>
          <p:cNvSpPr txBox="1"/>
          <p:nvPr/>
        </p:nvSpPr>
        <p:spPr>
          <a:xfrm>
            <a:off x="4178220" y="2218982"/>
            <a:ext cx="8013780" cy="2800767"/>
          </a:xfrm>
          <a:prstGeom prst="rect">
            <a:avLst/>
          </a:prstGeom>
          <a:noFill/>
        </p:spPr>
        <p:txBody>
          <a:bodyPr wrap="square" rtlCol="0">
            <a:spAutoFit/>
          </a:bodyPr>
          <a:lstStyle/>
          <a:p>
            <a:pPr algn="ctr"/>
            <a:r>
              <a:rPr lang="es-MX" sz="4400" b="1" dirty="0"/>
              <a:t>PLAN TECNOLÓGICO PARA LA MEJORA DE LAS CAPACIDADES TECNOLÓGICAS DE PRODUCCIÓN DE MUEBLES EN CUBA</a:t>
            </a:r>
          </a:p>
        </p:txBody>
      </p:sp>
      <p:sp>
        <p:nvSpPr>
          <p:cNvPr id="22" name="CuadroTexto 21">
            <a:extLst>
              <a:ext uri="{FF2B5EF4-FFF2-40B4-BE49-F238E27FC236}">
                <a16:creationId xmlns:a16="http://schemas.microsoft.com/office/drawing/2014/main" id="{82B0A80C-4814-5F4A-917E-C0DA8F15FE37}"/>
              </a:ext>
            </a:extLst>
          </p:cNvPr>
          <p:cNvSpPr txBox="1"/>
          <p:nvPr/>
        </p:nvSpPr>
        <p:spPr>
          <a:xfrm>
            <a:off x="7083193" y="1253041"/>
            <a:ext cx="5108807" cy="461665"/>
          </a:xfrm>
          <a:prstGeom prst="rect">
            <a:avLst/>
          </a:prstGeom>
          <a:noFill/>
        </p:spPr>
        <p:txBody>
          <a:bodyPr wrap="square" rtlCol="0">
            <a:spAutoFit/>
          </a:bodyPr>
          <a:lstStyle/>
          <a:p>
            <a:pPr algn="ctr"/>
            <a:r>
              <a:rPr lang="es-MX" sz="2400" b="1" i="1" dirty="0"/>
              <a:t>Maestría en Gestión de la Tecnología</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5152571" y="5648892"/>
            <a:ext cx="8013779" cy="707886"/>
          </a:xfrm>
          <a:prstGeom prst="rect">
            <a:avLst/>
          </a:prstGeom>
          <a:noFill/>
        </p:spPr>
        <p:txBody>
          <a:bodyPr wrap="square" rtlCol="0">
            <a:spAutoFit/>
          </a:bodyPr>
          <a:lstStyle/>
          <a:p>
            <a:pPr algn="ctr"/>
            <a:r>
              <a:rPr lang="es-MX" sz="2000" b="1" i="1" dirty="0"/>
              <a:t>DIRECTOR DE TESIS</a:t>
            </a:r>
          </a:p>
          <a:p>
            <a:pPr algn="ctr"/>
            <a:r>
              <a:rPr lang="es-MX" sz="2000" b="1" i="1" dirty="0"/>
              <a:t>Dr. Graciela Lara Gómez</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731657" y="5176338"/>
            <a:ext cx="8013779" cy="461665"/>
          </a:xfrm>
          <a:prstGeom prst="rect">
            <a:avLst/>
          </a:prstGeom>
          <a:noFill/>
        </p:spPr>
        <p:txBody>
          <a:bodyPr wrap="square" rtlCol="0">
            <a:spAutoFit/>
          </a:bodyPr>
          <a:lstStyle/>
          <a:p>
            <a:pPr algn="ctr"/>
            <a:r>
              <a:rPr lang="es-MX" sz="2400" b="1" i="1" dirty="0" err="1"/>
              <a:t>Ailen</a:t>
            </a:r>
            <a:r>
              <a:rPr lang="es-MX" sz="2400" b="1" i="1" dirty="0"/>
              <a:t> </a:t>
            </a:r>
            <a:r>
              <a:rPr lang="es-MX" sz="2400" b="1" i="1" dirty="0" err="1"/>
              <a:t>Estevez</a:t>
            </a:r>
            <a:r>
              <a:rPr lang="es-MX" sz="2400" b="1" i="1" dirty="0"/>
              <a:t> Torres</a:t>
            </a:r>
          </a:p>
        </p:txBody>
      </p:sp>
    </p:spTree>
    <p:extLst>
      <p:ext uri="{BB962C8B-B14F-4D97-AF65-F5344CB8AC3E}">
        <p14:creationId xmlns:p14="http://schemas.microsoft.com/office/powerpoint/2010/main" val="595546336"/>
      </p:ext>
    </p:extLst>
  </p:cSld>
  <p:clrMapOvr>
    <a:masterClrMapping/>
  </p:clrMapOvr>
  <mc:AlternateContent xmlns:mc="http://schemas.openxmlformats.org/markup-compatibility/2006" xmlns:p14="http://schemas.microsoft.com/office/powerpoint/2010/main">
    <mc:Choice Requires="p14">
      <p:transition spd="slow" p14:dur="2000" advTm="17159"/>
    </mc:Choice>
    <mc:Fallback xmlns="">
      <p:transition spd="slow" advTm="171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7" name="Paralelogramo 26">
            <a:extLst>
              <a:ext uri="{FF2B5EF4-FFF2-40B4-BE49-F238E27FC236}">
                <a16:creationId xmlns:a16="http://schemas.microsoft.com/office/drawing/2014/main" id="{DD7C90A4-2C4A-85D4-634B-620ABCA80476}"/>
              </a:ext>
            </a:extLst>
          </p:cNvPr>
          <p:cNvSpPr/>
          <p:nvPr/>
        </p:nvSpPr>
        <p:spPr>
          <a:xfrm>
            <a:off x="-696686" y="1158157"/>
            <a:ext cx="7691282" cy="5292047"/>
          </a:xfrm>
          <a:prstGeom prst="parallelogram">
            <a:avLst/>
          </a:prstGeom>
          <a:solidFill>
            <a:srgbClr val="C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28" name="Rectángulo 27">
            <a:extLst>
              <a:ext uri="{FF2B5EF4-FFF2-40B4-BE49-F238E27FC236}">
                <a16:creationId xmlns:a16="http://schemas.microsoft.com/office/drawing/2014/main" id="{A5DE47E8-E254-9FAE-069F-A472571A3D48}"/>
              </a:ext>
            </a:extLst>
          </p:cNvPr>
          <p:cNvSpPr/>
          <p:nvPr/>
        </p:nvSpPr>
        <p:spPr>
          <a:xfrm>
            <a:off x="0" y="1159387"/>
            <a:ext cx="773705" cy="529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29" name="CuadroTexto 28">
            <a:extLst>
              <a:ext uri="{FF2B5EF4-FFF2-40B4-BE49-F238E27FC236}">
                <a16:creationId xmlns:a16="http://schemas.microsoft.com/office/drawing/2014/main" id="{E96474EB-E774-6772-78FB-244D95AD0855}"/>
              </a:ext>
            </a:extLst>
          </p:cNvPr>
          <p:cNvSpPr txBox="1"/>
          <p:nvPr/>
        </p:nvSpPr>
        <p:spPr>
          <a:xfrm>
            <a:off x="191494" y="1435609"/>
            <a:ext cx="582211" cy="5427149"/>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Metodología</a:t>
            </a:r>
            <a:endParaRPr lang="es-CU" sz="2400" b="1" dirty="0">
              <a:solidFill>
                <a:srgbClr val="7030A0"/>
              </a:solidFill>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4F4C76DA-CA48-E210-9181-F56A2064F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841" y="1565559"/>
            <a:ext cx="3073400" cy="4102100"/>
          </a:xfrm>
          <a:prstGeom prst="rect">
            <a:avLst/>
          </a:prstGeom>
        </p:spPr>
      </p:pic>
      <p:sp>
        <p:nvSpPr>
          <p:cNvPr id="25" name="CuadroTexto 24">
            <a:extLst>
              <a:ext uri="{FF2B5EF4-FFF2-40B4-BE49-F238E27FC236}">
                <a16:creationId xmlns:a16="http://schemas.microsoft.com/office/drawing/2014/main" id="{EA8E7664-EE1E-BA3A-C47A-2B2A09A4AE13}"/>
              </a:ext>
            </a:extLst>
          </p:cNvPr>
          <p:cNvSpPr txBox="1"/>
          <p:nvPr/>
        </p:nvSpPr>
        <p:spPr>
          <a:xfrm>
            <a:off x="4888368" y="1563854"/>
            <a:ext cx="4721145" cy="461665"/>
          </a:xfrm>
          <a:prstGeom prst="rect">
            <a:avLst/>
          </a:prstGeom>
          <a:noFill/>
        </p:spPr>
        <p:txBody>
          <a:bodyPr wrap="square" rtlCol="0">
            <a:spAutoFit/>
          </a:bodyPr>
          <a:lstStyle/>
          <a:p>
            <a:pPr algn="ctr"/>
            <a:r>
              <a:rPr lang="es-MX" sz="2400" b="1" dirty="0">
                <a:solidFill>
                  <a:srgbClr val="3F1C5A"/>
                </a:solidFill>
                <a:latin typeface="Times New Roman" panose="02020603050405020304" pitchFamily="18" charset="0"/>
                <a:cs typeface="Times New Roman" panose="02020603050405020304" pitchFamily="18" charset="0"/>
              </a:rPr>
              <a:t>Pregunta de Investigación </a:t>
            </a:r>
            <a:endParaRPr lang="es-CU" sz="2400" b="1" dirty="0">
              <a:solidFill>
                <a:srgbClr val="3F1C5A"/>
              </a:solidFill>
              <a:latin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D76A2EDA-04B9-4FC6-0055-15FA7789AE5F}"/>
              </a:ext>
            </a:extLst>
          </p:cNvPr>
          <p:cNvSpPr txBox="1"/>
          <p:nvPr/>
        </p:nvSpPr>
        <p:spPr>
          <a:xfrm>
            <a:off x="1381918" y="2176478"/>
            <a:ext cx="3776678" cy="3295902"/>
          </a:xfrm>
          <a:prstGeom prst="rect">
            <a:avLst/>
          </a:prstGeom>
          <a:noFill/>
        </p:spPr>
        <p:txBody>
          <a:bodyPr wrap="square">
            <a:spAutoFit/>
          </a:bodyPr>
          <a:lstStyle/>
          <a:p>
            <a:pPr algn="ctr">
              <a:lnSpc>
                <a:spcPct val="107000"/>
              </a:lnSpc>
              <a:spcAft>
                <a:spcPts val="800"/>
              </a:spcAft>
            </a:pPr>
            <a:r>
              <a:rPr lang="es-ES_tradnl" sz="2800" kern="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¿Cómo la mejora de las capacidades tecnológicas y de producción en la fabricación de muebles para hoteles, constituye una ventaja competitiva para la empresa?</a:t>
            </a:r>
            <a:endParaRPr lang="es-CU"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97958"/>
      </p:ext>
    </p:extLst>
  </p:cSld>
  <p:clrMapOvr>
    <a:masterClrMapping/>
  </p:clrMapOvr>
  <mc:AlternateContent xmlns:mc="http://schemas.openxmlformats.org/markup-compatibility/2006" xmlns:p14="http://schemas.microsoft.com/office/powerpoint/2010/main">
    <mc:Choice Requires="p14">
      <p:transition spd="slow" p14:dur="2000" advTm="14950"/>
    </mc:Choice>
    <mc:Fallback xmlns="">
      <p:transition spd="slow" advTm="149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8" name="Rectángulo 27">
            <a:extLst>
              <a:ext uri="{FF2B5EF4-FFF2-40B4-BE49-F238E27FC236}">
                <a16:creationId xmlns:a16="http://schemas.microsoft.com/office/drawing/2014/main" id="{A5DE47E8-E254-9FAE-069F-A472571A3D48}"/>
              </a:ext>
            </a:extLst>
          </p:cNvPr>
          <p:cNvSpPr/>
          <p:nvPr/>
        </p:nvSpPr>
        <p:spPr>
          <a:xfrm>
            <a:off x="0" y="1159387"/>
            <a:ext cx="773705" cy="529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29" name="CuadroTexto 28">
            <a:extLst>
              <a:ext uri="{FF2B5EF4-FFF2-40B4-BE49-F238E27FC236}">
                <a16:creationId xmlns:a16="http://schemas.microsoft.com/office/drawing/2014/main" id="{E96474EB-E774-6772-78FB-244D95AD0855}"/>
              </a:ext>
            </a:extLst>
          </p:cNvPr>
          <p:cNvSpPr txBox="1"/>
          <p:nvPr/>
        </p:nvSpPr>
        <p:spPr>
          <a:xfrm>
            <a:off x="191494" y="1435609"/>
            <a:ext cx="582211" cy="5427149"/>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Metodología</a:t>
            </a:r>
            <a:endParaRPr lang="es-CU" sz="2400" b="1" dirty="0">
              <a:solidFill>
                <a:srgbClr val="7030A0"/>
              </a:solidFill>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456FAC9D-9D11-4704-8CDC-4FBDC3D0A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546" y="1529250"/>
            <a:ext cx="4005880" cy="1179914"/>
          </a:xfrm>
          <a:prstGeom prst="rect">
            <a:avLst/>
          </a:prstGeom>
        </p:spPr>
      </p:pic>
      <p:pic>
        <p:nvPicPr>
          <p:cNvPr id="26" name="Imagen 25">
            <a:extLst>
              <a:ext uri="{FF2B5EF4-FFF2-40B4-BE49-F238E27FC236}">
                <a16:creationId xmlns:a16="http://schemas.microsoft.com/office/drawing/2014/main" id="{24A1B503-0F88-6D17-5952-7F8F3C386C2A}"/>
              </a:ext>
            </a:extLst>
          </p:cNvPr>
          <p:cNvPicPr>
            <a:picLocks noChangeAspect="1"/>
          </p:cNvPicPr>
          <p:nvPr/>
        </p:nvPicPr>
        <p:blipFill rotWithShape="1">
          <a:blip r:embed="rId6">
            <a:extLst>
              <a:ext uri="{28A0092B-C50C-407E-A947-70E740481C1C}">
                <a14:useLocalDpi xmlns:a14="http://schemas.microsoft.com/office/drawing/2010/main" val="0"/>
              </a:ext>
            </a:extLst>
          </a:blip>
          <a:srcRect t="26478" b="36113"/>
          <a:stretch/>
        </p:blipFill>
        <p:spPr>
          <a:xfrm>
            <a:off x="6096000" y="3106036"/>
            <a:ext cx="6109401" cy="2285464"/>
          </a:xfrm>
          <a:prstGeom prst="rect">
            <a:avLst/>
          </a:prstGeom>
        </p:spPr>
      </p:pic>
      <p:cxnSp>
        <p:nvCxnSpPr>
          <p:cNvPr id="31" name="Conector recto 30">
            <a:extLst>
              <a:ext uri="{FF2B5EF4-FFF2-40B4-BE49-F238E27FC236}">
                <a16:creationId xmlns:a16="http://schemas.microsoft.com/office/drawing/2014/main" id="{7D8FF74D-33EC-4CE9-312B-4EF1EF2CCF59}"/>
              </a:ext>
            </a:extLst>
          </p:cNvPr>
          <p:cNvCxnSpPr>
            <a:cxnSpLocks/>
          </p:cNvCxnSpPr>
          <p:nvPr/>
        </p:nvCxnSpPr>
        <p:spPr>
          <a:xfrm>
            <a:off x="5451894" y="2389913"/>
            <a:ext cx="4416725" cy="732849"/>
          </a:xfrm>
          <a:prstGeom prst="line">
            <a:avLst/>
          </a:prstGeom>
          <a:ln w="38100">
            <a:solidFill>
              <a:srgbClr val="552579"/>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064D641F-FFEF-9C31-374B-39931E7FE9FB}"/>
              </a:ext>
            </a:extLst>
          </p:cNvPr>
          <p:cNvCxnSpPr>
            <a:cxnSpLocks/>
          </p:cNvCxnSpPr>
          <p:nvPr/>
        </p:nvCxnSpPr>
        <p:spPr>
          <a:xfrm>
            <a:off x="5119361" y="2872742"/>
            <a:ext cx="1229681" cy="2456008"/>
          </a:xfrm>
          <a:prstGeom prst="line">
            <a:avLst/>
          </a:prstGeom>
          <a:ln w="38100">
            <a:solidFill>
              <a:srgbClr val="55257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784133"/>
      </p:ext>
    </p:extLst>
  </p:cSld>
  <p:clrMapOvr>
    <a:masterClrMapping/>
  </p:clrMapOvr>
  <mc:AlternateContent xmlns:mc="http://schemas.openxmlformats.org/markup-compatibility/2006" xmlns:p14="http://schemas.microsoft.com/office/powerpoint/2010/main">
    <mc:Choice Requires="p14">
      <p:transition spd="slow" p14:dur="2000" advTm="11390"/>
    </mc:Choice>
    <mc:Fallback xmlns="">
      <p:transition spd="slow" advTm="113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4"/>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82145" y="1139848"/>
            <a:ext cx="582211" cy="5427149"/>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Metodología</a:t>
            </a:r>
            <a:endParaRPr lang="es-CU"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25" name="Diagrama 24">
            <a:extLst>
              <a:ext uri="{FF2B5EF4-FFF2-40B4-BE49-F238E27FC236}">
                <a16:creationId xmlns:a16="http://schemas.microsoft.com/office/drawing/2014/main" id="{09DCE606-A1D0-326F-5635-DF67E31712B2}"/>
              </a:ext>
            </a:extLst>
          </p:cNvPr>
          <p:cNvGraphicFramePr/>
          <p:nvPr>
            <p:extLst>
              <p:ext uri="{D42A27DB-BD31-4B8C-83A1-F6EECF244321}">
                <p14:modId xmlns:p14="http://schemas.microsoft.com/office/powerpoint/2010/main" val="3892850505"/>
              </p:ext>
            </p:extLst>
          </p:nvPr>
        </p:nvGraphicFramePr>
        <p:xfrm>
          <a:off x="1063256" y="1212418"/>
          <a:ext cx="10544200" cy="51086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50040414"/>
      </p:ext>
    </p:extLst>
  </p:cSld>
  <p:clrMapOvr>
    <a:masterClrMapping/>
  </p:clrMapOvr>
  <mc:AlternateContent xmlns:mc="http://schemas.openxmlformats.org/markup-compatibility/2006" xmlns:p14="http://schemas.microsoft.com/office/powerpoint/2010/main">
    <mc:Choice Requires="p14">
      <p:transition spd="slow" p14:dur="2000" advTm="61982"/>
    </mc:Choice>
    <mc:Fallback xmlns="">
      <p:transition spd="slow" advTm="6198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82145" y="1139848"/>
            <a:ext cx="582211" cy="5427149"/>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Metodología</a:t>
            </a:r>
            <a:endParaRPr lang="es-CU" sz="2400" b="1" dirty="0">
              <a:solidFill>
                <a:srgbClr val="7030A0"/>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F53EBC9F-0097-B19F-987C-6A25A725E14E}"/>
              </a:ext>
            </a:extLst>
          </p:cNvPr>
          <p:cNvSpPr txBox="1"/>
          <p:nvPr/>
        </p:nvSpPr>
        <p:spPr>
          <a:xfrm>
            <a:off x="2767150" y="1296603"/>
            <a:ext cx="6883287" cy="461665"/>
          </a:xfrm>
          <a:prstGeom prst="rect">
            <a:avLst/>
          </a:prstGeom>
          <a:noFill/>
        </p:spPr>
        <p:txBody>
          <a:bodyPr wrap="square" rtlCol="0">
            <a:spAutoFit/>
          </a:bodyPr>
          <a:lstStyle/>
          <a:p>
            <a:pPr algn="ctr"/>
            <a:r>
              <a:rPr lang="es-MX" sz="2400" b="1" dirty="0">
                <a:solidFill>
                  <a:srgbClr val="552579"/>
                </a:solidFill>
                <a:latin typeface="Times New Roman" panose="02020603050405020304" pitchFamily="18" charset="0"/>
                <a:cs typeface="Times New Roman" panose="02020603050405020304" pitchFamily="18" charset="0"/>
              </a:rPr>
              <a:t>Métodos técnicas y herramientas empleadas</a:t>
            </a:r>
            <a:endParaRPr lang="es-CU" sz="2400" b="1" dirty="0">
              <a:solidFill>
                <a:srgbClr val="552579"/>
              </a:solidFill>
              <a:latin typeface="Times New Roman" panose="02020603050405020304" pitchFamily="18" charset="0"/>
              <a:cs typeface="Times New Roman" panose="02020603050405020304" pitchFamily="18" charset="0"/>
            </a:endParaRPr>
          </a:p>
        </p:txBody>
      </p:sp>
      <p:graphicFrame>
        <p:nvGraphicFramePr>
          <p:cNvPr id="15" name="Diagrama 14">
            <a:extLst>
              <a:ext uri="{FF2B5EF4-FFF2-40B4-BE49-F238E27FC236}">
                <a16:creationId xmlns:a16="http://schemas.microsoft.com/office/drawing/2014/main" id="{02F6FE8A-CABC-3829-C5C4-13069EB9F122}"/>
              </a:ext>
            </a:extLst>
          </p:cNvPr>
          <p:cNvGraphicFramePr/>
          <p:nvPr>
            <p:extLst>
              <p:ext uri="{D42A27DB-BD31-4B8C-83A1-F6EECF244321}">
                <p14:modId xmlns:p14="http://schemas.microsoft.com/office/powerpoint/2010/main" val="2252671658"/>
              </p:ext>
            </p:extLst>
          </p:nvPr>
        </p:nvGraphicFramePr>
        <p:xfrm>
          <a:off x="746501" y="1801742"/>
          <a:ext cx="11363353" cy="426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5360216"/>
      </p:ext>
    </p:extLst>
  </p:cSld>
  <p:clrMapOvr>
    <a:masterClrMapping/>
  </p:clrMapOvr>
  <mc:AlternateContent xmlns:mc="http://schemas.openxmlformats.org/markup-compatibility/2006" xmlns:p14="http://schemas.microsoft.com/office/powerpoint/2010/main">
    <mc:Choice Requires="p14">
      <p:transition spd="slow" p14:dur="2000" advTm="61982"/>
    </mc:Choice>
    <mc:Fallback xmlns="">
      <p:transition spd="slow" advTm="6198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82145" y="1139848"/>
            <a:ext cx="582211" cy="5427149"/>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Metodología</a:t>
            </a:r>
            <a:endParaRPr lang="es-CU"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0303AA15-C52C-16F9-C435-BCADE2A1D8B3}"/>
              </a:ext>
            </a:extLst>
          </p:cNvPr>
          <p:cNvGraphicFramePr>
            <a:graphicFrameLocks noGrp="1"/>
          </p:cNvGraphicFramePr>
          <p:nvPr>
            <p:extLst>
              <p:ext uri="{D42A27DB-BD31-4B8C-83A1-F6EECF244321}">
                <p14:modId xmlns:p14="http://schemas.microsoft.com/office/powerpoint/2010/main" val="3244304622"/>
              </p:ext>
            </p:extLst>
          </p:nvPr>
        </p:nvGraphicFramePr>
        <p:xfrm>
          <a:off x="999461" y="1296208"/>
          <a:ext cx="10630909" cy="4785122"/>
        </p:xfrm>
        <a:graphic>
          <a:graphicData uri="http://schemas.openxmlformats.org/drawingml/2006/table">
            <a:tbl>
              <a:tblPr firstRow="1" firstCol="1" bandRow="1">
                <a:tableStyleId>{5C22544A-7EE6-4342-B048-85BDC9FD1C3A}</a:tableStyleId>
              </a:tblPr>
              <a:tblGrid>
                <a:gridCol w="1791889">
                  <a:extLst>
                    <a:ext uri="{9D8B030D-6E8A-4147-A177-3AD203B41FA5}">
                      <a16:colId xmlns:a16="http://schemas.microsoft.com/office/drawing/2014/main" val="2804230014"/>
                    </a:ext>
                  </a:extLst>
                </a:gridCol>
                <a:gridCol w="2981663">
                  <a:extLst>
                    <a:ext uri="{9D8B030D-6E8A-4147-A177-3AD203B41FA5}">
                      <a16:colId xmlns:a16="http://schemas.microsoft.com/office/drawing/2014/main" val="3716952306"/>
                    </a:ext>
                  </a:extLst>
                </a:gridCol>
                <a:gridCol w="2561389">
                  <a:extLst>
                    <a:ext uri="{9D8B030D-6E8A-4147-A177-3AD203B41FA5}">
                      <a16:colId xmlns:a16="http://schemas.microsoft.com/office/drawing/2014/main" val="333782096"/>
                    </a:ext>
                  </a:extLst>
                </a:gridCol>
                <a:gridCol w="3295968">
                  <a:extLst>
                    <a:ext uri="{9D8B030D-6E8A-4147-A177-3AD203B41FA5}">
                      <a16:colId xmlns:a16="http://schemas.microsoft.com/office/drawing/2014/main" val="2135865337"/>
                    </a:ext>
                  </a:extLst>
                </a:gridCol>
              </a:tblGrid>
              <a:tr h="1027064">
                <a:tc>
                  <a:txBody>
                    <a:bodyPr/>
                    <a:lstStyle/>
                    <a:p>
                      <a:pPr algn="ctr">
                        <a:lnSpc>
                          <a:spcPct val="107000"/>
                        </a:lnSpc>
                        <a:spcAft>
                          <a:spcPts val="800"/>
                        </a:spcAft>
                      </a:pPr>
                      <a:r>
                        <a:rPr lang="es-ES_tradnl" sz="1800" kern="100" dirty="0">
                          <a:effectLst/>
                        </a:rPr>
                        <a:t>Dimensiones de Análisis </a:t>
                      </a:r>
                      <a:endParaRPr lang="es-CU" sz="1800" kern="100" dirty="0">
                        <a:effectLst/>
                      </a:endParaRPr>
                    </a:p>
                    <a:p>
                      <a:pPr algn="ctr">
                        <a:lnSpc>
                          <a:spcPct val="107000"/>
                        </a:lnSpc>
                        <a:spcAft>
                          <a:spcPts val="800"/>
                        </a:spcAft>
                      </a:pPr>
                      <a:r>
                        <a:rPr lang="es-ES_tradnl" sz="1800" kern="100" dirty="0">
                          <a:effectLst/>
                        </a:rPr>
                        <a:t> </a:t>
                      </a:r>
                      <a:endParaRPr lang="es-C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solidFill>
                      <a:srgbClr val="6F297B"/>
                    </a:solidFill>
                  </a:tcPr>
                </a:tc>
                <a:tc>
                  <a:txBody>
                    <a:bodyPr/>
                    <a:lstStyle/>
                    <a:p>
                      <a:pPr algn="ctr">
                        <a:lnSpc>
                          <a:spcPct val="107000"/>
                        </a:lnSpc>
                        <a:spcAft>
                          <a:spcPts val="800"/>
                        </a:spcAft>
                      </a:pPr>
                      <a:r>
                        <a:rPr lang="es-ES_tradnl" sz="1800" kern="100" dirty="0">
                          <a:solidFill>
                            <a:schemeClr val="tx1"/>
                          </a:solidFill>
                          <a:effectLst/>
                        </a:rPr>
                        <a:t>Plan tecnológico </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Capacidades tecnológicas</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Ventaja competitiva</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extLst>
                  <a:ext uri="{0D108BD9-81ED-4DB2-BD59-A6C34878D82A}">
                    <a16:rowId xmlns:a16="http://schemas.microsoft.com/office/drawing/2014/main" val="131215025"/>
                  </a:ext>
                </a:extLst>
              </a:tr>
              <a:tr h="1268109">
                <a:tc>
                  <a:txBody>
                    <a:bodyPr/>
                    <a:lstStyle/>
                    <a:p>
                      <a:pPr algn="ctr">
                        <a:lnSpc>
                          <a:spcPct val="107000"/>
                        </a:lnSpc>
                        <a:spcAft>
                          <a:spcPts val="800"/>
                        </a:spcAft>
                      </a:pPr>
                      <a:r>
                        <a:rPr lang="es-ES_tradnl" sz="1800" kern="100" dirty="0">
                          <a:effectLst/>
                        </a:rPr>
                        <a:t>Variables</a:t>
                      </a:r>
                      <a:endParaRPr lang="es-C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solidFill>
                      <a:srgbClr val="6F297B"/>
                    </a:solidFill>
                  </a:tcPr>
                </a:tc>
                <a:tc>
                  <a:txBody>
                    <a:bodyPr/>
                    <a:lstStyle/>
                    <a:p>
                      <a:pPr algn="ctr">
                        <a:lnSpc>
                          <a:spcPct val="107000"/>
                        </a:lnSpc>
                        <a:spcAft>
                          <a:spcPts val="800"/>
                        </a:spcAft>
                      </a:pPr>
                      <a:r>
                        <a:rPr lang="es-ES_tradnl" sz="1800" kern="100" dirty="0">
                          <a:solidFill>
                            <a:schemeClr val="tx1"/>
                          </a:solidFill>
                          <a:effectLst/>
                        </a:rPr>
                        <a:t>VI: Plan tecnológico</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VD: capacidades tecnológicas</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VI: Capacidades Tecnológicas</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VD: Producción de muebles para el turismo</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VI: ventajas competitivas</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 </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VD: desarrollo de capacidades tecnológicas </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extLst>
                  <a:ext uri="{0D108BD9-81ED-4DB2-BD59-A6C34878D82A}">
                    <a16:rowId xmlns:a16="http://schemas.microsoft.com/office/drawing/2014/main" val="2733083743"/>
                  </a:ext>
                </a:extLst>
              </a:tr>
              <a:tr h="2393887">
                <a:tc>
                  <a:txBody>
                    <a:bodyPr/>
                    <a:lstStyle/>
                    <a:p>
                      <a:pPr algn="ctr">
                        <a:lnSpc>
                          <a:spcPct val="107000"/>
                        </a:lnSpc>
                        <a:spcAft>
                          <a:spcPts val="800"/>
                        </a:spcAft>
                      </a:pPr>
                      <a:r>
                        <a:rPr lang="es-ES_tradnl" sz="1800" kern="100" dirty="0">
                          <a:effectLst/>
                        </a:rPr>
                        <a:t>Indicadores</a:t>
                      </a:r>
                      <a:endParaRPr lang="es-CU"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solidFill>
                      <a:srgbClr val="6F297B"/>
                    </a:solidFill>
                  </a:tcPr>
                </a:tc>
                <a:tc>
                  <a:txBody>
                    <a:bodyPr/>
                    <a:lstStyle/>
                    <a:p>
                      <a:pPr algn="ctr">
                        <a:lnSpc>
                          <a:spcPct val="107000"/>
                        </a:lnSpc>
                        <a:spcAft>
                          <a:spcPts val="800"/>
                        </a:spcAft>
                      </a:pPr>
                      <a:r>
                        <a:rPr lang="es-ES_tradnl" sz="1800" kern="100" dirty="0">
                          <a:solidFill>
                            <a:schemeClr val="tx1"/>
                          </a:solidFill>
                          <a:effectLst/>
                        </a:rPr>
                        <a:t>Número de proyectos de innovación, </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Nivel de estudios y especialización de los trabajadores, </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Fluctuación del personal, Inversión en tecnología</a:t>
                      </a:r>
                      <a:endParaRPr lang="es-CU" sz="1800" kern="100" dirty="0">
                        <a:solidFill>
                          <a:schemeClr val="tx1"/>
                        </a:solidFill>
                        <a:effectLst/>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Estrategia de ampliación de capacidades de producción, </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Cantidad de proyectos en el sector del turismo.</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tc>
                  <a:txBody>
                    <a:bodyPr/>
                    <a:lstStyle/>
                    <a:p>
                      <a:pPr algn="ctr">
                        <a:lnSpc>
                          <a:spcPct val="107000"/>
                        </a:lnSpc>
                        <a:spcAft>
                          <a:spcPts val="800"/>
                        </a:spcAft>
                      </a:pPr>
                      <a:r>
                        <a:rPr lang="es-ES_tradnl" sz="1800" kern="100" dirty="0">
                          <a:solidFill>
                            <a:schemeClr val="tx1"/>
                          </a:solidFill>
                          <a:effectLst/>
                        </a:rPr>
                        <a:t>Producción de muebles anuales.</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Cantidad de proyectos para el turismo</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Importación de muebles.</a:t>
                      </a:r>
                      <a:endParaRPr lang="es-CU" sz="1800" kern="100" dirty="0">
                        <a:solidFill>
                          <a:schemeClr val="tx1"/>
                        </a:solidFill>
                        <a:effectLst/>
                      </a:endParaRPr>
                    </a:p>
                    <a:p>
                      <a:pPr algn="ctr">
                        <a:lnSpc>
                          <a:spcPct val="107000"/>
                        </a:lnSpc>
                        <a:spcAft>
                          <a:spcPts val="800"/>
                        </a:spcAft>
                      </a:pPr>
                      <a:r>
                        <a:rPr lang="es-ES_tradnl" sz="1800" kern="100" dirty="0">
                          <a:solidFill>
                            <a:schemeClr val="tx1"/>
                          </a:solidFill>
                          <a:effectLst/>
                        </a:rPr>
                        <a:t>Posicionamiento de la empresa con respecto a sus competidores.</a:t>
                      </a:r>
                      <a:endParaRPr lang="es-CU"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57" marR="50857" marT="0" marB="0" anchor="ctr">
                    <a:solidFill>
                      <a:srgbClr val="CAAFFF"/>
                    </a:solidFill>
                  </a:tcPr>
                </a:tc>
                <a:extLst>
                  <a:ext uri="{0D108BD9-81ED-4DB2-BD59-A6C34878D82A}">
                    <a16:rowId xmlns:a16="http://schemas.microsoft.com/office/drawing/2014/main" val="4280449909"/>
                  </a:ext>
                </a:extLst>
              </a:tr>
            </a:tbl>
          </a:graphicData>
        </a:graphic>
      </p:graphicFrame>
    </p:spTree>
    <p:extLst>
      <p:ext uri="{BB962C8B-B14F-4D97-AF65-F5344CB8AC3E}">
        <p14:creationId xmlns:p14="http://schemas.microsoft.com/office/powerpoint/2010/main" val="2777751812"/>
      </p:ext>
    </p:extLst>
  </p:cSld>
  <p:clrMapOvr>
    <a:masterClrMapping/>
  </p:clrMapOvr>
  <mc:AlternateContent xmlns:mc="http://schemas.openxmlformats.org/markup-compatibility/2006" xmlns:p14="http://schemas.microsoft.com/office/powerpoint/2010/main">
    <mc:Choice Requires="p14">
      <p:transition spd="slow" p14:dur="2000" advTm="61982"/>
    </mc:Choice>
    <mc:Fallback xmlns="">
      <p:transition spd="slow" advTm="6198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189871" y="1381222"/>
            <a:ext cx="648511" cy="5030748"/>
          </a:xfrm>
          <a:prstGeom prst="rect">
            <a:avLst/>
          </a:prstGeom>
          <a:noFill/>
        </p:spPr>
        <p:txBody>
          <a:bodyPr vert="wordArtVert" wrap="square" rtlCol="0">
            <a:spAutoFit/>
          </a:bodyPr>
          <a:lstStyle/>
          <a:p>
            <a:r>
              <a:rPr lang="es-MX" sz="2800" b="1" dirty="0">
                <a:solidFill>
                  <a:srgbClr val="7030A0"/>
                </a:solidFill>
                <a:latin typeface="Times New Roman" panose="02020603050405020304" pitchFamily="18" charset="0"/>
                <a:cs typeface="Times New Roman" panose="02020603050405020304" pitchFamily="18" charset="0"/>
              </a:rPr>
              <a:t>Resultados</a:t>
            </a:r>
            <a:endParaRPr lang="es-CU" sz="2800" b="1" dirty="0">
              <a:solidFill>
                <a:srgbClr val="7030A0"/>
              </a:solidFill>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661D5821-D497-E5E9-46D2-B7BBFBBF739E}"/>
              </a:ext>
            </a:extLst>
          </p:cNvPr>
          <p:cNvSpPr txBox="1"/>
          <p:nvPr/>
        </p:nvSpPr>
        <p:spPr>
          <a:xfrm>
            <a:off x="1431986" y="2072135"/>
            <a:ext cx="8619628" cy="2554545"/>
          </a:xfrm>
          <a:prstGeom prst="rect">
            <a:avLst/>
          </a:prstGeom>
          <a:noFill/>
        </p:spPr>
        <p:txBody>
          <a:bodyPr wrap="square" rtlCol="0">
            <a:spAutoFit/>
          </a:bodyPr>
          <a:lstStyle/>
          <a:p>
            <a:pPr marL="457200" indent="-457200">
              <a:buFont typeface="Arial" panose="020B0604020202020204" pitchFamily="34" charset="0"/>
              <a:buChar char="•"/>
            </a:pPr>
            <a:r>
              <a:rPr lang="es-MX" sz="3200" dirty="0">
                <a:latin typeface="Times New Roman" panose="02020603050405020304" pitchFamily="18" charset="0"/>
                <a:cs typeface="Times New Roman" panose="02020603050405020304" pitchFamily="18" charset="0"/>
              </a:rPr>
              <a:t>Diagnóstico d la magnitud de la capacidad tecnológica en la UEB Muebles </a:t>
            </a:r>
            <a:r>
              <a:rPr lang="es-MX" sz="3200" dirty="0" err="1">
                <a:latin typeface="Times New Roman" panose="02020603050405020304" pitchFamily="18" charset="0"/>
                <a:cs typeface="Times New Roman" panose="02020603050405020304" pitchFamily="18" charset="0"/>
              </a:rPr>
              <a:t>Ludema</a:t>
            </a:r>
            <a:endParaRPr lang="es-MX"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s-MX" sz="3200" dirty="0">
                <a:latin typeface="Times New Roman" panose="02020603050405020304" pitchFamily="18" charset="0"/>
                <a:cs typeface="Times New Roman" panose="02020603050405020304" pitchFamily="18" charset="0"/>
              </a:rPr>
              <a:t>Análisis de las problemáticas para ampliar las capacidades tecnológicas</a:t>
            </a:r>
          </a:p>
          <a:p>
            <a:pPr marL="457200" indent="-457200">
              <a:buFont typeface="Arial" panose="020B0604020202020204" pitchFamily="34" charset="0"/>
              <a:buChar char="•"/>
            </a:pPr>
            <a:r>
              <a:rPr lang="es-MX" sz="3200" dirty="0">
                <a:latin typeface="Times New Roman" panose="02020603050405020304" pitchFamily="18" charset="0"/>
                <a:cs typeface="Times New Roman" panose="02020603050405020304" pitchFamily="18" charset="0"/>
              </a:rPr>
              <a:t>Propuesta de plan tecnológico</a:t>
            </a:r>
            <a:endParaRPr lang="es-C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046905"/>
      </p:ext>
    </p:extLst>
  </p:cSld>
  <p:clrMapOvr>
    <a:masterClrMapping/>
  </p:clrMapOvr>
  <mc:AlternateContent xmlns:mc="http://schemas.openxmlformats.org/markup-compatibility/2006" xmlns:p14="http://schemas.microsoft.com/office/powerpoint/2010/main">
    <mc:Choice Requires="p14">
      <p:transition spd="slow" p14:dur="2000" advTm="23185"/>
    </mc:Choice>
    <mc:Fallback xmlns="">
      <p:transition spd="slow" advTm="231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302412" y="1286500"/>
            <a:ext cx="393895" cy="4832092"/>
          </a:xfrm>
          <a:prstGeom prst="rect">
            <a:avLst/>
          </a:prstGeom>
          <a:noFill/>
        </p:spPr>
        <p:txBody>
          <a:bodyPr wrap="square" rtlCol="0">
            <a:spAutoFit/>
          </a:bodyPr>
          <a:lstStyle/>
          <a:p>
            <a:r>
              <a:rPr lang="es-MX" sz="2800" b="1" dirty="0">
                <a:solidFill>
                  <a:srgbClr val="552579"/>
                </a:solidFill>
                <a:latin typeface="Times New Roman" panose="02020603050405020304" pitchFamily="18" charset="0"/>
                <a:cs typeface="Times New Roman" panose="02020603050405020304" pitchFamily="18" charset="0"/>
              </a:rPr>
              <a:t>Referencias</a:t>
            </a:r>
            <a:endParaRPr lang="es-CU" sz="2800" b="1" dirty="0">
              <a:solidFill>
                <a:srgbClr val="552579"/>
              </a:solidFill>
              <a:latin typeface="Times New Roman" panose="02020603050405020304" pitchFamily="18" charset="0"/>
              <a:cs typeface="Times New Roman" panose="02020603050405020304" pitchFamily="18" charset="0"/>
            </a:endParaRPr>
          </a:p>
        </p:txBody>
      </p:sp>
      <p:sp>
        <p:nvSpPr>
          <p:cNvPr id="18" name="Marcador de contenido 17">
            <a:extLst>
              <a:ext uri="{FF2B5EF4-FFF2-40B4-BE49-F238E27FC236}">
                <a16:creationId xmlns:a16="http://schemas.microsoft.com/office/drawing/2014/main" id="{E9FC1705-C447-CB69-E7F2-AA61A5944043}"/>
              </a:ext>
            </a:extLst>
          </p:cNvPr>
          <p:cNvSpPr>
            <a:spLocks noGrp="1"/>
          </p:cNvSpPr>
          <p:nvPr>
            <p:ph idx="1"/>
          </p:nvPr>
        </p:nvSpPr>
        <p:spPr>
          <a:xfrm>
            <a:off x="838199" y="1426537"/>
            <a:ext cx="11203745" cy="4773594"/>
          </a:xfrm>
        </p:spPr>
        <p:txBody>
          <a:bodyPr>
            <a:normAutofit fontScale="85000" lnSpcReduction="10000"/>
          </a:bodyPr>
          <a:lstStyle/>
          <a:p>
            <a:pPr marL="0" indent="-457200" algn="just">
              <a:lnSpc>
                <a:spcPct val="150000"/>
              </a:lnSpc>
            </a:pPr>
            <a:r>
              <a:rPr lang="es-MX" sz="1800" dirty="0">
                <a:effectLst/>
                <a:latin typeface="Arial" panose="020B0604020202020204" pitchFamily="34" charset="0"/>
                <a:ea typeface="Times New Roman" panose="02020603050405020304" pitchFamily="18" charset="0"/>
              </a:rPr>
              <a:t>Agencia Cubana de Noticias (ACN), (2021) Las fortalezas de Dujo, empresa de la industria cubana del mueble  Disponible en </a:t>
            </a:r>
            <a:r>
              <a:rPr lang="es-MX" sz="1800" u="sng" dirty="0">
                <a:solidFill>
                  <a:srgbClr val="0563C1"/>
                </a:solidFill>
                <a:effectLst/>
                <a:latin typeface="Arial" panose="020B0604020202020204" pitchFamily="34" charset="0"/>
                <a:ea typeface="Times New Roman" panose="02020603050405020304" pitchFamily="18" charset="0"/>
                <a:hlinkClick r:id="rId5"/>
              </a:rPr>
              <a:t>http://www.acn.cu/economia/83444-las-fortalezas-de-dujo-la-empresa-por-excelencia-de-la-industria-cubana-del-mueble</a:t>
            </a:r>
            <a:r>
              <a:rPr lang="es-MX" sz="1800" dirty="0">
                <a:effectLst/>
                <a:latin typeface="Arial" panose="020B0604020202020204" pitchFamily="34" charset="0"/>
                <a:ea typeface="Times New Roman" panose="02020603050405020304" pitchFamily="18" charset="0"/>
              </a:rPr>
              <a:t> consultado 5 de mayo de 2023</a:t>
            </a:r>
            <a:endParaRPr lang="es-CU" sz="1800" dirty="0">
              <a:effectLst/>
              <a:latin typeface="Times New Roman" panose="02020603050405020304" pitchFamily="18" charset="0"/>
              <a:ea typeface="Times New Roman" panose="02020603050405020304" pitchFamily="18" charset="0"/>
            </a:endParaRPr>
          </a:p>
          <a:p>
            <a:pPr marL="0" indent="-457200" algn="just"/>
            <a:r>
              <a:rPr lang="es-MX" sz="1800" dirty="0">
                <a:effectLst/>
                <a:latin typeface="Arial" panose="020B0604020202020204" pitchFamily="34" charset="0"/>
                <a:ea typeface="Times New Roman" panose="02020603050405020304" pitchFamily="18" charset="0"/>
              </a:rPr>
              <a:t>Aguado Ayala, R. (2023) Elaboración y Planeación del Plan Tecnológico. Disponible en </a:t>
            </a:r>
            <a:r>
              <a:rPr lang="es-MX" sz="1800" u="sng" dirty="0">
                <a:solidFill>
                  <a:srgbClr val="0563C1"/>
                </a:solidFill>
                <a:effectLst/>
                <a:latin typeface="Arial" panose="020B0604020202020204" pitchFamily="34" charset="0"/>
                <a:ea typeface="Times New Roman" panose="02020603050405020304" pitchFamily="18" charset="0"/>
                <a:hlinkClick r:id="rId6"/>
              </a:rPr>
              <a:t>https://juliocanoramirez.files.wordpress.com/2015/02/elaboracion_y_planeacion_del_plan_tecnologico_1.pdf</a:t>
            </a:r>
            <a:r>
              <a:rPr lang="es-MX" sz="1800" dirty="0">
                <a:effectLst/>
                <a:latin typeface="Arial" panose="020B0604020202020204" pitchFamily="34" charset="0"/>
                <a:ea typeface="Times New Roman" panose="02020603050405020304" pitchFamily="18" charset="0"/>
              </a:rPr>
              <a:t> </a:t>
            </a:r>
            <a:endParaRPr lang="es-CU" sz="1800" dirty="0">
              <a:effectLst/>
              <a:latin typeface="Times New Roman" panose="02020603050405020304" pitchFamily="18" charset="0"/>
              <a:ea typeface="Times New Roman" panose="02020603050405020304" pitchFamily="18" charset="0"/>
            </a:endParaRPr>
          </a:p>
          <a:p>
            <a:pPr marL="0" indent="-457200" algn="just"/>
            <a:r>
              <a:rPr lang="en-US" sz="1800" dirty="0">
                <a:effectLst/>
                <a:latin typeface="Arial" panose="020B0604020202020204" pitchFamily="34" charset="0"/>
                <a:ea typeface="Times New Roman" panose="02020603050405020304" pitchFamily="18" charset="0"/>
              </a:rPr>
              <a:t>Barney, J. (1991). Firm Resources and Sustained Competitive Advantage. Journal of Management, 17 (1), 99-120.</a:t>
            </a:r>
            <a:endParaRPr lang="es-CU" sz="1800" dirty="0">
              <a:effectLst/>
              <a:latin typeface="Times New Roman" panose="02020603050405020304" pitchFamily="18" charset="0"/>
              <a:ea typeface="Times New Roman" panose="02020603050405020304" pitchFamily="18" charset="0"/>
            </a:endParaRPr>
          </a:p>
          <a:p>
            <a:pPr marL="0" indent="-457200" algn="just"/>
            <a:r>
              <a:rPr lang="es-CU" sz="1800" dirty="0">
                <a:effectLst/>
                <a:latin typeface="Arial" panose="020B0604020202020204" pitchFamily="34" charset="0"/>
                <a:ea typeface="Times New Roman" panose="02020603050405020304" pitchFamily="18" charset="0"/>
              </a:rPr>
              <a:t>Claver, E., Llopis, J., Molina, H., Conca, F., &amp; Molina, J. (2000). </a:t>
            </a:r>
            <a:r>
              <a:rPr lang="es-MX" sz="1800" dirty="0">
                <a:effectLst/>
                <a:latin typeface="Arial" panose="020B0604020202020204" pitchFamily="34" charset="0"/>
                <a:ea typeface="Times New Roman" panose="02020603050405020304" pitchFamily="18" charset="0"/>
              </a:rPr>
              <a:t>La tecnología como factor de competitividad: un análisis a través de la teoría de recursos y capacidades. </a:t>
            </a:r>
            <a:r>
              <a:rPr lang="en-US" sz="1800" dirty="0" err="1">
                <a:effectLst/>
                <a:latin typeface="Arial" panose="020B0604020202020204" pitchFamily="34" charset="0"/>
                <a:ea typeface="Times New Roman" panose="02020603050405020304" pitchFamily="18" charset="0"/>
              </a:rPr>
              <a:t>Boletín</a:t>
            </a:r>
            <a:r>
              <a:rPr lang="en-US" sz="1800" dirty="0">
                <a:effectLst/>
                <a:latin typeface="Arial" panose="020B0604020202020204" pitchFamily="34" charset="0"/>
                <a:ea typeface="Times New Roman" panose="02020603050405020304" pitchFamily="18" charset="0"/>
              </a:rPr>
              <a:t> de </a:t>
            </a:r>
            <a:r>
              <a:rPr lang="en-US" sz="1800" dirty="0" err="1">
                <a:effectLst/>
                <a:latin typeface="Arial" panose="020B0604020202020204" pitchFamily="34" charset="0"/>
                <a:ea typeface="Times New Roman" panose="02020603050405020304" pitchFamily="18" charset="0"/>
              </a:rPr>
              <a:t>Estudios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Económicos</a:t>
            </a:r>
            <a:r>
              <a:rPr lang="en-US" sz="1800" dirty="0">
                <a:effectLst/>
                <a:latin typeface="Arial" panose="020B0604020202020204" pitchFamily="34" charset="0"/>
                <a:ea typeface="Times New Roman" panose="02020603050405020304" pitchFamily="18" charset="0"/>
              </a:rPr>
              <a:t> (169), 119-139</a:t>
            </a:r>
            <a:endParaRPr lang="es-CU" sz="1800" dirty="0">
              <a:effectLst/>
              <a:latin typeface="Times New Roman" panose="02020603050405020304" pitchFamily="18" charset="0"/>
              <a:ea typeface="Times New Roman" panose="02020603050405020304" pitchFamily="18" charset="0"/>
            </a:endParaRPr>
          </a:p>
          <a:p>
            <a:pPr marL="0" indent="-457200" algn="just">
              <a:lnSpc>
                <a:spcPct val="150000"/>
              </a:lnSpc>
            </a:pPr>
            <a:r>
              <a:rPr lang="es-MX" sz="1800" dirty="0">
                <a:effectLst/>
                <a:latin typeface="Arial" panose="020B0604020202020204" pitchFamily="34" charset="0"/>
                <a:ea typeface="Times New Roman" panose="02020603050405020304" pitchFamily="18" charset="0"/>
              </a:rPr>
              <a:t>Collins, D., &amp; Montgomery, C. (1995). </a:t>
            </a:r>
            <a:r>
              <a:rPr lang="en-US" sz="1800" dirty="0">
                <a:effectLst/>
                <a:latin typeface="Arial" panose="020B0604020202020204" pitchFamily="34" charset="0"/>
                <a:ea typeface="Times New Roman" panose="02020603050405020304" pitchFamily="18" charset="0"/>
              </a:rPr>
              <a:t>Competing on Resources: Strategy in the 1990s.</a:t>
            </a:r>
            <a:r>
              <a:rPr lang="en-US" sz="1800" dirty="0">
                <a:effectLst/>
                <a:latin typeface="Times New Roman" panose="02020603050405020304" pitchFamily="18" charset="0"/>
                <a:ea typeface="Times New Roman" panose="02020603050405020304" pitchFamily="18" charset="0"/>
              </a:rPr>
              <a:t> </a:t>
            </a:r>
            <a:r>
              <a:rPr lang="es-MX" sz="1800" dirty="0">
                <a:effectLst/>
                <a:latin typeface="Arial" panose="020B0604020202020204" pitchFamily="34" charset="0"/>
                <a:ea typeface="Times New Roman" panose="02020603050405020304" pitchFamily="18" charset="0"/>
              </a:rPr>
              <a:t>Harvard Business </a:t>
            </a:r>
            <a:r>
              <a:rPr lang="es-MX" sz="1800" dirty="0" err="1">
                <a:effectLst/>
                <a:latin typeface="Arial" panose="020B0604020202020204" pitchFamily="34" charset="0"/>
                <a:ea typeface="Times New Roman" panose="02020603050405020304" pitchFamily="18" charset="0"/>
              </a:rPr>
              <a:t>Review</a:t>
            </a:r>
            <a:r>
              <a:rPr lang="es-MX" sz="1800" dirty="0">
                <a:effectLst/>
                <a:latin typeface="Arial" panose="020B0604020202020204" pitchFamily="34" charset="0"/>
                <a:ea typeface="Times New Roman" panose="02020603050405020304" pitchFamily="18" charset="0"/>
              </a:rPr>
              <a:t> (73), 118-128.</a:t>
            </a:r>
            <a:endParaRPr lang="es-CU" sz="1800" dirty="0">
              <a:effectLst/>
              <a:latin typeface="Times New Roman" panose="02020603050405020304" pitchFamily="18" charset="0"/>
              <a:ea typeface="Times New Roman" panose="02020603050405020304" pitchFamily="18" charset="0"/>
            </a:endParaRPr>
          </a:p>
          <a:p>
            <a:pPr marL="0" indent="-457200" algn="just">
              <a:lnSpc>
                <a:spcPct val="150000"/>
              </a:lnSpc>
            </a:pPr>
            <a:r>
              <a:rPr lang="es-MX" sz="1800" dirty="0">
                <a:effectLst/>
                <a:latin typeface="Arial" panose="020B0604020202020204" pitchFamily="34" charset="0"/>
                <a:ea typeface="Times New Roman" panose="02020603050405020304" pitchFamily="18" charset="0"/>
              </a:rPr>
              <a:t>de León García, Dariel, Suárez Hernández, Jesús, Pérez Barral, Osmany, García Domé, Ana Victoria, &amp; </a:t>
            </a:r>
            <a:r>
              <a:rPr lang="es-MX" sz="1800" dirty="0" err="1">
                <a:effectLst/>
                <a:latin typeface="Arial" panose="020B0604020202020204" pitchFamily="34" charset="0"/>
                <a:ea typeface="Times New Roman" panose="02020603050405020304" pitchFamily="18" charset="0"/>
              </a:rPr>
              <a:t>Estopiñan</a:t>
            </a:r>
            <a:r>
              <a:rPr lang="es-MX" sz="1800" dirty="0">
                <a:effectLst/>
                <a:latin typeface="Arial" panose="020B0604020202020204" pitchFamily="34" charset="0"/>
                <a:ea typeface="Times New Roman" panose="02020603050405020304" pitchFamily="18" charset="0"/>
              </a:rPr>
              <a:t> </a:t>
            </a:r>
            <a:r>
              <a:rPr lang="es-MX" sz="1800" dirty="0" err="1">
                <a:effectLst/>
                <a:latin typeface="Arial" panose="020B0604020202020204" pitchFamily="34" charset="0"/>
                <a:ea typeface="Times New Roman" panose="02020603050405020304" pitchFamily="18" charset="0"/>
              </a:rPr>
              <a:t>Lantigua</a:t>
            </a:r>
            <a:r>
              <a:rPr lang="es-MX" sz="1800" dirty="0">
                <a:effectLst/>
                <a:latin typeface="Arial" panose="020B0604020202020204" pitchFamily="34" charset="0"/>
                <a:ea typeface="Times New Roman" panose="02020603050405020304" pitchFamily="18" charset="0"/>
              </a:rPr>
              <a:t>, </a:t>
            </a:r>
            <a:r>
              <a:rPr lang="es-MX" sz="1800" dirty="0" err="1">
                <a:effectLst/>
                <a:latin typeface="Arial" panose="020B0604020202020204" pitchFamily="34" charset="0"/>
                <a:ea typeface="Times New Roman" panose="02020603050405020304" pitchFamily="18" charset="0"/>
              </a:rPr>
              <a:t>Mayli</a:t>
            </a:r>
            <a:r>
              <a:rPr lang="es-MX" sz="1800" dirty="0">
                <a:effectLst/>
                <a:latin typeface="Arial" panose="020B0604020202020204" pitchFamily="34" charset="0"/>
                <a:ea typeface="Times New Roman" panose="02020603050405020304" pitchFamily="18" charset="0"/>
              </a:rPr>
              <a:t>. (2021). Procedimiento para el cálculo y la mejora de la capacidad tecnológica en organizaciones empresariales. </a:t>
            </a:r>
            <a:r>
              <a:rPr lang="es-MX" sz="1800" i="1" dirty="0">
                <a:effectLst/>
                <a:latin typeface="Arial" panose="020B0604020202020204" pitchFamily="34" charset="0"/>
                <a:ea typeface="Times New Roman" panose="02020603050405020304" pitchFamily="18" charset="0"/>
              </a:rPr>
              <a:t>Revista Universidad y Sociedad</a:t>
            </a:r>
            <a:r>
              <a:rPr lang="es-MX" sz="1800" dirty="0">
                <a:effectLst/>
                <a:latin typeface="Arial" panose="020B0604020202020204" pitchFamily="34" charset="0"/>
                <a:ea typeface="Times New Roman" panose="02020603050405020304" pitchFamily="18" charset="0"/>
              </a:rPr>
              <a:t>, </a:t>
            </a:r>
            <a:r>
              <a:rPr lang="es-MX" sz="1800" i="1" dirty="0">
                <a:effectLst/>
                <a:latin typeface="Arial" panose="020B0604020202020204" pitchFamily="34" charset="0"/>
                <a:ea typeface="Times New Roman" panose="02020603050405020304" pitchFamily="18" charset="0"/>
              </a:rPr>
              <a:t>13</a:t>
            </a:r>
            <a:r>
              <a:rPr lang="es-MX" sz="1800" dirty="0">
                <a:effectLst/>
                <a:latin typeface="Arial" panose="020B0604020202020204" pitchFamily="34" charset="0"/>
                <a:ea typeface="Times New Roman" panose="02020603050405020304" pitchFamily="18" charset="0"/>
              </a:rPr>
              <a:t>(3), 382-390. </a:t>
            </a:r>
            <a:r>
              <a:rPr lang="es-MX" sz="1800" dirty="0" err="1">
                <a:effectLst/>
                <a:latin typeface="Arial" panose="020B0604020202020204" pitchFamily="34" charset="0"/>
                <a:ea typeface="Times New Roman" panose="02020603050405020304" pitchFamily="18" charset="0"/>
              </a:rPr>
              <a:t>Epub</a:t>
            </a:r>
            <a:r>
              <a:rPr lang="es-MX" sz="1800" dirty="0">
                <a:effectLst/>
                <a:latin typeface="Arial" panose="020B0604020202020204" pitchFamily="34" charset="0"/>
                <a:ea typeface="Times New Roman" panose="02020603050405020304" pitchFamily="18" charset="0"/>
              </a:rPr>
              <a:t> 02 de junio de 2021. Recuperado en 05 de mayo de 2023, de </a:t>
            </a:r>
            <a:r>
              <a:rPr lang="es-MX" sz="1800" u="sng" dirty="0">
                <a:solidFill>
                  <a:srgbClr val="0563C1"/>
                </a:solidFill>
                <a:effectLst/>
                <a:latin typeface="Arial" panose="020B0604020202020204" pitchFamily="34" charset="0"/>
                <a:ea typeface="Times New Roman" panose="02020603050405020304" pitchFamily="18" charset="0"/>
                <a:hlinkClick r:id="rId7"/>
              </a:rPr>
              <a:t>http://scielo.sld.cu/scielo.php?script=sci_arttext&amp;pid=S2218-36202021000300382&amp;lng=es&amp;tlng=es</a:t>
            </a:r>
            <a:r>
              <a:rPr lang="es-MX" sz="1800" dirty="0">
                <a:effectLst/>
                <a:latin typeface="Arial" panose="020B0604020202020204" pitchFamily="34" charset="0"/>
                <a:ea typeface="Times New Roman" panose="02020603050405020304" pitchFamily="18" charset="0"/>
              </a:rPr>
              <a:t>. </a:t>
            </a:r>
            <a:endParaRPr lang="es-CU" sz="1800" dirty="0">
              <a:effectLst/>
              <a:latin typeface="Times New Roman" panose="02020603050405020304" pitchFamily="18" charset="0"/>
              <a:ea typeface="Times New Roman" panose="02020603050405020304" pitchFamily="18" charset="0"/>
            </a:endParaRPr>
          </a:p>
          <a:p>
            <a:pPr algn="just"/>
            <a:endParaRPr lang="es-CU" dirty="0"/>
          </a:p>
        </p:txBody>
      </p:sp>
    </p:spTree>
    <p:extLst>
      <p:ext uri="{BB962C8B-B14F-4D97-AF65-F5344CB8AC3E}">
        <p14:creationId xmlns:p14="http://schemas.microsoft.com/office/powerpoint/2010/main" val="686846349"/>
      </p:ext>
    </p:extLst>
  </p:cSld>
  <p:clrMapOvr>
    <a:masterClrMapping/>
  </p:clrMapOvr>
  <mc:AlternateContent xmlns:mc="http://schemas.openxmlformats.org/markup-compatibility/2006" xmlns:p14="http://schemas.microsoft.com/office/powerpoint/2010/main">
    <mc:Choice Requires="p14">
      <p:transition spd="slow" p14:dur="2000" advTm="3980"/>
    </mc:Choice>
    <mc:Fallback xmlns="">
      <p:transition spd="slow" advTm="398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302412" y="1286500"/>
            <a:ext cx="393895" cy="4832092"/>
          </a:xfrm>
          <a:prstGeom prst="rect">
            <a:avLst/>
          </a:prstGeom>
          <a:noFill/>
        </p:spPr>
        <p:txBody>
          <a:bodyPr wrap="square" rtlCol="0">
            <a:spAutoFit/>
          </a:bodyPr>
          <a:lstStyle/>
          <a:p>
            <a:r>
              <a:rPr lang="es-MX" sz="2800" b="1" dirty="0">
                <a:solidFill>
                  <a:srgbClr val="552579"/>
                </a:solidFill>
                <a:latin typeface="Times New Roman" panose="02020603050405020304" pitchFamily="18" charset="0"/>
                <a:cs typeface="Times New Roman" panose="02020603050405020304" pitchFamily="18" charset="0"/>
              </a:rPr>
              <a:t>Referencias</a:t>
            </a:r>
            <a:endParaRPr lang="es-CU" sz="2800" b="1" dirty="0">
              <a:solidFill>
                <a:srgbClr val="552579"/>
              </a:solidFill>
              <a:latin typeface="Times New Roman" panose="02020603050405020304" pitchFamily="18" charset="0"/>
              <a:cs typeface="Times New Roman" panose="02020603050405020304" pitchFamily="18" charset="0"/>
            </a:endParaRPr>
          </a:p>
        </p:txBody>
      </p:sp>
      <p:sp>
        <p:nvSpPr>
          <p:cNvPr id="23" name="Marcador de contenido 22">
            <a:extLst>
              <a:ext uri="{FF2B5EF4-FFF2-40B4-BE49-F238E27FC236}">
                <a16:creationId xmlns:a16="http://schemas.microsoft.com/office/drawing/2014/main" id="{53A5CC28-6CDC-0623-029E-F6A4EB803A06}"/>
              </a:ext>
            </a:extLst>
          </p:cNvPr>
          <p:cNvSpPr>
            <a:spLocks noGrp="1"/>
          </p:cNvSpPr>
          <p:nvPr>
            <p:ph idx="1"/>
          </p:nvPr>
        </p:nvSpPr>
        <p:spPr>
          <a:xfrm>
            <a:off x="699911" y="1314568"/>
            <a:ext cx="11189677" cy="4571902"/>
          </a:xfrm>
        </p:spPr>
        <p:txBody>
          <a:bodyPr>
            <a:normAutofit lnSpcReduction="10000"/>
          </a:bodyPr>
          <a:lstStyle/>
          <a:p>
            <a:pPr marL="0" indent="-457200" algn="just"/>
            <a:r>
              <a:rPr lang="en-US" sz="1500" dirty="0" err="1">
                <a:effectLst/>
                <a:latin typeface="Arial" panose="020B0604020202020204" pitchFamily="34" charset="0"/>
                <a:ea typeface="Times New Roman" panose="02020603050405020304" pitchFamily="18" charset="0"/>
                <a:cs typeface="Arial" panose="020B0604020202020204" pitchFamily="34" charset="0"/>
              </a:rPr>
              <a:t>Dutrénit</a:t>
            </a:r>
            <a:r>
              <a:rPr lang="en-US" sz="1500" dirty="0">
                <a:effectLst/>
                <a:latin typeface="Arial" panose="020B0604020202020204" pitchFamily="34" charset="0"/>
                <a:ea typeface="Times New Roman" panose="02020603050405020304" pitchFamily="18" charset="0"/>
                <a:cs typeface="Arial" panose="020B0604020202020204" pitchFamily="34" charset="0"/>
              </a:rPr>
              <a:t>, G., </a:t>
            </a:r>
            <a:r>
              <a:rPr lang="en-US" sz="1500" dirty="0" err="1">
                <a:effectLst/>
                <a:latin typeface="Arial" panose="020B0604020202020204" pitchFamily="34" charset="0"/>
                <a:ea typeface="Times New Roman" panose="02020603050405020304" pitchFamily="18" charset="0"/>
                <a:cs typeface="Arial" panose="020B0604020202020204" pitchFamily="34" charset="0"/>
              </a:rPr>
              <a:t>Natera</a:t>
            </a:r>
            <a:r>
              <a:rPr lang="en-US" sz="1500" dirty="0">
                <a:effectLst/>
                <a:latin typeface="Arial" panose="020B0604020202020204" pitchFamily="34" charset="0"/>
                <a:ea typeface="Times New Roman" panose="02020603050405020304" pitchFamily="18" charset="0"/>
                <a:cs typeface="Arial" panose="020B0604020202020204" pitchFamily="34" charset="0"/>
              </a:rPr>
              <a:t>, J. M., </a:t>
            </a:r>
            <a:r>
              <a:rPr lang="en-US" sz="1500" dirty="0" err="1">
                <a:effectLst/>
                <a:latin typeface="Arial" panose="020B0604020202020204" pitchFamily="34" charset="0"/>
                <a:ea typeface="Times New Roman" panose="02020603050405020304" pitchFamily="18" charset="0"/>
                <a:cs typeface="Arial" panose="020B0604020202020204" pitchFamily="34" charset="0"/>
              </a:rPr>
              <a:t>Puchet</a:t>
            </a:r>
            <a:r>
              <a:rPr lang="en-US" sz="1500" dirty="0">
                <a:effectLst/>
                <a:latin typeface="Arial" panose="020B0604020202020204" pitchFamily="34" charset="0"/>
                <a:ea typeface="Times New Roman" panose="02020603050405020304" pitchFamily="18" charset="0"/>
                <a:cs typeface="Arial" panose="020B0604020202020204" pitchFamily="34" charset="0"/>
              </a:rPr>
              <a:t> </a:t>
            </a:r>
            <a:r>
              <a:rPr lang="en-US" sz="1500" dirty="0" err="1">
                <a:effectLst/>
                <a:latin typeface="Arial" panose="020B0604020202020204" pitchFamily="34" charset="0"/>
                <a:ea typeface="Times New Roman" panose="02020603050405020304" pitchFamily="18" charset="0"/>
                <a:cs typeface="Arial" panose="020B0604020202020204" pitchFamily="34" charset="0"/>
              </a:rPr>
              <a:t>Anyul</a:t>
            </a:r>
            <a:r>
              <a:rPr lang="en-US" sz="1500" dirty="0">
                <a:effectLst/>
                <a:latin typeface="Arial" panose="020B0604020202020204" pitchFamily="34" charset="0"/>
                <a:ea typeface="Times New Roman" panose="02020603050405020304" pitchFamily="18" charset="0"/>
                <a:cs typeface="Arial" panose="020B0604020202020204" pitchFamily="34" charset="0"/>
              </a:rPr>
              <a:t>, M., &amp; Vera-Cruz, A. O. (2019). Development Profiles And Accumulation of Technological Capabilities in Latin America. Technological Forecasting and Social Change, 145, 396–412. </a:t>
            </a:r>
            <a:r>
              <a:rPr lang="en-US" sz="15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https://doi.org/10.1016/j.techfore.2018.03.026</a:t>
            </a:r>
            <a:endParaRPr lang="es-CU" sz="1500" dirty="0">
              <a:effectLst/>
              <a:latin typeface="Arial" panose="020B0604020202020204" pitchFamily="34" charset="0"/>
              <a:ea typeface="Times New Roman" panose="02020603050405020304" pitchFamily="18" charset="0"/>
              <a:cs typeface="Arial" panose="020B0604020202020204" pitchFamily="34" charset="0"/>
            </a:endParaRPr>
          </a:p>
          <a:p>
            <a:pPr marL="0" indent="-457200" algn="just">
              <a:lnSpc>
                <a:spcPct val="150000"/>
              </a:lnSpc>
            </a:pPr>
            <a:r>
              <a:rPr lang="es-MX" sz="1500" dirty="0" err="1">
                <a:effectLst/>
                <a:latin typeface="Arial" panose="020B0604020202020204" pitchFamily="34" charset="0"/>
                <a:ea typeface="Times New Roman" panose="02020603050405020304" pitchFamily="18" charset="0"/>
                <a:cs typeface="Arial" panose="020B0604020202020204" pitchFamily="34" charset="0"/>
              </a:rPr>
              <a:t>Estevez</a:t>
            </a:r>
            <a:r>
              <a:rPr lang="es-MX" sz="1500" dirty="0">
                <a:effectLst/>
                <a:latin typeface="Arial" panose="020B0604020202020204" pitchFamily="34" charset="0"/>
                <a:ea typeface="Times New Roman" panose="02020603050405020304" pitchFamily="18" charset="0"/>
                <a:cs typeface="Arial" panose="020B0604020202020204" pitchFamily="34" charset="0"/>
              </a:rPr>
              <a:t> Torres, A. (2019). Procedimiento para la planeación de las capacidades de producción. Caso de estudio muebles de habitaciones para el turismo en la UEB Muebles </a:t>
            </a:r>
            <a:r>
              <a:rPr lang="es-MX" sz="1500" dirty="0" err="1">
                <a:effectLst/>
                <a:latin typeface="Arial" panose="020B0604020202020204" pitchFamily="34" charset="0"/>
                <a:ea typeface="Times New Roman" panose="02020603050405020304" pitchFamily="18" charset="0"/>
                <a:cs typeface="Arial" panose="020B0604020202020204" pitchFamily="34" charset="0"/>
              </a:rPr>
              <a:t>Ludema</a:t>
            </a:r>
            <a:r>
              <a:rPr lang="es-MX" sz="1500" dirty="0">
                <a:effectLst/>
                <a:latin typeface="Arial" panose="020B0604020202020204" pitchFamily="34" charset="0"/>
                <a:ea typeface="Times New Roman" panose="02020603050405020304" pitchFamily="18" charset="0"/>
                <a:cs typeface="Arial" panose="020B0604020202020204" pitchFamily="34" charset="0"/>
              </a:rPr>
              <a:t> [Tesis de maestría, Universidad de Las Tunas, Cuba]. </a:t>
            </a:r>
            <a:endParaRPr lang="es-CU" sz="15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MX" sz="1500" dirty="0" err="1">
                <a:effectLst/>
                <a:latin typeface="Arial" panose="020B0604020202020204" pitchFamily="34" charset="0"/>
                <a:ea typeface="Times New Roman" panose="02020603050405020304" pitchFamily="18" charset="0"/>
                <a:cs typeface="Arial" panose="020B0604020202020204" pitchFamily="34" charset="0"/>
              </a:rPr>
              <a:t>Estevez</a:t>
            </a:r>
            <a:r>
              <a:rPr lang="es-MX" sz="1500" dirty="0">
                <a:effectLst/>
                <a:latin typeface="Arial" panose="020B0604020202020204" pitchFamily="34" charset="0"/>
                <a:ea typeface="Times New Roman" panose="02020603050405020304" pitchFamily="18" charset="0"/>
                <a:cs typeface="Arial" panose="020B0604020202020204" pitchFamily="34" charset="0"/>
              </a:rPr>
              <a:t> Torres, A., Megna Alicio, A., Jardines Rivas, R. E., Parra García, I. C., León Parra, E., &amp; </a:t>
            </a:r>
            <a:r>
              <a:rPr lang="es-MX" sz="1500" dirty="0" err="1">
                <a:effectLst/>
                <a:latin typeface="Arial" panose="020B0604020202020204" pitchFamily="34" charset="0"/>
                <a:ea typeface="Times New Roman" panose="02020603050405020304" pitchFamily="18" charset="0"/>
                <a:cs typeface="Arial" panose="020B0604020202020204" pitchFamily="34" charset="0"/>
              </a:rPr>
              <a:t>Jimenez</a:t>
            </a:r>
            <a:r>
              <a:rPr lang="es-MX" sz="1500" dirty="0">
                <a:effectLst/>
                <a:latin typeface="Arial" panose="020B0604020202020204" pitchFamily="34" charset="0"/>
                <a:ea typeface="Times New Roman" panose="02020603050405020304" pitchFamily="18" charset="0"/>
                <a:cs typeface="Arial" panose="020B0604020202020204" pitchFamily="34" charset="0"/>
              </a:rPr>
              <a:t> Silva, G. (2021. Propuesta de un procedimiento para la planeación de las capacidades de producción de una empresa. Revista Ingeniería Industrial, (40), 61-73. </a:t>
            </a:r>
            <a:r>
              <a:rPr lang="es-MX" sz="15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https://doi.org/10.26439/ing.ind2021.n40.4861</a:t>
            </a:r>
            <a:r>
              <a:rPr lang="es-MX" sz="1500" dirty="0">
                <a:effectLst/>
                <a:latin typeface="Arial" panose="020B0604020202020204" pitchFamily="34" charset="0"/>
                <a:ea typeface="Times New Roman" panose="02020603050405020304" pitchFamily="18" charset="0"/>
                <a:cs typeface="Arial" panose="020B0604020202020204" pitchFamily="34" charset="0"/>
              </a:rPr>
              <a:t> </a:t>
            </a:r>
            <a:endParaRPr lang="es-CU" sz="1500" dirty="0">
              <a:effectLst/>
              <a:latin typeface="Arial" panose="020B0604020202020204" pitchFamily="34" charset="0"/>
              <a:ea typeface="Times New Roman" panose="02020603050405020304" pitchFamily="18" charset="0"/>
              <a:cs typeface="Arial" panose="020B0604020202020204" pitchFamily="34" charset="0"/>
            </a:endParaRPr>
          </a:p>
          <a:p>
            <a:pPr marL="0" indent="-457200" algn="just">
              <a:lnSpc>
                <a:spcPct val="150000"/>
              </a:lnSpc>
            </a:pPr>
            <a:r>
              <a:rPr lang="es-MX" sz="1500" dirty="0">
                <a:effectLst/>
                <a:latin typeface="Arial" panose="020B0604020202020204" pitchFamily="34" charset="0"/>
                <a:ea typeface="Times New Roman" panose="02020603050405020304" pitchFamily="18" charset="0"/>
                <a:cs typeface="Arial" panose="020B0604020202020204" pitchFamily="34" charset="0"/>
              </a:rPr>
              <a:t>García, F. E., &amp; Navas, J. E. (2007). Las capacidades tecnológicas y los resultados empresariales. Un estudio empírico en el sector biotecnológico español. Cuadernos de Economía y Dirección de la Empresa, 10(32), 177–210. </a:t>
            </a:r>
            <a:r>
              <a:rPr lang="es-MX" sz="15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https://doi.org/10.1016/S1138-5758(07)70095-6</a:t>
            </a:r>
            <a:r>
              <a:rPr lang="es-MX" sz="1500" dirty="0">
                <a:effectLst/>
                <a:latin typeface="Arial" panose="020B0604020202020204" pitchFamily="34" charset="0"/>
                <a:ea typeface="Times New Roman" panose="02020603050405020304" pitchFamily="18" charset="0"/>
                <a:cs typeface="Arial" panose="020B0604020202020204" pitchFamily="34" charset="0"/>
              </a:rPr>
              <a:t> </a:t>
            </a:r>
            <a:endParaRPr lang="es-CU" sz="1500" dirty="0">
              <a:effectLst/>
              <a:latin typeface="Arial" panose="020B0604020202020204" pitchFamily="34" charset="0"/>
              <a:ea typeface="Times New Roman" panose="02020603050405020304" pitchFamily="18" charset="0"/>
              <a:cs typeface="Arial" panose="020B0604020202020204" pitchFamily="34" charset="0"/>
            </a:endParaRPr>
          </a:p>
          <a:p>
            <a:pPr marL="0" indent="-457200" algn="just">
              <a:lnSpc>
                <a:spcPct val="150000"/>
              </a:lnSpc>
            </a:pPr>
            <a:r>
              <a:rPr lang="es-MX" sz="1500" dirty="0">
                <a:effectLst/>
                <a:latin typeface="Arial" panose="020B0604020202020204" pitchFamily="34" charset="0"/>
                <a:ea typeface="Times New Roman" panose="02020603050405020304" pitchFamily="18" charset="0"/>
                <a:cs typeface="Arial" panose="020B0604020202020204" pitchFamily="34" charset="0"/>
              </a:rPr>
              <a:t>Hernández García, G.Y. (2013) Plan tecnológico del proceso de reciclado de llantas. Tesis presentada para obtener el grado de maestro en gestión de la tecnología. Universidad Autónoma de Querétaro. </a:t>
            </a:r>
            <a:endParaRPr lang="es-CU"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CU" dirty="0"/>
          </a:p>
        </p:txBody>
      </p:sp>
    </p:spTree>
    <p:extLst>
      <p:ext uri="{BB962C8B-B14F-4D97-AF65-F5344CB8AC3E}">
        <p14:creationId xmlns:p14="http://schemas.microsoft.com/office/powerpoint/2010/main" val="2206940272"/>
      </p:ext>
    </p:extLst>
  </p:cSld>
  <p:clrMapOvr>
    <a:masterClrMapping/>
  </p:clrMapOvr>
  <mc:AlternateContent xmlns:mc="http://schemas.openxmlformats.org/markup-compatibility/2006" xmlns:p14="http://schemas.microsoft.com/office/powerpoint/2010/main">
    <mc:Choice Requires="p14">
      <p:transition spd="slow" p14:dur="2000" advTm="2104"/>
    </mc:Choice>
    <mc:Fallback xmlns="">
      <p:transition spd="slow" advTm="210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a 14">
            <a:extLst>
              <a:ext uri="{FF2B5EF4-FFF2-40B4-BE49-F238E27FC236}">
                <a16:creationId xmlns:a16="http://schemas.microsoft.com/office/drawing/2014/main" id="{8A5D01D3-CED0-7596-30F7-E8F6A270BD6C}"/>
              </a:ext>
            </a:extLst>
          </p:cNvPr>
          <p:cNvGraphicFramePr/>
          <p:nvPr>
            <p:extLst>
              <p:ext uri="{D42A27DB-BD31-4B8C-83A1-F6EECF244321}">
                <p14:modId xmlns:p14="http://schemas.microsoft.com/office/powerpoint/2010/main" val="2523544862"/>
              </p:ext>
            </p:extLst>
          </p:nvPr>
        </p:nvGraphicFramePr>
        <p:xfrm>
          <a:off x="3126694" y="1212418"/>
          <a:ext cx="10107769" cy="503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9"/>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10"/>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667DD3FC-F189-11EA-7F26-80E2163F835A}"/>
              </a:ext>
            </a:extLst>
          </p:cNvPr>
          <p:cNvSpPr txBox="1"/>
          <p:nvPr/>
        </p:nvSpPr>
        <p:spPr>
          <a:xfrm>
            <a:off x="335360" y="4054586"/>
            <a:ext cx="3701801" cy="1323439"/>
          </a:xfrm>
          <a:prstGeom prst="rect">
            <a:avLst/>
          </a:prstGeom>
          <a:noFill/>
        </p:spPr>
        <p:txBody>
          <a:bodyPr wrap="square" rtlCol="0">
            <a:spAutoFit/>
          </a:bodyPr>
          <a:lstStyle/>
          <a:p>
            <a:pPr algn="ctr"/>
            <a:r>
              <a:rPr lang="es-MX" sz="4000" b="1" dirty="0" err="1">
                <a:solidFill>
                  <a:srgbClr val="552579"/>
                </a:solidFill>
                <a:latin typeface="Times New Roman" panose="02020603050405020304" pitchFamily="18" charset="0"/>
                <a:cs typeface="Times New Roman" panose="02020603050405020304" pitchFamily="18" charset="0"/>
              </a:rPr>
              <a:t>Ailen</a:t>
            </a:r>
            <a:r>
              <a:rPr lang="es-MX" sz="4000" b="1" dirty="0">
                <a:solidFill>
                  <a:srgbClr val="552579"/>
                </a:solidFill>
                <a:latin typeface="Times New Roman" panose="02020603050405020304" pitchFamily="18" charset="0"/>
                <a:cs typeface="Times New Roman" panose="02020603050405020304" pitchFamily="18" charset="0"/>
              </a:rPr>
              <a:t> </a:t>
            </a:r>
            <a:r>
              <a:rPr lang="es-MX" sz="4000" b="1" dirty="0" err="1">
                <a:solidFill>
                  <a:srgbClr val="552579"/>
                </a:solidFill>
                <a:latin typeface="Times New Roman" panose="02020603050405020304" pitchFamily="18" charset="0"/>
                <a:cs typeface="Times New Roman" panose="02020603050405020304" pitchFamily="18" charset="0"/>
              </a:rPr>
              <a:t>Estevez</a:t>
            </a:r>
            <a:r>
              <a:rPr lang="es-MX" sz="4000" b="1" dirty="0">
                <a:solidFill>
                  <a:srgbClr val="552579"/>
                </a:solidFill>
                <a:latin typeface="Times New Roman" panose="02020603050405020304" pitchFamily="18" charset="0"/>
                <a:cs typeface="Times New Roman" panose="02020603050405020304" pitchFamily="18" charset="0"/>
              </a:rPr>
              <a:t> Torres</a:t>
            </a:r>
          </a:p>
        </p:txBody>
      </p:sp>
      <p:pic>
        <p:nvPicPr>
          <p:cNvPr id="27" name="Imagen 26">
            <a:extLst>
              <a:ext uri="{FF2B5EF4-FFF2-40B4-BE49-F238E27FC236}">
                <a16:creationId xmlns:a16="http://schemas.microsoft.com/office/drawing/2014/main" id="{AAE81141-0111-B28F-188E-D02C3DD20C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360" y="1411055"/>
            <a:ext cx="2278346" cy="2278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89261278"/>
      </p:ext>
    </p:extLst>
  </p:cSld>
  <p:clrMapOvr>
    <a:masterClrMapping/>
  </p:clrMapOvr>
  <mc:AlternateContent xmlns:mc="http://schemas.openxmlformats.org/markup-compatibility/2006" xmlns:p14="http://schemas.microsoft.com/office/powerpoint/2010/main">
    <mc:Choice Requires="p14">
      <p:transition spd="slow" p14:dur="2000" advTm="5077"/>
    </mc:Choice>
    <mc:Fallback xmlns="">
      <p:transition spd="slow" advTm="50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a 22">
            <a:extLst>
              <a:ext uri="{FF2B5EF4-FFF2-40B4-BE49-F238E27FC236}">
                <a16:creationId xmlns:a16="http://schemas.microsoft.com/office/drawing/2014/main" id="{636C8FB7-40A9-9D04-374D-78B3FEA1B085}"/>
              </a:ext>
            </a:extLst>
          </p:cNvPr>
          <p:cNvGraphicFramePr/>
          <p:nvPr>
            <p:extLst>
              <p:ext uri="{D42A27DB-BD31-4B8C-83A1-F6EECF244321}">
                <p14:modId xmlns:p14="http://schemas.microsoft.com/office/powerpoint/2010/main" val="3205126158"/>
              </p:ext>
            </p:extLst>
          </p:nvPr>
        </p:nvGraphicFramePr>
        <p:xfrm>
          <a:off x="4744502" y="1234460"/>
          <a:ext cx="7257691" cy="519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9"/>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10"/>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1483767" y="1136588"/>
            <a:ext cx="2082084" cy="400110"/>
          </a:xfrm>
          <a:prstGeom prst="rect">
            <a:avLst/>
          </a:prstGeom>
          <a:noFill/>
        </p:spPr>
        <p:txBody>
          <a:bodyPr vert="horz" wrap="square" rtlCol="0">
            <a:spAutoFit/>
          </a:bodyPr>
          <a:lstStyle/>
          <a:p>
            <a:r>
              <a:rPr lang="es-MX" sz="2000" b="1" dirty="0">
                <a:solidFill>
                  <a:srgbClr val="7030A0"/>
                </a:solidFill>
                <a:latin typeface="Times New Roman" panose="02020603050405020304" pitchFamily="18" charset="0"/>
                <a:cs typeface="Times New Roman" panose="02020603050405020304" pitchFamily="18" charset="0"/>
              </a:rPr>
              <a:t>Justificación</a:t>
            </a:r>
            <a:endParaRPr lang="es-CU" sz="2000" b="1" dirty="0">
              <a:solidFill>
                <a:srgbClr val="7030A0"/>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D553E8E6-DB85-F9CA-E14D-51FAAC4A8B57}"/>
              </a:ext>
            </a:extLst>
          </p:cNvPr>
          <p:cNvSpPr txBox="1"/>
          <p:nvPr/>
        </p:nvSpPr>
        <p:spPr>
          <a:xfrm>
            <a:off x="189235" y="1532835"/>
            <a:ext cx="4494669" cy="4893647"/>
          </a:xfrm>
          <a:prstGeom prst="rect">
            <a:avLst/>
          </a:prstGeom>
          <a:noFill/>
          <a:ln w="38100">
            <a:noFill/>
          </a:ln>
        </p:spPr>
        <p:txBody>
          <a:bodyPr wrap="square">
            <a:spAutoFit/>
          </a:bodyPr>
          <a:lstStyle/>
          <a:p>
            <a:r>
              <a:rPr lang="es-MX" sz="2400" dirty="0">
                <a:solidFill>
                  <a:srgbClr val="681981"/>
                </a:solidFill>
                <a:latin typeface="Times New Roman" panose="02020603050405020304" pitchFamily="18" charset="0"/>
                <a:cs typeface="Times New Roman" panose="02020603050405020304" pitchFamily="18" charset="0"/>
              </a:rPr>
              <a:t>En el entorno empresarial actual, el desarrollo y la implementación de tecnologías avanzadas se han convertido en factores clave para mantener la competitividad y el crecimiento sostenible de las organizaciones. En este sentido, realizar una investigación para el desarrollo de capacidades tecnológicas en una empresa de muebles en Cuba se justifica por diversas razones que se detallan a continuación</a:t>
            </a:r>
            <a:endParaRPr lang="es-CU" sz="2400" dirty="0">
              <a:solidFill>
                <a:srgbClr val="6819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956421"/>
      </p:ext>
    </p:extLst>
  </p:cSld>
  <p:clrMapOvr>
    <a:masterClrMapping/>
  </p:clrMapOvr>
  <mc:AlternateContent xmlns:mc="http://schemas.openxmlformats.org/markup-compatibility/2006" xmlns:p14="http://schemas.microsoft.com/office/powerpoint/2010/main">
    <mc:Choice Requires="p14">
      <p:transition spd="slow" p14:dur="2000" advTm="33538"/>
    </mc:Choice>
    <mc:Fallback xmlns="">
      <p:transition spd="slow" advTm="335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41" name="CuadroTexto 40">
            <a:extLst>
              <a:ext uri="{FF2B5EF4-FFF2-40B4-BE49-F238E27FC236}">
                <a16:creationId xmlns:a16="http://schemas.microsoft.com/office/drawing/2014/main" id="{1896991B-37FF-A5DD-90D1-F97131E946FA}"/>
              </a:ext>
            </a:extLst>
          </p:cNvPr>
          <p:cNvSpPr txBox="1"/>
          <p:nvPr/>
        </p:nvSpPr>
        <p:spPr>
          <a:xfrm>
            <a:off x="7748449" y="1468667"/>
            <a:ext cx="3200074"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Matriz de Perfil Competitivo</a:t>
            </a:r>
            <a:endParaRPr lang="es-CU" sz="2000" dirty="0">
              <a:latin typeface="Times New Roman" panose="02020603050405020304" pitchFamily="18" charset="0"/>
              <a:cs typeface="Times New Roman" panose="02020603050405020304" pitchFamily="18" charset="0"/>
            </a:endParaRPr>
          </a:p>
        </p:txBody>
      </p:sp>
      <p:grpSp>
        <p:nvGrpSpPr>
          <p:cNvPr id="49" name="Grupo 48">
            <a:extLst>
              <a:ext uri="{FF2B5EF4-FFF2-40B4-BE49-F238E27FC236}">
                <a16:creationId xmlns:a16="http://schemas.microsoft.com/office/drawing/2014/main" id="{CEFFFE26-3749-2C63-F63D-C87176B265AA}"/>
              </a:ext>
            </a:extLst>
          </p:cNvPr>
          <p:cNvGrpSpPr/>
          <p:nvPr/>
        </p:nvGrpSpPr>
        <p:grpSpPr>
          <a:xfrm>
            <a:off x="6262930" y="2555174"/>
            <a:ext cx="5741636" cy="3282834"/>
            <a:chOff x="1575008" y="3110600"/>
            <a:chExt cx="7836278" cy="3760030"/>
          </a:xfrm>
        </p:grpSpPr>
        <p:pic>
          <p:nvPicPr>
            <p:cNvPr id="31" name="Imagen 30">
              <a:extLst>
                <a:ext uri="{FF2B5EF4-FFF2-40B4-BE49-F238E27FC236}">
                  <a16:creationId xmlns:a16="http://schemas.microsoft.com/office/drawing/2014/main" id="{D147DECF-078C-3FD0-FFEC-7E394174B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880" y="3228837"/>
              <a:ext cx="1207008" cy="355518"/>
            </a:xfrm>
            <a:prstGeom prst="rect">
              <a:avLst/>
            </a:prstGeom>
          </p:spPr>
        </p:pic>
        <p:pic>
          <p:nvPicPr>
            <p:cNvPr id="33" name="Imagen 32">
              <a:extLst>
                <a:ext uri="{FF2B5EF4-FFF2-40B4-BE49-F238E27FC236}">
                  <a16:creationId xmlns:a16="http://schemas.microsoft.com/office/drawing/2014/main" id="{66D1C6C9-9EA0-AEDE-BD7D-71B18C79E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7411" y="3127222"/>
              <a:ext cx="1131876" cy="582211"/>
            </a:xfrm>
            <a:prstGeom prst="rect">
              <a:avLst/>
            </a:prstGeom>
          </p:spPr>
        </p:pic>
        <p:pic>
          <p:nvPicPr>
            <p:cNvPr id="35" name="Imagen 34">
              <a:extLst>
                <a:ext uri="{FF2B5EF4-FFF2-40B4-BE49-F238E27FC236}">
                  <a16:creationId xmlns:a16="http://schemas.microsoft.com/office/drawing/2014/main" id="{7C75B4CE-A9B8-73B4-C625-C1FE6D2DD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3544" y="3110600"/>
              <a:ext cx="582211" cy="582211"/>
            </a:xfrm>
            <a:prstGeom prst="rect">
              <a:avLst/>
            </a:prstGeom>
          </p:spPr>
        </p:pic>
        <p:pic>
          <p:nvPicPr>
            <p:cNvPr id="44" name="Imagen 43">
              <a:extLst>
                <a:ext uri="{FF2B5EF4-FFF2-40B4-BE49-F238E27FC236}">
                  <a16:creationId xmlns:a16="http://schemas.microsoft.com/office/drawing/2014/main" id="{0A7E8268-57B4-D4EB-1FC0-5FCE645B999D}"/>
                </a:ext>
              </a:extLst>
            </p:cNvPr>
            <p:cNvPicPr>
              <a:picLocks noChangeAspect="1"/>
            </p:cNvPicPr>
            <p:nvPr/>
          </p:nvPicPr>
          <p:blipFill>
            <a:blip r:embed="rId8"/>
            <a:stretch>
              <a:fillRect/>
            </a:stretch>
          </p:blipFill>
          <p:spPr>
            <a:xfrm>
              <a:off x="1575008" y="3145842"/>
              <a:ext cx="7836278" cy="3724788"/>
            </a:xfrm>
            <a:prstGeom prst="rect">
              <a:avLst/>
            </a:prstGeom>
          </p:spPr>
        </p:pic>
      </p:grpSp>
      <p:sp>
        <p:nvSpPr>
          <p:cNvPr id="50" name="CuadroTexto 49">
            <a:extLst>
              <a:ext uri="{FF2B5EF4-FFF2-40B4-BE49-F238E27FC236}">
                <a16:creationId xmlns:a16="http://schemas.microsoft.com/office/drawing/2014/main" id="{964363A0-7118-EB72-0E14-A0D593644874}"/>
              </a:ext>
            </a:extLst>
          </p:cNvPr>
          <p:cNvSpPr txBox="1"/>
          <p:nvPr/>
        </p:nvSpPr>
        <p:spPr>
          <a:xfrm>
            <a:off x="845718" y="1178888"/>
            <a:ext cx="5111261" cy="461665"/>
          </a:xfrm>
          <a:prstGeom prst="rect">
            <a:avLst/>
          </a:prstGeom>
          <a:noFill/>
        </p:spPr>
        <p:txBody>
          <a:bodyPr wrap="square" rtlCol="0">
            <a:spAutoFit/>
          </a:bodyPr>
          <a:lstStyle/>
          <a:p>
            <a:r>
              <a:rPr lang="es-MX" sz="2400" b="1" dirty="0">
                <a:solidFill>
                  <a:srgbClr val="552579"/>
                </a:solidFill>
                <a:latin typeface="Arial" panose="020B0604020202020204" pitchFamily="34" charset="0"/>
                <a:cs typeface="Arial" panose="020B0604020202020204" pitchFamily="34" charset="0"/>
              </a:rPr>
              <a:t>Producción de Muebles en Cuba </a:t>
            </a:r>
            <a:endParaRPr lang="es-CU" sz="2400" b="1" dirty="0">
              <a:solidFill>
                <a:srgbClr val="552579"/>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A51E681-F797-336C-1F6A-032B28369D9A}"/>
              </a:ext>
            </a:extLst>
          </p:cNvPr>
          <p:cNvSpPr txBox="1"/>
          <p:nvPr/>
        </p:nvSpPr>
        <p:spPr>
          <a:xfrm>
            <a:off x="-241" y="1087755"/>
            <a:ext cx="582211" cy="5373432"/>
          </a:xfrm>
          <a:prstGeom prst="rect">
            <a:avLst/>
          </a:prstGeom>
          <a:solidFill>
            <a:schemeClr val="bg1"/>
          </a:solid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Antecedentes</a:t>
            </a:r>
            <a:endParaRPr lang="es-CU" sz="2400" b="1" dirty="0">
              <a:solidFill>
                <a:srgbClr val="7030A0"/>
              </a:solidFill>
              <a:latin typeface="Times New Roman" panose="02020603050405020304" pitchFamily="18" charset="0"/>
              <a:cs typeface="Times New Roman" panose="02020603050405020304" pitchFamily="18" charset="0"/>
            </a:endParaRPr>
          </a:p>
        </p:txBody>
      </p:sp>
      <p:sp>
        <p:nvSpPr>
          <p:cNvPr id="52" name="CuadroTexto 51">
            <a:extLst>
              <a:ext uri="{FF2B5EF4-FFF2-40B4-BE49-F238E27FC236}">
                <a16:creationId xmlns:a16="http://schemas.microsoft.com/office/drawing/2014/main" id="{F7095F59-1ED7-7A16-BA98-E25B5329D81A}"/>
              </a:ext>
            </a:extLst>
          </p:cNvPr>
          <p:cNvSpPr txBox="1"/>
          <p:nvPr/>
        </p:nvSpPr>
        <p:spPr>
          <a:xfrm>
            <a:off x="6481186" y="5887393"/>
            <a:ext cx="3607800" cy="276999"/>
          </a:xfrm>
          <a:prstGeom prst="rect">
            <a:avLst/>
          </a:prstGeom>
          <a:noFill/>
        </p:spPr>
        <p:txBody>
          <a:bodyPr wrap="square" rtlCol="0">
            <a:spAutoFit/>
          </a:bodyPr>
          <a:lstStyle/>
          <a:p>
            <a:r>
              <a:rPr lang="es-MX" sz="1200" dirty="0">
                <a:latin typeface="Times New Roman" panose="02020603050405020304" pitchFamily="18" charset="0"/>
                <a:cs typeface="Times New Roman" panose="02020603050405020304" pitchFamily="18" charset="0"/>
              </a:rPr>
              <a:t>Fuente: </a:t>
            </a:r>
            <a:r>
              <a:rPr lang="es-MX" sz="1200" dirty="0" err="1">
                <a:latin typeface="Times New Roman" panose="02020603050405020304" pitchFamily="18" charset="0"/>
                <a:cs typeface="Times New Roman" panose="02020603050405020304" pitchFamily="18" charset="0"/>
              </a:rPr>
              <a:t>Estevez</a:t>
            </a:r>
            <a:r>
              <a:rPr lang="es-MX" sz="1200" dirty="0">
                <a:latin typeface="Times New Roman" panose="02020603050405020304" pitchFamily="18" charset="0"/>
                <a:cs typeface="Times New Roman" panose="02020603050405020304" pitchFamily="18" charset="0"/>
              </a:rPr>
              <a:t> Torres, (2022)</a:t>
            </a:r>
            <a:endParaRPr lang="es-CU" sz="1200" dirty="0">
              <a:latin typeface="Times New Roman" panose="02020603050405020304" pitchFamily="18" charset="0"/>
              <a:cs typeface="Times New Roman" panose="02020603050405020304" pitchFamily="18" charset="0"/>
            </a:endParaRPr>
          </a:p>
        </p:txBody>
      </p:sp>
      <p:pic>
        <p:nvPicPr>
          <p:cNvPr id="53" name="Imagen 52">
            <a:extLst>
              <a:ext uri="{FF2B5EF4-FFF2-40B4-BE49-F238E27FC236}">
                <a16:creationId xmlns:a16="http://schemas.microsoft.com/office/drawing/2014/main" id="{137622CE-B6DB-D6E0-1BFA-352EFC54C9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2626" y="1844528"/>
            <a:ext cx="2282396" cy="1545508"/>
          </a:xfrm>
          <a:prstGeom prst="rect">
            <a:avLst/>
          </a:prstGeom>
          <a:ln>
            <a:noFill/>
          </a:ln>
          <a:effectLst>
            <a:softEdge rad="112500"/>
          </a:effectLst>
        </p:spPr>
      </p:pic>
      <p:pic>
        <p:nvPicPr>
          <p:cNvPr id="54" name="Imagen 53">
            <a:extLst>
              <a:ext uri="{FF2B5EF4-FFF2-40B4-BE49-F238E27FC236}">
                <a16:creationId xmlns:a16="http://schemas.microsoft.com/office/drawing/2014/main" id="{7F2EA97B-94A4-DB99-2E0C-1F8F942F1B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5229" y="2721358"/>
            <a:ext cx="2461835" cy="1600193"/>
          </a:xfrm>
          <a:prstGeom prst="rect">
            <a:avLst/>
          </a:prstGeom>
          <a:ln>
            <a:noFill/>
          </a:ln>
          <a:effectLst>
            <a:softEdge rad="112500"/>
          </a:effectLst>
        </p:spPr>
      </p:pic>
      <p:pic>
        <p:nvPicPr>
          <p:cNvPr id="55" name="Imagen 54">
            <a:extLst>
              <a:ext uri="{FF2B5EF4-FFF2-40B4-BE49-F238E27FC236}">
                <a16:creationId xmlns:a16="http://schemas.microsoft.com/office/drawing/2014/main" id="{5C88E1CD-CD75-507C-DB4B-E6D8399E6C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8861" y="3422972"/>
            <a:ext cx="2319906" cy="1570908"/>
          </a:xfrm>
          <a:prstGeom prst="rect">
            <a:avLst/>
          </a:prstGeom>
          <a:ln>
            <a:noFill/>
          </a:ln>
          <a:effectLst>
            <a:softEdge rad="112500"/>
          </a:effectLst>
        </p:spPr>
      </p:pic>
    </p:spTree>
    <p:extLst>
      <p:ext uri="{BB962C8B-B14F-4D97-AF65-F5344CB8AC3E}">
        <p14:creationId xmlns:p14="http://schemas.microsoft.com/office/powerpoint/2010/main" val="872368996"/>
      </p:ext>
    </p:extLst>
  </p:cSld>
  <p:clrMapOvr>
    <a:masterClrMapping/>
  </p:clrMapOvr>
  <mc:AlternateContent xmlns:mc="http://schemas.openxmlformats.org/markup-compatibility/2006" xmlns:p14="http://schemas.microsoft.com/office/powerpoint/2010/main">
    <mc:Choice Requires="p14">
      <p:transition spd="slow" p14:dur="2000" advTm="41815"/>
    </mc:Choice>
    <mc:Fallback xmlns="">
      <p:transition spd="slow" advTm="418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137481"/>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pic>
        <p:nvPicPr>
          <p:cNvPr id="31" name="Imagen 30">
            <a:extLst>
              <a:ext uri="{FF2B5EF4-FFF2-40B4-BE49-F238E27FC236}">
                <a16:creationId xmlns:a16="http://schemas.microsoft.com/office/drawing/2014/main" id="{D147DECF-078C-3FD0-FFEC-7E394174B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7" y="5952175"/>
            <a:ext cx="1616875" cy="476243"/>
          </a:xfrm>
          <a:prstGeom prst="rect">
            <a:avLst/>
          </a:prstGeom>
        </p:spPr>
      </p:pic>
      <p:sp>
        <p:nvSpPr>
          <p:cNvPr id="32" name="Título 31">
            <a:extLst>
              <a:ext uri="{FF2B5EF4-FFF2-40B4-BE49-F238E27FC236}">
                <a16:creationId xmlns:a16="http://schemas.microsoft.com/office/drawing/2014/main" id="{A2FC5E17-7928-7EED-6F35-E7B2778E0A0E}"/>
              </a:ext>
            </a:extLst>
          </p:cNvPr>
          <p:cNvSpPr>
            <a:spLocks noGrp="1"/>
          </p:cNvSpPr>
          <p:nvPr>
            <p:ph type="title"/>
          </p:nvPr>
        </p:nvSpPr>
        <p:spPr>
          <a:xfrm>
            <a:off x="978261" y="1298758"/>
            <a:ext cx="10377191" cy="569063"/>
          </a:xfrm>
        </p:spPr>
        <p:txBody>
          <a:bodyPr/>
          <a:lstStyle/>
          <a:p>
            <a:pPr algn="ctr"/>
            <a:r>
              <a:rPr lang="es-MX" b="1" dirty="0">
                <a:solidFill>
                  <a:srgbClr val="552579"/>
                </a:solidFill>
                <a:latin typeface="Arial" panose="020B0604020202020204" pitchFamily="34" charset="0"/>
                <a:cs typeface="Arial" panose="020B0604020202020204" pitchFamily="34" charset="0"/>
              </a:rPr>
              <a:t>Producción de Muebles para el turismo</a:t>
            </a:r>
            <a:endParaRPr lang="es-CU" b="1" dirty="0">
              <a:solidFill>
                <a:srgbClr val="552579"/>
              </a:solidFill>
              <a:latin typeface="Arial" panose="020B0604020202020204" pitchFamily="34" charset="0"/>
              <a:cs typeface="Arial" panose="020B0604020202020204" pitchFamily="34" charset="0"/>
            </a:endParaRPr>
          </a:p>
        </p:txBody>
      </p:sp>
      <p:cxnSp>
        <p:nvCxnSpPr>
          <p:cNvPr id="26" name="Conector recto 25">
            <a:extLst>
              <a:ext uri="{FF2B5EF4-FFF2-40B4-BE49-F238E27FC236}">
                <a16:creationId xmlns:a16="http://schemas.microsoft.com/office/drawing/2014/main" id="{350B4812-53E6-6697-E8D1-23861D353A7F}"/>
              </a:ext>
            </a:extLst>
          </p:cNvPr>
          <p:cNvCxnSpPr/>
          <p:nvPr/>
        </p:nvCxnSpPr>
        <p:spPr>
          <a:xfrm>
            <a:off x="984249" y="2973425"/>
            <a:ext cx="10536701" cy="0"/>
          </a:xfrm>
          <a:prstGeom prst="line">
            <a:avLst/>
          </a:prstGeom>
          <a:ln w="38100">
            <a:solidFill>
              <a:srgbClr val="3F1C5A"/>
            </a:solidFill>
          </a:ln>
        </p:spPr>
        <p:style>
          <a:lnRef idx="1">
            <a:schemeClr val="accent1"/>
          </a:lnRef>
          <a:fillRef idx="0">
            <a:schemeClr val="accent1"/>
          </a:fillRef>
          <a:effectRef idx="0">
            <a:schemeClr val="accent1"/>
          </a:effectRef>
          <a:fontRef idx="minor">
            <a:schemeClr val="tx1"/>
          </a:fontRef>
        </p:style>
      </p:cxnSp>
      <p:sp>
        <p:nvSpPr>
          <p:cNvPr id="27" name="Octágono 26">
            <a:extLst>
              <a:ext uri="{FF2B5EF4-FFF2-40B4-BE49-F238E27FC236}">
                <a16:creationId xmlns:a16="http://schemas.microsoft.com/office/drawing/2014/main" id="{87AD55AD-BEEF-614A-EB37-F5F504114B51}"/>
              </a:ext>
            </a:extLst>
          </p:cNvPr>
          <p:cNvSpPr/>
          <p:nvPr/>
        </p:nvSpPr>
        <p:spPr>
          <a:xfrm>
            <a:off x="2485191" y="4688867"/>
            <a:ext cx="1491175" cy="1463040"/>
          </a:xfrm>
          <a:prstGeom prst="octagon">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29" name="Octágono 28">
            <a:extLst>
              <a:ext uri="{FF2B5EF4-FFF2-40B4-BE49-F238E27FC236}">
                <a16:creationId xmlns:a16="http://schemas.microsoft.com/office/drawing/2014/main" id="{85E71EC3-E005-69EA-5AED-64FD54C9D9EB}"/>
              </a:ext>
            </a:extLst>
          </p:cNvPr>
          <p:cNvSpPr/>
          <p:nvPr/>
        </p:nvSpPr>
        <p:spPr>
          <a:xfrm>
            <a:off x="823513" y="3881895"/>
            <a:ext cx="1491175" cy="1463040"/>
          </a:xfrm>
          <a:prstGeom prst="octagon">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30" name="Octágono 29">
            <a:extLst>
              <a:ext uri="{FF2B5EF4-FFF2-40B4-BE49-F238E27FC236}">
                <a16:creationId xmlns:a16="http://schemas.microsoft.com/office/drawing/2014/main" id="{5DD68CB9-96B3-8D32-9204-F8CF98300A1C}"/>
              </a:ext>
            </a:extLst>
          </p:cNvPr>
          <p:cNvSpPr/>
          <p:nvPr/>
        </p:nvSpPr>
        <p:spPr>
          <a:xfrm>
            <a:off x="4623674" y="3595633"/>
            <a:ext cx="1491175" cy="1463040"/>
          </a:xfrm>
          <a:prstGeom prst="octagon">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33" name="Octágono 32">
            <a:extLst>
              <a:ext uri="{FF2B5EF4-FFF2-40B4-BE49-F238E27FC236}">
                <a16:creationId xmlns:a16="http://schemas.microsoft.com/office/drawing/2014/main" id="{2A43187B-6A1E-E93E-E4D8-C37A5838DBB8}"/>
              </a:ext>
            </a:extLst>
          </p:cNvPr>
          <p:cNvSpPr/>
          <p:nvPr/>
        </p:nvSpPr>
        <p:spPr>
          <a:xfrm>
            <a:off x="8074215" y="4361211"/>
            <a:ext cx="1491175" cy="1463040"/>
          </a:xfrm>
          <a:prstGeom prst="octagon">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35" name="Octágono 34">
            <a:extLst>
              <a:ext uri="{FF2B5EF4-FFF2-40B4-BE49-F238E27FC236}">
                <a16:creationId xmlns:a16="http://schemas.microsoft.com/office/drawing/2014/main" id="{C4CA0977-DBE7-0590-80E4-B941D5EF1628}"/>
              </a:ext>
            </a:extLst>
          </p:cNvPr>
          <p:cNvSpPr/>
          <p:nvPr/>
        </p:nvSpPr>
        <p:spPr>
          <a:xfrm>
            <a:off x="6203207" y="4294586"/>
            <a:ext cx="1491175" cy="1463040"/>
          </a:xfrm>
          <a:prstGeom prst="octagon">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cxnSp>
        <p:nvCxnSpPr>
          <p:cNvPr id="39" name="Conector recto 38">
            <a:extLst>
              <a:ext uri="{FF2B5EF4-FFF2-40B4-BE49-F238E27FC236}">
                <a16:creationId xmlns:a16="http://schemas.microsoft.com/office/drawing/2014/main" id="{7C9278A1-E66B-B755-79E8-2BAAB1C0AE57}"/>
              </a:ext>
            </a:extLst>
          </p:cNvPr>
          <p:cNvCxnSpPr/>
          <p:nvPr/>
        </p:nvCxnSpPr>
        <p:spPr>
          <a:xfrm>
            <a:off x="1575008" y="2973425"/>
            <a:ext cx="0" cy="955104"/>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3729EDAA-C418-B9AB-DFED-7812F3DE0D4E}"/>
              </a:ext>
            </a:extLst>
          </p:cNvPr>
          <p:cNvCxnSpPr>
            <a:cxnSpLocks/>
          </p:cNvCxnSpPr>
          <p:nvPr/>
        </p:nvCxnSpPr>
        <p:spPr>
          <a:xfrm>
            <a:off x="3274297" y="2973425"/>
            <a:ext cx="0" cy="1674055"/>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A7064996-A2AC-5AE1-3C84-BA46FB34CF78}"/>
              </a:ext>
            </a:extLst>
          </p:cNvPr>
          <p:cNvCxnSpPr>
            <a:cxnSpLocks/>
          </p:cNvCxnSpPr>
          <p:nvPr/>
        </p:nvCxnSpPr>
        <p:spPr>
          <a:xfrm>
            <a:off x="5323744" y="2994323"/>
            <a:ext cx="0" cy="610038"/>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6B63AD9E-BB4A-41E6-6F00-DE24ECBD86EA}"/>
              </a:ext>
            </a:extLst>
          </p:cNvPr>
          <p:cNvCxnSpPr>
            <a:cxnSpLocks/>
          </p:cNvCxnSpPr>
          <p:nvPr/>
        </p:nvCxnSpPr>
        <p:spPr>
          <a:xfrm>
            <a:off x="6900723" y="2994323"/>
            <a:ext cx="0" cy="1296568"/>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AF17B22B-32FF-DEA6-6E42-472EA75DDB93}"/>
              </a:ext>
            </a:extLst>
          </p:cNvPr>
          <p:cNvCxnSpPr>
            <a:cxnSpLocks/>
          </p:cNvCxnSpPr>
          <p:nvPr/>
        </p:nvCxnSpPr>
        <p:spPr>
          <a:xfrm>
            <a:off x="8712621" y="2990215"/>
            <a:ext cx="0" cy="1321577"/>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105BFAD8-206A-82C7-15C5-FA42478E4677}"/>
              </a:ext>
            </a:extLst>
          </p:cNvPr>
          <p:cNvSpPr txBox="1"/>
          <p:nvPr/>
        </p:nvSpPr>
        <p:spPr>
          <a:xfrm>
            <a:off x="237095" y="2439975"/>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2017</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2" name="CuadroTexto 51">
            <a:extLst>
              <a:ext uri="{FF2B5EF4-FFF2-40B4-BE49-F238E27FC236}">
                <a16:creationId xmlns:a16="http://schemas.microsoft.com/office/drawing/2014/main" id="{8D7B1959-47A4-7EFB-21E1-A6BF5E28E4F3}"/>
              </a:ext>
            </a:extLst>
          </p:cNvPr>
          <p:cNvSpPr txBox="1"/>
          <p:nvPr/>
        </p:nvSpPr>
        <p:spPr>
          <a:xfrm>
            <a:off x="306728" y="3291519"/>
            <a:ext cx="1093655" cy="738664"/>
          </a:xfrm>
          <a:prstGeom prst="rect">
            <a:avLst/>
          </a:prstGeom>
          <a:noFill/>
        </p:spPr>
        <p:txBody>
          <a:bodyPr wrap="square" rtlCol="0">
            <a:spAutoFit/>
          </a:bodyPr>
          <a:lstStyle/>
          <a:p>
            <a:pPr algn="just"/>
            <a:r>
              <a:rPr lang="es-MX" sz="1400" dirty="0">
                <a:latin typeface="Arial Narrow" panose="020B0606020202030204" pitchFamily="34" charset="0"/>
                <a:cs typeface="Times New Roman" panose="02020603050405020304" pitchFamily="18" charset="0"/>
              </a:rPr>
              <a:t>Gran Hotel Manzana </a:t>
            </a:r>
            <a:r>
              <a:rPr lang="es-MX" sz="1400" dirty="0" err="1">
                <a:latin typeface="Arial Narrow" panose="020B0606020202030204" pitchFamily="34" charset="0"/>
                <a:cs typeface="Times New Roman" panose="02020603050405020304" pitchFamily="18" charset="0"/>
              </a:rPr>
              <a:t>Kempinski</a:t>
            </a:r>
            <a:endParaRPr lang="es-CU" sz="1400" dirty="0">
              <a:latin typeface="Arial Narrow" panose="020B0606020202030204" pitchFamily="34" charset="0"/>
              <a:cs typeface="Times New Roman" panose="02020603050405020304" pitchFamily="18" charset="0"/>
            </a:endParaRPr>
          </a:p>
        </p:txBody>
      </p:sp>
      <p:sp>
        <p:nvSpPr>
          <p:cNvPr id="53" name="CuadroTexto 52">
            <a:extLst>
              <a:ext uri="{FF2B5EF4-FFF2-40B4-BE49-F238E27FC236}">
                <a16:creationId xmlns:a16="http://schemas.microsoft.com/office/drawing/2014/main" id="{70F0EE73-32E8-20FD-9FF4-6A057DA1AFE5}"/>
              </a:ext>
            </a:extLst>
          </p:cNvPr>
          <p:cNvSpPr txBox="1"/>
          <p:nvPr/>
        </p:nvSpPr>
        <p:spPr>
          <a:xfrm>
            <a:off x="2314688" y="2390743"/>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2018</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4" name="CuadroTexto 53">
            <a:extLst>
              <a:ext uri="{FF2B5EF4-FFF2-40B4-BE49-F238E27FC236}">
                <a16:creationId xmlns:a16="http://schemas.microsoft.com/office/drawing/2014/main" id="{8AF7B96C-672D-F642-0497-03A095FB50D6}"/>
              </a:ext>
            </a:extLst>
          </p:cNvPr>
          <p:cNvSpPr txBox="1"/>
          <p:nvPr/>
        </p:nvSpPr>
        <p:spPr>
          <a:xfrm>
            <a:off x="4392281" y="2433687"/>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2019</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5" name="CuadroTexto 54">
            <a:extLst>
              <a:ext uri="{FF2B5EF4-FFF2-40B4-BE49-F238E27FC236}">
                <a16:creationId xmlns:a16="http://schemas.microsoft.com/office/drawing/2014/main" id="{070F6A73-DB90-5113-2799-5C52171606E7}"/>
              </a:ext>
            </a:extLst>
          </p:cNvPr>
          <p:cNvSpPr txBox="1"/>
          <p:nvPr/>
        </p:nvSpPr>
        <p:spPr>
          <a:xfrm>
            <a:off x="5441632" y="2425336"/>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2020</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6" name="CuadroTexto 55">
            <a:extLst>
              <a:ext uri="{FF2B5EF4-FFF2-40B4-BE49-F238E27FC236}">
                <a16:creationId xmlns:a16="http://schemas.microsoft.com/office/drawing/2014/main" id="{33F46882-70BB-FD34-0EA6-889C3FC12540}"/>
              </a:ext>
            </a:extLst>
          </p:cNvPr>
          <p:cNvSpPr txBox="1"/>
          <p:nvPr/>
        </p:nvSpPr>
        <p:spPr>
          <a:xfrm>
            <a:off x="7162604" y="2412761"/>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2021</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7" name="CuadroTexto 56">
            <a:extLst>
              <a:ext uri="{FF2B5EF4-FFF2-40B4-BE49-F238E27FC236}">
                <a16:creationId xmlns:a16="http://schemas.microsoft.com/office/drawing/2014/main" id="{1599C1B6-16EB-ABE5-DFEB-97573819C812}"/>
              </a:ext>
            </a:extLst>
          </p:cNvPr>
          <p:cNvSpPr txBox="1"/>
          <p:nvPr/>
        </p:nvSpPr>
        <p:spPr>
          <a:xfrm>
            <a:off x="9099658" y="2429594"/>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2022</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8" name="CuadroTexto 57">
            <a:extLst>
              <a:ext uri="{FF2B5EF4-FFF2-40B4-BE49-F238E27FC236}">
                <a16:creationId xmlns:a16="http://schemas.microsoft.com/office/drawing/2014/main" id="{83730947-0B3C-3A79-74B3-BACED70785E8}"/>
              </a:ext>
            </a:extLst>
          </p:cNvPr>
          <p:cNvSpPr txBox="1"/>
          <p:nvPr/>
        </p:nvSpPr>
        <p:spPr>
          <a:xfrm>
            <a:off x="10617200" y="2390742"/>
            <a:ext cx="93146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2023</a:t>
            </a:r>
            <a:endParaRPr lang="es-CU" sz="2400" dirty="0">
              <a:ln w="0"/>
              <a:solidFill>
                <a:srgbClr val="55257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9" name="CuadroTexto 58">
            <a:extLst>
              <a:ext uri="{FF2B5EF4-FFF2-40B4-BE49-F238E27FC236}">
                <a16:creationId xmlns:a16="http://schemas.microsoft.com/office/drawing/2014/main" id="{AAD3889B-2520-43DB-C3CD-AB0C140895F9}"/>
              </a:ext>
            </a:extLst>
          </p:cNvPr>
          <p:cNvSpPr txBox="1"/>
          <p:nvPr/>
        </p:nvSpPr>
        <p:spPr>
          <a:xfrm>
            <a:off x="2394251" y="3194041"/>
            <a:ext cx="1093655" cy="523220"/>
          </a:xfrm>
          <a:prstGeom prst="rect">
            <a:avLst/>
          </a:prstGeom>
          <a:noFill/>
        </p:spPr>
        <p:txBody>
          <a:bodyPr wrap="square" rtlCol="0">
            <a:spAutoFit/>
          </a:bodyPr>
          <a:lstStyle/>
          <a:p>
            <a:pPr algn="just"/>
            <a:r>
              <a:rPr lang="es-MX" sz="1400" dirty="0">
                <a:latin typeface="Arial Narrow" panose="020B0606020202030204" pitchFamily="34" charset="0"/>
                <a:cs typeface="Times New Roman" panose="02020603050405020304" pitchFamily="18" charset="0"/>
              </a:rPr>
              <a:t>Hotel Packard</a:t>
            </a:r>
          </a:p>
        </p:txBody>
      </p:sp>
      <p:sp>
        <p:nvSpPr>
          <p:cNvPr id="60" name="CuadroTexto 59">
            <a:extLst>
              <a:ext uri="{FF2B5EF4-FFF2-40B4-BE49-F238E27FC236}">
                <a16:creationId xmlns:a16="http://schemas.microsoft.com/office/drawing/2014/main" id="{6CFD14F2-0375-3ADB-A1F9-783B5BA451EA}"/>
              </a:ext>
            </a:extLst>
          </p:cNvPr>
          <p:cNvSpPr txBox="1"/>
          <p:nvPr/>
        </p:nvSpPr>
        <p:spPr>
          <a:xfrm>
            <a:off x="4177269" y="3258880"/>
            <a:ext cx="1093655" cy="523220"/>
          </a:xfrm>
          <a:prstGeom prst="rect">
            <a:avLst/>
          </a:prstGeom>
          <a:noFill/>
        </p:spPr>
        <p:txBody>
          <a:bodyPr wrap="square" rtlCol="0">
            <a:spAutoFit/>
          </a:bodyPr>
          <a:lstStyle/>
          <a:p>
            <a:pPr algn="just"/>
            <a:r>
              <a:rPr lang="es-MX" sz="1400" dirty="0">
                <a:latin typeface="Arial Narrow" panose="020B0606020202030204" pitchFamily="34" charset="0"/>
                <a:cs typeface="Times New Roman" panose="02020603050405020304" pitchFamily="18" charset="0"/>
              </a:rPr>
              <a:t>Hotel Paseo de Prado</a:t>
            </a:r>
          </a:p>
        </p:txBody>
      </p:sp>
      <p:sp>
        <p:nvSpPr>
          <p:cNvPr id="62" name="CuadroTexto 61">
            <a:extLst>
              <a:ext uri="{FF2B5EF4-FFF2-40B4-BE49-F238E27FC236}">
                <a16:creationId xmlns:a16="http://schemas.microsoft.com/office/drawing/2014/main" id="{9A55395E-89B6-3B07-447E-6690FBB368DD}"/>
              </a:ext>
            </a:extLst>
          </p:cNvPr>
          <p:cNvSpPr txBox="1"/>
          <p:nvPr/>
        </p:nvSpPr>
        <p:spPr>
          <a:xfrm>
            <a:off x="5962247" y="3020062"/>
            <a:ext cx="1069243" cy="738664"/>
          </a:xfrm>
          <a:prstGeom prst="rect">
            <a:avLst/>
          </a:prstGeom>
          <a:noFill/>
        </p:spPr>
        <p:txBody>
          <a:bodyPr wrap="square">
            <a:spAutoFit/>
          </a:bodyPr>
          <a:lstStyle/>
          <a:p>
            <a:r>
              <a:rPr lang="es-MX" sz="1400" dirty="0">
                <a:latin typeface="Arial Narrow" panose="020B0606020202030204" pitchFamily="34" charset="0"/>
              </a:rPr>
              <a:t>Parcelas 7 y 8 de Hotel Pesquero</a:t>
            </a:r>
          </a:p>
        </p:txBody>
      </p:sp>
      <p:sp>
        <p:nvSpPr>
          <p:cNvPr id="64" name="CuadroTexto 63">
            <a:extLst>
              <a:ext uri="{FF2B5EF4-FFF2-40B4-BE49-F238E27FC236}">
                <a16:creationId xmlns:a16="http://schemas.microsoft.com/office/drawing/2014/main" id="{FD2B3B53-1870-5B0C-5ADC-958CFBD74148}"/>
              </a:ext>
            </a:extLst>
          </p:cNvPr>
          <p:cNvSpPr txBox="1"/>
          <p:nvPr/>
        </p:nvSpPr>
        <p:spPr>
          <a:xfrm>
            <a:off x="7854266" y="3127784"/>
            <a:ext cx="1377616" cy="523220"/>
          </a:xfrm>
          <a:prstGeom prst="rect">
            <a:avLst/>
          </a:prstGeom>
          <a:noFill/>
        </p:spPr>
        <p:txBody>
          <a:bodyPr wrap="square">
            <a:spAutoFit/>
          </a:bodyPr>
          <a:lstStyle/>
          <a:p>
            <a:r>
              <a:rPr lang="es-MX" sz="1400" dirty="0">
                <a:latin typeface="Arial Narrow" panose="020B0606020202030204" pitchFamily="34" charset="0"/>
              </a:rPr>
              <a:t>Hotel Las Conchas</a:t>
            </a:r>
            <a:endParaRPr lang="es-CU" sz="1400" dirty="0">
              <a:latin typeface="Arial Narrow" panose="020B0606020202030204" pitchFamily="34" charset="0"/>
            </a:endParaRPr>
          </a:p>
        </p:txBody>
      </p:sp>
      <p:sp>
        <p:nvSpPr>
          <p:cNvPr id="67" name="Octágono 66">
            <a:extLst>
              <a:ext uri="{FF2B5EF4-FFF2-40B4-BE49-F238E27FC236}">
                <a16:creationId xmlns:a16="http://schemas.microsoft.com/office/drawing/2014/main" id="{2C1ACD70-EC6B-2729-63E1-71806CC6D1F7}"/>
              </a:ext>
            </a:extLst>
          </p:cNvPr>
          <p:cNvSpPr/>
          <p:nvPr/>
        </p:nvSpPr>
        <p:spPr>
          <a:xfrm>
            <a:off x="9778931" y="3567010"/>
            <a:ext cx="1491175" cy="1463040"/>
          </a:xfrm>
          <a:prstGeom prst="octagon">
            <a:avLst/>
          </a:prstGeom>
          <a:blipFill dpi="0" rotWithShape="1">
            <a:blip r:embed="rId11">
              <a:extLst>
                <a:ext uri="{28A0092B-C50C-407E-A947-70E740481C1C}">
                  <a14:useLocalDpi xmlns:a14="http://schemas.microsoft.com/office/drawing/2010/main" val="0"/>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68" name="CuadroTexto 67">
            <a:extLst>
              <a:ext uri="{FF2B5EF4-FFF2-40B4-BE49-F238E27FC236}">
                <a16:creationId xmlns:a16="http://schemas.microsoft.com/office/drawing/2014/main" id="{818080D7-C3C5-EDA6-112B-5DACC385D214}"/>
              </a:ext>
            </a:extLst>
          </p:cNvPr>
          <p:cNvSpPr txBox="1"/>
          <p:nvPr/>
        </p:nvSpPr>
        <p:spPr>
          <a:xfrm>
            <a:off x="9400426" y="3021147"/>
            <a:ext cx="1124092" cy="738664"/>
          </a:xfrm>
          <a:prstGeom prst="rect">
            <a:avLst/>
          </a:prstGeom>
          <a:noFill/>
        </p:spPr>
        <p:txBody>
          <a:bodyPr wrap="square">
            <a:spAutoFit/>
          </a:bodyPr>
          <a:lstStyle/>
          <a:p>
            <a:r>
              <a:rPr lang="es-MX" sz="1400" dirty="0">
                <a:latin typeface="Arial Narrow" panose="020B0606020202030204" pitchFamily="34" charset="0"/>
              </a:rPr>
              <a:t>Hotel Gran </a:t>
            </a:r>
            <a:r>
              <a:rPr lang="es-MX" sz="1400" dirty="0" err="1">
                <a:latin typeface="Arial Narrow" panose="020B0606020202030204" pitchFamily="34" charset="0"/>
              </a:rPr>
              <a:t>Muthu</a:t>
            </a:r>
            <a:r>
              <a:rPr lang="es-MX" sz="1400" dirty="0">
                <a:latin typeface="Arial Narrow" panose="020B0606020202030204" pitchFamily="34" charset="0"/>
              </a:rPr>
              <a:t> Habana</a:t>
            </a:r>
            <a:endParaRPr lang="es-CU" sz="1400" dirty="0">
              <a:latin typeface="Arial Narrow" panose="020B0606020202030204" pitchFamily="34" charset="0"/>
            </a:endParaRPr>
          </a:p>
        </p:txBody>
      </p:sp>
      <p:cxnSp>
        <p:nvCxnSpPr>
          <p:cNvPr id="69" name="Conector recto 68">
            <a:extLst>
              <a:ext uri="{FF2B5EF4-FFF2-40B4-BE49-F238E27FC236}">
                <a16:creationId xmlns:a16="http://schemas.microsoft.com/office/drawing/2014/main" id="{CE87B1F7-87E9-510E-6B36-B76710E6350C}"/>
              </a:ext>
            </a:extLst>
          </p:cNvPr>
          <p:cNvCxnSpPr>
            <a:cxnSpLocks/>
          </p:cNvCxnSpPr>
          <p:nvPr/>
        </p:nvCxnSpPr>
        <p:spPr>
          <a:xfrm>
            <a:off x="10554871" y="2994323"/>
            <a:ext cx="0" cy="610038"/>
          </a:xfrm>
          <a:prstGeom prst="line">
            <a:avLst/>
          </a:prstGeom>
          <a:ln>
            <a:solidFill>
              <a:srgbClr val="3F1C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39828"/>
      </p:ext>
    </p:extLst>
  </p:cSld>
  <p:clrMapOvr>
    <a:masterClrMapping/>
  </p:clrMapOvr>
  <mc:AlternateContent xmlns:mc="http://schemas.openxmlformats.org/markup-compatibility/2006" xmlns:p14="http://schemas.microsoft.com/office/powerpoint/2010/main">
    <mc:Choice Requires="p14">
      <p:transition spd="slow" p14:dur="2000" advTm="55054"/>
    </mc:Choice>
    <mc:Fallback xmlns="">
      <p:transition spd="slow" advTm="550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4076119" y="1291842"/>
            <a:ext cx="2428853" cy="1678027"/>
            <a:chOff x="3487266" y="906369"/>
            <a:chExt cx="3087458" cy="2427745"/>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7266" y="906369"/>
              <a:ext cx="3087458" cy="2059334"/>
            </a:xfrm>
            <a:prstGeom prst="rect">
              <a:avLst/>
            </a:prstGeom>
            <a:ln>
              <a:noFill/>
            </a:ln>
            <a:effectLst>
              <a:softEdge rad="112500"/>
            </a:effectLst>
          </p:spPr>
        </p:pic>
        <p:sp>
          <p:nvSpPr>
            <p:cNvPr id="10" name="Rectángulo 9"/>
            <p:cNvSpPr/>
            <p:nvPr/>
          </p:nvSpPr>
          <p:spPr>
            <a:xfrm>
              <a:off x="3846666" y="2964782"/>
              <a:ext cx="231345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cs typeface="Times New Roman" panose="02020603050405020304" pitchFamily="18" charset="0"/>
                </a:rPr>
                <a:t>65 000 habitaciones </a:t>
              </a:r>
              <a:endParaRPr lang="es-ES" dirty="0"/>
            </a:p>
          </p:txBody>
        </p:sp>
      </p:gr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9305" y="1223560"/>
            <a:ext cx="1467569" cy="1697027"/>
          </a:xfrm>
          <a:prstGeom prst="ellipse">
            <a:avLst/>
          </a:prstGeom>
          <a:ln>
            <a:noFill/>
          </a:ln>
          <a:effectLst>
            <a:softEdge rad="112500"/>
          </a:effectLst>
        </p:spPr>
      </p:pic>
      <p:sp>
        <p:nvSpPr>
          <p:cNvPr id="15" name="Flecha derecha 14"/>
          <p:cNvSpPr/>
          <p:nvPr/>
        </p:nvSpPr>
        <p:spPr>
          <a:xfrm>
            <a:off x="3297134" y="1816756"/>
            <a:ext cx="644577" cy="531118"/>
          </a:xfrm>
          <a:prstGeom prst="rightArrow">
            <a:avLst/>
          </a:prstGeom>
          <a:solidFill>
            <a:srgbClr val="681981"/>
          </a:solidFill>
          <a:ln>
            <a:solidFill>
              <a:srgbClr val="55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rot="10800000">
            <a:off x="6506653" y="4628411"/>
            <a:ext cx="644577" cy="531118"/>
          </a:xfrm>
          <a:prstGeom prst="rightArrow">
            <a:avLst/>
          </a:prstGeom>
          <a:solidFill>
            <a:srgbClr val="681981"/>
          </a:solidFill>
          <a:ln>
            <a:solidFill>
              <a:srgbClr val="55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derecha 16"/>
          <p:cNvSpPr/>
          <p:nvPr/>
        </p:nvSpPr>
        <p:spPr>
          <a:xfrm>
            <a:off x="7527351" y="1816756"/>
            <a:ext cx="644577" cy="531118"/>
          </a:xfrm>
          <a:prstGeom prst="rightArrow">
            <a:avLst/>
          </a:prstGeom>
          <a:solidFill>
            <a:srgbClr val="681981"/>
          </a:solidFill>
          <a:ln>
            <a:solidFill>
              <a:srgbClr val="55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derecha 17"/>
          <p:cNvSpPr/>
          <p:nvPr/>
        </p:nvSpPr>
        <p:spPr>
          <a:xfrm rot="5400000">
            <a:off x="9185932" y="3077875"/>
            <a:ext cx="644577" cy="531118"/>
          </a:xfrm>
          <a:prstGeom prst="rightArrow">
            <a:avLst/>
          </a:prstGeom>
          <a:solidFill>
            <a:srgbClr val="681981"/>
          </a:solidFill>
          <a:ln>
            <a:solidFill>
              <a:srgbClr val="55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67273" b="61363"/>
          <a:stretch/>
        </p:blipFill>
        <p:spPr>
          <a:xfrm>
            <a:off x="141615" y="1435515"/>
            <a:ext cx="2947515" cy="1514702"/>
          </a:xfrm>
          <a:prstGeom prst="rect">
            <a:avLst/>
          </a:prstGeom>
        </p:spPr>
      </p:pic>
      <p:grpSp>
        <p:nvGrpSpPr>
          <p:cNvPr id="6" name="Grupo 5"/>
          <p:cNvGrpSpPr/>
          <p:nvPr/>
        </p:nvGrpSpPr>
        <p:grpSpPr>
          <a:xfrm>
            <a:off x="897496" y="3058706"/>
            <a:ext cx="5048254" cy="3196760"/>
            <a:chOff x="681541" y="3119116"/>
            <a:chExt cx="5048254" cy="3196760"/>
          </a:xfrm>
        </p:grpSpPr>
        <p:grpSp>
          <p:nvGrpSpPr>
            <p:cNvPr id="19" name="Grupo 18"/>
            <p:cNvGrpSpPr/>
            <p:nvPr/>
          </p:nvGrpSpPr>
          <p:grpSpPr>
            <a:xfrm>
              <a:off x="1478087" y="3119116"/>
              <a:ext cx="4251708" cy="3196760"/>
              <a:chOff x="1603015" y="3189610"/>
              <a:chExt cx="4251708" cy="3196760"/>
            </a:xfrm>
          </p:grpSpPr>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6915" y="4881623"/>
                <a:ext cx="2527808" cy="1504747"/>
              </a:xfrm>
              <a:prstGeom prst="rect">
                <a:avLst/>
              </a:prstGeom>
              <a:ln>
                <a:noFill/>
              </a:ln>
              <a:effectLst>
                <a:softEdge rad="112500"/>
              </a:effectLst>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015" y="3189610"/>
                <a:ext cx="3138985" cy="2354238"/>
              </a:xfrm>
              <a:prstGeom prst="rect">
                <a:avLst/>
              </a:prstGeom>
              <a:ln>
                <a:noFill/>
              </a:ln>
              <a:effectLst>
                <a:softEdge rad="112500"/>
              </a:effectLst>
            </p:spPr>
          </p:pic>
        </p:grpSp>
        <p:sp>
          <p:nvSpPr>
            <p:cNvPr id="21" name="Rectángulo 20"/>
            <p:cNvSpPr/>
            <p:nvPr/>
          </p:nvSpPr>
          <p:spPr>
            <a:xfrm>
              <a:off x="681541" y="5736670"/>
              <a:ext cx="244169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cs typeface="Times New Roman" panose="02020603050405020304" pitchFamily="18" charset="0"/>
                </a:rPr>
                <a:t>168 000 habitaciones </a:t>
              </a:r>
              <a:endParaRPr lang="es-ES" dirty="0"/>
            </a:p>
          </p:txBody>
        </p:sp>
      </p:grpSp>
      <p:sp>
        <p:nvSpPr>
          <p:cNvPr id="2" name="CuadroTexto 1"/>
          <p:cNvSpPr txBox="1"/>
          <p:nvPr/>
        </p:nvSpPr>
        <p:spPr>
          <a:xfrm>
            <a:off x="7163577" y="3225508"/>
            <a:ext cx="1372123" cy="707886"/>
          </a:xfrm>
          <a:prstGeom prst="rect">
            <a:avLst/>
          </a:prstGeom>
          <a:noFill/>
        </p:spPr>
        <p:txBody>
          <a:bodyPr wrap="square" rtlCol="0">
            <a:spAutoFit/>
          </a:bodyPr>
          <a:lstStyle/>
          <a:p>
            <a:r>
              <a:rPr lang="es-ES" sz="4000" b="1" dirty="0">
                <a:solidFill>
                  <a:srgbClr val="FF0000"/>
                </a:solidFill>
                <a:latin typeface="Arial" panose="020B0604020202020204" pitchFamily="34" charset="0"/>
                <a:cs typeface="Arial" panose="020B0604020202020204" pitchFamily="34" charset="0"/>
              </a:rPr>
              <a:t>2030</a:t>
            </a:r>
          </a:p>
        </p:txBody>
      </p:sp>
      <p:grpSp>
        <p:nvGrpSpPr>
          <p:cNvPr id="9" name="Grupo 8"/>
          <p:cNvGrpSpPr/>
          <p:nvPr/>
        </p:nvGrpSpPr>
        <p:grpSpPr>
          <a:xfrm>
            <a:off x="7849638" y="3905763"/>
            <a:ext cx="3477718" cy="2374616"/>
            <a:chOff x="8171928" y="4033951"/>
            <a:chExt cx="3477718" cy="2374616"/>
          </a:xfrm>
        </p:grpSpPr>
        <p:pic>
          <p:nvPicPr>
            <p:cNvPr id="13" name="Imagen 12"/>
            <p:cNvPicPr>
              <a:picLocks noChangeAspect="1"/>
            </p:cNvPicPr>
            <p:nvPr/>
          </p:nvPicPr>
          <p:blipFill rotWithShape="1">
            <a:blip r:embed="rId9" cstate="print">
              <a:extLst>
                <a:ext uri="{28A0092B-C50C-407E-A947-70E740481C1C}">
                  <a14:useLocalDpi xmlns:a14="http://schemas.microsoft.com/office/drawing/2010/main" val="0"/>
                </a:ext>
              </a:extLst>
            </a:blip>
            <a:srcRect l="11680" t="8087" r="21189" b="25246"/>
            <a:stretch/>
          </p:blipFill>
          <p:spPr>
            <a:xfrm>
              <a:off x="8171928" y="4033951"/>
              <a:ext cx="3477718" cy="1942681"/>
            </a:xfrm>
            <a:prstGeom prst="rect">
              <a:avLst/>
            </a:prstGeom>
          </p:spPr>
        </p:pic>
        <p:sp>
          <p:nvSpPr>
            <p:cNvPr id="22" name="Rectángulo 21"/>
            <p:cNvSpPr/>
            <p:nvPr/>
          </p:nvSpPr>
          <p:spPr>
            <a:xfrm>
              <a:off x="8388575" y="6039235"/>
              <a:ext cx="3044423"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cs typeface="Times New Roman" panose="02020603050405020304" pitchFamily="18" charset="0"/>
                </a:rPr>
                <a:t>224 instalaciones hoteleras </a:t>
              </a:r>
              <a:endParaRPr lang="es-ES" dirty="0"/>
            </a:p>
          </p:txBody>
        </p:sp>
      </p:grpSp>
      <p:grpSp>
        <p:nvGrpSpPr>
          <p:cNvPr id="11" name="Grupo 10">
            <a:extLst>
              <a:ext uri="{FF2B5EF4-FFF2-40B4-BE49-F238E27FC236}">
                <a16:creationId xmlns:a16="http://schemas.microsoft.com/office/drawing/2014/main" id="{CC19F5C7-4659-2CC3-FEC0-7A9CDBC831A7}"/>
              </a:ext>
            </a:extLst>
          </p:cNvPr>
          <p:cNvGrpSpPr/>
          <p:nvPr/>
        </p:nvGrpSpPr>
        <p:grpSpPr>
          <a:xfrm>
            <a:off x="0" y="-35514"/>
            <a:ext cx="12295278" cy="6858000"/>
            <a:chOff x="0" y="0"/>
            <a:chExt cx="12295278" cy="6858000"/>
          </a:xfrm>
        </p:grpSpPr>
        <p:sp>
          <p:nvSpPr>
            <p:cNvPr id="23" name="CuadroTexto 22">
              <a:extLst>
                <a:ext uri="{FF2B5EF4-FFF2-40B4-BE49-F238E27FC236}">
                  <a16:creationId xmlns:a16="http://schemas.microsoft.com/office/drawing/2014/main" id="{C3CC89C5-05BA-ED70-133B-42A7892559DB}"/>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24" name="CuadroTexto 23">
              <a:extLst>
                <a:ext uri="{FF2B5EF4-FFF2-40B4-BE49-F238E27FC236}">
                  <a16:creationId xmlns:a16="http://schemas.microsoft.com/office/drawing/2014/main" id="{130351E0-515C-80DD-E6E5-766357A91FC9}"/>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5" name="Grupo 24">
              <a:extLst>
                <a:ext uri="{FF2B5EF4-FFF2-40B4-BE49-F238E27FC236}">
                  <a16:creationId xmlns:a16="http://schemas.microsoft.com/office/drawing/2014/main" id="{AAEB8B7D-F445-E449-F428-B4E5BAF311B4}"/>
                </a:ext>
              </a:extLst>
            </p:cNvPr>
            <p:cNvGrpSpPr/>
            <p:nvPr/>
          </p:nvGrpSpPr>
          <p:grpSpPr>
            <a:xfrm>
              <a:off x="0" y="0"/>
              <a:ext cx="12295278" cy="6858000"/>
              <a:chOff x="0" y="0"/>
              <a:chExt cx="12295278" cy="6858000"/>
            </a:xfrm>
          </p:grpSpPr>
          <p:grpSp>
            <p:nvGrpSpPr>
              <p:cNvPr id="26" name="Grupo 25">
                <a:extLst>
                  <a:ext uri="{FF2B5EF4-FFF2-40B4-BE49-F238E27FC236}">
                    <a16:creationId xmlns:a16="http://schemas.microsoft.com/office/drawing/2014/main" id="{F98508B8-7840-EF55-7E61-B5E2E18F81AA}"/>
                  </a:ext>
                </a:extLst>
              </p:cNvPr>
              <p:cNvGrpSpPr/>
              <p:nvPr/>
            </p:nvGrpSpPr>
            <p:grpSpPr>
              <a:xfrm>
                <a:off x="0" y="0"/>
                <a:ext cx="12295278" cy="6858000"/>
                <a:chOff x="0" y="0"/>
                <a:chExt cx="12295278" cy="6858000"/>
              </a:xfrm>
            </p:grpSpPr>
            <p:grpSp>
              <p:nvGrpSpPr>
                <p:cNvPr id="28" name="Grupo 27">
                  <a:extLst>
                    <a:ext uri="{FF2B5EF4-FFF2-40B4-BE49-F238E27FC236}">
                      <a16:creationId xmlns:a16="http://schemas.microsoft.com/office/drawing/2014/main" id="{E386170B-7FCA-BA48-921E-B8107BE7FA96}"/>
                    </a:ext>
                  </a:extLst>
                </p:cNvPr>
                <p:cNvGrpSpPr/>
                <p:nvPr/>
              </p:nvGrpSpPr>
              <p:grpSpPr>
                <a:xfrm>
                  <a:off x="0" y="0"/>
                  <a:ext cx="12295278" cy="6858000"/>
                  <a:chOff x="0" y="0"/>
                  <a:chExt cx="12295278" cy="6858000"/>
                </a:xfrm>
              </p:grpSpPr>
              <p:sp>
                <p:nvSpPr>
                  <p:cNvPr id="30" name="Rectángulo 29">
                    <a:extLst>
                      <a:ext uri="{FF2B5EF4-FFF2-40B4-BE49-F238E27FC236}">
                        <a16:creationId xmlns:a16="http://schemas.microsoft.com/office/drawing/2014/main" id="{1E0D28A2-0D4A-7193-AB26-E6A510EF15CF}"/>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31" name="Imagen 30">
                    <a:extLst>
                      <a:ext uri="{FF2B5EF4-FFF2-40B4-BE49-F238E27FC236}">
                        <a16:creationId xmlns:a16="http://schemas.microsoft.com/office/drawing/2014/main" id="{81CB5D22-3CA5-EC70-C9A6-4BC7BA59BBAC}"/>
                      </a:ext>
                    </a:extLst>
                  </p:cNvPr>
                  <p:cNvPicPr>
                    <a:picLocks noChangeAspect="1"/>
                  </p:cNvPicPr>
                  <p:nvPr/>
                </p:nvPicPr>
                <p:blipFill>
                  <a:blip r:embed="rId10"/>
                  <a:stretch>
                    <a:fillRect/>
                  </a:stretch>
                </p:blipFill>
                <p:spPr>
                  <a:xfrm>
                    <a:off x="10966014" y="5817941"/>
                    <a:ext cx="1329264" cy="1026026"/>
                  </a:xfrm>
                  <a:prstGeom prst="rect">
                    <a:avLst/>
                  </a:prstGeom>
                </p:spPr>
              </p:pic>
              <p:grpSp>
                <p:nvGrpSpPr>
                  <p:cNvPr id="32" name="Grupo 31">
                    <a:extLst>
                      <a:ext uri="{FF2B5EF4-FFF2-40B4-BE49-F238E27FC236}">
                        <a16:creationId xmlns:a16="http://schemas.microsoft.com/office/drawing/2014/main" id="{9BC1789E-2F40-E331-A319-4B72A8FE6963}"/>
                      </a:ext>
                    </a:extLst>
                  </p:cNvPr>
                  <p:cNvGrpSpPr/>
                  <p:nvPr/>
                </p:nvGrpSpPr>
                <p:grpSpPr>
                  <a:xfrm>
                    <a:off x="0" y="0"/>
                    <a:ext cx="12192000" cy="1179914"/>
                    <a:chOff x="0" y="0"/>
                    <a:chExt cx="12192000" cy="1179914"/>
                  </a:xfrm>
                </p:grpSpPr>
                <p:grpSp>
                  <p:nvGrpSpPr>
                    <p:cNvPr id="33" name="Grupo 32">
                      <a:extLst>
                        <a:ext uri="{FF2B5EF4-FFF2-40B4-BE49-F238E27FC236}">
                          <a16:creationId xmlns:a16="http://schemas.microsoft.com/office/drawing/2014/main" id="{EFDC35C6-703C-13FE-F1D6-E667CFC8610F}"/>
                        </a:ext>
                      </a:extLst>
                    </p:cNvPr>
                    <p:cNvGrpSpPr/>
                    <p:nvPr/>
                  </p:nvGrpSpPr>
                  <p:grpSpPr>
                    <a:xfrm>
                      <a:off x="0" y="0"/>
                      <a:ext cx="12192000" cy="1179914"/>
                      <a:chOff x="0" y="0"/>
                      <a:chExt cx="12192000" cy="1179914"/>
                    </a:xfrm>
                  </p:grpSpPr>
                  <p:grpSp>
                    <p:nvGrpSpPr>
                      <p:cNvPr id="36" name="Grupo 35">
                        <a:extLst>
                          <a:ext uri="{FF2B5EF4-FFF2-40B4-BE49-F238E27FC236}">
                            <a16:creationId xmlns:a16="http://schemas.microsoft.com/office/drawing/2014/main" id="{22F4F3EF-B9EE-22F9-1A25-E65B8889B6C4}"/>
                          </a:ext>
                        </a:extLst>
                      </p:cNvPr>
                      <p:cNvGrpSpPr/>
                      <p:nvPr/>
                    </p:nvGrpSpPr>
                    <p:grpSpPr>
                      <a:xfrm>
                        <a:off x="0" y="0"/>
                        <a:ext cx="12192000" cy="1179914"/>
                        <a:chOff x="0" y="0"/>
                        <a:chExt cx="12192000" cy="1179914"/>
                      </a:xfrm>
                    </p:grpSpPr>
                    <p:sp>
                      <p:nvSpPr>
                        <p:cNvPr id="38" name="Rectángulo 37">
                          <a:extLst>
                            <a:ext uri="{FF2B5EF4-FFF2-40B4-BE49-F238E27FC236}">
                              <a16:creationId xmlns:a16="http://schemas.microsoft.com/office/drawing/2014/main" id="{F86BD1C7-6A73-497F-1C11-8E7C4E4D1048}"/>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9" name="Imagen 38">
                          <a:extLst>
                            <a:ext uri="{FF2B5EF4-FFF2-40B4-BE49-F238E27FC236}">
                              <a16:creationId xmlns:a16="http://schemas.microsoft.com/office/drawing/2014/main" id="{91583A41-5A0F-3D78-5336-538930ADBB0E}"/>
                            </a:ext>
                          </a:extLst>
                        </p:cNvPr>
                        <p:cNvPicPr>
                          <a:picLocks noChangeAspect="1"/>
                        </p:cNvPicPr>
                        <p:nvPr/>
                      </p:nvPicPr>
                      <p:blipFill>
                        <a:blip r:embed="rId11"/>
                        <a:stretch>
                          <a:fillRect/>
                        </a:stretch>
                      </p:blipFill>
                      <p:spPr>
                        <a:xfrm>
                          <a:off x="0" y="0"/>
                          <a:ext cx="6504972" cy="1179914"/>
                        </a:xfrm>
                        <a:prstGeom prst="rect">
                          <a:avLst/>
                        </a:prstGeom>
                      </p:spPr>
                    </p:pic>
                  </p:grpSp>
                  <p:pic>
                    <p:nvPicPr>
                      <p:cNvPr id="37" name="Imagen 36">
                        <a:extLst>
                          <a:ext uri="{FF2B5EF4-FFF2-40B4-BE49-F238E27FC236}">
                            <a16:creationId xmlns:a16="http://schemas.microsoft.com/office/drawing/2014/main" id="{C28157C9-6AC3-7F52-CD8D-81B9D40C7E14}"/>
                          </a:ext>
                        </a:extLst>
                      </p:cNvPr>
                      <p:cNvPicPr>
                        <a:picLocks noChangeAspect="1"/>
                      </p:cNvPicPr>
                      <p:nvPr/>
                    </p:nvPicPr>
                    <p:blipFill>
                      <a:blip r:embed="rId12"/>
                      <a:stretch>
                        <a:fillRect/>
                      </a:stretch>
                    </p:blipFill>
                    <p:spPr>
                      <a:xfrm>
                        <a:off x="1575008" y="101238"/>
                        <a:ext cx="624078" cy="824051"/>
                      </a:xfrm>
                      <a:prstGeom prst="rect">
                        <a:avLst/>
                      </a:prstGeom>
                    </p:spPr>
                  </p:pic>
                </p:grpSp>
                <p:sp>
                  <p:nvSpPr>
                    <p:cNvPr id="35" name="CuadroTexto 34">
                      <a:extLst>
                        <a:ext uri="{FF2B5EF4-FFF2-40B4-BE49-F238E27FC236}">
                          <a16:creationId xmlns:a16="http://schemas.microsoft.com/office/drawing/2014/main" id="{9968C472-2D02-FEF0-8B50-16101D99F596}"/>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29" name="CuadroTexto 28">
                  <a:extLst>
                    <a:ext uri="{FF2B5EF4-FFF2-40B4-BE49-F238E27FC236}">
                      <a16:creationId xmlns:a16="http://schemas.microsoft.com/office/drawing/2014/main" id="{C96EAD7E-B52C-1AB2-B48E-C53029D75F1A}"/>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27" name="CuadroTexto 26">
                <a:extLst>
                  <a:ext uri="{FF2B5EF4-FFF2-40B4-BE49-F238E27FC236}">
                    <a16:creationId xmlns:a16="http://schemas.microsoft.com/office/drawing/2014/main" id="{657C0CBD-D84F-420D-7DDA-E383DFC75A28}"/>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Tree>
    <p:custDataLst>
      <p:tags r:id="rId1"/>
    </p:custDataLst>
    <p:extLst>
      <p:ext uri="{BB962C8B-B14F-4D97-AF65-F5344CB8AC3E}">
        <p14:creationId xmlns:p14="http://schemas.microsoft.com/office/powerpoint/2010/main" val="3947807574"/>
      </p:ext>
    </p:extLst>
  </p:cSld>
  <p:clrMapOvr>
    <a:masterClrMapping/>
  </p:clrMapOvr>
  <mc:AlternateContent xmlns:mc="http://schemas.openxmlformats.org/markup-compatibility/2006" xmlns:p14="http://schemas.microsoft.com/office/powerpoint/2010/main">
    <mc:Choice Requires="p14">
      <p:transition spd="slow" p14:dur="2000" advTm="29346"/>
    </mc:Choice>
    <mc:Fallback xmlns="">
      <p:transition spd="slow" advTm="29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250"/>
                            </p:stCondLst>
                            <p:childTnLst>
                              <p:par>
                                <p:cTn id="17" presetID="10" presetClass="entr" presetSubtype="0" fill="hold" grpId="0"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750"/>
                            </p:stCondLst>
                            <p:childTnLst>
                              <p:par>
                                <p:cTn id="21" presetID="10" presetClass="entr" presetSubtype="0"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6750"/>
                            </p:stCondLst>
                            <p:childTnLst>
                              <p:par>
                                <p:cTn id="29" presetID="10" presetClass="entr" presetSubtype="0" fill="hold" grpId="0"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p:stCondLst>
                              <p:cond delay="8250"/>
                            </p:stCondLst>
                            <p:childTnLst>
                              <p:par>
                                <p:cTn id="33" presetID="10"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9750"/>
                            </p:stCondLst>
                            <p:childTnLst>
                              <p:par>
                                <p:cTn id="37" presetID="10" presetClass="entr" presetSubtype="0"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p:stCondLst>
                              <p:cond delay="11250"/>
                            </p:stCondLst>
                            <p:childTnLst>
                              <p:par>
                                <p:cTn id="41" presetID="10" presetClass="entr" presetSubtype="0" fill="hold" nodeType="after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0" y="1214985"/>
            <a:ext cx="582211" cy="5720698"/>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Antecedentes</a:t>
            </a:r>
            <a:endParaRPr lang="es-CU" sz="2400" b="1" dirty="0">
              <a:solidFill>
                <a:srgbClr val="7030A0"/>
              </a:solidFill>
              <a:latin typeface="Times New Roman" panose="02020603050405020304" pitchFamily="18" charset="0"/>
              <a:cs typeface="Times New Roman" panose="02020603050405020304" pitchFamily="18" charset="0"/>
            </a:endParaRPr>
          </a:p>
        </p:txBody>
      </p:sp>
      <p:pic>
        <p:nvPicPr>
          <p:cNvPr id="31" name="Imagen 30">
            <a:extLst>
              <a:ext uri="{FF2B5EF4-FFF2-40B4-BE49-F238E27FC236}">
                <a16:creationId xmlns:a16="http://schemas.microsoft.com/office/drawing/2014/main" id="{D147DECF-078C-3FD0-FFEC-7E394174B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11" y="1308343"/>
            <a:ext cx="1616875" cy="476243"/>
          </a:xfrm>
          <a:prstGeom prst="rect">
            <a:avLst/>
          </a:prstGeom>
        </p:spPr>
      </p:pic>
      <p:sp>
        <p:nvSpPr>
          <p:cNvPr id="18" name="Marcador de texto 17">
            <a:extLst>
              <a:ext uri="{FF2B5EF4-FFF2-40B4-BE49-F238E27FC236}">
                <a16:creationId xmlns:a16="http://schemas.microsoft.com/office/drawing/2014/main" id="{8603E84D-EC53-3142-61F3-A399F565BBD4}"/>
              </a:ext>
            </a:extLst>
          </p:cNvPr>
          <p:cNvSpPr>
            <a:spLocks noGrp="1"/>
          </p:cNvSpPr>
          <p:nvPr>
            <p:ph type="body" idx="1"/>
          </p:nvPr>
        </p:nvSpPr>
        <p:spPr>
          <a:xfrm>
            <a:off x="2929426" y="1256599"/>
            <a:ext cx="7530489" cy="544642"/>
          </a:xfrm>
        </p:spPr>
        <p:txBody>
          <a:bodyPr/>
          <a:lstStyle/>
          <a:p>
            <a:r>
              <a:rPr lang="es-MX" dirty="0"/>
              <a:t>Matriz de Atractividad-Competitividad del Mercado</a:t>
            </a:r>
            <a:endParaRPr lang="es-CU" dirty="0"/>
          </a:p>
        </p:txBody>
      </p:sp>
      <p:pic>
        <p:nvPicPr>
          <p:cNvPr id="26" name="Marcador de contenido 25">
            <a:extLst>
              <a:ext uri="{FF2B5EF4-FFF2-40B4-BE49-F238E27FC236}">
                <a16:creationId xmlns:a16="http://schemas.microsoft.com/office/drawing/2014/main" id="{0115B61A-79FC-00D8-4901-1F8945EF97B0}"/>
              </a:ext>
            </a:extLst>
          </p:cNvPr>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55399" y="1894599"/>
            <a:ext cx="4724400" cy="2162175"/>
          </a:xfrm>
          <a:prstGeom prst="rect">
            <a:avLst/>
          </a:prstGeom>
          <a:noFill/>
          <a:ln>
            <a:noFill/>
          </a:ln>
        </p:spPr>
      </p:pic>
      <p:pic>
        <p:nvPicPr>
          <p:cNvPr id="27" name="Marcador de contenido 26">
            <a:extLst>
              <a:ext uri="{FF2B5EF4-FFF2-40B4-BE49-F238E27FC236}">
                <a16:creationId xmlns:a16="http://schemas.microsoft.com/office/drawing/2014/main" id="{E64851C0-65DA-3CDA-08E1-E5FAC96CBEE3}"/>
              </a:ext>
            </a:extLst>
          </p:cNvPr>
          <p:cNvPicPr>
            <a:picLocks noGrp="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6504972" y="1913846"/>
            <a:ext cx="4724400" cy="2324100"/>
          </a:xfrm>
          <a:prstGeom prst="rect">
            <a:avLst/>
          </a:prstGeom>
          <a:noFill/>
          <a:ln>
            <a:noFill/>
          </a:ln>
        </p:spPr>
      </p:pic>
      <p:pic>
        <p:nvPicPr>
          <p:cNvPr id="28" name="Imagen 27">
            <a:extLst>
              <a:ext uri="{FF2B5EF4-FFF2-40B4-BE49-F238E27FC236}">
                <a16:creationId xmlns:a16="http://schemas.microsoft.com/office/drawing/2014/main" id="{672A4E8B-6671-CAA2-C032-AADA5DB2D15E}"/>
              </a:ext>
            </a:extLst>
          </p:cNvPr>
          <p:cNvPicPr/>
          <p:nvPr/>
        </p:nvPicPr>
        <p:blipFill>
          <a:blip r:embed="rId8">
            <a:extLst>
              <a:ext uri="{28A0092B-C50C-407E-A947-70E740481C1C}">
                <a14:useLocalDpi xmlns:a14="http://schemas.microsoft.com/office/drawing/2010/main" val="0"/>
              </a:ext>
            </a:extLst>
          </a:blip>
          <a:stretch>
            <a:fillRect/>
          </a:stretch>
        </p:blipFill>
        <p:spPr>
          <a:xfrm>
            <a:off x="3938888" y="4135613"/>
            <a:ext cx="3939022" cy="2324100"/>
          </a:xfrm>
          <a:prstGeom prst="rect">
            <a:avLst/>
          </a:prstGeom>
        </p:spPr>
      </p:pic>
      <p:sp>
        <p:nvSpPr>
          <p:cNvPr id="29" name="CuadroTexto 28">
            <a:extLst>
              <a:ext uri="{FF2B5EF4-FFF2-40B4-BE49-F238E27FC236}">
                <a16:creationId xmlns:a16="http://schemas.microsoft.com/office/drawing/2014/main" id="{5B90C6FC-3B64-CB78-87B8-BAACC635D655}"/>
              </a:ext>
            </a:extLst>
          </p:cNvPr>
          <p:cNvSpPr txBox="1"/>
          <p:nvPr/>
        </p:nvSpPr>
        <p:spPr>
          <a:xfrm>
            <a:off x="8822144" y="4306437"/>
            <a:ext cx="3607800" cy="276999"/>
          </a:xfrm>
          <a:prstGeom prst="rect">
            <a:avLst/>
          </a:prstGeom>
          <a:noFill/>
        </p:spPr>
        <p:txBody>
          <a:bodyPr wrap="square" rtlCol="0">
            <a:spAutoFit/>
          </a:bodyPr>
          <a:lstStyle/>
          <a:p>
            <a:r>
              <a:rPr lang="es-MX" sz="1200" dirty="0">
                <a:latin typeface="Times New Roman" panose="02020603050405020304" pitchFamily="18" charset="0"/>
                <a:cs typeface="Times New Roman" panose="02020603050405020304" pitchFamily="18" charset="0"/>
              </a:rPr>
              <a:t>Fuente: </a:t>
            </a:r>
            <a:r>
              <a:rPr lang="es-MX" sz="1200" dirty="0" err="1">
                <a:latin typeface="Times New Roman" panose="02020603050405020304" pitchFamily="18" charset="0"/>
                <a:cs typeface="Times New Roman" panose="02020603050405020304" pitchFamily="18" charset="0"/>
              </a:rPr>
              <a:t>Estevez</a:t>
            </a:r>
            <a:r>
              <a:rPr lang="es-MX" sz="1200" dirty="0">
                <a:latin typeface="Times New Roman" panose="02020603050405020304" pitchFamily="18" charset="0"/>
                <a:cs typeface="Times New Roman" panose="02020603050405020304" pitchFamily="18" charset="0"/>
              </a:rPr>
              <a:t> Torres, (2022)</a:t>
            </a:r>
            <a:endParaRPr lang="es-CU" sz="1200" dirty="0">
              <a:latin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59F17017-3D72-8982-2EB3-FDB55224B7C7}"/>
              </a:ext>
            </a:extLst>
          </p:cNvPr>
          <p:cNvSpPr txBox="1"/>
          <p:nvPr/>
        </p:nvSpPr>
        <p:spPr>
          <a:xfrm>
            <a:off x="655399" y="3924687"/>
            <a:ext cx="3607800" cy="276999"/>
          </a:xfrm>
          <a:prstGeom prst="rect">
            <a:avLst/>
          </a:prstGeom>
          <a:noFill/>
        </p:spPr>
        <p:txBody>
          <a:bodyPr wrap="square" rtlCol="0">
            <a:spAutoFit/>
          </a:bodyPr>
          <a:lstStyle/>
          <a:p>
            <a:r>
              <a:rPr lang="es-MX" sz="1200" dirty="0">
                <a:latin typeface="Times New Roman" panose="02020603050405020304" pitchFamily="18" charset="0"/>
                <a:cs typeface="Times New Roman" panose="02020603050405020304" pitchFamily="18" charset="0"/>
              </a:rPr>
              <a:t>Fuente: </a:t>
            </a:r>
            <a:r>
              <a:rPr lang="es-MX" sz="1200" dirty="0" err="1">
                <a:latin typeface="Times New Roman" panose="02020603050405020304" pitchFamily="18" charset="0"/>
                <a:cs typeface="Times New Roman" panose="02020603050405020304" pitchFamily="18" charset="0"/>
              </a:rPr>
              <a:t>Estevez</a:t>
            </a:r>
            <a:r>
              <a:rPr lang="es-MX" sz="1200" dirty="0">
                <a:latin typeface="Times New Roman" panose="02020603050405020304" pitchFamily="18" charset="0"/>
                <a:cs typeface="Times New Roman" panose="02020603050405020304" pitchFamily="18" charset="0"/>
              </a:rPr>
              <a:t> Torres, (2022)</a:t>
            </a:r>
            <a:endParaRPr lang="es-CU" sz="1200" dirty="0">
              <a:latin typeface="Times New Roman" panose="02020603050405020304" pitchFamily="18" charset="0"/>
              <a:cs typeface="Times New Roman" panose="02020603050405020304" pitchFamily="18" charset="0"/>
            </a:endParaRPr>
          </a:p>
        </p:txBody>
      </p:sp>
      <p:sp>
        <p:nvSpPr>
          <p:cNvPr id="32" name="CuadroTexto 31">
            <a:extLst>
              <a:ext uri="{FF2B5EF4-FFF2-40B4-BE49-F238E27FC236}">
                <a16:creationId xmlns:a16="http://schemas.microsoft.com/office/drawing/2014/main" id="{5EE96AB8-621E-2591-E9BE-3E2BEDC8950C}"/>
              </a:ext>
            </a:extLst>
          </p:cNvPr>
          <p:cNvSpPr txBox="1"/>
          <p:nvPr/>
        </p:nvSpPr>
        <p:spPr>
          <a:xfrm>
            <a:off x="7877910" y="6102620"/>
            <a:ext cx="3607800" cy="276999"/>
          </a:xfrm>
          <a:prstGeom prst="rect">
            <a:avLst/>
          </a:prstGeom>
          <a:noFill/>
        </p:spPr>
        <p:txBody>
          <a:bodyPr wrap="square" rtlCol="0">
            <a:spAutoFit/>
          </a:bodyPr>
          <a:lstStyle/>
          <a:p>
            <a:r>
              <a:rPr lang="es-MX" sz="1200" dirty="0">
                <a:latin typeface="Times New Roman" panose="02020603050405020304" pitchFamily="18" charset="0"/>
                <a:cs typeface="Times New Roman" panose="02020603050405020304" pitchFamily="18" charset="0"/>
              </a:rPr>
              <a:t>Fuente: </a:t>
            </a:r>
            <a:r>
              <a:rPr lang="es-MX" sz="1200" dirty="0" err="1">
                <a:latin typeface="Times New Roman" panose="02020603050405020304" pitchFamily="18" charset="0"/>
                <a:cs typeface="Times New Roman" panose="02020603050405020304" pitchFamily="18" charset="0"/>
              </a:rPr>
              <a:t>Estevez</a:t>
            </a:r>
            <a:r>
              <a:rPr lang="es-MX" sz="1200" dirty="0">
                <a:latin typeface="Times New Roman" panose="02020603050405020304" pitchFamily="18" charset="0"/>
                <a:cs typeface="Times New Roman" panose="02020603050405020304" pitchFamily="18" charset="0"/>
              </a:rPr>
              <a:t> Torres, (2022)</a:t>
            </a:r>
            <a:endParaRPr lang="es-C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075506"/>
      </p:ext>
    </p:extLst>
  </p:cSld>
  <p:clrMapOvr>
    <a:masterClrMapping/>
  </p:clrMapOvr>
  <mc:AlternateContent xmlns:mc="http://schemas.openxmlformats.org/markup-compatibility/2006" xmlns:p14="http://schemas.microsoft.com/office/powerpoint/2010/main">
    <mc:Choice Requires="p14">
      <p:transition spd="slow" p14:dur="2000" advTm="58444"/>
    </mc:Choice>
    <mc:Fallback xmlns="">
      <p:transition spd="slow" advTm="584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echa: pentágono 24">
            <a:extLst>
              <a:ext uri="{FF2B5EF4-FFF2-40B4-BE49-F238E27FC236}">
                <a16:creationId xmlns:a16="http://schemas.microsoft.com/office/drawing/2014/main" id="{70AD212F-9E62-F9A4-1D0C-FB448E27EA73}"/>
              </a:ext>
            </a:extLst>
          </p:cNvPr>
          <p:cNvSpPr/>
          <p:nvPr/>
        </p:nvSpPr>
        <p:spPr>
          <a:xfrm rot="10800000">
            <a:off x="5138057" y="1122358"/>
            <a:ext cx="7053942" cy="5327844"/>
          </a:xfrm>
          <a:prstGeom prst="homePlate">
            <a:avLst>
              <a:gd name="adj" fmla="val 59036"/>
            </a:avLst>
          </a:prstGeom>
          <a:solidFill>
            <a:srgbClr val="681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2"/>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 name="CuadroTexto 1">
            <a:extLst>
              <a:ext uri="{FF2B5EF4-FFF2-40B4-BE49-F238E27FC236}">
                <a16:creationId xmlns:a16="http://schemas.microsoft.com/office/drawing/2014/main" id="{7A51E681-F797-336C-1F6A-032B28369D9A}"/>
              </a:ext>
            </a:extLst>
          </p:cNvPr>
          <p:cNvSpPr txBox="1"/>
          <p:nvPr/>
        </p:nvSpPr>
        <p:spPr>
          <a:xfrm>
            <a:off x="-53638" y="1480433"/>
            <a:ext cx="582211" cy="5720698"/>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Antecedentes</a:t>
            </a:r>
            <a:endParaRPr lang="es-CU"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23" name="Gráfico 22">
            <a:extLst>
              <a:ext uri="{FF2B5EF4-FFF2-40B4-BE49-F238E27FC236}">
                <a16:creationId xmlns:a16="http://schemas.microsoft.com/office/drawing/2014/main" id="{D111B83C-A32D-C241-217C-CB96074748E1}"/>
              </a:ext>
            </a:extLst>
          </p:cNvPr>
          <p:cNvGraphicFramePr>
            <a:graphicFrameLocks/>
          </p:cNvGraphicFramePr>
          <p:nvPr>
            <p:extLst>
              <p:ext uri="{D42A27DB-BD31-4B8C-83A1-F6EECF244321}">
                <p14:modId xmlns:p14="http://schemas.microsoft.com/office/powerpoint/2010/main" val="1125301589"/>
              </p:ext>
            </p:extLst>
          </p:nvPr>
        </p:nvGraphicFramePr>
        <p:xfrm>
          <a:off x="582211" y="1480433"/>
          <a:ext cx="6599849" cy="4483859"/>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8A20DBF1-481A-BC84-73B4-E2C9F382A493}"/>
              </a:ext>
            </a:extLst>
          </p:cNvPr>
          <p:cNvSpPr txBox="1"/>
          <p:nvPr/>
        </p:nvSpPr>
        <p:spPr>
          <a:xfrm>
            <a:off x="7495075" y="1794687"/>
            <a:ext cx="4242831" cy="1015663"/>
          </a:xfrm>
          <a:prstGeom prst="rect">
            <a:avLst/>
          </a:prstGeom>
          <a:noFill/>
        </p:spPr>
        <p:txBody>
          <a:bodyPr wrap="square" rtlCol="0">
            <a:spAutoFit/>
          </a:bodyPr>
          <a:lstStyle/>
          <a:p>
            <a:pPr algn="ctr"/>
            <a:r>
              <a:rPr lang="es-MX" sz="2000" dirty="0">
                <a:solidFill>
                  <a:schemeClr val="bg1"/>
                </a:solidFill>
                <a:latin typeface="Arial Narrow" panose="020B0606020202030204" pitchFamily="34" charset="0"/>
              </a:rPr>
              <a:t>Se pronostica para los próximos Años un incremento de la demanda en a producción de muebles para hoteles</a:t>
            </a:r>
            <a:endParaRPr lang="es-CU" sz="2000" dirty="0">
              <a:solidFill>
                <a:schemeClr val="bg1"/>
              </a:solidFill>
              <a:latin typeface="Arial Narrow" panose="020B0606020202030204" pitchFamily="34" charset="0"/>
            </a:endParaRPr>
          </a:p>
        </p:txBody>
      </p:sp>
      <p:sp>
        <p:nvSpPr>
          <p:cNvPr id="29" name="CuadroTexto 28">
            <a:extLst>
              <a:ext uri="{FF2B5EF4-FFF2-40B4-BE49-F238E27FC236}">
                <a16:creationId xmlns:a16="http://schemas.microsoft.com/office/drawing/2014/main" id="{A5487C13-224E-4441-10CB-EDC9B6345EBC}"/>
              </a:ext>
            </a:extLst>
          </p:cNvPr>
          <p:cNvSpPr txBox="1"/>
          <p:nvPr/>
        </p:nvSpPr>
        <p:spPr>
          <a:xfrm>
            <a:off x="889135" y="5841592"/>
            <a:ext cx="4195284" cy="276999"/>
          </a:xfrm>
          <a:prstGeom prst="rect">
            <a:avLst/>
          </a:prstGeom>
          <a:noFill/>
        </p:spPr>
        <p:txBody>
          <a:bodyPr wrap="square" rtlCol="0">
            <a:spAutoFit/>
          </a:bodyPr>
          <a:lstStyle/>
          <a:p>
            <a:r>
              <a:rPr lang="es-MX" sz="1200" dirty="0">
                <a:latin typeface="Times New Roman" panose="02020603050405020304" pitchFamily="18" charset="0"/>
                <a:cs typeface="Times New Roman" panose="02020603050405020304" pitchFamily="18" charset="0"/>
              </a:rPr>
              <a:t>Fuente: elaboración propia a partir de datos de la empresa</a:t>
            </a:r>
            <a:endParaRPr lang="es-C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359818"/>
      </p:ext>
    </p:extLst>
  </p:cSld>
  <p:clrMapOvr>
    <a:masterClrMapping/>
  </p:clrMapOvr>
  <mc:AlternateContent xmlns:mc="http://schemas.openxmlformats.org/markup-compatibility/2006" xmlns:p14="http://schemas.microsoft.com/office/powerpoint/2010/main">
    <mc:Choice Requires="p14">
      <p:transition spd="slow" p14:dur="2000" advTm="60729"/>
    </mc:Choice>
    <mc:Fallback xmlns="">
      <p:transition spd="slow" advTm="607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a:extLst>
              <a:ext uri="{FF2B5EF4-FFF2-40B4-BE49-F238E27FC236}">
                <a16:creationId xmlns:a16="http://schemas.microsoft.com/office/drawing/2014/main" id="{9B89BDA2-2E86-7A09-2D9A-42B029F0A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799" y="3033883"/>
            <a:ext cx="3416321" cy="3416321"/>
          </a:xfrm>
          <a:prstGeom prst="rect">
            <a:avLst/>
          </a:prstGeom>
        </p:spPr>
      </p:pic>
      <p:grpSp>
        <p:nvGrpSpPr>
          <p:cNvPr id="22" name="Grupo 21">
            <a:extLst>
              <a:ext uri="{FF2B5EF4-FFF2-40B4-BE49-F238E27FC236}">
                <a16:creationId xmlns:a16="http://schemas.microsoft.com/office/drawing/2014/main" id="{DD4E52C3-9330-8268-A0C4-3FBEE6BDD7CC}"/>
              </a:ext>
            </a:extLst>
          </p:cNvPr>
          <p:cNvGrpSpPr/>
          <p:nvPr/>
        </p:nvGrpSpPr>
        <p:grpSpPr>
          <a:xfrm>
            <a:off x="0" y="-35514"/>
            <a:ext cx="12295278" cy="6858000"/>
            <a:chOff x="0" y="0"/>
            <a:chExt cx="12295278" cy="6858000"/>
          </a:xfrm>
        </p:grpSpPr>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123B78DE-0056-43C1-6335-BA15A426C268}"/>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21" name="Grupo 20">
              <a:extLst>
                <a:ext uri="{FF2B5EF4-FFF2-40B4-BE49-F238E27FC236}">
                  <a16:creationId xmlns:a16="http://schemas.microsoft.com/office/drawing/2014/main" id="{B84A2F99-B30B-1925-9069-ECB8929377E4}"/>
                </a:ext>
              </a:extLst>
            </p:cNvPr>
            <p:cNvGrpSpPr/>
            <p:nvPr/>
          </p:nvGrpSpPr>
          <p:grpSpPr>
            <a:xfrm>
              <a:off x="0" y="0"/>
              <a:ext cx="12295278" cy="6858000"/>
              <a:chOff x="0" y="0"/>
              <a:chExt cx="12295278" cy="6858000"/>
            </a:xfrm>
          </p:grpSpPr>
          <p:grpSp>
            <p:nvGrpSpPr>
              <p:cNvPr id="14" name="Grupo 13">
                <a:extLst>
                  <a:ext uri="{FF2B5EF4-FFF2-40B4-BE49-F238E27FC236}">
                    <a16:creationId xmlns:a16="http://schemas.microsoft.com/office/drawing/2014/main" id="{03C33662-84FB-01AA-89ED-E9E4DE9BDA05}"/>
                  </a:ext>
                </a:extLst>
              </p:cNvPr>
              <p:cNvGrpSpPr/>
              <p:nvPr/>
            </p:nvGrpSpPr>
            <p:grpSpPr>
              <a:xfrm>
                <a:off x="0" y="0"/>
                <a:ext cx="12295278" cy="6858000"/>
                <a:chOff x="0" y="0"/>
                <a:chExt cx="12295278" cy="6858000"/>
              </a:xfrm>
            </p:grpSpPr>
            <p:grpSp>
              <p:nvGrpSpPr>
                <p:cNvPr id="9" name="Grupo 8">
                  <a:extLst>
                    <a:ext uri="{FF2B5EF4-FFF2-40B4-BE49-F238E27FC236}">
                      <a16:creationId xmlns:a16="http://schemas.microsoft.com/office/drawing/2014/main" id="{71E503B6-AD01-EBE8-A08A-427D641D0A3B}"/>
                    </a:ext>
                  </a:extLst>
                </p:cNvPr>
                <p:cNvGrpSpPr/>
                <p:nvPr/>
              </p:nvGrpSpPr>
              <p:grpSpPr>
                <a:xfrm>
                  <a:off x="0" y="0"/>
                  <a:ext cx="12295278" cy="6858000"/>
                  <a:chOff x="0" y="0"/>
                  <a:chExt cx="12295278" cy="685800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grpSp>
                <p:nvGrpSpPr>
                  <p:cNvPr id="8" name="Grupo 7">
                    <a:extLst>
                      <a:ext uri="{FF2B5EF4-FFF2-40B4-BE49-F238E27FC236}">
                        <a16:creationId xmlns:a16="http://schemas.microsoft.com/office/drawing/2014/main" id="{72B253DF-BC80-8114-960D-4BE03075E054}"/>
                      </a:ext>
                    </a:extLst>
                  </p:cNvPr>
                  <p:cNvGrpSpPr/>
                  <p:nvPr/>
                </p:nvGrpSpPr>
                <p:grpSpPr>
                  <a:xfrm>
                    <a:off x="0" y="0"/>
                    <a:ext cx="12192000" cy="1179914"/>
                    <a:chOff x="0" y="0"/>
                    <a:chExt cx="12192000" cy="1179914"/>
                  </a:xfrm>
                </p:grpSpPr>
                <p:grpSp>
                  <p:nvGrpSpPr>
                    <p:cNvPr id="7" name="Grupo 6">
                      <a:extLst>
                        <a:ext uri="{FF2B5EF4-FFF2-40B4-BE49-F238E27FC236}">
                          <a16:creationId xmlns:a16="http://schemas.microsoft.com/office/drawing/2014/main" id="{D27A5F7B-A50F-6EDA-3575-B5022D383A61}"/>
                        </a:ext>
                      </a:extLst>
                    </p:cNvPr>
                    <p:cNvGrpSpPr/>
                    <p:nvPr/>
                  </p:nvGrpSpPr>
                  <p:grpSpPr>
                    <a:xfrm>
                      <a:off x="0" y="0"/>
                      <a:ext cx="12192000" cy="1179914"/>
                      <a:chOff x="0" y="0"/>
                      <a:chExt cx="12192000" cy="1179914"/>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4"/>
                        <a:stretch>
                          <a:fillRect/>
                        </a:stretch>
                      </p:blipFill>
                      <p:spPr>
                        <a:xfrm>
                          <a:off x="0" y="0"/>
                          <a:ext cx="6504972" cy="1179914"/>
                        </a:xfrm>
                        <a:prstGeom prst="rect">
                          <a:avLst/>
                        </a:prstGeom>
                      </p:spPr>
                    </p:pic>
                  </p:gr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grpSp>
                <p:sp>
                  <p:nvSpPr>
                    <p:cNvPr id="17" name="CuadroTexto 16">
                      <a:extLst>
                        <a:ext uri="{FF2B5EF4-FFF2-40B4-BE49-F238E27FC236}">
                          <a16:creationId xmlns:a16="http://schemas.microsoft.com/office/drawing/2014/main" id="{1515444D-F28E-0548-9310-1F4624E414D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0" name="CuadroTexto 9">
                  <a:extLst>
                    <a:ext uri="{FF2B5EF4-FFF2-40B4-BE49-F238E27FC236}">
                      <a16:creationId xmlns:a16="http://schemas.microsoft.com/office/drawing/2014/main" id="{78D6A533-723E-E6D2-0FB1-6FBAF2DEC4C6}"/>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6" name="CuadroTexto 15">
                <a:extLst>
                  <a:ext uri="{FF2B5EF4-FFF2-40B4-BE49-F238E27FC236}">
                    <a16:creationId xmlns:a16="http://schemas.microsoft.com/office/drawing/2014/main" id="{2CB14A88-24AF-3192-9613-67CB149F15B6}"/>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pic>
        <p:nvPicPr>
          <p:cNvPr id="24" name="Imagen 23">
            <a:extLst>
              <a:ext uri="{FF2B5EF4-FFF2-40B4-BE49-F238E27FC236}">
                <a16:creationId xmlns:a16="http://schemas.microsoft.com/office/drawing/2014/main" id="{375B38AC-5A7D-7A95-7836-8F5DCA98ABC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13202" y="1091620"/>
            <a:ext cx="2567764" cy="2707958"/>
          </a:xfrm>
          <a:prstGeom prst="rect">
            <a:avLst/>
          </a:prstGeom>
        </p:spPr>
      </p:pic>
      <p:sp>
        <p:nvSpPr>
          <p:cNvPr id="26" name="CuadroTexto 25">
            <a:extLst>
              <a:ext uri="{FF2B5EF4-FFF2-40B4-BE49-F238E27FC236}">
                <a16:creationId xmlns:a16="http://schemas.microsoft.com/office/drawing/2014/main" id="{637E41B1-6086-9E8C-43CA-A1ABF1A35BDD}"/>
              </a:ext>
            </a:extLst>
          </p:cNvPr>
          <p:cNvSpPr txBox="1"/>
          <p:nvPr/>
        </p:nvSpPr>
        <p:spPr>
          <a:xfrm>
            <a:off x="2199086" y="1401824"/>
            <a:ext cx="9954334" cy="1492012"/>
          </a:xfrm>
          <a:prstGeom prst="rect">
            <a:avLst/>
          </a:prstGeom>
          <a:noFill/>
        </p:spPr>
        <p:txBody>
          <a:bodyPr wrap="square">
            <a:spAutoFit/>
          </a:bodyPr>
          <a:lstStyle/>
          <a:p>
            <a:pPr algn="ctr">
              <a:lnSpc>
                <a:spcPct val="107000"/>
              </a:lnSpc>
              <a:spcAft>
                <a:spcPts val="800"/>
              </a:spcAft>
            </a:pPr>
            <a:r>
              <a:rPr lang="es-ES_tradnl" sz="3200" b="1" kern="100" dirty="0">
                <a:solidFill>
                  <a:srgbClr val="7030A0"/>
                </a:solidFill>
                <a:effectLst/>
                <a:latin typeface="Arial Narrow" panose="020B0606020202030204" pitchFamily="34" charset="0"/>
                <a:ea typeface="Calibri" panose="020F0502020204030204" pitchFamily="34" charset="0"/>
                <a:cs typeface="Arial" panose="020B0604020202020204" pitchFamily="34" charset="0"/>
              </a:rPr>
              <a:t>Objetivo General</a:t>
            </a:r>
          </a:p>
          <a:p>
            <a:pPr algn="ctr">
              <a:lnSpc>
                <a:spcPct val="107000"/>
              </a:lnSpc>
              <a:spcAft>
                <a:spcPts val="800"/>
              </a:spcAft>
            </a:pPr>
            <a:r>
              <a:rPr lang="es-ES_tradnl" sz="2400" kern="100" dirty="0">
                <a:effectLst/>
                <a:latin typeface="Arial Narrow" panose="020B0606020202030204" pitchFamily="34" charset="0"/>
                <a:ea typeface="Calibri" panose="020F0502020204030204" pitchFamily="34" charset="0"/>
                <a:cs typeface="Arial" panose="020B0604020202020204" pitchFamily="34" charset="0"/>
              </a:rPr>
              <a:t>Proponer un plan tecnológico para la mejora de capacidades tecnológicas en la Empresa de Muebles </a:t>
            </a:r>
            <a:r>
              <a:rPr lang="es-ES_tradnl" sz="2400" kern="100" dirty="0" err="1">
                <a:effectLst/>
                <a:latin typeface="Arial Narrow" panose="020B0606020202030204" pitchFamily="34" charset="0"/>
                <a:ea typeface="Calibri" panose="020F0502020204030204" pitchFamily="34" charset="0"/>
                <a:cs typeface="Arial" panose="020B0604020202020204" pitchFamily="34" charset="0"/>
              </a:rPr>
              <a:t>Ludema</a:t>
            </a:r>
            <a:r>
              <a:rPr lang="es-ES_tradnl" sz="2400" kern="100" dirty="0">
                <a:effectLst/>
                <a:latin typeface="Arial Narrow" panose="020B0606020202030204" pitchFamily="34" charset="0"/>
                <a:ea typeface="Calibri" panose="020F0502020204030204" pitchFamily="34" charset="0"/>
                <a:cs typeface="Arial" panose="020B0604020202020204" pitchFamily="34" charset="0"/>
              </a:rPr>
              <a:t> Las Tunas Cuba para lograr ventajas competitivas.</a:t>
            </a:r>
            <a:endParaRPr lang="es-C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298CA57A-D585-7A8C-3F75-7F150B8D8AA1}"/>
              </a:ext>
            </a:extLst>
          </p:cNvPr>
          <p:cNvSpPr txBox="1"/>
          <p:nvPr/>
        </p:nvSpPr>
        <p:spPr>
          <a:xfrm>
            <a:off x="213202" y="3254282"/>
            <a:ext cx="8761986" cy="3185487"/>
          </a:xfrm>
          <a:prstGeom prst="rect">
            <a:avLst/>
          </a:prstGeom>
          <a:noFill/>
        </p:spPr>
        <p:txBody>
          <a:bodyPr wrap="square" rtlCol="0">
            <a:spAutoFit/>
          </a:bodyPr>
          <a:lstStyle/>
          <a:p>
            <a:pPr lvl="0" algn="ctr">
              <a:lnSpc>
                <a:spcPct val="150000"/>
              </a:lnSpc>
            </a:pPr>
            <a:r>
              <a:rPr lang="es-MX" sz="3200" b="1" dirty="0">
                <a:solidFill>
                  <a:srgbClr val="7030A0"/>
                </a:solidFill>
                <a:effectLst/>
                <a:latin typeface="Arial" panose="020B0604020202020204" pitchFamily="34" charset="0"/>
                <a:ea typeface="Times New Roman" panose="02020603050405020304" pitchFamily="18" charset="0"/>
              </a:rPr>
              <a:t>Objetivos específicos </a:t>
            </a:r>
          </a:p>
          <a:p>
            <a:pPr marL="342900" lvl="0" indent="-342900" algn="just">
              <a:lnSpc>
                <a:spcPct val="150000"/>
              </a:lnSpc>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rPr>
              <a:t>Sistematizar los referentes teóricos relacionados a las capacidades tecnológicas y a la elaboración de planes tecnológicos </a:t>
            </a:r>
            <a:endParaRPr lang="es-CU"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rPr>
              <a:t>Realizar un diagnóstico de las capacidades tecnológicas en la empresa</a:t>
            </a:r>
            <a:endParaRPr lang="es-CU"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ü"/>
            </a:pPr>
            <a:r>
              <a:rPr lang="es-MX" sz="1800" dirty="0">
                <a:effectLst/>
                <a:latin typeface="Arial" panose="020B0604020202020204" pitchFamily="34" charset="0"/>
                <a:ea typeface="Times New Roman" panose="02020603050405020304" pitchFamily="18" charset="0"/>
              </a:rPr>
              <a:t>Elaborar plan tecnológico para la mejora de las capacidades tecnológicas en la Empresa de Muebles </a:t>
            </a:r>
            <a:r>
              <a:rPr lang="es-MX" sz="1800" dirty="0" err="1">
                <a:effectLst/>
                <a:latin typeface="Arial" panose="020B0604020202020204" pitchFamily="34" charset="0"/>
                <a:ea typeface="Times New Roman" panose="02020603050405020304" pitchFamily="18" charset="0"/>
              </a:rPr>
              <a:t>Ludema</a:t>
            </a:r>
            <a:r>
              <a:rPr lang="es-MX" sz="1800" dirty="0">
                <a:effectLst/>
                <a:latin typeface="Arial" panose="020B0604020202020204" pitchFamily="34" charset="0"/>
                <a:ea typeface="Times New Roman" panose="02020603050405020304" pitchFamily="18" charset="0"/>
              </a:rPr>
              <a:t> Las Tunas, Cuba.</a:t>
            </a:r>
            <a:endParaRPr lang="es-CU" sz="18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endParaRPr lang="es-CU" dirty="0"/>
          </a:p>
        </p:txBody>
      </p:sp>
    </p:spTree>
    <p:extLst>
      <p:ext uri="{BB962C8B-B14F-4D97-AF65-F5344CB8AC3E}">
        <p14:creationId xmlns:p14="http://schemas.microsoft.com/office/powerpoint/2010/main" val="4003034989"/>
      </p:ext>
    </p:extLst>
  </p:cSld>
  <p:clrMapOvr>
    <a:masterClrMapping/>
  </p:clrMapOvr>
  <mc:AlternateContent xmlns:mc="http://schemas.openxmlformats.org/markup-compatibility/2006" xmlns:p14="http://schemas.microsoft.com/office/powerpoint/2010/main">
    <mc:Choice Requires="p14">
      <p:transition spd="slow" p14:dur="2000" advTm="42650"/>
    </mc:Choice>
    <mc:Fallback xmlns="">
      <p:transition spd="slow" advTm="426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grama de flujo: tarjeta 30">
            <a:extLst>
              <a:ext uri="{FF2B5EF4-FFF2-40B4-BE49-F238E27FC236}">
                <a16:creationId xmlns:a16="http://schemas.microsoft.com/office/drawing/2014/main" id="{163F0A2C-EB85-F95A-0EEF-5F9677BE3F1C}"/>
              </a:ext>
            </a:extLst>
          </p:cNvPr>
          <p:cNvSpPr/>
          <p:nvPr/>
        </p:nvSpPr>
        <p:spPr>
          <a:xfrm>
            <a:off x="6521732" y="1143811"/>
            <a:ext cx="5670268" cy="5387618"/>
          </a:xfrm>
          <a:prstGeom prst="flowChartPunchedCard">
            <a:avLst/>
          </a:prstGeom>
          <a:solidFill>
            <a:srgbClr val="6F2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sp>
        <p:nvSpPr>
          <p:cNvPr id="8" name="CuadroTexto 7"/>
          <p:cNvSpPr txBox="1"/>
          <p:nvPr/>
        </p:nvSpPr>
        <p:spPr>
          <a:xfrm>
            <a:off x="178111" y="66292"/>
            <a:ext cx="3405747" cy="707886"/>
          </a:xfrm>
          <a:prstGeom prst="rect">
            <a:avLst/>
          </a:prstGeom>
          <a:noFill/>
          <a:ln>
            <a:solidFill>
              <a:schemeClr val="accent6">
                <a:lumMod val="50000"/>
              </a:schemeClr>
            </a:solidFill>
          </a:ln>
        </p:spPr>
        <p:txBody>
          <a:bodyPr wrap="square" rtlCol="0">
            <a:spAutoFit/>
          </a:bodyPr>
          <a:lstStyle/>
          <a:p>
            <a:pPr algn="ctr"/>
            <a:r>
              <a:rPr lang="es-ES" sz="4000" dirty="0">
                <a:latin typeface="Arial" panose="020B0604020202020204" pitchFamily="34" charset="0"/>
                <a:cs typeface="Arial" panose="020B0604020202020204" pitchFamily="34" charset="0"/>
              </a:rPr>
              <a:t>Competidores  </a:t>
            </a:r>
          </a:p>
        </p:txBody>
      </p:sp>
      <p:grpSp>
        <p:nvGrpSpPr>
          <p:cNvPr id="3" name="Grupo 2">
            <a:extLst>
              <a:ext uri="{FF2B5EF4-FFF2-40B4-BE49-F238E27FC236}">
                <a16:creationId xmlns:a16="http://schemas.microsoft.com/office/drawing/2014/main" id="{67663A8B-B85C-7520-E3E3-FF77FB784064}"/>
              </a:ext>
            </a:extLst>
          </p:cNvPr>
          <p:cNvGrpSpPr/>
          <p:nvPr/>
        </p:nvGrpSpPr>
        <p:grpSpPr>
          <a:xfrm>
            <a:off x="0" y="-461"/>
            <a:ext cx="12295278" cy="6858000"/>
            <a:chOff x="0" y="0"/>
            <a:chExt cx="12295278" cy="6858000"/>
          </a:xfrm>
        </p:grpSpPr>
        <p:sp>
          <p:nvSpPr>
            <p:cNvPr id="4" name="CuadroTexto 3">
              <a:extLst>
                <a:ext uri="{FF2B5EF4-FFF2-40B4-BE49-F238E27FC236}">
                  <a16:creationId xmlns:a16="http://schemas.microsoft.com/office/drawing/2014/main" id="{289F4A94-2B40-6A7B-B9A1-9B580DD7732F}"/>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5" name="CuadroTexto 4">
              <a:extLst>
                <a:ext uri="{FF2B5EF4-FFF2-40B4-BE49-F238E27FC236}">
                  <a16:creationId xmlns:a16="http://schemas.microsoft.com/office/drawing/2014/main" id="{AD4CBA76-853F-A496-A371-9B78692F20C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nvGrpSpPr>
            <p:cNvPr id="6" name="Grupo 5">
              <a:extLst>
                <a:ext uri="{FF2B5EF4-FFF2-40B4-BE49-F238E27FC236}">
                  <a16:creationId xmlns:a16="http://schemas.microsoft.com/office/drawing/2014/main" id="{EC11E200-03E1-A4B5-A309-13B765D70C38}"/>
                </a:ext>
              </a:extLst>
            </p:cNvPr>
            <p:cNvGrpSpPr/>
            <p:nvPr/>
          </p:nvGrpSpPr>
          <p:grpSpPr>
            <a:xfrm>
              <a:off x="0" y="0"/>
              <a:ext cx="12295278" cy="6858000"/>
              <a:chOff x="0" y="0"/>
              <a:chExt cx="12295278" cy="6858000"/>
            </a:xfrm>
          </p:grpSpPr>
          <p:grpSp>
            <p:nvGrpSpPr>
              <p:cNvPr id="7" name="Grupo 6">
                <a:extLst>
                  <a:ext uri="{FF2B5EF4-FFF2-40B4-BE49-F238E27FC236}">
                    <a16:creationId xmlns:a16="http://schemas.microsoft.com/office/drawing/2014/main" id="{ABB3236D-CD3A-1D8B-06DB-4C609CF3C766}"/>
                  </a:ext>
                </a:extLst>
              </p:cNvPr>
              <p:cNvGrpSpPr/>
              <p:nvPr/>
            </p:nvGrpSpPr>
            <p:grpSpPr>
              <a:xfrm>
                <a:off x="0" y="0"/>
                <a:ext cx="12295278" cy="6858000"/>
                <a:chOff x="0" y="0"/>
                <a:chExt cx="12295278" cy="6858000"/>
              </a:xfrm>
            </p:grpSpPr>
            <p:grpSp>
              <p:nvGrpSpPr>
                <p:cNvPr id="15" name="Grupo 14">
                  <a:extLst>
                    <a:ext uri="{FF2B5EF4-FFF2-40B4-BE49-F238E27FC236}">
                      <a16:creationId xmlns:a16="http://schemas.microsoft.com/office/drawing/2014/main" id="{AD989E96-0710-83C0-8F0A-C242C6D97167}"/>
                    </a:ext>
                  </a:extLst>
                </p:cNvPr>
                <p:cNvGrpSpPr/>
                <p:nvPr/>
              </p:nvGrpSpPr>
              <p:grpSpPr>
                <a:xfrm>
                  <a:off x="0" y="0"/>
                  <a:ext cx="12295278" cy="6858000"/>
                  <a:chOff x="0" y="0"/>
                  <a:chExt cx="12295278" cy="6858000"/>
                </a:xfrm>
              </p:grpSpPr>
              <p:sp>
                <p:nvSpPr>
                  <p:cNvPr id="17" name="Rectángulo 16">
                    <a:extLst>
                      <a:ext uri="{FF2B5EF4-FFF2-40B4-BE49-F238E27FC236}">
                        <a16:creationId xmlns:a16="http://schemas.microsoft.com/office/drawing/2014/main" id="{0D48A860-544D-D2F9-793D-C09889ADFEE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b="1" i="1" dirty="0" err="1"/>
                      <a:t>Ailen</a:t>
                    </a:r>
                    <a:r>
                      <a:rPr lang="es-MX" sz="1800" b="1" i="1" dirty="0"/>
                      <a:t> </a:t>
                    </a:r>
                    <a:r>
                      <a:rPr lang="es-MX" sz="1800" b="1" i="1" dirty="0" err="1"/>
                      <a:t>Estevez</a:t>
                    </a:r>
                    <a:r>
                      <a:rPr lang="es-MX" sz="1800" b="1" i="1" dirty="0"/>
                      <a:t> Torres</a:t>
                    </a:r>
                    <a:r>
                      <a:rPr lang="es-MX" dirty="0"/>
                      <a:t> – Maestría en Gestión de la Tecnología – (segundo cuatrimestre)</a:t>
                    </a:r>
                  </a:p>
                </p:txBody>
              </p:sp>
              <p:pic>
                <p:nvPicPr>
                  <p:cNvPr id="18" name="Imagen 17">
                    <a:extLst>
                      <a:ext uri="{FF2B5EF4-FFF2-40B4-BE49-F238E27FC236}">
                        <a16:creationId xmlns:a16="http://schemas.microsoft.com/office/drawing/2014/main" id="{414BC3B8-577B-D81D-5D1F-1F46A87D9E7B}"/>
                      </a:ext>
                    </a:extLst>
                  </p:cNvPr>
                  <p:cNvPicPr>
                    <a:picLocks noChangeAspect="1"/>
                  </p:cNvPicPr>
                  <p:nvPr/>
                </p:nvPicPr>
                <p:blipFill>
                  <a:blip r:embed="rId3"/>
                  <a:stretch>
                    <a:fillRect/>
                  </a:stretch>
                </p:blipFill>
                <p:spPr>
                  <a:xfrm>
                    <a:off x="10966014" y="5817941"/>
                    <a:ext cx="1329264" cy="1026026"/>
                  </a:xfrm>
                  <a:prstGeom prst="rect">
                    <a:avLst/>
                  </a:prstGeom>
                </p:spPr>
              </p:pic>
              <p:grpSp>
                <p:nvGrpSpPr>
                  <p:cNvPr id="19" name="Grupo 18">
                    <a:extLst>
                      <a:ext uri="{FF2B5EF4-FFF2-40B4-BE49-F238E27FC236}">
                        <a16:creationId xmlns:a16="http://schemas.microsoft.com/office/drawing/2014/main" id="{3D5BB897-2F2F-ADA9-E4D8-C0FE7D573056}"/>
                      </a:ext>
                    </a:extLst>
                  </p:cNvPr>
                  <p:cNvGrpSpPr/>
                  <p:nvPr/>
                </p:nvGrpSpPr>
                <p:grpSpPr>
                  <a:xfrm>
                    <a:off x="0" y="0"/>
                    <a:ext cx="12192000" cy="1179914"/>
                    <a:chOff x="0" y="0"/>
                    <a:chExt cx="12192000" cy="1179914"/>
                  </a:xfrm>
                </p:grpSpPr>
                <p:grpSp>
                  <p:nvGrpSpPr>
                    <p:cNvPr id="20" name="Grupo 19">
                      <a:extLst>
                        <a:ext uri="{FF2B5EF4-FFF2-40B4-BE49-F238E27FC236}">
                          <a16:creationId xmlns:a16="http://schemas.microsoft.com/office/drawing/2014/main" id="{25AED4A9-5D7B-A2CB-C56F-DA7A0ED32DE3}"/>
                        </a:ext>
                      </a:extLst>
                    </p:cNvPr>
                    <p:cNvGrpSpPr/>
                    <p:nvPr/>
                  </p:nvGrpSpPr>
                  <p:grpSpPr>
                    <a:xfrm>
                      <a:off x="0" y="0"/>
                      <a:ext cx="12192000" cy="1179914"/>
                      <a:chOff x="0" y="0"/>
                      <a:chExt cx="12192000" cy="1179914"/>
                    </a:xfrm>
                  </p:grpSpPr>
                  <p:grpSp>
                    <p:nvGrpSpPr>
                      <p:cNvPr id="23" name="Grupo 22">
                        <a:extLst>
                          <a:ext uri="{FF2B5EF4-FFF2-40B4-BE49-F238E27FC236}">
                            <a16:creationId xmlns:a16="http://schemas.microsoft.com/office/drawing/2014/main" id="{EAED3FB6-581F-DED3-29ED-31A814D81ADB}"/>
                          </a:ext>
                        </a:extLst>
                      </p:cNvPr>
                      <p:cNvGrpSpPr/>
                      <p:nvPr/>
                    </p:nvGrpSpPr>
                    <p:grpSpPr>
                      <a:xfrm>
                        <a:off x="0" y="0"/>
                        <a:ext cx="12192000" cy="1179914"/>
                        <a:chOff x="0" y="0"/>
                        <a:chExt cx="12192000" cy="1179914"/>
                      </a:xfrm>
                    </p:grpSpPr>
                    <p:sp>
                      <p:nvSpPr>
                        <p:cNvPr id="25" name="Rectángulo 24">
                          <a:extLst>
                            <a:ext uri="{FF2B5EF4-FFF2-40B4-BE49-F238E27FC236}">
                              <a16:creationId xmlns:a16="http://schemas.microsoft.com/office/drawing/2014/main" id="{49E45A35-783F-6C98-2BC9-3D2B4B5634D6}"/>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Imagen 25">
                          <a:extLst>
                            <a:ext uri="{FF2B5EF4-FFF2-40B4-BE49-F238E27FC236}">
                              <a16:creationId xmlns:a16="http://schemas.microsoft.com/office/drawing/2014/main" id="{931EC11B-656A-8C68-CE78-0E2F704970D4}"/>
                            </a:ext>
                          </a:extLst>
                        </p:cNvPr>
                        <p:cNvPicPr>
                          <a:picLocks noChangeAspect="1"/>
                        </p:cNvPicPr>
                        <p:nvPr/>
                      </p:nvPicPr>
                      <p:blipFill>
                        <a:blip r:embed="rId4"/>
                        <a:stretch>
                          <a:fillRect/>
                        </a:stretch>
                      </p:blipFill>
                      <p:spPr>
                        <a:xfrm>
                          <a:off x="0" y="0"/>
                          <a:ext cx="6504972" cy="1179914"/>
                        </a:xfrm>
                        <a:prstGeom prst="rect">
                          <a:avLst/>
                        </a:prstGeom>
                      </p:spPr>
                    </p:pic>
                  </p:grpSp>
                  <p:pic>
                    <p:nvPicPr>
                      <p:cNvPr id="24" name="Imagen 23">
                        <a:extLst>
                          <a:ext uri="{FF2B5EF4-FFF2-40B4-BE49-F238E27FC236}">
                            <a16:creationId xmlns:a16="http://schemas.microsoft.com/office/drawing/2014/main" id="{1A2F7FCD-9C55-91BE-048D-61C18FC18F0B}"/>
                          </a:ext>
                        </a:extLst>
                      </p:cNvPr>
                      <p:cNvPicPr>
                        <a:picLocks noChangeAspect="1"/>
                      </p:cNvPicPr>
                      <p:nvPr/>
                    </p:nvPicPr>
                    <p:blipFill>
                      <a:blip r:embed="rId5"/>
                      <a:stretch>
                        <a:fillRect/>
                      </a:stretch>
                    </p:blipFill>
                    <p:spPr>
                      <a:xfrm>
                        <a:off x="1575008" y="101238"/>
                        <a:ext cx="624078" cy="824051"/>
                      </a:xfrm>
                      <a:prstGeom prst="rect">
                        <a:avLst/>
                      </a:prstGeom>
                    </p:spPr>
                  </p:pic>
                </p:grpSp>
                <p:sp>
                  <p:nvSpPr>
                    <p:cNvPr id="22" name="CuadroTexto 21">
                      <a:extLst>
                        <a:ext uri="{FF2B5EF4-FFF2-40B4-BE49-F238E27FC236}">
                          <a16:creationId xmlns:a16="http://schemas.microsoft.com/office/drawing/2014/main" id="{7BB3C7F3-611F-DF28-34C6-B4850B4DED34}"/>
                        </a:ext>
                      </a:extLst>
                    </p:cNvPr>
                    <p:cNvSpPr txBox="1"/>
                    <p:nvPr/>
                  </p:nvSpPr>
                  <p:spPr>
                    <a:xfrm>
                      <a:off x="3871838" y="52149"/>
                      <a:ext cx="6754206" cy="707886"/>
                    </a:xfrm>
                    <a:prstGeom prst="rect">
                      <a:avLst/>
                    </a:prstGeom>
                    <a:noFill/>
                  </p:spPr>
                  <p:txBody>
                    <a:bodyPr wrap="square" rtlCol="0">
                      <a:spAutoFit/>
                    </a:bodyPr>
                    <a:lstStyle/>
                    <a:p>
                      <a:pPr algn="r"/>
                      <a:r>
                        <a:rPr lang="es-MX" sz="2000" b="1" i="1" dirty="0">
                          <a:solidFill>
                            <a:srgbClr val="002060"/>
                          </a:solidFill>
                        </a:rPr>
                        <a:t>PLAN TECNOLÓGICO PARA LA MEJORA DE LAS CAPACIDADES TECNOLÓGICAS DE PRODUCCIÓN DE MUEBLES EN CUBA</a:t>
                      </a:r>
                    </a:p>
                  </p:txBody>
                </p:sp>
              </p:grpSp>
            </p:grpSp>
            <p:sp>
              <p:nvSpPr>
                <p:cNvPr id="16" name="CuadroTexto 15">
                  <a:extLst>
                    <a:ext uri="{FF2B5EF4-FFF2-40B4-BE49-F238E27FC236}">
                      <a16:creationId xmlns:a16="http://schemas.microsoft.com/office/drawing/2014/main" id="{CB2B0471-F082-0D5A-6EA4-E4FAE5D5AD51}"/>
                    </a:ext>
                  </a:extLst>
                </p:cNvPr>
                <p:cNvSpPr txBox="1"/>
                <p:nvPr/>
              </p:nvSpPr>
              <p:spPr>
                <a:xfrm>
                  <a:off x="499360" y="857150"/>
                  <a:ext cx="2882007" cy="307777"/>
                </a:xfrm>
                <a:prstGeom prst="rect">
                  <a:avLst/>
                </a:prstGeom>
                <a:noFill/>
              </p:spPr>
              <p:txBody>
                <a:bodyPr wrap="none" rtlCol="0">
                  <a:spAutoFit/>
                </a:bodyPr>
                <a:lstStyle/>
                <a:p>
                  <a:r>
                    <a:rPr lang="es-MX" sz="1400" dirty="0"/>
                    <a:t>Universidad Autónoma de Querétaro</a:t>
                  </a:r>
                </a:p>
              </p:txBody>
            </p:sp>
          </p:grpSp>
          <p:sp>
            <p:nvSpPr>
              <p:cNvPr id="14" name="CuadroTexto 13">
                <a:extLst>
                  <a:ext uri="{FF2B5EF4-FFF2-40B4-BE49-F238E27FC236}">
                    <a16:creationId xmlns:a16="http://schemas.microsoft.com/office/drawing/2014/main" id="{8D66B015-BE4C-24DF-58DF-30A688EDC47D}"/>
                  </a:ext>
                </a:extLst>
              </p:cNvPr>
              <p:cNvSpPr txBox="1"/>
              <p:nvPr/>
            </p:nvSpPr>
            <p:spPr>
              <a:xfrm>
                <a:off x="4550572" y="867585"/>
                <a:ext cx="6155528" cy="307777"/>
              </a:xfrm>
              <a:prstGeom prst="rect">
                <a:avLst/>
              </a:prstGeom>
              <a:noFill/>
            </p:spPr>
            <p:txBody>
              <a:bodyPr wrap="square" rtlCol="0">
                <a:spAutoFit/>
              </a:bodyPr>
              <a:lstStyle/>
              <a:p>
                <a:r>
                  <a:rPr lang="es-MX" sz="1400" b="1" dirty="0">
                    <a:solidFill>
                      <a:schemeClr val="bg1"/>
                    </a:solidFill>
                  </a:rPr>
                  <a:t>Facultad de Contabilidad y Administración- 7, 8 y 9 de junio de 2023</a:t>
                </a:r>
              </a:p>
            </p:txBody>
          </p:sp>
        </p:grpSp>
      </p:grpSp>
      <p:sp>
        <p:nvSpPr>
          <p:cNvPr id="27" name="CuadroTexto 26">
            <a:extLst>
              <a:ext uri="{FF2B5EF4-FFF2-40B4-BE49-F238E27FC236}">
                <a16:creationId xmlns:a16="http://schemas.microsoft.com/office/drawing/2014/main" id="{E82FE6B9-80A9-71C0-63C3-1F6C6684C8B9}"/>
              </a:ext>
            </a:extLst>
          </p:cNvPr>
          <p:cNvSpPr txBox="1"/>
          <p:nvPr/>
        </p:nvSpPr>
        <p:spPr>
          <a:xfrm>
            <a:off x="0" y="1214985"/>
            <a:ext cx="582211" cy="5720698"/>
          </a:xfrm>
          <a:prstGeom prst="rect">
            <a:avLst/>
          </a:prstGeom>
          <a:noFill/>
        </p:spPr>
        <p:txBody>
          <a:bodyPr vert="wordArtVert" wrap="square" rtlCol="0">
            <a:spAutoFit/>
          </a:bodyPr>
          <a:lstStyle/>
          <a:p>
            <a:r>
              <a:rPr lang="es-MX" sz="2400" b="1" dirty="0">
                <a:solidFill>
                  <a:srgbClr val="7030A0"/>
                </a:solidFill>
                <a:latin typeface="Times New Roman" panose="02020603050405020304" pitchFamily="18" charset="0"/>
                <a:cs typeface="Times New Roman" panose="02020603050405020304" pitchFamily="18" charset="0"/>
              </a:rPr>
              <a:t>Marco teórico</a:t>
            </a:r>
            <a:endParaRPr lang="es-CU" sz="2400" b="1" dirty="0">
              <a:solidFill>
                <a:srgbClr val="7030A0"/>
              </a:solidFill>
              <a:latin typeface="Times New Roman" panose="02020603050405020304" pitchFamily="18" charset="0"/>
              <a:cs typeface="Times New Roman" panose="02020603050405020304" pitchFamily="18" charset="0"/>
            </a:endParaRPr>
          </a:p>
        </p:txBody>
      </p:sp>
      <p:sp>
        <p:nvSpPr>
          <p:cNvPr id="32" name="Triángulo isósceles 31">
            <a:extLst>
              <a:ext uri="{FF2B5EF4-FFF2-40B4-BE49-F238E27FC236}">
                <a16:creationId xmlns:a16="http://schemas.microsoft.com/office/drawing/2014/main" id="{F68B0DC4-789A-7511-36E9-1ACCE86AF30A}"/>
              </a:ext>
            </a:extLst>
          </p:cNvPr>
          <p:cNvSpPr/>
          <p:nvPr/>
        </p:nvSpPr>
        <p:spPr>
          <a:xfrm>
            <a:off x="1585350" y="1256916"/>
            <a:ext cx="8377525" cy="52678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graphicFrame>
        <p:nvGraphicFramePr>
          <p:cNvPr id="28" name="Diagrama 27">
            <a:extLst>
              <a:ext uri="{FF2B5EF4-FFF2-40B4-BE49-F238E27FC236}">
                <a16:creationId xmlns:a16="http://schemas.microsoft.com/office/drawing/2014/main" id="{2FF1303B-9C74-5BA2-2DFF-E522316CBC73}"/>
              </a:ext>
            </a:extLst>
          </p:cNvPr>
          <p:cNvGraphicFramePr/>
          <p:nvPr>
            <p:extLst>
              <p:ext uri="{D42A27DB-BD31-4B8C-83A1-F6EECF244321}">
                <p14:modId xmlns:p14="http://schemas.microsoft.com/office/powerpoint/2010/main" val="2850145193"/>
              </p:ext>
            </p:extLst>
          </p:nvPr>
        </p:nvGraphicFramePr>
        <p:xfrm>
          <a:off x="482600" y="1353045"/>
          <a:ext cx="5486400" cy="320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 name="CuadroTexto 29">
            <a:extLst>
              <a:ext uri="{FF2B5EF4-FFF2-40B4-BE49-F238E27FC236}">
                <a16:creationId xmlns:a16="http://schemas.microsoft.com/office/drawing/2014/main" id="{096801FD-8223-77A1-AFBC-0FAD664449C6}"/>
              </a:ext>
            </a:extLst>
          </p:cNvPr>
          <p:cNvSpPr txBox="1"/>
          <p:nvPr/>
        </p:nvSpPr>
        <p:spPr>
          <a:xfrm>
            <a:off x="783980" y="4691505"/>
            <a:ext cx="6175716" cy="369332"/>
          </a:xfrm>
          <a:prstGeom prst="rect">
            <a:avLst/>
          </a:prstGeom>
          <a:noFill/>
        </p:spPr>
        <p:txBody>
          <a:bodyPr wrap="square">
            <a:spAutoFit/>
          </a:bodyPr>
          <a:lstStyle/>
          <a:p>
            <a:r>
              <a:rPr lang="es-MX" sz="1800" kern="0" dirty="0">
                <a:effectLst/>
                <a:latin typeface="Arial" panose="020B0604020202020204" pitchFamily="34" charset="0"/>
                <a:ea typeface="Times New Roman" panose="02020603050405020304" pitchFamily="18" charset="0"/>
              </a:rPr>
              <a:t>Fuente: elaborado a partir de </a:t>
            </a:r>
            <a:r>
              <a:rPr lang="es-MX" sz="1800" kern="0" dirty="0" err="1">
                <a:effectLst/>
                <a:latin typeface="Arial" panose="020B0604020202020204" pitchFamily="34" charset="0"/>
                <a:ea typeface="Times New Roman" panose="02020603050405020304" pitchFamily="18" charset="0"/>
              </a:rPr>
              <a:t>Lall</a:t>
            </a:r>
            <a:r>
              <a:rPr lang="es-MX" sz="1800" kern="0" dirty="0">
                <a:effectLst/>
                <a:latin typeface="Arial" panose="020B0604020202020204" pitchFamily="34" charset="0"/>
                <a:ea typeface="Times New Roman" panose="02020603050405020304" pitchFamily="18" charset="0"/>
              </a:rPr>
              <a:t>, (1992)</a:t>
            </a:r>
            <a:endParaRPr lang="es-CU" dirty="0"/>
          </a:p>
        </p:txBody>
      </p:sp>
    </p:spTree>
    <p:extLst>
      <p:ext uri="{BB962C8B-B14F-4D97-AF65-F5344CB8AC3E}">
        <p14:creationId xmlns:p14="http://schemas.microsoft.com/office/powerpoint/2010/main" val="127394794"/>
      </p:ext>
    </p:extLst>
  </p:cSld>
  <p:clrMapOvr>
    <a:masterClrMapping/>
  </p:clrMapOvr>
  <mc:AlternateContent xmlns:mc="http://schemas.openxmlformats.org/markup-compatibility/2006" xmlns:p14="http://schemas.microsoft.com/office/powerpoint/2010/main">
    <mc:Choice Requires="p14">
      <p:transition spd="slow" p14:dur="2000" advTm="19569"/>
    </mc:Choice>
    <mc:Fallback xmlns="">
      <p:transition spd="slow" advTm="1956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2977</Words>
  <Application>Microsoft Office PowerPoint</Application>
  <PresentationFormat>Panorámica</PresentationFormat>
  <Paragraphs>246</Paragraphs>
  <Slides>18</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Narrow</vt:lpstr>
      <vt:lpstr>Calibri</vt:lpstr>
      <vt:lpstr>Calibri Light</vt:lpstr>
      <vt:lpstr>Times New Roman</vt:lpstr>
      <vt:lpstr>Wingdings</vt:lpstr>
      <vt:lpstr>Tema de Office</vt:lpstr>
      <vt:lpstr>Presentación de PowerPoint</vt:lpstr>
      <vt:lpstr>Presentación de PowerPoint</vt:lpstr>
      <vt:lpstr>Presentación de PowerPoint</vt:lpstr>
      <vt:lpstr>Producción de Muebles para el turismo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C. AlexeyMA</dc:creator>
  <cp:lastModifiedBy>Dr. C. AlexeyMA</cp:lastModifiedBy>
  <cp:revision>19</cp:revision>
  <dcterms:created xsi:type="dcterms:W3CDTF">2023-05-14T17:29:26Z</dcterms:created>
  <dcterms:modified xsi:type="dcterms:W3CDTF">2023-06-02T23:15:57Z</dcterms:modified>
</cp:coreProperties>
</file>