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8" r:id="rId5"/>
    <p:sldId id="261" r:id="rId6"/>
    <p:sldId id="262" r:id="rId7"/>
    <p:sldId id="263" r:id="rId8"/>
    <p:sldId id="264" r:id="rId9"/>
    <p:sldId id="265" r:id="rId10"/>
    <p:sldId id="267" r:id="rId11"/>
    <p:sldId id="259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CCCCFF"/>
    <a:srgbClr val="742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06"/>
    <p:restoredTop sz="94728"/>
  </p:normalViewPr>
  <p:slideViewPr>
    <p:cSldViewPr snapToGrid="0" snapToObjects="1">
      <p:cViewPr varScale="1">
        <p:scale>
          <a:sx n="76" d="100"/>
          <a:sy n="76" d="100"/>
        </p:scale>
        <p:origin x="12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/>
              <a:t>Productividad agroalimentaria en México (PAM)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'VARIABLES DEPENDIENTES'!$G$5</c:f>
              <c:strCache>
                <c:ptCount val="1"/>
                <c:pt idx="0">
                  <c:v>Productividad agroalimentaria en México (PAM)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'VARIABLES DEPENDIENTES'!$A$7:$A$36</c:f>
              <c:numCache>
                <c:formatCode>General</c:formatCode>
                <c:ptCount val="3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</c:numCache>
            </c:numRef>
          </c:cat>
          <c:val>
            <c:numRef>
              <c:f>'VARIABLES DEPENDIENTES'!$G$7:$G$36</c:f>
              <c:numCache>
                <c:formatCode>0.00%</c:formatCode>
                <c:ptCount val="30"/>
                <c:pt idx="0">
                  <c:v>0.32740000000000002</c:v>
                </c:pt>
                <c:pt idx="1">
                  <c:v>0.3543</c:v>
                </c:pt>
                <c:pt idx="2">
                  <c:v>0.31616999999999995</c:v>
                </c:pt>
                <c:pt idx="3">
                  <c:v>0.37319000000000002</c:v>
                </c:pt>
                <c:pt idx="4">
                  <c:v>0.32417999999999997</c:v>
                </c:pt>
                <c:pt idx="5">
                  <c:v>0.30854000000000004</c:v>
                </c:pt>
                <c:pt idx="6">
                  <c:v>0.30853999999999998</c:v>
                </c:pt>
                <c:pt idx="7">
                  <c:v>0.28897</c:v>
                </c:pt>
                <c:pt idx="8">
                  <c:v>0.29991999999999996</c:v>
                </c:pt>
                <c:pt idx="9">
                  <c:v>0.31190999999999997</c:v>
                </c:pt>
                <c:pt idx="10">
                  <c:v>0.31018999999999997</c:v>
                </c:pt>
                <c:pt idx="11">
                  <c:v>0.32473999999999997</c:v>
                </c:pt>
                <c:pt idx="12">
                  <c:v>0.31834000000000001</c:v>
                </c:pt>
                <c:pt idx="13">
                  <c:v>0.34041000000000005</c:v>
                </c:pt>
                <c:pt idx="14">
                  <c:v>0.33627000000000001</c:v>
                </c:pt>
                <c:pt idx="15">
                  <c:v>0.32114999999999999</c:v>
                </c:pt>
                <c:pt idx="16">
                  <c:v>0.31817000000000001</c:v>
                </c:pt>
                <c:pt idx="17">
                  <c:v>0.29210000000000003</c:v>
                </c:pt>
                <c:pt idx="18">
                  <c:v>0.26717999999999997</c:v>
                </c:pt>
                <c:pt idx="19">
                  <c:v>0.32516999999999996</c:v>
                </c:pt>
                <c:pt idx="20">
                  <c:v>0.32290000000000002</c:v>
                </c:pt>
                <c:pt idx="21">
                  <c:v>0.29368999999999995</c:v>
                </c:pt>
                <c:pt idx="22">
                  <c:v>0.30710000000000004</c:v>
                </c:pt>
                <c:pt idx="23">
                  <c:v>0.30579999999999996</c:v>
                </c:pt>
                <c:pt idx="24">
                  <c:v>0.28774</c:v>
                </c:pt>
                <c:pt idx="25">
                  <c:v>0.26495999999999997</c:v>
                </c:pt>
                <c:pt idx="26">
                  <c:v>0.31903999999999999</c:v>
                </c:pt>
                <c:pt idx="27">
                  <c:v>0.2923</c:v>
                </c:pt>
                <c:pt idx="28">
                  <c:v>0.28842000000000001</c:v>
                </c:pt>
                <c:pt idx="29">
                  <c:v>0.29905999999999999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6F-4BAB-B977-FF2544D38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2071848"/>
        <c:axId val="502072832"/>
      </c:lineChart>
      <c:catAx>
        <c:axId val="502071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02072832"/>
        <c:crosses val="autoZero"/>
        <c:auto val="1"/>
        <c:lblAlgn val="ctr"/>
        <c:lblOffset val="100"/>
        <c:noMultiLvlLbl val="0"/>
      </c:catAx>
      <c:valAx>
        <c:axId val="50207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02071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E3F8E-B64D-354F-8760-F963BA0D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BEC0DF-F923-C843-B3C4-2AF922808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1C0DF7-FC57-914C-8DCC-BB65DEED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25/05/2023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ED087F-78F3-F344-AA22-5BFFDE21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27E845-DE3A-5643-BBD5-D781F697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52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9371C-0A2D-FC41-BC3F-2A971685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25B02-0CA5-C148-87E2-E960CF95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BFF75C-BB54-2D49-A806-9061C6F9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25/05/2023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24F091-74D0-5C40-8D83-97F7EAD7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83D353-7565-444E-ABAC-9E577EBD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83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0522FD-F958-1249-A15F-3D58241F3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FBA2CE-DF9A-C54D-9701-ADF278AFE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077ADB-F064-3B48-A37D-C86442E9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25/05/2023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E276E8-4100-A64A-B0C2-058891BC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F28F17-20ED-0646-AEFA-430ED8F2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73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76538-C34E-E34A-BEA6-3C734E38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DA24A8-BE88-8949-B33F-C9EC279E9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D6BB1-2B99-C94F-BC5E-4C007C86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25/05/2023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8B3B9-CCB7-8641-AD03-CAB9507B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C62F79-496C-6641-984F-FBEAC0D2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9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6065C-2B49-5841-ADC1-7B8ED9D7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41F125-CC6F-EB45-AA8D-781E84D41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602F2-90F7-DA4A-B173-C8020818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25/05/2023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F659BB-A32A-2044-A224-6BAE96D6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31E6B2-6ADD-5944-B249-9F57498F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63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B47E5-36CB-0748-A1F3-C33AB323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105170-3ABF-0545-9B6D-3A4F836AD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3B8B19-D3D7-7748-8E3F-48DD703EA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15E4C3-94BB-A74E-B8A2-591023FB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25/05/2023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B7F58A-D6BF-5945-BCC8-5BCCE26C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4BD9D9-2642-9649-8D0B-A1D63323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1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DC8CF-B1E9-994B-9076-B7620E09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B7945F-BBF4-6243-8826-A2EADB1A5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02A1BE-F833-4E46-9668-F158C9FF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995B65E-8D70-6341-B26D-8C2AE08BF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FD4145-D036-0A4B-BF8C-6C8AD0CD7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68AD44-D7C4-A743-B2D8-05350A1C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25/05/2023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19B0355-B6E8-4446-8540-AED3F770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DA5C0A-4623-0943-B6BB-280650AB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4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6DC1-79B9-9640-8BBA-EFD560D3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1E8593-9CA9-2B4E-B0AC-031D2F4C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25/05/2023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D2B79E-3403-9D45-9A15-8ADAE3D8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646AC9-1951-7948-A44F-F799A6B3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DA5A6A-137F-0B48-8C69-ECE4E2C4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25/05/2023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DA162D5-77DC-3B40-8A18-2A1BAD82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DEF420-D368-804E-8CC4-3B0082D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07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4E4B2-94E9-6B45-82CB-D187F012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5E26CB-E6C6-484D-9632-3E654297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65E088-52C4-6F44-9CC8-5828ACF45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3BB6C0-8EFA-4345-9CE4-739FC282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25/05/2023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930AC1-E5D4-234D-9072-62DA61F2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D3BA5F-A0F4-864F-BE18-9564FF8D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66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4FC52-D32C-B44D-BB5D-9D836FFF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B426BE-E3EA-304F-A841-9B1734C43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8E9A57-5918-6046-980E-A0D85C82B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63B259-7060-3940-9422-D4CE618A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25/05/2023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1705E8-E4DC-5A46-8CD4-EB8D5B00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FBD902-C969-E246-82E6-5A9F269B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33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0011B3-7F0E-4243-99A6-06C2425B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D8F3BE-C11C-8D47-B84D-A8034186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235E94-BC77-C74A-A205-D4D5CFCB0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F622-0C42-F146-9702-1A81A6D276A8}" type="datetimeFigureOut">
              <a:rPr lang="es-MX" smtClean="0"/>
              <a:t>25/05/2023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08FE7F-5DF1-4C4C-9045-5946C08A9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76DA39-72F3-3D45-9B01-68DCA18D1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82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9.jpeg"/><Relationship Id="rId5" Type="http://schemas.openxmlformats.org/officeDocument/2006/relationships/image" Target="../media/image10.jpeg"/><Relationship Id="rId10" Type="http://schemas.openxmlformats.org/officeDocument/2006/relationships/image" Target="../media/image18.jpeg"/><Relationship Id="rId4" Type="http://schemas.openxmlformats.org/officeDocument/2006/relationships/image" Target="../media/image9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7623C73B-AB66-4855-A367-A0084E209E89}"/>
              </a:ext>
            </a:extLst>
          </p:cNvPr>
          <p:cNvGrpSpPr/>
          <p:nvPr/>
        </p:nvGrpSpPr>
        <p:grpSpPr>
          <a:xfrm>
            <a:off x="67012" y="10780"/>
            <a:ext cx="12122584" cy="1212330"/>
            <a:chOff x="69416" y="-4617"/>
            <a:chExt cx="12122584" cy="1212330"/>
          </a:xfrm>
        </p:grpSpPr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B807ADC7-FE8F-4D14-9587-6D358FF51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416" y="-4617"/>
              <a:ext cx="6506483" cy="1181265"/>
            </a:xfrm>
            <a:prstGeom prst="rect">
              <a:avLst/>
            </a:prstGeom>
          </p:spPr>
        </p:pic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BB8C7402-4146-4985-B8D3-95D2C4DAE6F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15A164E3-6F1E-4413-9190-C8763D24396C}"/>
                </a:ext>
              </a:extLst>
            </p:cNvPr>
            <p:cNvSpPr txBox="1"/>
            <p:nvPr/>
          </p:nvSpPr>
          <p:spPr>
            <a:xfrm>
              <a:off x="4398172" y="8500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</a:t>
              </a: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C8776B3B-C568-454C-823A-5268238C91C8}"/>
                </a:ext>
              </a:extLst>
            </p:cNvPr>
            <p:cNvSpPr txBox="1"/>
            <p:nvPr/>
          </p:nvSpPr>
          <p:spPr>
            <a:xfrm>
              <a:off x="482600" y="8999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4DC33A-47BD-0948-B93B-EB53944B523D}"/>
              </a:ext>
            </a:extLst>
          </p:cNvPr>
          <p:cNvSpPr txBox="1"/>
          <p:nvPr/>
        </p:nvSpPr>
        <p:spPr>
          <a:xfrm>
            <a:off x="0" y="2517868"/>
            <a:ext cx="12192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500" b="1" dirty="0"/>
              <a:t>PLAN TECNOLÓGICO PARA LA TRAZABILIDAD AGROALIMENTARIA MEXICANA BASADO EN TECNOLOGÍA </a:t>
            </a:r>
            <a:r>
              <a:rPr lang="es-ES" sz="4500" b="1" i="1" dirty="0"/>
              <a:t>BLOCKCHAIN</a:t>
            </a:r>
            <a:endParaRPr lang="es-MX" sz="4500" b="1" i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0" y="49022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Janet Villagómez Cornejo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9E41E08-BEB2-954D-8483-03B9ED33950B}"/>
              </a:ext>
            </a:extLst>
          </p:cNvPr>
          <p:cNvSpPr txBox="1"/>
          <p:nvPr/>
        </p:nvSpPr>
        <p:spPr>
          <a:xfrm>
            <a:off x="0" y="562306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/>
              <a:t>DIRECTOR DE TESIS</a:t>
            </a:r>
          </a:p>
          <a:p>
            <a:pPr algn="ctr"/>
            <a:r>
              <a:rPr lang="es-MX" sz="2000" b="1" i="1" dirty="0"/>
              <a:t>Dra. Graciela Lara Gómez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2B0A80C-4814-5F4A-917E-C0DA8F15FE37}"/>
              </a:ext>
            </a:extLst>
          </p:cNvPr>
          <p:cNvSpPr txBox="1"/>
          <p:nvPr/>
        </p:nvSpPr>
        <p:spPr>
          <a:xfrm>
            <a:off x="103278" y="162943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Maestría en Gestión de la Tecnología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7FAA79F-0C23-F8CD-05A5-EA3A35B7C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478" y="93008"/>
            <a:ext cx="1743710" cy="486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B619E04-CF6F-03D3-A268-DB185CF84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553" y="93008"/>
            <a:ext cx="628650" cy="80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1D2C9B1-A77A-8BE6-24CC-9B3F388130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653" y="83483"/>
            <a:ext cx="633095" cy="831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DB81D0A1-AA50-0316-DA75-A7CD4931B945}"/>
              </a:ext>
            </a:extLst>
          </p:cNvPr>
          <p:cNvGrpSpPr/>
          <p:nvPr/>
        </p:nvGrpSpPr>
        <p:grpSpPr>
          <a:xfrm>
            <a:off x="10042288" y="5656249"/>
            <a:ext cx="2050415" cy="680085"/>
            <a:chOff x="0" y="0"/>
            <a:chExt cx="2050415" cy="680085"/>
          </a:xfrm>
        </p:grpSpPr>
        <p:pic>
          <p:nvPicPr>
            <p:cNvPr id="7" name="image2.png">
              <a:extLst>
                <a:ext uri="{FF2B5EF4-FFF2-40B4-BE49-F238E27FC236}">
                  <a16:creationId xmlns:a16="http://schemas.microsoft.com/office/drawing/2014/main" id="{C75A5D2B-C4A6-373B-9A22-DE509169B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857885" cy="680085"/>
            </a:xfrm>
            <a:prstGeom prst="rect">
              <a:avLst/>
            </a:prstGeom>
          </p:spPr>
        </p:pic>
        <p:pic>
          <p:nvPicPr>
            <p:cNvPr id="8" name="image1.png">
              <a:extLst>
                <a:ext uri="{FF2B5EF4-FFF2-40B4-BE49-F238E27FC236}">
                  <a16:creationId xmlns:a16="http://schemas.microsoft.com/office/drawing/2014/main" id="{D1AD173C-C7EC-E179-2622-F2C9DA8D8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4420" y="289560"/>
              <a:ext cx="975995" cy="336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5546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Janet Villagómez Cornejo – Maestría en Gestión de la Tecnología – 5 cuatrimestre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DE97E45F-0EA7-495C-A69C-2920594FD0D0}"/>
              </a:ext>
            </a:extLst>
          </p:cNvPr>
          <p:cNvGrpSpPr/>
          <p:nvPr/>
        </p:nvGrpSpPr>
        <p:grpSpPr>
          <a:xfrm>
            <a:off x="34708" y="19319"/>
            <a:ext cx="12122584" cy="1212330"/>
            <a:chOff x="221816" y="147783"/>
            <a:chExt cx="12122584" cy="1212330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B5E774E-9D5C-484C-ABD1-237108BE8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37FD10B5-C327-4B11-9DDC-1E7FBEC2D9CB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58F72EFE-2BBC-4820-8DFB-E7F20859DEFD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Administración- 7, 8 y 9 de junio 2023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B785CDA0-065B-43E5-A4DC-B0BF832E85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02696CBE-D8A3-4BC8-AF24-33065BE36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7F9C6E4D-88D2-4304-BA7B-9EE8AED2F8EB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30" name="Cuadro de texto 2">
                <a:extLst>
                  <a:ext uri="{FF2B5EF4-FFF2-40B4-BE49-F238E27FC236}">
                    <a16:creationId xmlns:a16="http://schemas.microsoft.com/office/drawing/2014/main" id="{F434C15F-CA26-4C07-B85D-EE686400AE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31" name="Imagen 30" descr="Boomerang">
                <a:extLst>
                  <a:ext uri="{FF2B5EF4-FFF2-40B4-BE49-F238E27FC236}">
                    <a16:creationId xmlns:a16="http://schemas.microsoft.com/office/drawing/2014/main" id="{6ADFBDBA-951E-44AA-B488-E8F4BCF492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323F1787-69C9-4F1A-9A52-6F7656A8D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20FCDDEA-3CB2-4E66-BBED-85DCE0BF4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1E289A58-AD67-40EC-BC05-10A4DDF0F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32" name="CuadroTexto 31">
            <a:extLst>
              <a:ext uri="{FF2B5EF4-FFF2-40B4-BE49-F238E27FC236}">
                <a16:creationId xmlns:a16="http://schemas.microsoft.com/office/drawing/2014/main" id="{064835B0-A34A-482A-B3BE-9A7C5299C063}"/>
              </a:ext>
            </a:extLst>
          </p:cNvPr>
          <p:cNvSpPr txBox="1"/>
          <p:nvPr/>
        </p:nvSpPr>
        <p:spPr>
          <a:xfrm>
            <a:off x="447892" y="1514757"/>
            <a:ext cx="114235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dirty="0"/>
              <a:t>6. Referencias</a:t>
            </a:r>
          </a:p>
          <a:p>
            <a:endParaRPr lang="es-MX" sz="25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/>
              <a:t>Fernández-</a:t>
            </a:r>
            <a:r>
              <a:rPr lang="es-ES" sz="1000" dirty="0" err="1"/>
              <a:t>Caramés</a:t>
            </a:r>
            <a:r>
              <a:rPr lang="es-ES" sz="1000" dirty="0"/>
              <a:t>, T. M., &amp; Fraga-Lamas, P. (2019). Blockchain y su aplicación a la cadena de suministro. Revista de investigación en tecnologías de la información, (15), 1-13. Recuperado de https://idus.us.es/bitstream/handle/11441/93882/Blockchain_y_su_aplicacion_a_la_cadena_de_suministro.pdf?sequence=3&amp;isAllowed=y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/>
              <a:t>Greenpeace México. (2020). ¿Cuánta comida se desperdicia en el mundo y cómo afecta al planeta? Recuperado el 31 de mayo de 2022, de https://www.greenpeace.org/mexico/blog/9103/cuanta-comida-se-desperdicia-en-el-mundo-y-como-afecta-al-planeta/#:~:text=Cambio%20clim%C3%A1.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/>
              <a:t>Centro de Investigación en Telecomunicaciones, Tecnologías de la Información y la Comunicación, A.C. (2022). Telecomunicaciones Móviles al 1T-2022 — </a:t>
            </a:r>
            <a:r>
              <a:rPr lang="es-ES" sz="1000" dirty="0" err="1"/>
              <a:t>The</a:t>
            </a:r>
            <a:r>
              <a:rPr lang="es-ES" sz="1000" dirty="0"/>
              <a:t> CIU. Recuperado el 21 de mayo de 2022, de https://www.theciu.com/publicaciones%202/2022/5/23/telecomunicaciones-mviles-al-1t-2022.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/>
              <a:t>Amaya Velasco, H. O. (2022). La obra de arte en la época de su reproducción digital. Sincronía, 791.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/>
              <a:t>IBM. (2022). ¿Qué es blockchain? Recuperado el 1 de marzo de 2022, de https://www.ibm.com/mx-es/topics/what-is-blockchain.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/>
              <a:t>Instituto Nacional de Estadística y Geografía. (2022). Producto Interno Bruto (PIB) - Trimestral. Base 2013. Recuperado el 22 de mayo de 2022, de https://www.inegi.org.mx/programas/pib/2013/#Tabulados.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/>
              <a:t>Comisión Económica para América Latina y el Caribe. (2022). VISIÓN 2030, EL MÉXICO QUE QUEREMOS. Recuperado el 15 de mayo de 2022, de https://archivo.cepal.org/pdfs/GuiaProspectiva/VisionMexico2030.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/>
              <a:t>Oliver, R. K. (1997). </a:t>
            </a:r>
            <a:r>
              <a:rPr lang="es-ES" sz="1000" dirty="0" err="1"/>
              <a:t>Supply</a:t>
            </a:r>
            <a:r>
              <a:rPr lang="es-ES" sz="1000" dirty="0"/>
              <a:t> </a:t>
            </a:r>
            <a:r>
              <a:rPr lang="es-ES" sz="1000" dirty="0" err="1"/>
              <a:t>chain</a:t>
            </a:r>
            <a:r>
              <a:rPr lang="es-ES" sz="1000" dirty="0"/>
              <a:t> </a:t>
            </a:r>
            <a:r>
              <a:rPr lang="es-ES" sz="1000" dirty="0" err="1"/>
              <a:t>management</a:t>
            </a:r>
            <a:r>
              <a:rPr lang="es-ES" sz="1000" dirty="0"/>
              <a:t>: </a:t>
            </a:r>
            <a:r>
              <a:rPr lang="es-ES" sz="1000" dirty="0" err="1"/>
              <a:t>Logistics</a:t>
            </a:r>
            <a:r>
              <a:rPr lang="es-ES" sz="1000" dirty="0"/>
              <a:t> </a:t>
            </a:r>
            <a:r>
              <a:rPr lang="es-ES" sz="1000" dirty="0" err="1"/>
              <a:t>catches</a:t>
            </a:r>
            <a:r>
              <a:rPr lang="es-ES" sz="1000" dirty="0"/>
              <a:t> up </a:t>
            </a:r>
            <a:r>
              <a:rPr lang="es-ES" sz="1000" dirty="0" err="1"/>
              <a:t>with</a:t>
            </a:r>
            <a:r>
              <a:rPr lang="es-ES" sz="1000" dirty="0"/>
              <a:t> </a:t>
            </a:r>
            <a:r>
              <a:rPr lang="es-ES" sz="1000" dirty="0" err="1"/>
              <a:t>strategy</a:t>
            </a:r>
            <a:r>
              <a:rPr lang="es-ES" sz="1000" dirty="0"/>
              <a:t>. In U. S. </a:t>
            </a:r>
            <a:r>
              <a:rPr lang="es-ES" sz="1000" dirty="0" err="1"/>
              <a:t>Army</a:t>
            </a:r>
            <a:r>
              <a:rPr lang="es-ES" sz="1000" dirty="0"/>
              <a:t> </a:t>
            </a:r>
            <a:r>
              <a:rPr lang="es-ES" sz="1000" dirty="0" err="1"/>
              <a:t>War</a:t>
            </a:r>
            <a:r>
              <a:rPr lang="es-ES" sz="1000" dirty="0"/>
              <a:t> </a:t>
            </a:r>
            <a:r>
              <a:rPr lang="es-ES" sz="1000" dirty="0" err="1"/>
              <a:t>College</a:t>
            </a:r>
            <a:r>
              <a:rPr lang="es-ES" sz="1000" dirty="0"/>
              <a:t> (Ed.), </a:t>
            </a:r>
            <a:r>
              <a:rPr lang="es-ES" sz="1000" dirty="0" err="1"/>
              <a:t>The</a:t>
            </a:r>
            <a:r>
              <a:rPr lang="es-ES" sz="1000" dirty="0"/>
              <a:t> </a:t>
            </a:r>
            <a:r>
              <a:rPr lang="es-ES" sz="1000" dirty="0" err="1"/>
              <a:t>Proceedings</a:t>
            </a:r>
            <a:r>
              <a:rPr lang="es-ES" sz="1000" dirty="0"/>
              <a:t> </a:t>
            </a:r>
            <a:r>
              <a:rPr lang="es-ES" sz="1000" dirty="0" err="1"/>
              <a:t>of</a:t>
            </a:r>
            <a:r>
              <a:rPr lang="es-ES" sz="1000" dirty="0"/>
              <a:t> </a:t>
            </a:r>
            <a:r>
              <a:rPr lang="es-ES" sz="1000" dirty="0" err="1"/>
              <a:t>the</a:t>
            </a:r>
            <a:r>
              <a:rPr lang="es-ES" sz="1000" dirty="0"/>
              <a:t> 1997 </a:t>
            </a:r>
            <a:r>
              <a:rPr lang="es-ES" sz="1000" dirty="0" err="1"/>
              <a:t>Logistics</a:t>
            </a:r>
            <a:r>
              <a:rPr lang="es-ES" sz="1000" dirty="0"/>
              <a:t> </a:t>
            </a:r>
            <a:r>
              <a:rPr lang="es-ES" sz="1000" dirty="0" err="1"/>
              <a:t>Symposium</a:t>
            </a:r>
            <a:endParaRPr lang="es-E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/>
              <a:t>Secretaría de Economía. (2020). Guía de la Cadena de Suministro. Gobierno de México. Recuperado el 5 de abril de 2023, de https://www.gob.mx/cms/uploads/attachment/file/585276/Guia_Cadena_de_Suministro.pdf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/>
              <a:t>McCarthy, J. (2007). </a:t>
            </a:r>
            <a:r>
              <a:rPr lang="es-ES" sz="1000" dirty="0" err="1"/>
              <a:t>What</a:t>
            </a:r>
            <a:r>
              <a:rPr lang="es-ES" sz="1000" dirty="0"/>
              <a:t> </a:t>
            </a:r>
            <a:r>
              <a:rPr lang="es-ES" sz="1000" dirty="0" err="1"/>
              <a:t>is</a:t>
            </a:r>
            <a:r>
              <a:rPr lang="es-ES" sz="1000" dirty="0"/>
              <a:t> artificial </a:t>
            </a:r>
            <a:r>
              <a:rPr lang="es-ES" sz="1000" dirty="0" err="1"/>
              <a:t>intelligence</a:t>
            </a:r>
            <a:r>
              <a:rPr lang="es-ES" sz="1000" dirty="0"/>
              <a:t>? Stanford </a:t>
            </a:r>
            <a:r>
              <a:rPr lang="es-ES" sz="1000" dirty="0" err="1"/>
              <a:t>University</a:t>
            </a:r>
            <a:r>
              <a:rPr lang="es-ES" sz="1000" dirty="0"/>
              <a:t>. Recuperado el 5 de abril de 2023, de https://www-formal.stanford.edu/jmc/whatisai/whatisai.html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/>
              <a:t>Gobierno de México. (2019). Plan Nacional de Desarrollo 2019-2024. Recuperado el 17 de abril de 2023, de https://www.gob.mx/cms/uploads/attachment/file/479296/PND_2019-2024_vf.pdf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/>
              <a:t>Organización de las Naciones Unidas para la Agricultura y la Alimentación. (s.f.). FAOSTAT. Recuperado el 18 de marzo de 2023, de https://www.fao.org/faostat/es/#country/138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/>
              <a:t>Castillo-Ramos, R., Maldonado-Astudillo, Y., </a:t>
            </a:r>
            <a:r>
              <a:rPr lang="es-ES" sz="1000" dirty="0" err="1"/>
              <a:t>Pallac</a:t>
            </a:r>
            <a:r>
              <a:rPr lang="es-ES" sz="1000" dirty="0"/>
              <a:t>-Tapia, A., Jiménez-Hernández, J., &amp; González-Sánchez, F. (2018). Importancia del desarrollo de un sistema de trazabilidad para un producto agroalimentario: Caso de estudio </a:t>
            </a:r>
            <a:r>
              <a:rPr lang="es-ES" sz="1000" dirty="0" err="1"/>
              <a:t>Mangro</a:t>
            </a:r>
            <a:r>
              <a:rPr lang="es-ES" sz="1000" dirty="0"/>
              <a:t>. Revista de Ciencias Agropecuarias, 26(2), 71-84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/>
              <a:t>INEGI. (2021). Estadísticas de producción agrícola. Recuperado el 2 de abril del 2023 https://www.inegi.org.mx/temas/agricola/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/>
              <a:t>Fernández-</a:t>
            </a:r>
            <a:r>
              <a:rPr lang="es-ES" sz="1000" dirty="0" err="1"/>
              <a:t>Caramés</a:t>
            </a:r>
            <a:r>
              <a:rPr lang="es-ES" sz="1000" dirty="0"/>
              <a:t>, T. M., &amp; Fraga-Lamas, P. (2019). Blockchain y su aplicación a la cadena de suministro. Revista de investigación en tecnologías de la información, (15), 1-13. Recuperado de https://idus.us.es/bitstream/handle/11441/93882/Blockchain_y_su_aplicacion_a_la_cadena_de_suministro.pdf?sequence=3&amp;isAllowed=y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/>
              <a:t>Juan, I. H. S. (2019). TECNOLOGÍA BLOCKCHAIN Y REGULACIÓN DE LA TRAZABILIDAD: LA DIGITALIZACIÓN DE LA CALIDAD Y SEGURIDAD AGROALIMENTARIAS. Revista General De Derecho De Los Sectores Regulados, 11, 129-156.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/>
              <a:t>Borrero, J.D. (2019). Sistema de trazabilidad de la cadena de suministro agroalimentario para cooperativas de frutas y hortalizas basado en la tecnología blockchain. </a:t>
            </a:r>
            <a:r>
              <a:rPr lang="es-ES" sz="1000" dirty="0" err="1"/>
              <a:t>CIRIECEspaña</a:t>
            </a:r>
            <a:r>
              <a:rPr lang="es-ES" sz="1000" dirty="0"/>
              <a:t>, Revista de Economía Pública, Social y Cooperativa, 95, 71-94. https://doi.org/10.7203/CIRIEC-E.95.13123</a:t>
            </a:r>
          </a:p>
          <a:p>
            <a:endParaRPr lang="es-ES" sz="1000" dirty="0"/>
          </a:p>
          <a:p>
            <a:endParaRPr lang="es-ES" sz="1000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88A3A8A7-D5E1-4FBE-9D3A-D60854C30CC3}"/>
              </a:ext>
            </a:extLst>
          </p:cNvPr>
          <p:cNvSpPr txBox="1"/>
          <p:nvPr/>
        </p:nvSpPr>
        <p:spPr>
          <a:xfrm>
            <a:off x="7693427" y="46062"/>
            <a:ext cx="2128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b="1" i="1" dirty="0">
                <a:solidFill>
                  <a:srgbClr val="C00000"/>
                </a:solidFill>
              </a:rPr>
              <a:t>PLAN TECNOLÓGICO PARA LA TRAZABILIDAD AGROALIMENTARIA MEXICANA BASADO EN TECNOLOGÍA BLOCKCHAIN</a:t>
            </a:r>
          </a:p>
        </p:txBody>
      </p:sp>
    </p:spTree>
    <p:extLst>
      <p:ext uri="{BB962C8B-B14F-4D97-AF65-F5344CB8AC3E}">
        <p14:creationId xmlns:p14="http://schemas.microsoft.com/office/powerpoint/2010/main" val="89979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Janet Villagómez Cornejo – Maestría en Gestión de la Tecnología – 5 cuatrimestre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2199086" y="1866641"/>
            <a:ext cx="745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Janet Villagómez Cornejo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876C7D7-40F8-6F42-91E4-FE1988589A0A}"/>
              </a:ext>
            </a:extLst>
          </p:cNvPr>
          <p:cNvSpPr txBox="1"/>
          <p:nvPr/>
        </p:nvSpPr>
        <p:spPr>
          <a:xfrm>
            <a:off x="2199086" y="3531275"/>
            <a:ext cx="745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jvillagomez24@alumnos.uaq.mx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DE97E45F-0EA7-495C-A69C-2920594FD0D0}"/>
              </a:ext>
            </a:extLst>
          </p:cNvPr>
          <p:cNvGrpSpPr/>
          <p:nvPr/>
        </p:nvGrpSpPr>
        <p:grpSpPr>
          <a:xfrm>
            <a:off x="34708" y="19319"/>
            <a:ext cx="12122584" cy="1212330"/>
            <a:chOff x="221816" y="147783"/>
            <a:chExt cx="12122584" cy="1212330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B5E774E-9D5C-484C-ABD1-237108BE8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37FD10B5-C327-4B11-9DDC-1E7FBEC2D9CB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58F72EFE-2BBC-4820-8DFB-E7F20859DEFD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Administración- 7, 8 y 9 de junio 2023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B785CDA0-065B-43E5-A4DC-B0BF832E85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02696CBE-D8A3-4BC8-AF24-33065BE36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7F9C6E4D-88D2-4304-BA7B-9EE8AED2F8EB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30" name="Cuadro de texto 2">
                <a:extLst>
                  <a:ext uri="{FF2B5EF4-FFF2-40B4-BE49-F238E27FC236}">
                    <a16:creationId xmlns:a16="http://schemas.microsoft.com/office/drawing/2014/main" id="{F434C15F-CA26-4C07-B85D-EE686400AE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31" name="Imagen 30" descr="Boomerang">
                <a:extLst>
                  <a:ext uri="{FF2B5EF4-FFF2-40B4-BE49-F238E27FC236}">
                    <a16:creationId xmlns:a16="http://schemas.microsoft.com/office/drawing/2014/main" id="{6ADFBDBA-951E-44AA-B488-E8F4BCF492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323F1787-69C9-4F1A-9A52-6F7656A8D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20FCDDEA-3CB2-4E66-BBED-85DCE0BF4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1E289A58-AD67-40EC-BC05-10A4DDF0F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32" name="CuadroTexto 31">
            <a:extLst>
              <a:ext uri="{FF2B5EF4-FFF2-40B4-BE49-F238E27FC236}">
                <a16:creationId xmlns:a16="http://schemas.microsoft.com/office/drawing/2014/main" id="{437AB3CC-C2E1-403B-A88B-C712C1E6A030}"/>
              </a:ext>
            </a:extLst>
          </p:cNvPr>
          <p:cNvSpPr txBox="1"/>
          <p:nvPr/>
        </p:nvSpPr>
        <p:spPr>
          <a:xfrm>
            <a:off x="7793563" y="39838"/>
            <a:ext cx="2128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b="1" i="1" dirty="0">
                <a:solidFill>
                  <a:srgbClr val="C00000"/>
                </a:solidFill>
              </a:rPr>
              <a:t>PLAN TECNOLÓGICO PARA LA TRAZABILIDAD AGROALIMENTARIA MEXICANA BASADO EN TECNOLOGÍA BLOCKCHAIN</a:t>
            </a:r>
          </a:p>
        </p:txBody>
      </p:sp>
    </p:spTree>
    <p:extLst>
      <p:ext uri="{BB962C8B-B14F-4D97-AF65-F5344CB8AC3E}">
        <p14:creationId xmlns:p14="http://schemas.microsoft.com/office/powerpoint/2010/main" val="121714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126;p17">
            <a:extLst>
              <a:ext uri="{FF2B5EF4-FFF2-40B4-BE49-F238E27FC236}">
                <a16:creationId xmlns:a16="http://schemas.microsoft.com/office/drawing/2014/main" id="{842531AF-0477-4E4D-A866-9E9A95833EE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31978" r="29451"/>
          <a:stretch/>
        </p:blipFill>
        <p:spPr>
          <a:xfrm>
            <a:off x="6651564" y="1188691"/>
            <a:ext cx="5456662" cy="5337368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Administración- 7, 8 y 9 de junio 2023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Janet Villagómez Cornejo – Maestría en Gestión de la Tecnología – 5 cuatrimestre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59529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s-MX" sz="3200" dirty="0"/>
              <a:t>Justificación</a:t>
            </a:r>
          </a:p>
          <a:p>
            <a:endParaRPr lang="es-MX" sz="3200" dirty="0"/>
          </a:p>
          <a:p>
            <a:r>
              <a:rPr lang="es-ES" sz="3200" dirty="0"/>
              <a:t>México carece de autonomía agroalimentaria y depende de importaciones, pero la implementación de tecnologías como el análisis de datos y la tecnología blockchain puede mejorar la situación.</a:t>
            </a:r>
            <a:endParaRPr lang="es-MX" sz="3200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C26B379E-72F7-4C06-8372-0383962598C8}"/>
              </a:ext>
            </a:extLst>
          </p:cNvPr>
          <p:cNvSpPr txBox="1"/>
          <p:nvPr/>
        </p:nvSpPr>
        <p:spPr>
          <a:xfrm>
            <a:off x="7758855" y="39662"/>
            <a:ext cx="2128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b="1" i="1" dirty="0">
                <a:solidFill>
                  <a:srgbClr val="C00000"/>
                </a:solidFill>
              </a:rPr>
              <a:t>PLAN TECNOLÓGICO PARA LA TRAZABILIDAD AGROALIMENTARIA MEXICANA BASADO EN TECNOLOGÍA BLOCKCHAIN</a:t>
            </a:r>
          </a:p>
        </p:txBody>
      </p:sp>
    </p:spTree>
    <p:extLst>
      <p:ext uri="{BB962C8B-B14F-4D97-AF65-F5344CB8AC3E}">
        <p14:creationId xmlns:p14="http://schemas.microsoft.com/office/powerpoint/2010/main" val="428795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E70B2BCB-8874-4D8D-969F-A57D2E324E37}"/>
              </a:ext>
            </a:extLst>
          </p:cNvPr>
          <p:cNvGrpSpPr/>
          <p:nvPr/>
        </p:nvGrpSpPr>
        <p:grpSpPr>
          <a:xfrm>
            <a:off x="36576" y="-3233"/>
            <a:ext cx="12122584" cy="1212330"/>
            <a:chOff x="221816" y="147783"/>
            <a:chExt cx="12122584" cy="1212330"/>
          </a:xfrm>
        </p:grpSpPr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73A88FA6-B17E-41FE-9943-7FA96EB9A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BED70D96-B03B-4B5F-8253-6D922E18B862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C937CA12-3D6B-4C72-8D13-15A10926DC53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Administración- 7, 8 y 9 de junio 2023</a:t>
              </a: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393A795A-350A-45D8-A68E-76E822EA63DC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52B77A64-E07F-422D-B8A7-6B3E992C7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CDDE257A-022E-4B65-8BFD-BCC8D88DA263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0" name="Cuadro de texto 2">
                <a:extLst>
                  <a:ext uri="{FF2B5EF4-FFF2-40B4-BE49-F238E27FC236}">
                    <a16:creationId xmlns:a16="http://schemas.microsoft.com/office/drawing/2014/main" id="{A5A3CF3F-E124-4E9F-B9EC-0F2F88CF3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1" name="Imagen 50" descr="Boomerang">
                <a:extLst>
                  <a:ext uri="{FF2B5EF4-FFF2-40B4-BE49-F238E27FC236}">
                    <a16:creationId xmlns:a16="http://schemas.microsoft.com/office/drawing/2014/main" id="{BF5BE576-1AA0-4CC0-A958-306F529B32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8C8B40DC-6721-4ED8-9BC5-5A78FD057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60475313-CEE8-43BF-84AA-57C4725B7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5EC8439F-972C-452A-97F7-D191CA70E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Janet Villagómez Cornejo – Maestría en Gestión de la Tecnología – 5 cuatrimestre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677122" y="1727200"/>
            <a:ext cx="51943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2. Objetivo general.</a:t>
            </a:r>
          </a:p>
          <a:p>
            <a:endParaRPr lang="es-MX" sz="3200" dirty="0"/>
          </a:p>
          <a:p>
            <a:r>
              <a:rPr lang="es-ES" sz="3200" dirty="0"/>
              <a:t>Diseñar un plan tecnológico utilizando blockchain para mejorar la seguridad y transparencia en la cadena de suministro agroalimentaria en México.</a:t>
            </a:r>
            <a:endParaRPr lang="es-MX" sz="32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95314F97-F1B1-40AF-8B79-21A1451A0D49}"/>
              </a:ext>
            </a:extLst>
          </p:cNvPr>
          <p:cNvSpPr txBox="1"/>
          <p:nvPr/>
        </p:nvSpPr>
        <p:spPr>
          <a:xfrm>
            <a:off x="7795431" y="22741"/>
            <a:ext cx="2128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b="1" i="1" dirty="0">
                <a:solidFill>
                  <a:srgbClr val="C00000"/>
                </a:solidFill>
              </a:rPr>
              <a:t>PLAN TECNOLÓGICO PARA LA TRAZABILIDAD AGROALIMENTARIA MEXICANA BASADO EN TECNOLOGÍA BLOCKCHAIN</a:t>
            </a:r>
          </a:p>
        </p:txBody>
      </p:sp>
      <p:pic>
        <p:nvPicPr>
          <p:cNvPr id="1026" name="Picture 2" descr="https://www.researchgate.net/profile/Milovan-Lazarevic/publication/299722533/figure/fig1/AS:542316387463168@1506309710140/The-concept-for-food-product-traceability-based-on-automated-identification-technologies_W640.jpg">
            <a:extLst>
              <a:ext uri="{FF2B5EF4-FFF2-40B4-BE49-F238E27FC236}">
                <a16:creationId xmlns:a16="http://schemas.microsoft.com/office/drawing/2014/main" id="{2526D153-4873-47AC-8A28-BB3CF58EA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2" y="1275995"/>
            <a:ext cx="6010068" cy="477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74BA926-838B-4E79-8C36-52C30DECDB4B}"/>
              </a:ext>
            </a:extLst>
          </p:cNvPr>
          <p:cNvSpPr/>
          <p:nvPr/>
        </p:nvSpPr>
        <p:spPr>
          <a:xfrm>
            <a:off x="283767" y="6097145"/>
            <a:ext cx="62592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err="1">
                <a:solidFill>
                  <a:srgbClr val="374151"/>
                </a:solidFill>
                <a:latin typeface="Söhne"/>
              </a:rPr>
              <a:t>Senk</a:t>
            </a:r>
            <a:r>
              <a:rPr lang="es-ES" sz="1200" dirty="0">
                <a:solidFill>
                  <a:srgbClr val="374151"/>
                </a:solidFill>
                <a:latin typeface="Söhne"/>
              </a:rPr>
              <a:t> et al. (2013). </a:t>
            </a:r>
            <a:r>
              <a:rPr lang="en-US" sz="1200" dirty="0">
                <a:solidFill>
                  <a:srgbClr val="374151"/>
                </a:solidFill>
                <a:latin typeface="Söhne"/>
              </a:rPr>
              <a:t>Food Product </a:t>
            </a:r>
            <a:r>
              <a:rPr lang="en-US" sz="1200" dirty="0" err="1">
                <a:solidFill>
                  <a:srgbClr val="374151"/>
                </a:solidFill>
                <a:latin typeface="Söhne"/>
              </a:rPr>
              <a:t>Traceabilityby</a:t>
            </a:r>
            <a:r>
              <a:rPr lang="en-US" sz="1200" dirty="0">
                <a:solidFill>
                  <a:srgbClr val="374151"/>
                </a:solidFill>
                <a:latin typeface="Söhne"/>
              </a:rPr>
              <a:t> Using Automated Identification Technologies</a:t>
            </a:r>
            <a:r>
              <a:rPr lang="es-ES" sz="1200" dirty="0">
                <a:solidFill>
                  <a:srgbClr val="374151"/>
                </a:solidFill>
                <a:latin typeface="Söhne"/>
              </a:rPr>
              <a:t>.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3664541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E70B2BCB-8874-4D8D-969F-A57D2E324E37}"/>
              </a:ext>
            </a:extLst>
          </p:cNvPr>
          <p:cNvGrpSpPr/>
          <p:nvPr/>
        </p:nvGrpSpPr>
        <p:grpSpPr>
          <a:xfrm>
            <a:off x="36576" y="-3233"/>
            <a:ext cx="12122584" cy="1212330"/>
            <a:chOff x="221816" y="147783"/>
            <a:chExt cx="12122584" cy="1212330"/>
          </a:xfrm>
        </p:grpSpPr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73A88FA6-B17E-41FE-9943-7FA96EB9A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BED70D96-B03B-4B5F-8253-6D922E18B862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C937CA12-3D6B-4C72-8D13-15A10926DC53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Administración- 7, 8 y 9 de junio 2023</a:t>
              </a: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393A795A-350A-45D8-A68E-76E822EA63DC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52B77A64-E07F-422D-B8A7-6B3E992C7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CDDE257A-022E-4B65-8BFD-BCC8D88DA263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0" name="Cuadro de texto 2">
                <a:extLst>
                  <a:ext uri="{FF2B5EF4-FFF2-40B4-BE49-F238E27FC236}">
                    <a16:creationId xmlns:a16="http://schemas.microsoft.com/office/drawing/2014/main" id="{A5A3CF3F-E124-4E9F-B9EC-0F2F88CF3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1" name="Imagen 50" descr="Boomerang">
                <a:extLst>
                  <a:ext uri="{FF2B5EF4-FFF2-40B4-BE49-F238E27FC236}">
                    <a16:creationId xmlns:a16="http://schemas.microsoft.com/office/drawing/2014/main" id="{BF5BE576-1AA0-4CC0-A958-306F529B32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8C8B40DC-6721-4ED8-9BC5-5A78FD057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60475313-CEE8-43BF-84AA-57C4725B7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5EC8439F-972C-452A-97F7-D191CA70E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Janet Villagómez Cornejo – Maestría en Gestión de la Tecnología – 5 cuatrimestre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677122" y="1280522"/>
            <a:ext cx="51943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2. Objetivos específicos.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/>
              <a:t>Comprender blockchain para trazabilidad agroalimentaria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/>
              <a:t>Identificar problemas de seguridad, transparencia y trazabilidad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/>
              <a:t>Diseñar el esquema del sistema de trazabilidad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/>
              <a:t>Evaluar la aplicación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32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95314F97-F1B1-40AF-8B79-21A1451A0D49}"/>
              </a:ext>
            </a:extLst>
          </p:cNvPr>
          <p:cNvSpPr txBox="1"/>
          <p:nvPr/>
        </p:nvSpPr>
        <p:spPr>
          <a:xfrm>
            <a:off x="7795431" y="22741"/>
            <a:ext cx="2128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b="1" i="1" dirty="0">
                <a:solidFill>
                  <a:srgbClr val="C00000"/>
                </a:solidFill>
              </a:rPr>
              <a:t>PLAN TECNOLÓGICO PARA LA TRAZABILIDAD AGROALIMENTARIA MEXICANA BASADO EN TECNOLOGÍA BLOCKCHAIN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74BA926-838B-4E79-8C36-52C30DECDB4B}"/>
              </a:ext>
            </a:extLst>
          </p:cNvPr>
          <p:cNvSpPr/>
          <p:nvPr/>
        </p:nvSpPr>
        <p:spPr>
          <a:xfrm>
            <a:off x="283767" y="6097145"/>
            <a:ext cx="62592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err="1">
                <a:solidFill>
                  <a:srgbClr val="374151"/>
                </a:solidFill>
                <a:latin typeface="Söhne"/>
              </a:rPr>
              <a:t>Lifschitz</a:t>
            </a:r>
            <a:r>
              <a:rPr lang="es-ES" sz="1200" dirty="0">
                <a:solidFill>
                  <a:srgbClr val="374151"/>
                </a:solidFill>
                <a:latin typeface="Söhne"/>
              </a:rPr>
              <a:t> (2021). </a:t>
            </a:r>
            <a:r>
              <a:rPr lang="en-US" sz="1200" dirty="0">
                <a:solidFill>
                  <a:srgbClr val="374151"/>
                </a:solidFill>
                <a:latin typeface="Söhne"/>
              </a:rPr>
              <a:t>Precision Agriculture Series: </a:t>
            </a:r>
            <a:r>
              <a:rPr lang="en-US" sz="1200" dirty="0" err="1">
                <a:solidFill>
                  <a:srgbClr val="374151"/>
                </a:solidFill>
                <a:latin typeface="Söhne"/>
              </a:rPr>
              <a:t>AgriTech</a:t>
            </a:r>
            <a:r>
              <a:rPr lang="en-US" sz="1200" dirty="0">
                <a:solidFill>
                  <a:srgbClr val="374151"/>
                </a:solidFill>
                <a:latin typeface="Söhne"/>
              </a:rPr>
              <a:t> and the Data Challenges of 2021</a:t>
            </a:r>
            <a:r>
              <a:rPr lang="es-ES" sz="1200" dirty="0">
                <a:solidFill>
                  <a:srgbClr val="374151"/>
                </a:solidFill>
                <a:latin typeface="Söhne"/>
              </a:rPr>
              <a:t>.</a:t>
            </a:r>
            <a:endParaRPr lang="es-MX" sz="1200" dirty="0"/>
          </a:p>
        </p:txBody>
      </p:sp>
      <p:pic>
        <p:nvPicPr>
          <p:cNvPr id="2050" name="Picture 2" descr="precision agriculture">
            <a:extLst>
              <a:ext uri="{FF2B5EF4-FFF2-40B4-BE49-F238E27FC236}">
                <a16:creationId xmlns:a16="http://schemas.microsoft.com/office/drawing/2014/main" id="{18CEFF06-F307-4EA0-9DA9-3EBD1D81A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21" y="1789047"/>
            <a:ext cx="5963885" cy="335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434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Administración- 7, 8 y 9 de junio 2023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Janet Villagómez Cornejo – Maestría en Gestión de la Tecnología – 5 cuatrimestre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82600" y="1437889"/>
            <a:ext cx="51943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3. Antecedentes</a:t>
            </a:r>
          </a:p>
          <a:p>
            <a:r>
              <a:rPr lang="es-ES" sz="3000" dirty="0"/>
              <a:t>Blockchain mejora la trazabilidad agroalimentaria, asegurando la seguridad y reduciendo pérdidas. México necesita adoptar esta tecnología para optimizar sus procesos y generar confianza en los consumidores</a:t>
            </a:r>
            <a:endParaRPr lang="es-MX" sz="3000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E976C3EC-05C2-42FD-8B2E-82236404070C}"/>
              </a:ext>
            </a:extLst>
          </p:cNvPr>
          <p:cNvSpPr txBox="1"/>
          <p:nvPr/>
        </p:nvSpPr>
        <p:spPr>
          <a:xfrm>
            <a:off x="7658719" y="39662"/>
            <a:ext cx="2128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b="1" i="1" dirty="0">
                <a:solidFill>
                  <a:srgbClr val="C00000"/>
                </a:solidFill>
              </a:rPr>
              <a:t>PLAN TECNOLÓGICO PARA LA TRAZABILIDAD AGROALIMENTARIA MEXICANA BASADO EN TECNOLOGÍA BLOCKCHAIN</a:t>
            </a:r>
          </a:p>
        </p:txBody>
      </p:sp>
      <p:pic>
        <p:nvPicPr>
          <p:cNvPr id="3076" name="Picture 4" descr="Blockchain graphic illustration">
            <a:extLst>
              <a:ext uri="{FF2B5EF4-FFF2-40B4-BE49-F238E27FC236}">
                <a16:creationId xmlns:a16="http://schemas.microsoft.com/office/drawing/2014/main" id="{3EF77726-202B-4CBD-9293-402FF07CA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83" y="1419877"/>
            <a:ext cx="6327113" cy="447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302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E70B2BCB-8874-4D8D-969F-A57D2E324E37}"/>
              </a:ext>
            </a:extLst>
          </p:cNvPr>
          <p:cNvGrpSpPr/>
          <p:nvPr/>
        </p:nvGrpSpPr>
        <p:grpSpPr>
          <a:xfrm>
            <a:off x="36576" y="-3233"/>
            <a:ext cx="12122584" cy="1212330"/>
            <a:chOff x="221816" y="147783"/>
            <a:chExt cx="12122584" cy="1212330"/>
          </a:xfrm>
        </p:grpSpPr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73A88FA6-B17E-41FE-9943-7FA96EB9A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BED70D96-B03B-4B5F-8253-6D922E18B862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C937CA12-3D6B-4C72-8D13-15A10926DC53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Administración- 7, 8 y 9 de junio 2023</a:t>
              </a: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393A795A-350A-45D8-A68E-76E822EA63DC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52B77A64-E07F-422D-B8A7-6B3E992C7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CDDE257A-022E-4B65-8BFD-BCC8D88DA263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0" name="Cuadro de texto 2">
                <a:extLst>
                  <a:ext uri="{FF2B5EF4-FFF2-40B4-BE49-F238E27FC236}">
                    <a16:creationId xmlns:a16="http://schemas.microsoft.com/office/drawing/2014/main" id="{A5A3CF3F-E124-4E9F-B9EC-0F2F88CF3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1" name="Imagen 50" descr="Boomerang">
                <a:extLst>
                  <a:ext uri="{FF2B5EF4-FFF2-40B4-BE49-F238E27FC236}">
                    <a16:creationId xmlns:a16="http://schemas.microsoft.com/office/drawing/2014/main" id="{BF5BE576-1AA0-4CC0-A958-306F529B32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8C8B40DC-6721-4ED8-9BC5-5A78FD057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60475313-CEE8-43BF-84AA-57C4725B7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5EC8439F-972C-452A-97F7-D191CA70E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Janet Villagómez Cornejo – Maestría en Gestión de la Tecnología – 5 cuatrimestre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677122" y="1497013"/>
            <a:ext cx="51943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3. Antecedentes</a:t>
            </a:r>
          </a:p>
          <a:p>
            <a:r>
              <a:rPr lang="es-ES" sz="3200" dirty="0"/>
              <a:t>La implementación de blockchain en la agricultura puede mejorar su productividad pero, es importante considerar estrategias adecuadas y el uso correcto de los datos obtenidos</a:t>
            </a:r>
            <a:endParaRPr lang="es-MX" sz="32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C6670E4-4847-4BE7-AD8F-5582FDF88A99}"/>
              </a:ext>
            </a:extLst>
          </p:cNvPr>
          <p:cNvSpPr txBox="1"/>
          <p:nvPr/>
        </p:nvSpPr>
        <p:spPr>
          <a:xfrm>
            <a:off x="7631885" y="32269"/>
            <a:ext cx="2128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b="1" i="1" dirty="0">
                <a:solidFill>
                  <a:srgbClr val="C00000"/>
                </a:solidFill>
              </a:rPr>
              <a:t>PLAN TECNOLÓGICO PARA LA TRAZABILIDAD AGROALIMENTARIA MEXICANA BASADO EN TECNOLOGÍA BLOCKCHAIN</a:t>
            </a:r>
          </a:p>
        </p:txBody>
      </p:sp>
      <p:pic>
        <p:nvPicPr>
          <p:cNvPr id="4098" name="Picture 2" descr="http://gsolutions.ec/wp-content/uploads/2013/07/normativa.jpg">
            <a:extLst>
              <a:ext uri="{FF2B5EF4-FFF2-40B4-BE49-F238E27FC236}">
                <a16:creationId xmlns:a16="http://schemas.microsoft.com/office/drawing/2014/main" id="{A332F8ED-165F-4205-803A-3B1126FA7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41" y="1239584"/>
            <a:ext cx="505777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elcontribuyente.mx/wp-content/uploads/2017/12/foto_proyecto_nom_nota.jpg">
            <a:extLst>
              <a:ext uri="{FF2B5EF4-FFF2-40B4-BE49-F238E27FC236}">
                <a16:creationId xmlns:a16="http://schemas.microsoft.com/office/drawing/2014/main" id="{7EB90495-3F69-49B3-8ACD-CF97A2D2F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85" y="4558339"/>
            <a:ext cx="31432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foodengineeringmag.com/ext/resources/FE-Latest-Headlines/FE-latest-headlines-8/Logo-ISO.jpg?1444840408">
            <a:extLst>
              <a:ext uri="{FF2B5EF4-FFF2-40B4-BE49-F238E27FC236}">
                <a16:creationId xmlns:a16="http://schemas.microsoft.com/office/drawing/2014/main" id="{1F878E09-8F37-4BE5-AE98-2C6182DAA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420" y="4328450"/>
            <a:ext cx="3153843" cy="192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332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Administración- 7, 8 y 9 de junio 2023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Janet Villagómez Cornejo – Maestría en Gestión de la Tecnología – 5 cuatrimestre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51943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4. Metodología</a:t>
            </a:r>
          </a:p>
          <a:p>
            <a:endParaRPr lang="es-MX" sz="3200" dirty="0"/>
          </a:p>
          <a:p>
            <a:r>
              <a:rPr lang="es-ES" sz="3200" dirty="0"/>
              <a:t>La metodología que será aplicada en la tesis será de tipo mixto, observacional, prospectivo, transversal y descriptivo</a:t>
            </a:r>
            <a:endParaRPr lang="es-MX" sz="3200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B00D84D6-4F3C-4718-BBAC-896527EA1548}"/>
              </a:ext>
            </a:extLst>
          </p:cNvPr>
          <p:cNvSpPr txBox="1"/>
          <p:nvPr/>
        </p:nvSpPr>
        <p:spPr>
          <a:xfrm>
            <a:off x="7758855" y="59261"/>
            <a:ext cx="2128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b="1" i="1" dirty="0">
                <a:solidFill>
                  <a:srgbClr val="C00000"/>
                </a:solidFill>
              </a:rPr>
              <a:t>PLAN TECNOLÓGICO PARA LA TRAZABILIDAD AGROALIMENTARIA MEXICANA BASADO EN TECNOLOGÍA BLOCKCHAIN</a:t>
            </a:r>
          </a:p>
        </p:txBody>
      </p:sp>
      <p:pic>
        <p:nvPicPr>
          <p:cNvPr id="5122" name="Picture 2" descr="https://userscontent2.emaze.com/images/937c3552-a629-4dca-bf18-3c18d81d3256/6a4c919d820fb2bb1645fc1b99e3dee0.jpg">
            <a:extLst>
              <a:ext uri="{FF2B5EF4-FFF2-40B4-BE49-F238E27FC236}">
                <a16:creationId xmlns:a16="http://schemas.microsoft.com/office/drawing/2014/main" id="{EBAEBD73-854F-41EF-BFB0-8F10BCA86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1579059"/>
            <a:ext cx="6286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24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E70B2BCB-8874-4D8D-969F-A57D2E324E37}"/>
              </a:ext>
            </a:extLst>
          </p:cNvPr>
          <p:cNvGrpSpPr/>
          <p:nvPr/>
        </p:nvGrpSpPr>
        <p:grpSpPr>
          <a:xfrm>
            <a:off x="36576" y="-3233"/>
            <a:ext cx="12122584" cy="1212330"/>
            <a:chOff x="221816" y="147783"/>
            <a:chExt cx="12122584" cy="1212330"/>
          </a:xfrm>
        </p:grpSpPr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73A88FA6-B17E-41FE-9943-7FA96EB9A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BED70D96-B03B-4B5F-8253-6D922E18B862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C937CA12-3D6B-4C72-8D13-15A10926DC53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Administración- 7, 8 y 9 de junio 2023</a:t>
              </a: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393A795A-350A-45D8-A68E-76E822EA63DC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52B77A64-E07F-422D-B8A7-6B3E992C7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CDDE257A-022E-4B65-8BFD-BCC8D88DA263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0" name="Cuadro de texto 2">
                <a:extLst>
                  <a:ext uri="{FF2B5EF4-FFF2-40B4-BE49-F238E27FC236}">
                    <a16:creationId xmlns:a16="http://schemas.microsoft.com/office/drawing/2014/main" id="{A5A3CF3F-E124-4E9F-B9EC-0F2F88CF3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1" name="Imagen 50" descr="Boomerang">
                <a:extLst>
                  <a:ext uri="{FF2B5EF4-FFF2-40B4-BE49-F238E27FC236}">
                    <a16:creationId xmlns:a16="http://schemas.microsoft.com/office/drawing/2014/main" id="{BF5BE576-1AA0-4CC0-A958-306F529B32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8C8B40DC-6721-4ED8-9BC5-5A78FD057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60475313-CEE8-43BF-84AA-57C4725B7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5EC8439F-972C-452A-97F7-D191CA70E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Janet Villagómez Cornejo – Maestría en Gestión de la Tecnología – 5 cuatrimestre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61799B8B-8F06-4352-8F8B-05C49B37BE96}"/>
              </a:ext>
            </a:extLst>
          </p:cNvPr>
          <p:cNvSpPr txBox="1"/>
          <p:nvPr/>
        </p:nvSpPr>
        <p:spPr>
          <a:xfrm>
            <a:off x="7795431" y="39941"/>
            <a:ext cx="2128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b="1" i="1" dirty="0">
                <a:solidFill>
                  <a:srgbClr val="C00000"/>
                </a:solidFill>
              </a:rPr>
              <a:t>PLAN TECNOLÓGICO PARA LA TRAZABILIDAD AGROALIMENTARIA MEXICANA BASADO EN TECNOLOGÍA BLOCKCHAIN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1DBE3E9-7614-485D-B9CB-E9EDFADAC887}"/>
              </a:ext>
            </a:extLst>
          </p:cNvPr>
          <p:cNvSpPr/>
          <p:nvPr/>
        </p:nvSpPr>
        <p:spPr>
          <a:xfrm>
            <a:off x="436317" y="1493321"/>
            <a:ext cx="2722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/>
              <a:t>4. Metodología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C38F709-DF11-47CE-92F2-796C52165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575822"/>
              </p:ext>
            </p:extLst>
          </p:nvPr>
        </p:nvGraphicFramePr>
        <p:xfrm>
          <a:off x="526701" y="2289575"/>
          <a:ext cx="10928420" cy="3406528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633014">
                  <a:extLst>
                    <a:ext uri="{9D8B030D-6E8A-4147-A177-3AD203B41FA5}">
                      <a16:colId xmlns:a16="http://schemas.microsoft.com/office/drawing/2014/main" val="2906659720"/>
                    </a:ext>
                  </a:extLst>
                </a:gridCol>
                <a:gridCol w="3633014">
                  <a:extLst>
                    <a:ext uri="{9D8B030D-6E8A-4147-A177-3AD203B41FA5}">
                      <a16:colId xmlns:a16="http://schemas.microsoft.com/office/drawing/2014/main" val="2415450032"/>
                    </a:ext>
                  </a:extLst>
                </a:gridCol>
                <a:gridCol w="3662392">
                  <a:extLst>
                    <a:ext uri="{9D8B030D-6E8A-4147-A177-3AD203B41FA5}">
                      <a16:colId xmlns:a16="http://schemas.microsoft.com/office/drawing/2014/main" val="872060848"/>
                    </a:ext>
                  </a:extLst>
                </a:gridCol>
              </a:tblGrid>
              <a:tr h="37543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u="none" strike="noStrike" dirty="0">
                          <a:effectLst/>
                        </a:rPr>
                        <a:t>Dimensión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2" marR="7162" marT="7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u="none" strike="noStrike" dirty="0">
                          <a:effectLst/>
                        </a:rPr>
                        <a:t>Variable dependiente</a:t>
                      </a:r>
                      <a:endParaRPr lang="es-MX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2" marR="7162" marT="7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u="none" strike="noStrike" dirty="0">
                          <a:effectLst/>
                        </a:rPr>
                        <a:t>Variable independiente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2" marR="7162" marT="7162" marB="0" anchor="ctr"/>
                </a:tc>
                <a:extLst>
                  <a:ext uri="{0D108BD9-81ED-4DB2-BD59-A6C34878D82A}">
                    <a16:rowId xmlns:a16="http://schemas.microsoft.com/office/drawing/2014/main" val="1488062887"/>
                  </a:ext>
                </a:extLst>
              </a:tr>
              <a:tr h="19823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</a:rPr>
                        <a:t>Trazabilidad alimentaria (TA)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2" marR="7162" marT="716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Regulaciones en materia de trazabilidad (RT)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2" marR="7162" marT="7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Regulaciones en materia de trazabilidad nacional (RTN)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2" marR="7162" marT="7162" marB="0" anchor="ctr"/>
                </a:tc>
                <a:extLst>
                  <a:ext uri="{0D108BD9-81ED-4DB2-BD59-A6C34878D82A}">
                    <a16:rowId xmlns:a16="http://schemas.microsoft.com/office/drawing/2014/main" val="3300644700"/>
                  </a:ext>
                </a:extLst>
              </a:tr>
              <a:tr h="19823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Regulaciones en materia de trazabilidad internacional (RTI)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2" marR="7162" marT="7162" marB="0" anchor="ctr"/>
                </a:tc>
                <a:extLst>
                  <a:ext uri="{0D108BD9-81ED-4DB2-BD59-A6C34878D82A}">
                    <a16:rowId xmlns:a16="http://schemas.microsoft.com/office/drawing/2014/main" val="2790888697"/>
                  </a:ext>
                </a:extLst>
              </a:tr>
              <a:tr h="19823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Conocimientos de los productores agroalimentarios en México (CPA)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2" marR="7162" marT="7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Conocimiento empírico (CE)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2" marR="7162" marT="7162" marB="0" anchor="ctr"/>
                </a:tc>
                <a:extLst>
                  <a:ext uri="{0D108BD9-81ED-4DB2-BD59-A6C34878D82A}">
                    <a16:rowId xmlns:a16="http://schemas.microsoft.com/office/drawing/2014/main" val="1272666322"/>
                  </a:ext>
                </a:extLst>
              </a:tr>
              <a:tr h="19823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Conocimiento técnico (CT)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2" marR="7162" marT="7162" marB="0" anchor="ctr"/>
                </a:tc>
                <a:extLst>
                  <a:ext uri="{0D108BD9-81ED-4DB2-BD59-A6C34878D82A}">
                    <a16:rowId xmlns:a16="http://schemas.microsoft.com/office/drawing/2014/main" val="2046137879"/>
                  </a:ext>
                </a:extLst>
              </a:tr>
              <a:tr h="38784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</a:rPr>
                        <a:t>Tecnología blockchain (TB)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2" marR="7162" marT="716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Trazabilidad agroalimentaria con tecnología blockchain en el mundo (TABINT)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2" marR="7162" marT="7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Países con sistema de trazabilidad alimentaria con Tecnología blockchain (PTBA)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2" marR="7162" marT="7162" marB="0" anchor="ctr"/>
                </a:tc>
                <a:extLst>
                  <a:ext uri="{0D108BD9-81ED-4DB2-BD59-A6C34878D82A}">
                    <a16:rowId xmlns:a16="http://schemas.microsoft.com/office/drawing/2014/main" val="1575772831"/>
                  </a:ext>
                </a:extLst>
              </a:tr>
              <a:tr h="38784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Productividad agroalimentaria en países con sistema de trazabilidad (PAST)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2" marR="7162" marT="7162" marB="0" anchor="ctr"/>
                </a:tc>
                <a:extLst>
                  <a:ext uri="{0D108BD9-81ED-4DB2-BD59-A6C34878D82A}">
                    <a16:rowId xmlns:a16="http://schemas.microsoft.com/office/drawing/2014/main" val="2549626662"/>
                  </a:ext>
                </a:extLst>
              </a:tr>
              <a:tr h="19823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Trazabilidad agroalimentaria con tecnología blockchain en México (TABM)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2" marR="7162" marT="7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Productividad agroalimentaria en México (PAM)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2" marR="7162" marT="7162" marB="0" anchor="ctr"/>
                </a:tc>
                <a:extLst>
                  <a:ext uri="{0D108BD9-81ED-4DB2-BD59-A6C34878D82A}">
                    <a16:rowId xmlns:a16="http://schemas.microsoft.com/office/drawing/2014/main" val="4062313642"/>
                  </a:ext>
                </a:extLst>
              </a:tr>
              <a:tr h="19823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Empresas pioneras en México en uso de blockchain (EPMB)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2" marR="7162" marT="7162" marB="0" anchor="ctr"/>
                </a:tc>
                <a:extLst>
                  <a:ext uri="{0D108BD9-81ED-4DB2-BD59-A6C34878D82A}">
                    <a16:rowId xmlns:a16="http://schemas.microsoft.com/office/drawing/2014/main" val="1947288176"/>
                  </a:ext>
                </a:extLst>
              </a:tr>
              <a:tr h="19823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Implicaciones técnicas de la aplicación de blockchain (ITAB)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2" marR="7162" marT="7162" marB="0" anchor="ctr"/>
                </a:tc>
                <a:extLst>
                  <a:ext uri="{0D108BD9-81ED-4DB2-BD59-A6C34878D82A}">
                    <a16:rowId xmlns:a16="http://schemas.microsoft.com/office/drawing/2014/main" val="1389804562"/>
                  </a:ext>
                </a:extLst>
              </a:tr>
              <a:tr h="19823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</a:rPr>
                        <a:t>Plan tecnológico (PT)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2" marR="7162" marT="716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Cadena de suministro agroalimentario (CDS)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2" marR="7162" marT="7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Cadena de suministro agroalimentaria en el Mundo (CSAM)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2" marR="7162" marT="7162" marB="0" anchor="ctr"/>
                </a:tc>
                <a:extLst>
                  <a:ext uri="{0D108BD9-81ED-4DB2-BD59-A6C34878D82A}">
                    <a16:rowId xmlns:a16="http://schemas.microsoft.com/office/drawing/2014/main" val="4038692998"/>
                  </a:ext>
                </a:extLst>
              </a:tr>
              <a:tr h="19823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Cadena de suministro agroalimentaria en México (CSAN)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2" marR="7162" marT="7162" marB="0" anchor="ctr"/>
                </a:tc>
                <a:extLst>
                  <a:ext uri="{0D108BD9-81ED-4DB2-BD59-A6C34878D82A}">
                    <a16:rowId xmlns:a16="http://schemas.microsoft.com/office/drawing/2014/main" val="2890478875"/>
                  </a:ext>
                </a:extLst>
              </a:tr>
              <a:tr h="19823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</a:rPr>
                        <a:t>Seguridad y transparencia en la cadena de suministro agroalimentario (SYTCSA)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2" marR="7162" marT="7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Mecanismos de medición de seguridad alimentaria (MMSA)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2" marR="7162" marT="7162" marB="0" anchor="ctr"/>
                </a:tc>
                <a:extLst>
                  <a:ext uri="{0D108BD9-81ED-4DB2-BD59-A6C34878D82A}">
                    <a16:rowId xmlns:a16="http://schemas.microsoft.com/office/drawing/2014/main" val="2340977178"/>
                  </a:ext>
                </a:extLst>
              </a:tr>
              <a:tr h="19823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Mecanismos de medición de transparencia alimentaria (MMTA)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2" marR="7162" marT="7162" marB="0" anchor="ctr"/>
                </a:tc>
                <a:extLst>
                  <a:ext uri="{0D108BD9-81ED-4DB2-BD59-A6C34878D82A}">
                    <a16:rowId xmlns:a16="http://schemas.microsoft.com/office/drawing/2014/main" val="1778457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229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Administración- 7, 8 y 9 de junio 2023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Janet Villagómez Cornejo – Maestría en Gestión de la Tecnología – 5 cuatrimestre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51943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5. Resultados parciales</a:t>
            </a:r>
          </a:p>
          <a:p>
            <a:endParaRPr lang="es-MX" sz="3200" dirty="0"/>
          </a:p>
          <a:p>
            <a:r>
              <a:rPr lang="es-ES" sz="3200" dirty="0"/>
              <a:t>Para determinar el nivel de productividad del campo mexicano se considera la ecuación:</a:t>
            </a:r>
          </a:p>
          <a:p>
            <a:r>
              <a:rPr lang="es-ES" sz="3200" dirty="0"/>
              <a:t> 𝑷𝑨𝑴=.𝟒𝑷𝑨𝑵+.𝟑𝑨𝑨𝑵+.𝟑𝑿𝑷𝑨𝑵𝑰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7576035" y="111301"/>
            <a:ext cx="2128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b="1" i="1" dirty="0">
                <a:solidFill>
                  <a:srgbClr val="C00000"/>
                </a:solidFill>
              </a:rPr>
              <a:t>PLAN TECNOLÓGICO PARA LA TRAZABILIDAD AGROALIMENTARIA MEXICANA BASADO EN TECNOLOGÍA BLOCKCHAIN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CB139638-3F52-4B11-814C-2F7EAC5660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7957887"/>
              </p:ext>
            </p:extLst>
          </p:nvPr>
        </p:nvGraphicFramePr>
        <p:xfrm>
          <a:off x="5386911" y="1727200"/>
          <a:ext cx="6506482" cy="3721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4545318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1972</Words>
  <Application>Microsoft Office PowerPoint</Application>
  <PresentationFormat>Panorámica</PresentationFormat>
  <Paragraphs>141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Söhne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Janet Villagomez Cornejo</cp:lastModifiedBy>
  <cp:revision>39</cp:revision>
  <dcterms:created xsi:type="dcterms:W3CDTF">2020-09-22T18:49:23Z</dcterms:created>
  <dcterms:modified xsi:type="dcterms:W3CDTF">2023-05-26T00:51:45Z</dcterms:modified>
</cp:coreProperties>
</file>