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1" r:id="rId4"/>
    <p:sldId id="262" r:id="rId5"/>
    <p:sldId id="263" r:id="rId6"/>
    <p:sldId id="264" r:id="rId7"/>
    <p:sldId id="265" r:id="rId8"/>
    <p:sldId id="266" r:id="rId9"/>
    <p:sldId id="267" r:id="rId10"/>
    <p:sldId id="270" r:id="rId11"/>
    <p:sldId id="271" r:id="rId12"/>
    <p:sldId id="272" r:id="rId13"/>
    <p:sldId id="273" r:id="rId14"/>
    <p:sldId id="268" r:id="rId15"/>
    <p:sldId id="269" r:id="rId16"/>
    <p:sldId id="274"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6"/>
    <p:restoredTop sz="94728"/>
  </p:normalViewPr>
  <p:slideViewPr>
    <p:cSldViewPr snapToGrid="0" snapToObjects="1">
      <p:cViewPr varScale="1">
        <p:scale>
          <a:sx n="67" d="100"/>
          <a:sy n="67" d="100"/>
        </p:scale>
        <p:origin x="11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06/11/2024</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06/11/2024</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06/11/2024</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06/11/2024</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06/11/2024</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06/11/2024</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06/11/2024</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06/11/2024</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06/11/2024</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06/11/2024</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06/11/2024</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06/11/2024</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3.png"/><Relationship Id="rId5" Type="http://schemas.openxmlformats.org/officeDocument/2006/relationships/image" Target="../media/image9.jpe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623C73B-AB66-4855-A367-A0084E209E89}"/>
              </a:ext>
            </a:extLst>
          </p:cNvPr>
          <p:cNvGrpSpPr/>
          <p:nvPr/>
        </p:nvGrpSpPr>
        <p:grpSpPr>
          <a:xfrm>
            <a:off x="67012" y="10780"/>
            <a:ext cx="12122584" cy="1212330"/>
            <a:chOff x="69416" y="-4617"/>
            <a:chExt cx="12122584" cy="1212330"/>
          </a:xfrm>
        </p:grpSpPr>
        <p:pic>
          <p:nvPicPr>
            <p:cNvPr id="29" name="Imagen 28">
              <a:extLst>
                <a:ext uri="{FF2B5EF4-FFF2-40B4-BE49-F238E27FC236}">
                  <a16:creationId xmlns:a16="http://schemas.microsoft.com/office/drawing/2014/main" id="{B807ADC7-FE8F-4D14-9587-6D358FF51C14}"/>
                </a:ext>
              </a:extLst>
            </p:cNvPr>
            <p:cNvPicPr>
              <a:picLocks noChangeAspect="1"/>
            </p:cNvPicPr>
            <p:nvPr/>
          </p:nvPicPr>
          <p:blipFill>
            <a:blip r:embed="rId2"/>
            <a:stretch>
              <a:fillRect/>
            </a:stretch>
          </p:blipFill>
          <p:spPr>
            <a:xfrm>
              <a:off x="69416" y="-4617"/>
              <a:ext cx="6506483" cy="1181265"/>
            </a:xfrm>
            <a:prstGeom prst="rect">
              <a:avLst/>
            </a:prstGeom>
          </p:spPr>
        </p:pic>
        <p:sp>
          <p:nvSpPr>
            <p:cNvPr id="30" name="Rectángulo 29">
              <a:extLst>
                <a:ext uri="{FF2B5EF4-FFF2-40B4-BE49-F238E27FC236}">
                  <a16:creationId xmlns:a16="http://schemas.microsoft.com/office/drawing/2014/main" id="{BB8C7402-4146-4985-B8D3-95D2C4DAE6F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15A164E3-6F1E-4413-9190-C8763D24396C}"/>
                </a:ext>
              </a:extLst>
            </p:cNvPr>
            <p:cNvSpPr txBox="1"/>
            <p:nvPr/>
          </p:nvSpPr>
          <p:spPr>
            <a:xfrm>
              <a:off x="4398172" y="850095"/>
              <a:ext cx="5952836"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a:t>
              </a:r>
            </a:p>
          </p:txBody>
        </p:sp>
        <p:sp>
          <p:nvSpPr>
            <p:cNvPr id="32" name="CuadroTexto 31">
              <a:extLst>
                <a:ext uri="{FF2B5EF4-FFF2-40B4-BE49-F238E27FC236}">
                  <a16:creationId xmlns:a16="http://schemas.microsoft.com/office/drawing/2014/main" id="{C8776B3B-C568-454C-823A-5268238C91C8}"/>
                </a:ext>
              </a:extLst>
            </p:cNvPr>
            <p:cNvSpPr txBox="1"/>
            <p:nvPr/>
          </p:nvSpPr>
          <p:spPr>
            <a:xfrm>
              <a:off x="482600" y="8999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420914" y="2517868"/>
            <a:ext cx="11350171" cy="1200329"/>
          </a:xfrm>
          <a:prstGeom prst="rect">
            <a:avLst/>
          </a:prstGeom>
          <a:noFill/>
        </p:spPr>
        <p:txBody>
          <a:bodyPr wrap="square" rtlCol="0">
            <a:spAutoFit/>
          </a:bodyPr>
          <a:lstStyle/>
          <a:p>
            <a:pPr algn="ctr"/>
            <a:r>
              <a:rPr lang="es-ES" sz="24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2400" b="1"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B429D04-9C69-1F49-A8E1-9CC93789B957}"/>
              </a:ext>
            </a:extLst>
          </p:cNvPr>
          <p:cNvSpPr txBox="1"/>
          <p:nvPr/>
        </p:nvSpPr>
        <p:spPr>
          <a:xfrm>
            <a:off x="26976" y="4755074"/>
            <a:ext cx="12192000" cy="461665"/>
          </a:xfrm>
          <a:prstGeom prst="rect">
            <a:avLst/>
          </a:prstGeom>
          <a:noFill/>
        </p:spPr>
        <p:txBody>
          <a:bodyPr wrap="square" rtlCol="0">
            <a:spAutoFit/>
          </a:bodyPr>
          <a:lstStyle/>
          <a:p>
            <a:pPr algn="ctr"/>
            <a:r>
              <a:rPr lang="es-MX" sz="2400" b="1" i="1" dirty="0">
                <a:latin typeface="Arial" panose="020B0604020202020204" pitchFamily="34" charset="0"/>
                <a:cs typeface="Arial" panose="020B0604020202020204" pitchFamily="34" charset="0"/>
              </a:rPr>
              <a:t>Mayra  Gabriela Méndez Castillo</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609600" y="5623068"/>
            <a:ext cx="9840686" cy="707886"/>
          </a:xfrm>
          <a:prstGeom prst="rect">
            <a:avLst/>
          </a:prstGeom>
          <a:noFill/>
        </p:spPr>
        <p:txBody>
          <a:bodyPr wrap="square" rtlCol="0">
            <a:spAutoFit/>
          </a:bodyPr>
          <a:lstStyle/>
          <a:p>
            <a:r>
              <a:rPr lang="es-MX" sz="2000" b="1" i="1" dirty="0">
                <a:latin typeface="Arial" panose="020B0604020202020204" pitchFamily="34" charset="0"/>
                <a:cs typeface="Arial" panose="020B0604020202020204" pitchFamily="34" charset="0"/>
              </a:rPr>
              <a:t>DIRECTOR DE TESIS</a:t>
            </a:r>
          </a:p>
          <a:p>
            <a:r>
              <a:rPr lang="es-MX" sz="2000" b="1" i="1" dirty="0">
                <a:latin typeface="Arial" panose="020B0604020202020204" pitchFamily="34" charset="0"/>
                <a:cs typeface="Arial" panose="020B0604020202020204" pitchFamily="34" charset="0"/>
              </a:rPr>
              <a:t>Dr. Luis Rodrigo Valencia Pérez</a:t>
            </a:r>
            <a:endParaRPr lang="es-MX" sz="2000" i="1"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latin typeface="Arial" panose="020B0604020202020204" pitchFamily="34" charset="0"/>
                <a:cs typeface="Arial" panose="020B0604020202020204" pitchFamily="34" charset="0"/>
              </a:rPr>
              <a:t>Maestría en Gestión de la Tecnología</a:t>
            </a:r>
          </a:p>
        </p:txBody>
      </p:sp>
      <p:pic>
        <p:nvPicPr>
          <p:cNvPr id="2" name="Imagen 1">
            <a:extLst>
              <a:ext uri="{FF2B5EF4-FFF2-40B4-BE49-F238E27FC236}">
                <a16:creationId xmlns:a16="http://schemas.microsoft.com/office/drawing/2014/main" id="{17FAA79F-0C23-F8CD-05A5-EA3A35B7CF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478" y="93008"/>
            <a:ext cx="1743710" cy="486410"/>
          </a:xfrm>
          <a:prstGeom prst="rect">
            <a:avLst/>
          </a:prstGeom>
          <a:noFill/>
          <a:ln>
            <a:noFill/>
          </a:ln>
        </p:spPr>
      </p:pic>
      <p:pic>
        <p:nvPicPr>
          <p:cNvPr id="3" name="Imagen 2">
            <a:extLst>
              <a:ext uri="{FF2B5EF4-FFF2-40B4-BE49-F238E27FC236}">
                <a16:creationId xmlns:a16="http://schemas.microsoft.com/office/drawing/2014/main" id="{CB619E04-CF6F-03D3-A268-DB185CF84E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3553" y="128534"/>
            <a:ext cx="543884" cy="698809"/>
          </a:xfrm>
          <a:prstGeom prst="rect">
            <a:avLst/>
          </a:prstGeom>
          <a:noFill/>
          <a:ln>
            <a:noFill/>
          </a:ln>
        </p:spPr>
      </p:pic>
      <p:pic>
        <p:nvPicPr>
          <p:cNvPr id="4" name="Imagen 3">
            <a:extLst>
              <a:ext uri="{FF2B5EF4-FFF2-40B4-BE49-F238E27FC236}">
                <a16:creationId xmlns:a16="http://schemas.microsoft.com/office/drawing/2014/main" id="{21D2C9B1-A77A-8BE6-24CC-9B3F3881304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7690" y="113653"/>
            <a:ext cx="531841" cy="698808"/>
          </a:xfrm>
          <a:prstGeom prst="rect">
            <a:avLst/>
          </a:prstGeom>
          <a:noFill/>
          <a:ln>
            <a:noFill/>
          </a:ln>
        </p:spPr>
      </p:pic>
      <p:grpSp>
        <p:nvGrpSpPr>
          <p:cNvPr id="5" name="Grupo 4">
            <a:extLst>
              <a:ext uri="{FF2B5EF4-FFF2-40B4-BE49-F238E27FC236}">
                <a16:creationId xmlns:a16="http://schemas.microsoft.com/office/drawing/2014/main" id="{DB81D0A1-AA50-0316-DA75-A7CD4931B945}"/>
              </a:ext>
            </a:extLst>
          </p:cNvPr>
          <p:cNvGrpSpPr/>
          <p:nvPr/>
        </p:nvGrpSpPr>
        <p:grpSpPr>
          <a:xfrm>
            <a:off x="10042288" y="5656249"/>
            <a:ext cx="2050415" cy="680085"/>
            <a:chOff x="0" y="0"/>
            <a:chExt cx="2050415" cy="680085"/>
          </a:xfrm>
        </p:grpSpPr>
        <p:pic>
          <p:nvPicPr>
            <p:cNvPr id="7" name="image2.png">
              <a:extLst>
                <a:ext uri="{FF2B5EF4-FFF2-40B4-BE49-F238E27FC236}">
                  <a16:creationId xmlns:a16="http://schemas.microsoft.com/office/drawing/2014/main" id="{C75A5D2B-C4A6-373B-9A22-DE509169B111}"/>
                </a:ext>
              </a:extLst>
            </p:cNvPr>
            <p:cNvPicPr>
              <a:picLocks noChangeAspect="1"/>
            </p:cNvPicPr>
            <p:nvPr/>
          </p:nvPicPr>
          <p:blipFill>
            <a:blip r:embed="rId6" cstate="print"/>
            <a:stretch>
              <a:fillRect/>
            </a:stretch>
          </p:blipFill>
          <p:spPr>
            <a:xfrm>
              <a:off x="0" y="0"/>
              <a:ext cx="857885" cy="680085"/>
            </a:xfrm>
            <a:prstGeom prst="rect">
              <a:avLst/>
            </a:prstGeom>
          </p:spPr>
        </p:pic>
        <p:pic>
          <p:nvPicPr>
            <p:cNvPr id="8" name="image1.png">
              <a:extLst>
                <a:ext uri="{FF2B5EF4-FFF2-40B4-BE49-F238E27FC236}">
                  <a16:creationId xmlns:a16="http://schemas.microsoft.com/office/drawing/2014/main" id="{D1AD173C-C7EC-E179-2622-F2C9DA8D8F9C}"/>
                </a:ext>
              </a:extLst>
            </p:cNvPr>
            <p:cNvPicPr>
              <a:picLocks noChangeAspect="1"/>
            </p:cNvPicPr>
            <p:nvPr/>
          </p:nvPicPr>
          <p:blipFill>
            <a:blip r:embed="rId7" cstate="print"/>
            <a:stretch>
              <a:fillRect/>
            </a:stretch>
          </p:blipFill>
          <p:spPr>
            <a:xfrm>
              <a:off x="1074420" y="289560"/>
              <a:ext cx="975995" cy="336550"/>
            </a:xfrm>
            <a:prstGeom prst="rect">
              <a:avLst/>
            </a:prstGeom>
          </p:spPr>
        </p:pic>
      </p:grpSp>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381643" y="1262564"/>
            <a:ext cx="8348019" cy="461665"/>
          </a:xfrm>
          <a:prstGeom prst="rect">
            <a:avLst/>
          </a:prstGeom>
          <a:noFill/>
        </p:spPr>
        <p:txBody>
          <a:bodyPr wrap="square" rtlCol="0">
            <a:spAutoFit/>
          </a:bodyPr>
          <a:lstStyle/>
          <a:p>
            <a:r>
              <a:rPr lang="es-MX" sz="2400" b="1" i="1" dirty="0">
                <a:latin typeface="Arial" panose="020B0604020202020204" pitchFamily="34" charset="0"/>
                <a:cs typeface="Arial" panose="020B0604020202020204" pitchFamily="34" charset="0"/>
              </a:rPr>
              <a:t>Dimensiones, variables e indicadores: </a:t>
            </a:r>
          </a:p>
        </p:txBody>
      </p:sp>
      <p:sp>
        <p:nvSpPr>
          <p:cNvPr id="18" name="CuadroTexto 17">
            <a:extLst>
              <a:ext uri="{FF2B5EF4-FFF2-40B4-BE49-F238E27FC236}">
                <a16:creationId xmlns:a16="http://schemas.microsoft.com/office/drawing/2014/main" id="{D71AEDC2-512F-4740-83D7-7EE78931F6CC}"/>
              </a:ext>
            </a:extLst>
          </p:cNvPr>
          <p:cNvSpPr txBox="1"/>
          <p:nvPr/>
        </p:nvSpPr>
        <p:spPr>
          <a:xfrm>
            <a:off x="2919109" y="1734060"/>
            <a:ext cx="1964742" cy="400110"/>
          </a:xfrm>
          <a:prstGeom prst="rect">
            <a:avLst/>
          </a:prstGeom>
          <a:noFill/>
        </p:spPr>
        <p:txBody>
          <a:bodyPr wrap="square" rtlCol="0">
            <a:spAutoFit/>
          </a:bodyPr>
          <a:lstStyle/>
          <a:p>
            <a:r>
              <a:rPr lang="es-MX" sz="2000" b="1" dirty="0">
                <a:latin typeface="Arial" panose="020B0604020202020204" pitchFamily="34" charset="0"/>
                <a:cs typeface="Arial" panose="020B0604020202020204" pitchFamily="34" charset="0"/>
              </a:rPr>
              <a:t>I. Tecnológica</a:t>
            </a:r>
            <a:endParaRPr lang="es-MX" sz="2000"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786B5E35-EFBF-4BDF-9FE4-DF3061606E8D}"/>
              </a:ext>
            </a:extLst>
          </p:cNvPr>
          <p:cNvSpPr txBox="1"/>
          <p:nvPr/>
        </p:nvSpPr>
        <p:spPr>
          <a:xfrm>
            <a:off x="5411298" y="1734060"/>
            <a:ext cx="3634090" cy="400110"/>
          </a:xfrm>
          <a:prstGeom prst="rect">
            <a:avLst/>
          </a:prstGeom>
          <a:noFill/>
        </p:spPr>
        <p:txBody>
          <a:bodyPr wrap="square" rtlCol="0">
            <a:spAutoFit/>
          </a:bodyPr>
          <a:lstStyle/>
          <a:p>
            <a:r>
              <a:rPr lang="es-MX" sz="2000" b="1" dirty="0">
                <a:latin typeface="Arial" panose="020B0604020202020204" pitchFamily="34" charset="0"/>
                <a:cs typeface="Arial" panose="020B0604020202020204" pitchFamily="34" charset="0"/>
              </a:rPr>
              <a:t>II. Recursos y Capacidades </a:t>
            </a:r>
            <a:endParaRPr lang="es-MX" sz="2000" dirty="0">
              <a:latin typeface="Arial" panose="020B0604020202020204" pitchFamily="34" charset="0"/>
              <a:cs typeface="Arial" panose="020B0604020202020204" pitchFamily="34" charset="0"/>
            </a:endParaRPr>
          </a:p>
        </p:txBody>
      </p:sp>
      <p:graphicFrame>
        <p:nvGraphicFramePr>
          <p:cNvPr id="21" name="Tabla 20">
            <a:extLst>
              <a:ext uri="{FF2B5EF4-FFF2-40B4-BE49-F238E27FC236}">
                <a16:creationId xmlns:a16="http://schemas.microsoft.com/office/drawing/2014/main" id="{B7BAE235-B632-4463-A069-2333C5DF71D2}"/>
              </a:ext>
            </a:extLst>
          </p:cNvPr>
          <p:cNvGraphicFramePr>
            <a:graphicFrameLocks noGrp="1"/>
          </p:cNvGraphicFramePr>
          <p:nvPr>
            <p:extLst>
              <p:ext uri="{D42A27DB-BD31-4B8C-83A1-F6EECF244321}">
                <p14:modId xmlns:p14="http://schemas.microsoft.com/office/powerpoint/2010/main" val="1506578022"/>
              </p:ext>
            </p:extLst>
          </p:nvPr>
        </p:nvGraphicFramePr>
        <p:xfrm>
          <a:off x="393091" y="2657155"/>
          <a:ext cx="11269991" cy="3305810"/>
        </p:xfrm>
        <a:graphic>
          <a:graphicData uri="http://schemas.openxmlformats.org/drawingml/2006/table">
            <a:tbl>
              <a:tblPr firstRow="1" bandRow="1">
                <a:tableStyleId>{5C22544A-7EE6-4342-B048-85BDC9FD1C3A}</a:tableStyleId>
              </a:tblPr>
              <a:tblGrid>
                <a:gridCol w="2019006">
                  <a:extLst>
                    <a:ext uri="{9D8B030D-6E8A-4147-A177-3AD203B41FA5}">
                      <a16:colId xmlns:a16="http://schemas.microsoft.com/office/drawing/2014/main" val="1937672033"/>
                    </a:ext>
                  </a:extLst>
                </a:gridCol>
                <a:gridCol w="1805157">
                  <a:extLst>
                    <a:ext uri="{9D8B030D-6E8A-4147-A177-3AD203B41FA5}">
                      <a16:colId xmlns:a16="http://schemas.microsoft.com/office/drawing/2014/main" val="3906713630"/>
                    </a:ext>
                  </a:extLst>
                </a:gridCol>
                <a:gridCol w="7445828">
                  <a:extLst>
                    <a:ext uri="{9D8B030D-6E8A-4147-A177-3AD203B41FA5}">
                      <a16:colId xmlns:a16="http://schemas.microsoft.com/office/drawing/2014/main" val="4051814189"/>
                    </a:ext>
                  </a:extLst>
                </a:gridCol>
              </a:tblGrid>
              <a:tr h="370840">
                <a:tc rowSpan="4">
                  <a:txBody>
                    <a:bodyPr/>
                    <a:lstStyle/>
                    <a:p>
                      <a:pPr algn="ctr"/>
                      <a:r>
                        <a:rPr lang="es-MX" sz="1600" dirty="0">
                          <a:latin typeface="Arial" panose="020B0604020202020204" pitchFamily="34" charset="0"/>
                          <a:cs typeface="Arial" panose="020B0604020202020204" pitchFamily="34" charset="0"/>
                        </a:rPr>
                        <a:t>x</a:t>
                      </a:r>
                      <a:r>
                        <a:rPr lang="es-MX" sz="1600" baseline="-25000" dirty="0">
                          <a:latin typeface="Arial" panose="020B0604020202020204" pitchFamily="34" charset="0"/>
                          <a:cs typeface="Arial" panose="020B0604020202020204" pitchFamily="34" charset="0"/>
                        </a:rPr>
                        <a:t>1</a:t>
                      </a:r>
                      <a:r>
                        <a:rPr lang="es-MX" sz="1600" dirty="0">
                          <a:latin typeface="Arial" panose="020B0604020202020204" pitchFamily="34" charset="0"/>
                          <a:cs typeface="Arial" panose="020B0604020202020204" pitchFamily="34" charset="0"/>
                        </a:rPr>
                        <a:t> Tecnológica</a:t>
                      </a:r>
                    </a:p>
                  </a:txBody>
                  <a:tcPr anchor="ctr">
                    <a:solidFill>
                      <a:srgbClr val="742F81"/>
                    </a:solidFill>
                  </a:tcPr>
                </a:tc>
                <a:tc>
                  <a:txBody>
                    <a:bodyPr/>
                    <a:lstStyle/>
                    <a:p>
                      <a:pPr algn="ctr"/>
                      <a:r>
                        <a:rPr lang="es-MX" sz="1600" dirty="0">
                          <a:latin typeface="Arial" panose="020B0604020202020204" pitchFamily="34" charset="0"/>
                          <a:cs typeface="Arial" panose="020B0604020202020204" pitchFamily="34" charset="0"/>
                        </a:rPr>
                        <a:t>Variables independientes</a:t>
                      </a:r>
                    </a:p>
                  </a:txBody>
                  <a:tcPr>
                    <a:lnB w="12700" cap="flat" cmpd="sng" algn="ctr">
                      <a:solidFill>
                        <a:srgbClr val="742F81"/>
                      </a:solidFill>
                      <a:prstDash val="solid"/>
                      <a:round/>
                      <a:headEnd type="none" w="med" len="med"/>
                      <a:tailEnd type="none" w="med" len="med"/>
                    </a:lnB>
                    <a:solidFill>
                      <a:srgbClr val="742F81"/>
                    </a:solidFill>
                  </a:tcPr>
                </a:tc>
                <a:tc>
                  <a:txBody>
                    <a:bodyPr/>
                    <a:lstStyle/>
                    <a:p>
                      <a:pPr algn="ctr"/>
                      <a:r>
                        <a:rPr lang="es-MX" sz="1600" dirty="0">
                          <a:latin typeface="Arial" panose="020B0604020202020204" pitchFamily="34" charset="0"/>
                          <a:cs typeface="Arial" panose="020B0604020202020204" pitchFamily="34" charset="0"/>
                        </a:rPr>
                        <a:t>Indicadores</a:t>
                      </a:r>
                    </a:p>
                  </a:txBody>
                  <a:tcPr>
                    <a:lnB w="12700" cap="flat" cmpd="sng" algn="ctr">
                      <a:solidFill>
                        <a:srgbClr val="742F81"/>
                      </a:solidFill>
                      <a:prstDash val="solid"/>
                      <a:round/>
                      <a:headEnd type="none" w="med" len="med"/>
                      <a:tailEnd type="none" w="med" len="med"/>
                    </a:lnB>
                    <a:solidFill>
                      <a:srgbClr val="742F81"/>
                    </a:solidFill>
                  </a:tcPr>
                </a:tc>
                <a:extLst>
                  <a:ext uri="{0D108BD9-81ED-4DB2-BD59-A6C34878D82A}">
                    <a16:rowId xmlns:a16="http://schemas.microsoft.com/office/drawing/2014/main" val="1894036314"/>
                  </a:ext>
                </a:extLst>
              </a:tr>
              <a:tr h="944880">
                <a:tc vMerge="1">
                  <a:txBody>
                    <a:bodyPr/>
                    <a:lstStyle/>
                    <a:p>
                      <a:endParaRPr lang="es-MX" dirty="0"/>
                    </a:p>
                  </a:txBody>
                  <a:tcPr/>
                </a:tc>
                <a:tc>
                  <a:txBody>
                    <a:bodyPr/>
                    <a:lstStyle/>
                    <a:p>
                      <a:r>
                        <a:rPr lang="es-ES" sz="1400" b="0" i="0" dirty="0">
                          <a:solidFill>
                            <a:schemeClr val="tx1"/>
                          </a:solidFill>
                          <a:latin typeface="Arial" panose="020B0604020202020204" pitchFamily="34" charset="0"/>
                          <a:cs typeface="Arial" panose="020B0604020202020204" pitchFamily="34" charset="0"/>
                        </a:rPr>
                        <a:t>y</a:t>
                      </a:r>
                      <a:r>
                        <a:rPr lang="es-ES" sz="1400" b="0" i="0" baseline="-25000" dirty="0">
                          <a:solidFill>
                            <a:schemeClr val="tx1"/>
                          </a:solidFill>
                          <a:latin typeface="Arial" panose="020B0604020202020204" pitchFamily="34" charset="0"/>
                          <a:cs typeface="Arial" panose="020B0604020202020204" pitchFamily="34" charset="0"/>
                        </a:rPr>
                        <a:t>1</a:t>
                      </a:r>
                      <a:r>
                        <a:rPr lang="es-ES" sz="1400" b="0" i="0" baseline="0" dirty="0">
                          <a:solidFill>
                            <a:schemeClr val="tx1"/>
                          </a:solidFill>
                          <a:latin typeface="Arial" panose="020B0604020202020204" pitchFamily="34" charset="0"/>
                          <a:cs typeface="Arial" panose="020B0604020202020204" pitchFamily="34" charset="0"/>
                        </a:rPr>
                        <a:t>: Valor</a:t>
                      </a: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tc>
                  <a:txBody>
                    <a:bodyPr/>
                    <a:lstStyle/>
                    <a:p>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1</a:t>
                      </a:r>
                      <a:r>
                        <a:rPr lang="es-ES" sz="1400" i="0" dirty="0">
                          <a:solidFill>
                            <a:schemeClr val="tx1"/>
                          </a:solidFill>
                          <a:latin typeface="Arial" panose="020B0604020202020204" pitchFamily="34" charset="0"/>
                          <a:cs typeface="Arial" panose="020B0604020202020204" pitchFamily="34" charset="0"/>
                        </a:rPr>
                        <a:t>= % de percepción de valor de las credenciales digitales en competencias profesionales.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2</a:t>
                      </a:r>
                      <a:r>
                        <a:rPr lang="es-ES" sz="1400" i="0" dirty="0">
                          <a:solidFill>
                            <a:schemeClr val="tx1"/>
                          </a:solidFill>
                          <a:latin typeface="Arial" panose="020B0604020202020204" pitchFamily="34" charset="0"/>
                          <a:cs typeface="Arial" panose="020B0604020202020204" pitchFamily="34" charset="0"/>
                        </a:rPr>
                        <a:t>= % de  consideración de valor de las credenciales digitales frente a credenciales tradicionales.</a:t>
                      </a:r>
                      <a:br>
                        <a:rPr lang="es-ES" sz="1400" i="0" dirty="0">
                          <a:solidFill>
                            <a:schemeClr val="tx1"/>
                          </a:solidFill>
                          <a:latin typeface="Arial" panose="020B0604020202020204" pitchFamily="34" charset="0"/>
                          <a:cs typeface="Arial" panose="020B0604020202020204" pitchFamily="34" charset="0"/>
                        </a:rPr>
                      </a:br>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3</a:t>
                      </a:r>
                      <a:r>
                        <a:rPr lang="es-ES" sz="1400" i="0" dirty="0">
                          <a:solidFill>
                            <a:schemeClr val="tx1"/>
                          </a:solidFill>
                          <a:latin typeface="Arial" panose="020B0604020202020204" pitchFamily="34" charset="0"/>
                          <a:cs typeface="Arial" panose="020B0604020202020204" pitchFamily="34" charset="0"/>
                        </a:rPr>
                        <a:t>= % de  percepción de valor de las credenciales digitales en oportunidades profesionales.</a:t>
                      </a: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extLst>
                  <a:ext uri="{0D108BD9-81ED-4DB2-BD59-A6C34878D82A}">
                    <a16:rowId xmlns:a16="http://schemas.microsoft.com/office/drawing/2014/main" val="1701410192"/>
                  </a:ext>
                </a:extLst>
              </a:tr>
              <a:tr h="836930">
                <a:tc vMerge="1">
                  <a:txBody>
                    <a:bodyPr/>
                    <a:lstStyle/>
                    <a:p>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dirty="0">
                          <a:solidFill>
                            <a:schemeClr val="tx1"/>
                          </a:solidFill>
                          <a:latin typeface="Arial" panose="020B0604020202020204" pitchFamily="34" charset="0"/>
                          <a:cs typeface="Arial" panose="020B0604020202020204" pitchFamily="34" charset="0"/>
                        </a:rPr>
                        <a:t>y</a:t>
                      </a:r>
                      <a:r>
                        <a:rPr lang="es-ES" sz="1400" b="0" i="0" baseline="-25000" dirty="0">
                          <a:solidFill>
                            <a:schemeClr val="tx1"/>
                          </a:solidFill>
                          <a:latin typeface="Arial" panose="020B0604020202020204" pitchFamily="34" charset="0"/>
                          <a:cs typeface="Arial" panose="020B0604020202020204" pitchFamily="34" charset="0"/>
                        </a:rPr>
                        <a:t>2</a:t>
                      </a:r>
                      <a:r>
                        <a:rPr lang="es-ES" sz="1400" b="0" i="0" baseline="0" dirty="0">
                          <a:solidFill>
                            <a:schemeClr val="tx1"/>
                          </a:solidFill>
                          <a:latin typeface="Arial" panose="020B0604020202020204" pitchFamily="34" charset="0"/>
                          <a:cs typeface="Arial" panose="020B0604020202020204" pitchFamily="34" charset="0"/>
                        </a:rPr>
                        <a:t>: Rareza</a:t>
                      </a: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tc>
                  <a:txBody>
                    <a:bodyPr/>
                    <a:lstStyle/>
                    <a:p>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4</a:t>
                      </a:r>
                      <a:r>
                        <a:rPr lang="es-ES" sz="1400" i="0" dirty="0">
                          <a:solidFill>
                            <a:schemeClr val="tx1"/>
                          </a:solidFill>
                          <a:latin typeface="Arial" panose="020B0604020202020204" pitchFamily="34" charset="0"/>
                          <a:cs typeface="Arial" panose="020B0604020202020204" pitchFamily="34" charset="0"/>
                        </a:rPr>
                        <a:t>= % de reconocimiento de  ventajas únicas de las credenciales digitales.</a:t>
                      </a:r>
                    </a:p>
                    <a:p>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5</a:t>
                      </a:r>
                      <a:r>
                        <a:rPr lang="es-ES" sz="1400" i="0" dirty="0">
                          <a:solidFill>
                            <a:schemeClr val="tx1"/>
                          </a:solidFill>
                          <a:latin typeface="Arial" panose="020B0604020202020204" pitchFamily="34" charset="0"/>
                          <a:cs typeface="Arial" panose="020B0604020202020204" pitchFamily="34" charset="0"/>
                        </a:rPr>
                        <a:t>= % de consideración de características únicas de las credenciales digitales comparadas con métodos tradicionales.</a:t>
                      </a: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extLst>
                  <a:ext uri="{0D108BD9-81ED-4DB2-BD59-A6C34878D82A}">
                    <a16:rowId xmlns:a16="http://schemas.microsoft.com/office/drawing/2014/main" val="3518894605"/>
                  </a:ext>
                </a:extLst>
              </a:tr>
              <a:tr h="149076">
                <a:tc vMerge="1">
                  <a:txBody>
                    <a:bodyPr/>
                    <a:lstStyle/>
                    <a:p>
                      <a:pPr algn="ctr"/>
                      <a:endParaRPr lang="es-MX" sz="1600" dirty="0">
                        <a:latin typeface="Arial" panose="020B0604020202020204" pitchFamily="34" charset="0"/>
                        <a:cs typeface="Arial" panose="020B0604020202020204" pitchFamily="34" charset="0"/>
                      </a:endParaRPr>
                    </a:p>
                  </a:txBody>
                  <a:tcPr anchor="ctr">
                    <a:lnR w="12700" cap="flat" cmpd="sng" algn="ctr">
                      <a:solidFill>
                        <a:srgbClr val="742F81"/>
                      </a:solidFill>
                      <a:prstDash val="solid"/>
                      <a:round/>
                      <a:headEnd type="none" w="med" len="med"/>
                      <a:tailEnd type="none" w="med" len="med"/>
                    </a:lnR>
                    <a:solidFill>
                      <a:srgbClr val="742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dirty="0">
                          <a:solidFill>
                            <a:schemeClr val="tx1"/>
                          </a:solidFill>
                          <a:latin typeface="Arial" panose="020B0604020202020204" pitchFamily="34" charset="0"/>
                          <a:cs typeface="Arial" panose="020B0604020202020204" pitchFamily="34" charset="0"/>
                        </a:rPr>
                        <a:t>y</a:t>
                      </a:r>
                      <a:r>
                        <a:rPr lang="es-ES" sz="1400" b="0" i="0" baseline="-25000" dirty="0">
                          <a:solidFill>
                            <a:schemeClr val="tx1"/>
                          </a:solidFill>
                          <a:latin typeface="Arial" panose="020B0604020202020204" pitchFamily="34" charset="0"/>
                          <a:cs typeface="Arial" panose="020B0604020202020204" pitchFamily="34" charset="0"/>
                        </a:rPr>
                        <a:t>3: </a:t>
                      </a:r>
                      <a:r>
                        <a:rPr lang="es-ES" sz="1400" b="0" i="0" dirty="0" err="1">
                          <a:solidFill>
                            <a:schemeClr val="tx1"/>
                          </a:solidFill>
                          <a:latin typeface="Arial" panose="020B0604020202020204" pitchFamily="34" charset="0"/>
                          <a:cs typeface="Arial" panose="020B0604020202020204" pitchFamily="34" charset="0"/>
                        </a:rPr>
                        <a:t>Inimitabilidad</a:t>
                      </a:r>
                      <a:endParaRPr lang="es-ES" sz="1400" b="0" i="0"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tc>
                  <a:txBody>
                    <a:bodyPr/>
                    <a:lstStyle/>
                    <a:p>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6</a:t>
                      </a:r>
                      <a:r>
                        <a:rPr lang="es-ES" sz="1400" i="0" dirty="0">
                          <a:solidFill>
                            <a:schemeClr val="tx1"/>
                          </a:solidFill>
                          <a:latin typeface="Arial" panose="020B0604020202020204" pitchFamily="34" charset="0"/>
                          <a:cs typeface="Arial" panose="020B0604020202020204" pitchFamily="34" charset="0"/>
                        </a:rPr>
                        <a:t>= % de percepción de que las características técnicas de las credenciales digitales dificultan su imitación.</a:t>
                      </a:r>
                    </a:p>
                    <a:p>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7</a:t>
                      </a:r>
                      <a:r>
                        <a:rPr lang="es-ES" sz="1400" i="0" dirty="0">
                          <a:solidFill>
                            <a:schemeClr val="tx1"/>
                          </a:solidFill>
                          <a:latin typeface="Arial" panose="020B0604020202020204" pitchFamily="34" charset="0"/>
                          <a:cs typeface="Arial" panose="020B0604020202020204" pitchFamily="34" charset="0"/>
                        </a:rPr>
                        <a:t>= % de reconocimiento de que la seguridad de las credenciales digitales dificulta su imitación.</a:t>
                      </a: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extLst>
                  <a:ext uri="{0D108BD9-81ED-4DB2-BD59-A6C34878D82A}">
                    <a16:rowId xmlns:a16="http://schemas.microsoft.com/office/drawing/2014/main" val="1550963010"/>
                  </a:ext>
                </a:extLst>
              </a:tr>
            </a:tbl>
          </a:graphicData>
        </a:graphic>
      </p:graphicFrame>
    </p:spTree>
    <p:extLst>
      <p:ext uri="{BB962C8B-B14F-4D97-AF65-F5344CB8AC3E}">
        <p14:creationId xmlns:p14="http://schemas.microsoft.com/office/powerpoint/2010/main" val="115091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graphicFrame>
        <p:nvGraphicFramePr>
          <p:cNvPr id="21" name="Tabla 20">
            <a:extLst>
              <a:ext uri="{FF2B5EF4-FFF2-40B4-BE49-F238E27FC236}">
                <a16:creationId xmlns:a16="http://schemas.microsoft.com/office/drawing/2014/main" id="{B7BAE235-B632-4463-A069-2333C5DF71D2}"/>
              </a:ext>
            </a:extLst>
          </p:cNvPr>
          <p:cNvGraphicFramePr>
            <a:graphicFrameLocks noGrp="1"/>
          </p:cNvGraphicFramePr>
          <p:nvPr>
            <p:extLst>
              <p:ext uri="{D42A27DB-BD31-4B8C-83A1-F6EECF244321}">
                <p14:modId xmlns:p14="http://schemas.microsoft.com/office/powerpoint/2010/main" val="953492451"/>
              </p:ext>
            </p:extLst>
          </p:nvPr>
        </p:nvGraphicFramePr>
        <p:xfrm>
          <a:off x="449760" y="1804363"/>
          <a:ext cx="11269991" cy="3305810"/>
        </p:xfrm>
        <a:graphic>
          <a:graphicData uri="http://schemas.openxmlformats.org/drawingml/2006/table">
            <a:tbl>
              <a:tblPr firstRow="1" bandRow="1">
                <a:tableStyleId>{5C22544A-7EE6-4342-B048-85BDC9FD1C3A}</a:tableStyleId>
              </a:tblPr>
              <a:tblGrid>
                <a:gridCol w="2019006">
                  <a:extLst>
                    <a:ext uri="{9D8B030D-6E8A-4147-A177-3AD203B41FA5}">
                      <a16:colId xmlns:a16="http://schemas.microsoft.com/office/drawing/2014/main" val="1937672033"/>
                    </a:ext>
                  </a:extLst>
                </a:gridCol>
                <a:gridCol w="1805157">
                  <a:extLst>
                    <a:ext uri="{9D8B030D-6E8A-4147-A177-3AD203B41FA5}">
                      <a16:colId xmlns:a16="http://schemas.microsoft.com/office/drawing/2014/main" val="3906713630"/>
                    </a:ext>
                  </a:extLst>
                </a:gridCol>
                <a:gridCol w="7445828">
                  <a:extLst>
                    <a:ext uri="{9D8B030D-6E8A-4147-A177-3AD203B41FA5}">
                      <a16:colId xmlns:a16="http://schemas.microsoft.com/office/drawing/2014/main" val="4051814189"/>
                    </a:ext>
                  </a:extLst>
                </a:gridCol>
              </a:tblGrid>
              <a:tr h="370840">
                <a:tc rowSpan="4">
                  <a:txBody>
                    <a:bodyPr/>
                    <a:lstStyle/>
                    <a:p>
                      <a:pPr algn="ctr"/>
                      <a:r>
                        <a:rPr lang="es-MX" sz="1600" dirty="0">
                          <a:latin typeface="Arial" panose="020B0604020202020204" pitchFamily="34" charset="0"/>
                          <a:cs typeface="Arial" panose="020B0604020202020204" pitchFamily="34" charset="0"/>
                        </a:rPr>
                        <a:t>x</a:t>
                      </a:r>
                      <a:r>
                        <a:rPr lang="es-MX" sz="1600" baseline="-25000" dirty="0">
                          <a:latin typeface="Arial" panose="020B0604020202020204" pitchFamily="34" charset="0"/>
                          <a:cs typeface="Arial" panose="020B0604020202020204" pitchFamily="34" charset="0"/>
                        </a:rPr>
                        <a:t>2</a:t>
                      </a:r>
                      <a:r>
                        <a:rPr lang="es-MX" sz="1600" dirty="0">
                          <a:latin typeface="Arial" panose="020B0604020202020204" pitchFamily="34" charset="0"/>
                          <a:cs typeface="Arial" panose="020B0604020202020204" pitchFamily="34" charset="0"/>
                        </a:rPr>
                        <a:t> </a:t>
                      </a:r>
                      <a:r>
                        <a:rPr lang="es-MX" sz="1600" b="1" dirty="0">
                          <a:latin typeface="Arial" panose="020B0604020202020204" pitchFamily="34" charset="0"/>
                          <a:cs typeface="Arial" panose="020B0604020202020204" pitchFamily="34" charset="0"/>
                        </a:rPr>
                        <a:t>Recursos y Capacidades </a:t>
                      </a:r>
                      <a:endParaRPr lang="es-MX" sz="1600" dirty="0">
                        <a:latin typeface="Arial" panose="020B0604020202020204" pitchFamily="34" charset="0"/>
                        <a:cs typeface="Arial" panose="020B0604020202020204" pitchFamily="34" charset="0"/>
                      </a:endParaRPr>
                    </a:p>
                  </a:txBody>
                  <a:tcPr anchor="ctr">
                    <a:solidFill>
                      <a:srgbClr val="742F81"/>
                    </a:solidFill>
                  </a:tcPr>
                </a:tc>
                <a:tc>
                  <a:txBody>
                    <a:bodyPr/>
                    <a:lstStyle/>
                    <a:p>
                      <a:pPr algn="ctr"/>
                      <a:r>
                        <a:rPr lang="es-MX" sz="1600" dirty="0">
                          <a:latin typeface="Arial" panose="020B0604020202020204" pitchFamily="34" charset="0"/>
                          <a:cs typeface="Arial" panose="020B0604020202020204" pitchFamily="34" charset="0"/>
                        </a:rPr>
                        <a:t>Variables independientes</a:t>
                      </a:r>
                    </a:p>
                  </a:txBody>
                  <a:tcPr>
                    <a:lnB w="12700" cap="flat" cmpd="sng" algn="ctr">
                      <a:solidFill>
                        <a:srgbClr val="742F81"/>
                      </a:solidFill>
                      <a:prstDash val="solid"/>
                      <a:round/>
                      <a:headEnd type="none" w="med" len="med"/>
                      <a:tailEnd type="none" w="med" len="med"/>
                    </a:lnB>
                    <a:solidFill>
                      <a:srgbClr val="742F81"/>
                    </a:solidFill>
                  </a:tcPr>
                </a:tc>
                <a:tc>
                  <a:txBody>
                    <a:bodyPr/>
                    <a:lstStyle/>
                    <a:p>
                      <a:pPr algn="ctr"/>
                      <a:r>
                        <a:rPr lang="es-MX" sz="1600" dirty="0">
                          <a:latin typeface="Arial" panose="020B0604020202020204" pitchFamily="34" charset="0"/>
                          <a:cs typeface="Arial" panose="020B0604020202020204" pitchFamily="34" charset="0"/>
                        </a:rPr>
                        <a:t>Indicadores</a:t>
                      </a:r>
                    </a:p>
                  </a:txBody>
                  <a:tcPr>
                    <a:lnB w="12700" cap="flat" cmpd="sng" algn="ctr">
                      <a:solidFill>
                        <a:srgbClr val="742F81"/>
                      </a:solidFill>
                      <a:prstDash val="solid"/>
                      <a:round/>
                      <a:headEnd type="none" w="med" len="med"/>
                      <a:tailEnd type="none" w="med" len="med"/>
                    </a:lnB>
                    <a:solidFill>
                      <a:srgbClr val="742F81"/>
                    </a:solidFill>
                  </a:tcPr>
                </a:tc>
                <a:extLst>
                  <a:ext uri="{0D108BD9-81ED-4DB2-BD59-A6C34878D82A}">
                    <a16:rowId xmlns:a16="http://schemas.microsoft.com/office/drawing/2014/main" val="1894036314"/>
                  </a:ext>
                </a:extLst>
              </a:tr>
              <a:tr h="944880">
                <a:tc vMerge="1">
                  <a:txBody>
                    <a:bodyPr/>
                    <a:lstStyle/>
                    <a:p>
                      <a:endParaRPr lang="es-MX" dirty="0"/>
                    </a:p>
                  </a:txBody>
                  <a:tcPr/>
                </a:tc>
                <a:tc>
                  <a:txBody>
                    <a:bodyPr/>
                    <a:lstStyle/>
                    <a:p>
                      <a:r>
                        <a:rPr lang="es-ES" sz="1400" b="0" i="0" dirty="0">
                          <a:solidFill>
                            <a:schemeClr val="tx1"/>
                          </a:solidFill>
                          <a:latin typeface="Arial" panose="020B0604020202020204" pitchFamily="34" charset="0"/>
                          <a:cs typeface="Arial" panose="020B0604020202020204" pitchFamily="34" charset="0"/>
                        </a:rPr>
                        <a:t>y</a:t>
                      </a:r>
                      <a:r>
                        <a:rPr lang="es-ES" sz="1400" b="0" i="0" baseline="-25000" dirty="0">
                          <a:solidFill>
                            <a:schemeClr val="tx1"/>
                          </a:solidFill>
                          <a:latin typeface="Arial" panose="020B0604020202020204" pitchFamily="34" charset="0"/>
                          <a:cs typeface="Arial" panose="020B0604020202020204" pitchFamily="34" charset="0"/>
                        </a:rPr>
                        <a:t>4</a:t>
                      </a:r>
                      <a:r>
                        <a:rPr lang="es-ES" sz="1400" b="0" i="0" baseline="0" dirty="0">
                          <a:solidFill>
                            <a:schemeClr val="tx1"/>
                          </a:solidFill>
                          <a:latin typeface="Arial" panose="020B0604020202020204" pitchFamily="34" charset="0"/>
                          <a:cs typeface="Arial" panose="020B0604020202020204" pitchFamily="34" charset="0"/>
                        </a:rPr>
                        <a:t>: Organización</a:t>
                      </a: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tc>
                  <a:txBody>
                    <a:bodyPr/>
                    <a:lstStyle/>
                    <a:p>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8</a:t>
                      </a:r>
                      <a:r>
                        <a:rPr lang="es-ES" sz="1400" i="0" dirty="0">
                          <a:solidFill>
                            <a:schemeClr val="tx1"/>
                          </a:solidFill>
                          <a:latin typeface="Arial" panose="020B0604020202020204" pitchFamily="34" charset="0"/>
                          <a:cs typeface="Arial" panose="020B0604020202020204" pitchFamily="34" charset="0"/>
                        </a:rPr>
                        <a:t>= % de percepción de que la organización es adecuada para gestionar credenciales digitales.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9</a:t>
                      </a:r>
                      <a:r>
                        <a:rPr lang="es-ES" sz="1400" i="0" dirty="0">
                          <a:solidFill>
                            <a:schemeClr val="tx1"/>
                          </a:solidFill>
                          <a:latin typeface="Arial" panose="020B0604020202020204" pitchFamily="34" charset="0"/>
                          <a:cs typeface="Arial" panose="020B0604020202020204" pitchFamily="34" charset="0"/>
                        </a:rPr>
                        <a:t>= % de  reconocimiento de que la gestión de credenciales digitales permite aprovechar recursos.</a:t>
                      </a: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extLst>
                  <a:ext uri="{0D108BD9-81ED-4DB2-BD59-A6C34878D82A}">
                    <a16:rowId xmlns:a16="http://schemas.microsoft.com/office/drawing/2014/main" val="1701410192"/>
                  </a:ext>
                </a:extLst>
              </a:tr>
              <a:tr h="836930">
                <a:tc vMerge="1">
                  <a:txBody>
                    <a:bodyPr/>
                    <a:lstStyle/>
                    <a:p>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dirty="0">
                          <a:solidFill>
                            <a:schemeClr val="tx1"/>
                          </a:solidFill>
                          <a:latin typeface="Arial" panose="020B0604020202020204" pitchFamily="34" charset="0"/>
                          <a:cs typeface="Arial" panose="020B0604020202020204" pitchFamily="34" charset="0"/>
                        </a:rPr>
                        <a:t>y</a:t>
                      </a:r>
                      <a:r>
                        <a:rPr lang="es-ES" sz="1400" b="0" i="0" baseline="-25000" dirty="0">
                          <a:solidFill>
                            <a:schemeClr val="tx1"/>
                          </a:solidFill>
                          <a:latin typeface="Arial" panose="020B0604020202020204" pitchFamily="34" charset="0"/>
                          <a:cs typeface="Arial" panose="020B0604020202020204" pitchFamily="34" charset="0"/>
                        </a:rPr>
                        <a:t>5</a:t>
                      </a:r>
                      <a:r>
                        <a:rPr lang="es-ES" sz="1400" b="0" i="0" baseline="0" dirty="0">
                          <a:solidFill>
                            <a:schemeClr val="tx1"/>
                          </a:solidFill>
                          <a:latin typeface="Arial" panose="020B0604020202020204" pitchFamily="34" charset="0"/>
                          <a:cs typeface="Arial" panose="020B0604020202020204" pitchFamily="34" charset="0"/>
                        </a:rPr>
                        <a:t>: Tecnologías adheridas</a:t>
                      </a: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tc>
                  <a:txBody>
                    <a:bodyPr/>
                    <a:lstStyle/>
                    <a:p>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10</a:t>
                      </a:r>
                      <a:r>
                        <a:rPr lang="es-ES" sz="1400" i="0" dirty="0">
                          <a:solidFill>
                            <a:schemeClr val="tx1"/>
                          </a:solidFill>
                          <a:latin typeface="Arial" panose="020B0604020202020204" pitchFamily="34" charset="0"/>
                          <a:cs typeface="Arial" panose="020B0604020202020204" pitchFamily="34" charset="0"/>
                        </a:rPr>
                        <a:t>= % de reconocimiento de que las tecnologías mejoran el proceso de certificación.</a:t>
                      </a:r>
                    </a:p>
                    <a:p>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11</a:t>
                      </a:r>
                      <a:r>
                        <a:rPr lang="es-ES" sz="1400" i="0" dirty="0">
                          <a:solidFill>
                            <a:schemeClr val="tx1"/>
                          </a:solidFill>
                          <a:latin typeface="Arial" panose="020B0604020202020204" pitchFamily="34" charset="0"/>
                          <a:cs typeface="Arial" panose="020B0604020202020204" pitchFamily="34" charset="0"/>
                        </a:rPr>
                        <a:t>= % de percepción de que la IA en las credenciales digitales mejora su relevancia.</a:t>
                      </a: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extLst>
                  <a:ext uri="{0D108BD9-81ED-4DB2-BD59-A6C34878D82A}">
                    <a16:rowId xmlns:a16="http://schemas.microsoft.com/office/drawing/2014/main" val="3518894605"/>
                  </a:ext>
                </a:extLst>
              </a:tr>
              <a:tr h="149076">
                <a:tc vMerge="1">
                  <a:txBody>
                    <a:bodyPr/>
                    <a:lstStyle/>
                    <a:p>
                      <a:pPr algn="ctr"/>
                      <a:endParaRPr lang="es-MX" sz="1600" dirty="0">
                        <a:latin typeface="Arial" panose="020B0604020202020204" pitchFamily="34" charset="0"/>
                        <a:cs typeface="Arial" panose="020B0604020202020204" pitchFamily="34" charset="0"/>
                      </a:endParaRPr>
                    </a:p>
                  </a:txBody>
                  <a:tcPr anchor="ctr">
                    <a:lnR w="12700" cap="flat" cmpd="sng" algn="ctr">
                      <a:solidFill>
                        <a:srgbClr val="742F81"/>
                      </a:solidFill>
                      <a:prstDash val="solid"/>
                      <a:round/>
                      <a:headEnd type="none" w="med" len="med"/>
                      <a:tailEnd type="none" w="med" len="med"/>
                    </a:lnR>
                    <a:solidFill>
                      <a:srgbClr val="742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i="0" dirty="0">
                          <a:solidFill>
                            <a:schemeClr val="tx1"/>
                          </a:solidFill>
                          <a:latin typeface="Arial" panose="020B0604020202020204" pitchFamily="34" charset="0"/>
                          <a:cs typeface="Arial" panose="020B0604020202020204" pitchFamily="34" charset="0"/>
                        </a:rPr>
                        <a:t>y</a:t>
                      </a:r>
                      <a:r>
                        <a:rPr lang="es-ES" sz="1400" b="0" i="0" baseline="-25000" dirty="0">
                          <a:solidFill>
                            <a:schemeClr val="tx1"/>
                          </a:solidFill>
                          <a:latin typeface="Arial" panose="020B0604020202020204" pitchFamily="34" charset="0"/>
                          <a:cs typeface="Arial" panose="020B0604020202020204" pitchFamily="34" charset="0"/>
                        </a:rPr>
                        <a:t>6: </a:t>
                      </a:r>
                      <a:r>
                        <a:rPr lang="es-ES" sz="1400" b="0" i="0" dirty="0">
                          <a:solidFill>
                            <a:schemeClr val="tx1"/>
                          </a:solidFill>
                          <a:latin typeface="Arial" panose="020B0604020202020204" pitchFamily="34" charset="0"/>
                          <a:cs typeface="Arial" panose="020B0604020202020204" pitchFamily="34" charset="0"/>
                        </a:rPr>
                        <a:t>Colaboración</a:t>
                      </a:r>
                      <a:endParaRPr lang="es-ES" sz="1400" b="0" i="0" baseline="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tc>
                  <a:txBody>
                    <a:bodyPr/>
                    <a:lstStyle/>
                    <a:p>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12</a:t>
                      </a:r>
                      <a:r>
                        <a:rPr lang="es-ES" sz="1400" i="0" dirty="0">
                          <a:solidFill>
                            <a:schemeClr val="tx1"/>
                          </a:solidFill>
                          <a:latin typeface="Arial" panose="020B0604020202020204" pitchFamily="34" charset="0"/>
                          <a:cs typeface="Arial" panose="020B0604020202020204" pitchFamily="34" charset="0"/>
                        </a:rPr>
                        <a:t>= % de reconocimiento de la necesidad de ecosistema colaborativo para credenciales digitales.</a:t>
                      </a:r>
                    </a:p>
                    <a:p>
                      <a:r>
                        <a:rPr lang="es-ES" sz="1400" i="0" dirty="0">
                          <a:solidFill>
                            <a:schemeClr val="tx1"/>
                          </a:solidFill>
                          <a:latin typeface="Arial" panose="020B0604020202020204" pitchFamily="34" charset="0"/>
                          <a:cs typeface="Arial" panose="020B0604020202020204" pitchFamily="34" charset="0"/>
                        </a:rPr>
                        <a:t>z</a:t>
                      </a:r>
                      <a:r>
                        <a:rPr lang="es-ES" sz="1400" i="0" baseline="-25000" dirty="0">
                          <a:solidFill>
                            <a:schemeClr val="tx1"/>
                          </a:solidFill>
                          <a:latin typeface="Arial" panose="020B0604020202020204" pitchFamily="34" charset="0"/>
                          <a:cs typeface="Arial" panose="020B0604020202020204" pitchFamily="34" charset="0"/>
                        </a:rPr>
                        <a:t>13</a:t>
                      </a:r>
                      <a:r>
                        <a:rPr lang="es-ES" sz="1400" i="0" dirty="0">
                          <a:solidFill>
                            <a:schemeClr val="tx1"/>
                          </a:solidFill>
                          <a:latin typeface="Arial" panose="020B0604020202020204" pitchFamily="34" charset="0"/>
                          <a:cs typeface="Arial" panose="020B0604020202020204" pitchFamily="34" charset="0"/>
                        </a:rPr>
                        <a:t>= %  consideración de que las credenciales digitales mejoran la calidad de los programas universitarios.</a:t>
                      </a:r>
                    </a:p>
                  </a:txBody>
                  <a:tcPr anchor="ctr">
                    <a:lnL w="12700" cap="flat" cmpd="sng" algn="ctr">
                      <a:solidFill>
                        <a:srgbClr val="742F81"/>
                      </a:solidFill>
                      <a:prstDash val="solid"/>
                      <a:round/>
                      <a:headEnd type="none" w="med" len="med"/>
                      <a:tailEnd type="none" w="med" len="med"/>
                    </a:lnL>
                    <a:lnR w="12700" cap="flat" cmpd="sng" algn="ctr">
                      <a:solidFill>
                        <a:srgbClr val="742F81"/>
                      </a:solidFill>
                      <a:prstDash val="solid"/>
                      <a:round/>
                      <a:headEnd type="none" w="med" len="med"/>
                      <a:tailEnd type="none" w="med" len="med"/>
                    </a:lnR>
                    <a:lnT w="12700" cap="flat" cmpd="sng" algn="ctr">
                      <a:solidFill>
                        <a:srgbClr val="742F81"/>
                      </a:solidFill>
                      <a:prstDash val="solid"/>
                      <a:round/>
                      <a:headEnd type="none" w="med" len="med"/>
                      <a:tailEnd type="none" w="med" len="med"/>
                    </a:lnT>
                    <a:lnB w="12700" cap="flat" cmpd="sng" algn="ctr">
                      <a:solidFill>
                        <a:srgbClr val="742F81"/>
                      </a:solidFill>
                      <a:prstDash val="solid"/>
                      <a:round/>
                      <a:headEnd type="none" w="med" len="med"/>
                      <a:tailEnd type="none" w="med" len="med"/>
                    </a:lnB>
                    <a:solidFill>
                      <a:schemeClr val="bg1"/>
                    </a:solidFill>
                  </a:tcPr>
                </a:tc>
                <a:extLst>
                  <a:ext uri="{0D108BD9-81ED-4DB2-BD59-A6C34878D82A}">
                    <a16:rowId xmlns:a16="http://schemas.microsoft.com/office/drawing/2014/main" val="1550963010"/>
                  </a:ext>
                </a:extLst>
              </a:tr>
            </a:tbl>
          </a:graphicData>
        </a:graphic>
      </p:graphicFrame>
    </p:spTree>
    <p:extLst>
      <p:ext uri="{BB962C8B-B14F-4D97-AF65-F5344CB8AC3E}">
        <p14:creationId xmlns:p14="http://schemas.microsoft.com/office/powerpoint/2010/main" val="11116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381643" y="1262564"/>
            <a:ext cx="8348019" cy="461665"/>
          </a:xfrm>
          <a:prstGeom prst="rect">
            <a:avLst/>
          </a:prstGeom>
          <a:noFill/>
        </p:spPr>
        <p:txBody>
          <a:bodyPr wrap="square" rtlCol="0">
            <a:spAutoFit/>
          </a:bodyPr>
          <a:lstStyle/>
          <a:p>
            <a:r>
              <a:rPr lang="es-MX" sz="2400" b="1" i="1" dirty="0">
                <a:latin typeface="Arial" panose="020B0604020202020204" pitchFamily="34" charset="0"/>
                <a:cs typeface="Arial" panose="020B0604020202020204" pitchFamily="34" charset="0"/>
              </a:rPr>
              <a:t>Avance de resultados: </a:t>
            </a:r>
          </a:p>
        </p:txBody>
      </p:sp>
      <p:sp>
        <p:nvSpPr>
          <p:cNvPr id="2" name="Rectángulo 1">
            <a:extLst>
              <a:ext uri="{FF2B5EF4-FFF2-40B4-BE49-F238E27FC236}">
                <a16:creationId xmlns:a16="http://schemas.microsoft.com/office/drawing/2014/main" id="{9AC416DA-DBD3-4E52-9BDC-0BE69F674895}"/>
              </a:ext>
            </a:extLst>
          </p:cNvPr>
          <p:cNvSpPr/>
          <p:nvPr/>
        </p:nvSpPr>
        <p:spPr>
          <a:xfrm>
            <a:off x="4203727" y="1338832"/>
            <a:ext cx="6675225" cy="400110"/>
          </a:xfrm>
          <a:prstGeom prst="rect">
            <a:avLst/>
          </a:prstGeom>
        </p:spPr>
        <p:txBody>
          <a:bodyPr wrap="none">
            <a:spAutoFit/>
          </a:bodyPr>
          <a:lstStyle/>
          <a:p>
            <a:r>
              <a:rPr lang="es-ES" sz="2000" b="1" dirty="0">
                <a:latin typeface="Arial" panose="020B0604020202020204" pitchFamily="34" charset="0"/>
                <a:cs typeface="Arial" panose="020B0604020202020204" pitchFamily="34" charset="0"/>
              </a:rPr>
              <a:t>Análisis de los atributos de las credenciales digitales</a:t>
            </a:r>
          </a:p>
        </p:txBody>
      </p:sp>
      <p:sp>
        <p:nvSpPr>
          <p:cNvPr id="23" name="Rectángulo 22">
            <a:extLst>
              <a:ext uri="{FF2B5EF4-FFF2-40B4-BE49-F238E27FC236}">
                <a16:creationId xmlns:a16="http://schemas.microsoft.com/office/drawing/2014/main" id="{2FE21333-D3E6-48C3-A184-EBAC80FF9F88}"/>
              </a:ext>
            </a:extLst>
          </p:cNvPr>
          <p:cNvSpPr/>
          <p:nvPr/>
        </p:nvSpPr>
        <p:spPr>
          <a:xfrm>
            <a:off x="749691" y="1852848"/>
            <a:ext cx="1993509" cy="1200329"/>
          </a:xfrm>
          <a:prstGeom prst="rect">
            <a:avLst/>
          </a:prstGeom>
        </p:spPr>
        <p:txBody>
          <a:bodyPr wrap="square">
            <a:spAutoFit/>
          </a:bodyPr>
          <a:lstStyle/>
          <a:p>
            <a:r>
              <a:rPr lang="es-MX" b="1" dirty="0">
                <a:latin typeface="Arial" panose="020B0604020202020204" pitchFamily="34" charset="0"/>
                <a:cs typeface="Arial" panose="020B0604020202020204" pitchFamily="34" charset="0"/>
              </a:rPr>
              <a:t>I. Conocimiento</a:t>
            </a:r>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b="1" dirty="0">
                <a:latin typeface="Arial" panose="020B0604020202020204" pitchFamily="34" charset="0"/>
                <a:cs typeface="Arial" panose="020B0604020202020204" pitchFamily="34" charset="0"/>
              </a:rPr>
              <a:t>Concepto.</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Uso.</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Beneficios.</a:t>
            </a:r>
          </a:p>
        </p:txBody>
      </p:sp>
      <p:sp>
        <p:nvSpPr>
          <p:cNvPr id="24" name="Rectángulo 23">
            <a:extLst>
              <a:ext uri="{FF2B5EF4-FFF2-40B4-BE49-F238E27FC236}">
                <a16:creationId xmlns:a16="http://schemas.microsoft.com/office/drawing/2014/main" id="{4E661F4E-72BE-4C93-9338-4F3B01FED4BA}"/>
              </a:ext>
            </a:extLst>
          </p:cNvPr>
          <p:cNvSpPr/>
          <p:nvPr/>
        </p:nvSpPr>
        <p:spPr>
          <a:xfrm>
            <a:off x="3368576" y="1881426"/>
            <a:ext cx="3928695" cy="1200329"/>
          </a:xfrm>
          <a:prstGeom prst="rect">
            <a:avLst/>
          </a:prstGeom>
        </p:spPr>
        <p:txBody>
          <a:bodyPr wrap="square">
            <a:spAutoFit/>
          </a:bodyPr>
          <a:lstStyle/>
          <a:p>
            <a:r>
              <a:rPr lang="es-MX" b="1" dirty="0">
                <a:solidFill>
                  <a:srgbClr val="742F81"/>
                </a:solidFill>
                <a:latin typeface="Arial" panose="020B0604020202020204" pitchFamily="34" charset="0"/>
                <a:cs typeface="Arial" panose="020B0604020202020204" pitchFamily="34" charset="0"/>
              </a:rPr>
              <a:t>II. Valor</a:t>
            </a:r>
            <a:endParaRPr lang="es-MX" dirty="0">
              <a:solidFill>
                <a:srgbClr val="742F8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b="1" dirty="0">
                <a:latin typeface="Arial" panose="020B0604020202020204" pitchFamily="34" charset="0"/>
                <a:cs typeface="Arial" panose="020B0604020202020204" pitchFamily="34" charset="0"/>
              </a:rPr>
              <a:t>Desarrollo de competencias.</a:t>
            </a: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Métodos tradicionales.</a:t>
            </a:r>
          </a:p>
          <a:p>
            <a:pPr marL="285750" indent="-285750">
              <a:buFont typeface="Arial" panose="020B0604020202020204" pitchFamily="34" charset="0"/>
              <a:buChar char="•"/>
            </a:pPr>
            <a:r>
              <a:rPr lang="es-ES" b="1" dirty="0">
                <a:latin typeface="Arial" panose="020B0604020202020204" pitchFamily="34" charset="0"/>
                <a:cs typeface="Arial" panose="020B0604020202020204" pitchFamily="34" charset="0"/>
              </a:rPr>
              <a:t>Oportunidades profesionales.</a:t>
            </a:r>
            <a:endParaRPr lang="es-ES" dirty="0">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9C6C67E6-CA3E-424F-9057-41217458A4AE}"/>
              </a:ext>
            </a:extLst>
          </p:cNvPr>
          <p:cNvSpPr/>
          <p:nvPr/>
        </p:nvSpPr>
        <p:spPr>
          <a:xfrm>
            <a:off x="7449671" y="1881426"/>
            <a:ext cx="3928695" cy="1200329"/>
          </a:xfrm>
          <a:prstGeom prst="rect">
            <a:avLst/>
          </a:prstGeom>
        </p:spPr>
        <p:txBody>
          <a:bodyPr wrap="square">
            <a:spAutoFit/>
          </a:bodyPr>
          <a:lstStyle/>
          <a:p>
            <a:r>
              <a:rPr lang="es-MX" b="1" dirty="0">
                <a:solidFill>
                  <a:srgbClr val="742F81"/>
                </a:solidFill>
                <a:latin typeface="Arial" panose="020B0604020202020204" pitchFamily="34" charset="0"/>
                <a:cs typeface="Arial" panose="020B0604020202020204" pitchFamily="34" charset="0"/>
              </a:rPr>
              <a:t>III. Rareza</a:t>
            </a:r>
            <a:endParaRPr lang="es-MX" dirty="0">
              <a:solidFill>
                <a:srgbClr val="742F8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Ventajas no disponibles.</a:t>
            </a:r>
          </a:p>
          <a:p>
            <a:pPr marL="285750" indent="-285750">
              <a:buFont typeface="Arial" panose="020B0604020202020204" pitchFamily="34" charset="0"/>
              <a:buChar char="•"/>
            </a:pPr>
            <a:r>
              <a:rPr lang="es-ES" b="1" dirty="0">
                <a:latin typeface="Arial" panose="020B0604020202020204" pitchFamily="34" charset="0"/>
                <a:cs typeface="Arial" panose="020B0604020202020204" pitchFamily="34" charset="0"/>
              </a:rPr>
              <a:t>Únicas en comparación con métodos tradicionales.</a:t>
            </a:r>
            <a:endParaRPr lang="es-ES" dirty="0">
              <a:latin typeface="Arial" panose="020B0604020202020204" pitchFamily="34" charset="0"/>
              <a:cs typeface="Arial" panose="020B0604020202020204" pitchFamily="34" charset="0"/>
            </a:endParaRPr>
          </a:p>
        </p:txBody>
      </p:sp>
      <p:sp>
        <p:nvSpPr>
          <p:cNvPr id="26" name="Rectángulo 25">
            <a:extLst>
              <a:ext uri="{FF2B5EF4-FFF2-40B4-BE49-F238E27FC236}">
                <a16:creationId xmlns:a16="http://schemas.microsoft.com/office/drawing/2014/main" id="{F4917D6F-B18A-4181-9685-77C878810388}"/>
              </a:ext>
            </a:extLst>
          </p:cNvPr>
          <p:cNvSpPr/>
          <p:nvPr/>
        </p:nvSpPr>
        <p:spPr>
          <a:xfrm>
            <a:off x="449761" y="3219500"/>
            <a:ext cx="2983722" cy="1200329"/>
          </a:xfrm>
          <a:prstGeom prst="rect">
            <a:avLst/>
          </a:prstGeom>
        </p:spPr>
        <p:txBody>
          <a:bodyPr wrap="square">
            <a:spAutoFit/>
          </a:bodyPr>
          <a:lstStyle/>
          <a:p>
            <a:r>
              <a:rPr lang="es-MX" b="1" dirty="0">
                <a:solidFill>
                  <a:srgbClr val="742F81"/>
                </a:solidFill>
                <a:latin typeface="Arial" panose="020B0604020202020204" pitchFamily="34" charset="0"/>
                <a:cs typeface="Arial" panose="020B0604020202020204" pitchFamily="34" charset="0"/>
              </a:rPr>
              <a:t>IV. </a:t>
            </a:r>
            <a:r>
              <a:rPr lang="es-MX" b="1" dirty="0" err="1">
                <a:solidFill>
                  <a:srgbClr val="742F81"/>
                </a:solidFill>
                <a:latin typeface="Arial" panose="020B0604020202020204" pitchFamily="34" charset="0"/>
                <a:cs typeface="Arial" panose="020B0604020202020204" pitchFamily="34" charset="0"/>
              </a:rPr>
              <a:t>Inimitabilidad</a:t>
            </a:r>
            <a:endParaRPr lang="es-MX" dirty="0">
              <a:solidFill>
                <a:srgbClr val="742F8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Difíciles de imitar por sus características técnicas y de seguridad.</a:t>
            </a:r>
          </a:p>
        </p:txBody>
      </p:sp>
      <p:sp>
        <p:nvSpPr>
          <p:cNvPr id="27" name="Rectángulo 26">
            <a:extLst>
              <a:ext uri="{FF2B5EF4-FFF2-40B4-BE49-F238E27FC236}">
                <a16:creationId xmlns:a16="http://schemas.microsoft.com/office/drawing/2014/main" id="{6DC90D6E-DC10-4027-A796-B72C5EA352FA}"/>
              </a:ext>
            </a:extLst>
          </p:cNvPr>
          <p:cNvSpPr/>
          <p:nvPr/>
        </p:nvSpPr>
        <p:spPr>
          <a:xfrm>
            <a:off x="3793595" y="3276143"/>
            <a:ext cx="3928695" cy="1477328"/>
          </a:xfrm>
          <a:prstGeom prst="rect">
            <a:avLst/>
          </a:prstGeom>
        </p:spPr>
        <p:txBody>
          <a:bodyPr wrap="square">
            <a:spAutoFit/>
          </a:bodyPr>
          <a:lstStyle/>
          <a:p>
            <a:r>
              <a:rPr lang="es-MX" b="1" dirty="0">
                <a:solidFill>
                  <a:srgbClr val="742F81"/>
                </a:solidFill>
                <a:latin typeface="Arial" panose="020B0604020202020204" pitchFamily="34" charset="0"/>
                <a:cs typeface="Arial" panose="020B0604020202020204" pitchFamily="34" charset="0"/>
              </a:rPr>
              <a:t>V. Organización</a:t>
            </a:r>
            <a:endParaRPr lang="es-MX" dirty="0">
              <a:solidFill>
                <a:srgbClr val="742F8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Posibilidad de gestión.</a:t>
            </a:r>
          </a:p>
          <a:p>
            <a:pPr marL="285750" indent="-285750">
              <a:buFont typeface="Arial" panose="020B0604020202020204" pitchFamily="34" charset="0"/>
              <a:buChar char="•"/>
            </a:pPr>
            <a:r>
              <a:rPr lang="es-ES" b="1" dirty="0">
                <a:latin typeface="Arial" panose="020B0604020202020204" pitchFamily="34" charset="0"/>
                <a:cs typeface="Arial" panose="020B0604020202020204" pitchFamily="34" charset="0"/>
              </a:rPr>
              <a:t>Uso de recursos y capacidades para cumplimiento de objetivos.</a:t>
            </a:r>
          </a:p>
        </p:txBody>
      </p:sp>
      <p:sp>
        <p:nvSpPr>
          <p:cNvPr id="28" name="Rectángulo 27">
            <a:extLst>
              <a:ext uri="{FF2B5EF4-FFF2-40B4-BE49-F238E27FC236}">
                <a16:creationId xmlns:a16="http://schemas.microsoft.com/office/drawing/2014/main" id="{ADE87D75-FBB0-4B9D-8796-16BC596D2523}"/>
              </a:ext>
            </a:extLst>
          </p:cNvPr>
          <p:cNvSpPr/>
          <p:nvPr/>
        </p:nvSpPr>
        <p:spPr>
          <a:xfrm>
            <a:off x="7748798" y="3276143"/>
            <a:ext cx="3928695" cy="1200329"/>
          </a:xfrm>
          <a:prstGeom prst="rect">
            <a:avLst/>
          </a:prstGeom>
        </p:spPr>
        <p:txBody>
          <a:bodyPr wrap="square">
            <a:spAutoFit/>
          </a:bodyPr>
          <a:lstStyle/>
          <a:p>
            <a:r>
              <a:rPr lang="es-MX" b="1" dirty="0">
                <a:latin typeface="Arial" panose="020B0604020202020204" pitchFamily="34" charset="0"/>
                <a:cs typeface="Arial" panose="020B0604020202020204" pitchFamily="34" charset="0"/>
              </a:rPr>
              <a:t>VI. Tecnologías adheridas</a:t>
            </a:r>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b="1" dirty="0" err="1">
                <a:latin typeface="Arial" panose="020B0604020202020204" pitchFamily="34" charset="0"/>
                <a:cs typeface="Arial" panose="020B0604020202020204" pitchFamily="34" charset="0"/>
              </a:rPr>
              <a:t>Blockchain</a:t>
            </a:r>
            <a:r>
              <a:rPr lang="es-ES" b="1" dirty="0">
                <a:latin typeface="Arial" panose="020B0604020202020204" pitchFamily="34" charset="0"/>
                <a:cs typeface="Arial" panose="020B0604020202020204" pitchFamily="34" charset="0"/>
              </a:rPr>
              <a:t> e IA mejoran el proceso de certificación.</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IA para relevancia de usuarios.</a:t>
            </a:r>
            <a:endParaRPr lang="es-ES" b="1" dirty="0">
              <a:latin typeface="Arial" panose="020B0604020202020204" pitchFamily="34" charset="0"/>
              <a:cs typeface="Arial" panose="020B0604020202020204" pitchFamily="34" charset="0"/>
            </a:endParaRPr>
          </a:p>
        </p:txBody>
      </p:sp>
      <p:sp>
        <p:nvSpPr>
          <p:cNvPr id="29" name="Rectángulo 28">
            <a:extLst>
              <a:ext uri="{FF2B5EF4-FFF2-40B4-BE49-F238E27FC236}">
                <a16:creationId xmlns:a16="http://schemas.microsoft.com/office/drawing/2014/main" id="{8800EDDF-2D8F-48AE-8DC3-C45A4902D372}"/>
              </a:ext>
            </a:extLst>
          </p:cNvPr>
          <p:cNvSpPr/>
          <p:nvPr/>
        </p:nvSpPr>
        <p:spPr>
          <a:xfrm>
            <a:off x="384854" y="4921844"/>
            <a:ext cx="3317570" cy="1200329"/>
          </a:xfrm>
          <a:prstGeom prst="rect">
            <a:avLst/>
          </a:prstGeom>
        </p:spPr>
        <p:txBody>
          <a:bodyPr wrap="square">
            <a:spAutoFit/>
          </a:bodyPr>
          <a:lstStyle/>
          <a:p>
            <a:r>
              <a:rPr lang="es-MX" b="1" dirty="0">
                <a:latin typeface="Arial" panose="020B0604020202020204" pitchFamily="34" charset="0"/>
                <a:cs typeface="Arial" panose="020B0604020202020204" pitchFamily="34" charset="0"/>
              </a:rPr>
              <a:t>VII. Colaboración</a:t>
            </a:r>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b="1" dirty="0">
                <a:latin typeface="Arial" panose="020B0604020202020204" pitchFamily="34" charset="0"/>
                <a:cs typeface="Arial" panose="020B0604020202020204" pitchFamily="34" charset="0"/>
              </a:rPr>
              <a:t>Ecosistema triple hélice.</a:t>
            </a: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Mejora de calidad de los PE.</a:t>
            </a:r>
          </a:p>
        </p:txBody>
      </p:sp>
      <p:sp>
        <p:nvSpPr>
          <p:cNvPr id="30" name="Rectángulo 29">
            <a:extLst>
              <a:ext uri="{FF2B5EF4-FFF2-40B4-BE49-F238E27FC236}">
                <a16:creationId xmlns:a16="http://schemas.microsoft.com/office/drawing/2014/main" id="{7DC3A251-EAF0-4E7D-9E38-43CFF319D769}"/>
              </a:ext>
            </a:extLst>
          </p:cNvPr>
          <p:cNvSpPr/>
          <p:nvPr/>
        </p:nvSpPr>
        <p:spPr>
          <a:xfrm>
            <a:off x="4614480" y="5132744"/>
            <a:ext cx="3116559" cy="400110"/>
          </a:xfrm>
          <a:prstGeom prst="rect">
            <a:avLst/>
          </a:prstGeom>
        </p:spPr>
        <p:txBody>
          <a:bodyPr wrap="none">
            <a:spAutoFit/>
          </a:bodyPr>
          <a:lstStyle/>
          <a:p>
            <a:r>
              <a:rPr lang="es-ES" sz="2000" b="1" i="1" dirty="0">
                <a:latin typeface="Arial" panose="020B0604020202020204" pitchFamily="34" charset="0"/>
                <a:cs typeface="Arial" panose="020B0604020202020204" pitchFamily="34" charset="0"/>
              </a:rPr>
              <a:t>Estadística descriptiva: </a:t>
            </a:r>
          </a:p>
        </p:txBody>
      </p:sp>
      <p:pic>
        <p:nvPicPr>
          <p:cNvPr id="5" name="Imagen 4">
            <a:extLst>
              <a:ext uri="{FF2B5EF4-FFF2-40B4-BE49-F238E27FC236}">
                <a16:creationId xmlns:a16="http://schemas.microsoft.com/office/drawing/2014/main" id="{FDC4FFCF-C054-4985-BBE2-06BDA3944967}"/>
              </a:ext>
            </a:extLst>
          </p:cNvPr>
          <p:cNvPicPr>
            <a:picLocks noChangeAspect="1"/>
          </p:cNvPicPr>
          <p:nvPr/>
        </p:nvPicPr>
        <p:blipFill>
          <a:blip r:embed="rId9"/>
          <a:stretch>
            <a:fillRect/>
          </a:stretch>
        </p:blipFill>
        <p:spPr>
          <a:xfrm>
            <a:off x="8279789" y="4753471"/>
            <a:ext cx="1409110" cy="1409110"/>
          </a:xfrm>
          <a:prstGeom prst="rect">
            <a:avLst/>
          </a:prstGeom>
        </p:spPr>
      </p:pic>
    </p:spTree>
    <p:extLst>
      <p:ext uri="{BB962C8B-B14F-4D97-AF65-F5344CB8AC3E}">
        <p14:creationId xmlns:p14="http://schemas.microsoft.com/office/powerpoint/2010/main" val="289294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161364" y="1193344"/>
            <a:ext cx="8986713" cy="830997"/>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Propuesta de esquemas de validación de credenciales digitales para Certificaciones Colaborativas</a:t>
            </a:r>
            <a:endParaRPr lang="es-MX" sz="2400" b="1" i="1"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A9AD83A1-4E22-4440-921D-68695C717006}"/>
              </a:ext>
            </a:extLst>
          </p:cNvPr>
          <p:cNvSpPr/>
          <p:nvPr/>
        </p:nvSpPr>
        <p:spPr>
          <a:xfrm>
            <a:off x="8776446" y="1676757"/>
            <a:ext cx="2904565" cy="4524315"/>
          </a:xfrm>
          <a:prstGeom prst="rect">
            <a:avLst/>
          </a:prstGeom>
        </p:spPr>
        <p:txBody>
          <a:bodyPr wrap="square">
            <a:spAutoFit/>
          </a:bodyPr>
          <a:lstStyle/>
          <a:p>
            <a:pPr algn="just"/>
            <a:r>
              <a:rPr lang="es-ES" b="1" dirty="0">
                <a:latin typeface="Arial" panose="020B0604020202020204" pitchFamily="34" charset="0"/>
                <a:cs typeface="Arial" panose="020B0604020202020204" pitchFamily="34" charset="0"/>
              </a:rPr>
              <a:t>Directrices para ventaja competitiva sostenible: </a:t>
            </a:r>
          </a:p>
          <a:p>
            <a:pPr algn="just"/>
            <a:r>
              <a:rPr lang="es-ES" dirty="0">
                <a:latin typeface="Arial" panose="020B0604020202020204" pitchFamily="34" charset="0"/>
                <a:cs typeface="Arial" panose="020B0604020202020204" pitchFamily="34" charset="0"/>
              </a:rPr>
              <a:t>(Valor) Desarrollo de competencias y Oportunidades profesionales. </a:t>
            </a:r>
          </a:p>
          <a:p>
            <a:pPr algn="just"/>
            <a:r>
              <a:rPr lang="es-ES" dirty="0">
                <a:latin typeface="Arial" panose="020B0604020202020204" pitchFamily="34" charset="0"/>
                <a:cs typeface="Arial" panose="020B0604020202020204" pitchFamily="34" charset="0"/>
              </a:rPr>
              <a:t>(Rareza) Únicas en comparación con métodos tradicionales. </a:t>
            </a:r>
          </a:p>
          <a:p>
            <a:pPr algn="just"/>
            <a:r>
              <a:rPr lang="es-ES" dirty="0">
                <a:latin typeface="Arial" panose="020B0604020202020204" pitchFamily="34" charset="0"/>
                <a:cs typeface="Arial" panose="020B0604020202020204" pitchFamily="34" charset="0"/>
              </a:rPr>
              <a:t>(</a:t>
            </a:r>
            <a:r>
              <a:rPr lang="es-ES" dirty="0" err="1">
                <a:latin typeface="Arial" panose="020B0604020202020204" pitchFamily="34" charset="0"/>
                <a:cs typeface="Arial" panose="020B0604020202020204" pitchFamily="34" charset="0"/>
              </a:rPr>
              <a:t>Inimitabilidad</a:t>
            </a:r>
            <a:r>
              <a:rPr lang="es-ES" dirty="0">
                <a:latin typeface="Arial" panose="020B0604020202020204" pitchFamily="34" charset="0"/>
                <a:cs typeface="Arial" panose="020B0604020202020204" pitchFamily="34" charset="0"/>
              </a:rPr>
              <a:t>) Características técnicas y de seguridad. </a:t>
            </a:r>
          </a:p>
          <a:p>
            <a:pPr algn="just"/>
            <a:r>
              <a:rPr lang="es-ES" dirty="0">
                <a:latin typeface="Arial" panose="020B0604020202020204" pitchFamily="34" charset="0"/>
                <a:cs typeface="Arial" panose="020B0604020202020204" pitchFamily="34" charset="0"/>
              </a:rPr>
              <a:t>(Organización) Uso de recursos y capacidades para cumplimiento de objetivos.</a:t>
            </a:r>
          </a:p>
        </p:txBody>
      </p:sp>
      <p:sp>
        <p:nvSpPr>
          <p:cNvPr id="3" name="Rectángulo 2">
            <a:extLst>
              <a:ext uri="{FF2B5EF4-FFF2-40B4-BE49-F238E27FC236}">
                <a16:creationId xmlns:a16="http://schemas.microsoft.com/office/drawing/2014/main" id="{3860B771-8F82-4E13-BEE8-61B86F3D1EC9}"/>
              </a:ext>
            </a:extLst>
          </p:cNvPr>
          <p:cNvSpPr/>
          <p:nvPr/>
        </p:nvSpPr>
        <p:spPr>
          <a:xfrm>
            <a:off x="749691" y="2187229"/>
            <a:ext cx="3687838" cy="2031325"/>
          </a:xfrm>
          <a:prstGeom prst="rect">
            <a:avLst/>
          </a:prstGeom>
        </p:spPr>
        <p:txBody>
          <a:bodyPr wrap="square">
            <a:spAutoFit/>
          </a:bodyPr>
          <a:lstStyle/>
          <a:p>
            <a:r>
              <a:rPr lang="es-MX" b="1" dirty="0">
                <a:latin typeface="Arial" panose="020B0604020202020204" pitchFamily="34" charset="0"/>
                <a:cs typeface="Arial" panose="020B0604020202020204" pitchFamily="34" charset="0"/>
              </a:rPr>
              <a:t>A) Educación Colaborativa</a:t>
            </a:r>
          </a:p>
          <a:p>
            <a:endParaRPr lang="es-MX" dirty="0">
              <a:latin typeface="Arial" panose="020B0604020202020204" pitchFamily="34" charset="0"/>
              <a:cs typeface="Arial" panose="020B0604020202020204" pitchFamily="34" charset="0"/>
            </a:endParaRPr>
          </a:p>
          <a:p>
            <a:pPr marL="342900" indent="-342900">
              <a:buAutoNum type="arabicPeriod"/>
            </a:pPr>
            <a:r>
              <a:rPr lang="es-MX" b="1" dirty="0">
                <a:latin typeface="Arial" panose="020B0604020202020204" pitchFamily="34" charset="0"/>
                <a:cs typeface="Arial" panose="020B0604020202020204" pitchFamily="34" charset="0"/>
              </a:rPr>
              <a:t>Educación Dual</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Aprendiz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Mentor UAQ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Mentor Empleador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Centro Empleador</a:t>
            </a:r>
          </a:p>
        </p:txBody>
      </p:sp>
      <p:sp>
        <p:nvSpPr>
          <p:cNvPr id="21" name="Rectángulo 20">
            <a:extLst>
              <a:ext uri="{FF2B5EF4-FFF2-40B4-BE49-F238E27FC236}">
                <a16:creationId xmlns:a16="http://schemas.microsoft.com/office/drawing/2014/main" id="{AFC555CC-A652-4505-ADA3-00FCF78B5A41}"/>
              </a:ext>
            </a:extLst>
          </p:cNvPr>
          <p:cNvSpPr/>
          <p:nvPr/>
        </p:nvSpPr>
        <p:spPr>
          <a:xfrm>
            <a:off x="4335398" y="2557338"/>
            <a:ext cx="3696978" cy="1477328"/>
          </a:xfrm>
          <a:prstGeom prst="rect">
            <a:avLst/>
          </a:prstGeom>
        </p:spPr>
        <p:txBody>
          <a:bodyPr wrap="square">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2. Certificaciones Colaborativas</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Participante</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Docente Embajador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Centro Empleador</a:t>
            </a:r>
          </a:p>
        </p:txBody>
      </p:sp>
      <p:sp>
        <p:nvSpPr>
          <p:cNvPr id="22" name="Rectángulo 21">
            <a:extLst>
              <a:ext uri="{FF2B5EF4-FFF2-40B4-BE49-F238E27FC236}">
                <a16:creationId xmlns:a16="http://schemas.microsoft.com/office/drawing/2014/main" id="{36DC1532-F5AE-4D98-803C-A56C746881D9}"/>
              </a:ext>
            </a:extLst>
          </p:cNvPr>
          <p:cNvSpPr/>
          <p:nvPr/>
        </p:nvSpPr>
        <p:spPr>
          <a:xfrm>
            <a:off x="687300" y="4288652"/>
            <a:ext cx="3355782" cy="2031325"/>
          </a:xfrm>
          <a:prstGeom prst="rect">
            <a:avLst/>
          </a:prstGeom>
        </p:spPr>
        <p:txBody>
          <a:bodyPr wrap="square">
            <a:spAutoFit/>
          </a:bodyPr>
          <a:lstStyle/>
          <a:p>
            <a:r>
              <a:rPr lang="es-MX" b="1" dirty="0">
                <a:latin typeface="Arial" panose="020B0604020202020204" pitchFamily="34" charset="0"/>
                <a:cs typeface="Arial" panose="020B0604020202020204" pitchFamily="34" charset="0"/>
              </a:rPr>
              <a:t>B) </a:t>
            </a:r>
            <a:r>
              <a:rPr lang="es-MX" b="1" dirty="0" err="1">
                <a:latin typeface="Arial" panose="020B0604020202020204" pitchFamily="34" charset="0"/>
                <a:cs typeface="Arial" panose="020B0604020202020204" pitchFamily="34" charset="0"/>
              </a:rPr>
              <a:t>Coopetencia</a:t>
            </a:r>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1. Educación Continua UAQ</a:t>
            </a: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Participante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Instancias externas </a:t>
            </a: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Instancias internas</a:t>
            </a:r>
          </a:p>
        </p:txBody>
      </p:sp>
      <p:sp>
        <p:nvSpPr>
          <p:cNvPr id="24" name="Rectángulo 23">
            <a:extLst>
              <a:ext uri="{FF2B5EF4-FFF2-40B4-BE49-F238E27FC236}">
                <a16:creationId xmlns:a16="http://schemas.microsoft.com/office/drawing/2014/main" id="{E4AD5FBC-2793-4E18-911C-0598C273B129}"/>
              </a:ext>
            </a:extLst>
          </p:cNvPr>
          <p:cNvSpPr/>
          <p:nvPr/>
        </p:nvSpPr>
        <p:spPr>
          <a:xfrm>
            <a:off x="4381769" y="4552056"/>
            <a:ext cx="3355782" cy="1754326"/>
          </a:xfrm>
          <a:prstGeom prst="rect">
            <a:avLst/>
          </a:prstGeom>
        </p:spPr>
        <p:txBody>
          <a:bodyPr wrap="square">
            <a:spAutoFit/>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2. Gobierno del Estado</a:t>
            </a: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En proceso de definición del esquema</a:t>
            </a: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57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323611" y="1205054"/>
            <a:ext cx="8348019" cy="461665"/>
          </a:xfrm>
          <a:prstGeom prst="rect">
            <a:avLst/>
          </a:prstGeom>
          <a:noFill/>
        </p:spPr>
        <p:txBody>
          <a:bodyPr wrap="square" rtlCol="0">
            <a:spAutoFit/>
          </a:bodyPr>
          <a:lstStyle/>
          <a:p>
            <a:r>
              <a:rPr lang="es-MX" sz="2400" b="1" i="1" dirty="0">
                <a:latin typeface="Arial" panose="020B0604020202020204" pitchFamily="34" charset="0"/>
                <a:cs typeface="Arial" panose="020B0604020202020204" pitchFamily="34" charset="0"/>
              </a:rPr>
              <a:t>Referencias:</a:t>
            </a:r>
          </a:p>
        </p:txBody>
      </p:sp>
      <p:sp>
        <p:nvSpPr>
          <p:cNvPr id="21" name="CuadroTexto 20">
            <a:extLst>
              <a:ext uri="{FF2B5EF4-FFF2-40B4-BE49-F238E27FC236}">
                <a16:creationId xmlns:a16="http://schemas.microsoft.com/office/drawing/2014/main" id="{67260165-9698-4295-96F4-44AF8E98EE55}"/>
              </a:ext>
            </a:extLst>
          </p:cNvPr>
          <p:cNvSpPr txBox="1"/>
          <p:nvPr/>
        </p:nvSpPr>
        <p:spPr>
          <a:xfrm>
            <a:off x="103279" y="1697576"/>
            <a:ext cx="5362244" cy="4811574"/>
          </a:xfrm>
          <a:prstGeom prst="rect">
            <a:avLst/>
          </a:prstGeom>
          <a:noFill/>
        </p:spPr>
        <p:txBody>
          <a:bodyPr wrap="square" rtlCol="0">
            <a:spAutoFit/>
          </a:bodyPr>
          <a:lstStyle/>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Aguilar, J., Terán, O. y Morantes, W. (2006). </a:t>
            </a:r>
            <a:r>
              <a:rPr lang="es-MX" sz="800" i="1" dirty="0">
                <a:latin typeface="Arial" panose="020B0604020202020204" pitchFamily="34" charset="0"/>
                <a:ea typeface="Calibri" panose="020F0502020204030204" pitchFamily="34" charset="0"/>
                <a:cs typeface="Times New Roman" panose="02020603050405020304" pitchFamily="18" charset="0"/>
              </a:rPr>
              <a:t>Prospectiva Tecnológica</a:t>
            </a:r>
            <a:r>
              <a:rPr lang="es-MX" sz="800" dirty="0">
                <a:latin typeface="Arial" panose="020B0604020202020204" pitchFamily="34" charset="0"/>
                <a:ea typeface="Calibri" panose="020F0502020204030204" pitchFamily="34" charset="0"/>
                <a:cs typeface="Times New Roman" panose="02020603050405020304" pitchFamily="18" charset="0"/>
              </a:rPr>
              <a:t>. Recuperado de: http://www.ing.ula.ve/~aguilar/actividad-docente/TYachay1/documentos/LibroProspectiva.pdf </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Alemán-Falcón, J. y Calcines-Piñero, M. (2022). </a:t>
            </a:r>
            <a:r>
              <a:rPr lang="es-MX" sz="800" i="1" dirty="0">
                <a:latin typeface="Arial" panose="020B0604020202020204" pitchFamily="34" charset="0"/>
                <a:ea typeface="Calibri" panose="020F0502020204030204" pitchFamily="34" charset="0"/>
                <a:cs typeface="Times New Roman" panose="02020603050405020304" pitchFamily="18" charset="0"/>
              </a:rPr>
              <a:t>La internacionalización del Sistema Dual de Formación Profesional Alemán: Factores para su implementación en otros países.</a:t>
            </a:r>
            <a:r>
              <a:rPr lang="es-MX" sz="800" dirty="0">
                <a:latin typeface="Arial" panose="020B0604020202020204" pitchFamily="34" charset="0"/>
                <a:ea typeface="Calibri" panose="020F0502020204030204" pitchFamily="34" charset="0"/>
                <a:cs typeface="Times New Roman" panose="02020603050405020304" pitchFamily="18" charset="0"/>
              </a:rPr>
              <a:t> Recuperado de: https://epaa.asu.edu/index.php/epaa/article/view/6029/2817Araiza, S. y Méndez, M. (2022</a:t>
            </a:r>
            <a:r>
              <a:rPr lang="es-MX" sz="800" i="1" dirty="0">
                <a:latin typeface="Arial" panose="020B0604020202020204" pitchFamily="34" charset="0"/>
                <a:ea typeface="Calibri" panose="020F0502020204030204" pitchFamily="34" charset="0"/>
                <a:cs typeface="Times New Roman" panose="02020603050405020304" pitchFamily="18" charset="0"/>
              </a:rPr>
              <a:t>). Memoria de Estadía “Institucionalización de la Estrategia Transversal "Acreditaciones Colaborativas" en la Coordinación de Educación Colaborativa para la Experiencia Laboral de la Universidad Autónoma de Querétaro”. </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Asociación Nacional de Universidades e Instituciones de Educación superior. (2018). </a:t>
            </a:r>
            <a:r>
              <a:rPr lang="es-MX" sz="800" i="1" dirty="0">
                <a:latin typeface="Arial" panose="020B0604020202020204" pitchFamily="34" charset="0"/>
                <a:ea typeface="Calibri" panose="020F0502020204030204" pitchFamily="34" charset="0"/>
                <a:cs typeface="Times New Roman" panose="02020603050405020304" pitchFamily="18" charset="0"/>
              </a:rPr>
              <a:t>Visión y acción 2030 Propuesta de la ANUIES para renovar la Educación superior en México.</a:t>
            </a:r>
            <a:r>
              <a:rPr lang="es-MX" sz="800" dirty="0">
                <a:latin typeface="Arial" panose="020B0604020202020204" pitchFamily="34" charset="0"/>
                <a:ea typeface="Calibri" panose="020F0502020204030204" pitchFamily="34" charset="0"/>
                <a:cs typeface="Times New Roman" panose="02020603050405020304" pitchFamily="18" charset="0"/>
              </a:rPr>
              <a:t> Recuperado de: http://www.anuies.mx/media/docs/avisos/pdf/VISION_Y_ACCION_2030.pdf</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Barboza, J. (2008). </a:t>
            </a:r>
            <a:r>
              <a:rPr lang="es-MX" sz="800" i="1" dirty="0">
                <a:latin typeface="Arial" panose="020B0604020202020204" pitchFamily="34" charset="0"/>
                <a:ea typeface="Calibri" panose="020F0502020204030204" pitchFamily="34" charset="0"/>
                <a:cs typeface="Times New Roman" panose="02020603050405020304" pitchFamily="18" charset="0"/>
              </a:rPr>
              <a:t>Un análisis del proceso de certificación profesional. Investigación educativa</a:t>
            </a:r>
            <a:r>
              <a:rPr lang="es-MX" sz="800" dirty="0">
                <a:latin typeface="Arial" panose="020B0604020202020204" pitchFamily="34" charset="0"/>
                <a:ea typeface="Calibri" panose="020F0502020204030204" pitchFamily="34" charset="0"/>
                <a:cs typeface="Times New Roman" panose="02020603050405020304" pitchFamily="18" charset="0"/>
              </a:rPr>
              <a:t>, 12(21), 97-122.</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Barrón, et al. (2008). </a:t>
            </a:r>
            <a:r>
              <a:rPr lang="es-MX" sz="800" i="1" dirty="0">
                <a:latin typeface="Arial" panose="020B0604020202020204" pitchFamily="34" charset="0"/>
                <a:ea typeface="Calibri" panose="020F0502020204030204" pitchFamily="34" charset="0"/>
                <a:cs typeface="Times New Roman" panose="02020603050405020304" pitchFamily="18" charset="0"/>
              </a:rPr>
              <a:t>Las competencias y la educación universitaria, una exploración, Ide@s CONCYTEG,</a:t>
            </a:r>
            <a:r>
              <a:rPr lang="es-MX" sz="800" dirty="0">
                <a:latin typeface="Arial" panose="020B0604020202020204" pitchFamily="34" charset="0"/>
                <a:ea typeface="Calibri" panose="020F0502020204030204" pitchFamily="34" charset="0"/>
                <a:cs typeface="Times New Roman" panose="02020603050405020304" pitchFamily="18" charset="0"/>
              </a:rPr>
              <a:t> 3(39), 155-173.</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Boavida, A. y Da Ponte, P. (2011). </a:t>
            </a:r>
            <a:r>
              <a:rPr lang="es-MX" sz="800" i="1" dirty="0">
                <a:latin typeface="Arial" panose="020B0604020202020204" pitchFamily="34" charset="0"/>
                <a:ea typeface="Calibri" panose="020F0502020204030204" pitchFamily="34" charset="0"/>
                <a:cs typeface="Times New Roman" panose="02020603050405020304" pitchFamily="18" charset="0"/>
              </a:rPr>
              <a:t>Investigación colaborativa: potencialidades y problemas.</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Bueno, C. (2006). </a:t>
            </a:r>
            <a:r>
              <a:rPr lang="es-MX" sz="800" i="1" dirty="0">
                <a:latin typeface="Arial" panose="020B0604020202020204" pitchFamily="34" charset="0"/>
                <a:ea typeface="Calibri" panose="020F0502020204030204" pitchFamily="34" charset="0"/>
                <a:cs typeface="Times New Roman" panose="02020603050405020304" pitchFamily="18" charset="0"/>
              </a:rPr>
              <a:t>La certificación profesional: algunas reflexiones y cuestiones a debate. </a:t>
            </a:r>
            <a:r>
              <a:rPr lang="es-MX" sz="800" dirty="0">
                <a:latin typeface="Arial" panose="020B0604020202020204" pitchFamily="34" charset="0"/>
                <a:ea typeface="Calibri" panose="020F0502020204030204" pitchFamily="34" charset="0"/>
                <a:cs typeface="Times New Roman" panose="02020603050405020304" pitchFamily="18" charset="0"/>
              </a:rPr>
              <a:t>Revista Educar, 38. España.</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Cesarano, A. (2014). </a:t>
            </a:r>
            <a:r>
              <a:rPr lang="es-MX" sz="800" i="1" dirty="0">
                <a:latin typeface="Arial" panose="020B0604020202020204" pitchFamily="34" charset="0"/>
                <a:ea typeface="Calibri" panose="020F0502020204030204" pitchFamily="34" charset="0"/>
                <a:cs typeface="Times New Roman" panose="02020603050405020304" pitchFamily="18" charset="0"/>
              </a:rPr>
              <a:t>UNIDAD DE MONITOREO TECNOLÓGICO PARA GESTIONAR EL CONOCIMIENTO EN EL DESARROLLO DE LAS TECNOLOGÍAS DE INFORMACIÓN LIBRES EN EL CENTRO NACIONAL DE TECNOLOGÍAS DE LA INFORMACIÓN (CNTI). </a:t>
            </a:r>
            <a:r>
              <a:rPr lang="es-MX" sz="800" dirty="0">
                <a:latin typeface="Arial" panose="020B0604020202020204" pitchFamily="34" charset="0"/>
                <a:ea typeface="Calibri" panose="020F0502020204030204" pitchFamily="34" charset="0"/>
                <a:cs typeface="Times New Roman" panose="02020603050405020304" pitchFamily="18" charset="0"/>
              </a:rPr>
              <a:t>Recuperado de: https://www.redalyc.org/pdf/784/78435427004.pdf</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Cintac, S.., Indura, S.., Hnos, S. y Mackay, H. (2014). </a:t>
            </a:r>
            <a:r>
              <a:rPr lang="es-MX" sz="800" i="1" dirty="0">
                <a:latin typeface="Arial" panose="020B0604020202020204" pitchFamily="34" charset="0"/>
                <a:ea typeface="Calibri" panose="020F0502020204030204" pitchFamily="34" charset="0"/>
                <a:cs typeface="Times New Roman" panose="02020603050405020304" pitchFamily="18" charset="0"/>
              </a:rPr>
              <a:t>Prospección y Difusión de Tecnologías y Normativas sobre Diseño de Estructuras de Acero.</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CONOCER. (2021). </a:t>
            </a:r>
            <a:r>
              <a:rPr lang="es-MX" sz="800" i="1" dirty="0">
                <a:latin typeface="Arial" panose="020B0604020202020204" pitchFamily="34" charset="0"/>
                <a:ea typeface="Calibri" panose="020F0502020204030204" pitchFamily="34" charset="0"/>
                <a:cs typeface="Times New Roman" panose="02020603050405020304" pitchFamily="18" charset="0"/>
              </a:rPr>
              <a:t>Programa Institucional 2021-2024 Consejo Nacional de Normalización y Certificación de Competencias Laborales. </a:t>
            </a:r>
            <a:r>
              <a:rPr lang="es-MX" sz="800" dirty="0">
                <a:latin typeface="Arial" panose="020B0604020202020204" pitchFamily="34" charset="0"/>
                <a:ea typeface="Calibri" panose="020F0502020204030204" pitchFamily="34" charset="0"/>
                <a:cs typeface="Times New Roman" panose="02020603050405020304" pitchFamily="18" charset="0"/>
              </a:rPr>
              <a:t>Recuperado de: https://www.dof.gob.mx/nota_detalle.php?codigo=5616875&amp;fecha=27/04/2021#gsc.tab=0</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Enciclopedia de Ciencias y Tecnologías en Argentina. (s.f.). </a:t>
            </a:r>
            <a:r>
              <a:rPr lang="es-MX" sz="800" i="1" dirty="0">
                <a:latin typeface="Arial" panose="020B0604020202020204" pitchFamily="34" charset="0"/>
                <a:ea typeface="Calibri" panose="020F0502020204030204" pitchFamily="34" charset="0"/>
                <a:cs typeface="Times New Roman" panose="02020603050405020304" pitchFamily="18" charset="0"/>
              </a:rPr>
              <a:t>Difusión tecnológica</a:t>
            </a:r>
            <a:r>
              <a:rPr lang="es-MX" sz="800" dirty="0">
                <a:latin typeface="Arial" panose="020B0604020202020204" pitchFamily="34" charset="0"/>
                <a:ea typeface="Calibri" panose="020F0502020204030204" pitchFamily="34" charset="0"/>
                <a:cs typeface="Times New Roman" panose="02020603050405020304" pitchFamily="18" charset="0"/>
              </a:rPr>
              <a:t>. Recuperado de: https://cyt-ar.com.ar/cyt-ar/index.php/Difusi%C3%B3n_tecnol%C3%B3gica#:~:text=La%20difusi%C3%B3n%20tecnol%C3%B3gica%20o%20difusi%C3%B3n,o%20usadas%20de%20modo%20generalizado.</a:t>
            </a:r>
            <a:endParaRPr lang="es-MX"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CuadroTexto 21">
            <a:extLst>
              <a:ext uri="{FF2B5EF4-FFF2-40B4-BE49-F238E27FC236}">
                <a16:creationId xmlns:a16="http://schemas.microsoft.com/office/drawing/2014/main" id="{2A7D77EF-9192-42AC-A949-B5011C34EB1E}"/>
              </a:ext>
            </a:extLst>
          </p:cNvPr>
          <p:cNvSpPr txBox="1"/>
          <p:nvPr/>
        </p:nvSpPr>
        <p:spPr>
          <a:xfrm>
            <a:off x="5817427" y="1309071"/>
            <a:ext cx="5784191" cy="5262979"/>
          </a:xfrm>
          <a:prstGeom prst="rect">
            <a:avLst/>
          </a:prstGeom>
          <a:noFill/>
        </p:spPr>
        <p:txBody>
          <a:bodyPr wrap="square" rtlCol="0">
            <a:spAutoFit/>
          </a:bodyPr>
          <a:lstStyle/>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Davidson, C. (2017). </a:t>
            </a:r>
            <a:r>
              <a:rPr lang="es-MX" sz="800" i="1" dirty="0">
                <a:latin typeface="Arial" panose="020B0604020202020204" pitchFamily="34" charset="0"/>
                <a:ea typeface="Calibri" panose="020F0502020204030204" pitchFamily="34" charset="0"/>
                <a:cs typeface="Times New Roman" panose="02020603050405020304" pitchFamily="18" charset="0"/>
              </a:rPr>
              <a:t>EN POCAS PALABRAS, NO PODEMOS SEGUIR PREPARANDO A LOS NIÑOS PARA UN MUNDO QUE NO EXISTE.</a:t>
            </a:r>
            <a:r>
              <a:rPr lang="es-MX" sz="800" dirty="0">
                <a:latin typeface="Arial" panose="020B0604020202020204" pitchFamily="34" charset="0"/>
                <a:ea typeface="Calibri" panose="020F0502020204030204" pitchFamily="34" charset="0"/>
                <a:cs typeface="Times New Roman" panose="02020603050405020304" pitchFamily="18" charset="0"/>
              </a:rPr>
              <a:t> Recuperado de: https://virtualeduca.org/exponencial/educacion.php</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Delgado-Fernández, et al. (2011). </a:t>
            </a:r>
            <a:r>
              <a:rPr lang="es-MX" sz="800" i="1" dirty="0">
                <a:latin typeface="Arial" panose="020B0604020202020204" pitchFamily="34" charset="0"/>
                <a:ea typeface="Calibri" panose="020F0502020204030204" pitchFamily="34" charset="0"/>
                <a:cs typeface="Times New Roman" panose="02020603050405020304" pitchFamily="18" charset="0"/>
              </a:rPr>
              <a:t>Vigilancia tecnológica en una Universidad de Ciencias Técnicas</a:t>
            </a:r>
            <a:r>
              <a:rPr lang="es-MX" sz="800" dirty="0">
                <a:latin typeface="Arial" panose="020B0604020202020204" pitchFamily="34" charset="0"/>
                <a:ea typeface="Calibri" panose="020F0502020204030204" pitchFamily="34" charset="0"/>
                <a:cs typeface="Times New Roman" panose="02020603050405020304" pitchFamily="18" charset="0"/>
              </a:rPr>
              <a:t>. Ingeniería Industrial, 32(1), 69-75.</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Galdeano, C. y Valiente, A. (2010). </a:t>
            </a:r>
            <a:r>
              <a:rPr lang="es-MX" sz="800" i="1" dirty="0">
                <a:latin typeface="Arial" panose="020B0604020202020204" pitchFamily="34" charset="0"/>
                <a:ea typeface="Calibri" panose="020F0502020204030204" pitchFamily="34" charset="0"/>
                <a:cs typeface="Times New Roman" panose="02020603050405020304" pitchFamily="18" charset="0"/>
              </a:rPr>
              <a:t>Competencias profesionales</a:t>
            </a:r>
            <a:r>
              <a:rPr lang="es-MX" sz="800" dirty="0">
                <a:latin typeface="Arial" panose="020B0604020202020204" pitchFamily="34" charset="0"/>
                <a:ea typeface="Calibri" panose="020F0502020204030204" pitchFamily="34" charset="0"/>
                <a:cs typeface="Times New Roman" panose="02020603050405020304" pitchFamily="18" charset="0"/>
              </a:rPr>
              <a:t>. Recuperado de: https://www.scielo.org.mx/scielo.php?script=sci_arttext&amp;pid=S0187893X2010000100004</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err="1">
                <a:latin typeface="Arial" panose="020B0604020202020204" pitchFamily="34" charset="0"/>
                <a:ea typeface="Calibri" panose="020F0502020204030204" pitchFamily="34" charset="0"/>
                <a:cs typeface="Times New Roman" panose="02020603050405020304" pitchFamily="18" charset="0"/>
              </a:rPr>
              <a:t>Greer</a:t>
            </a:r>
            <a:r>
              <a:rPr lang="es-MX" sz="800" dirty="0">
                <a:latin typeface="Arial" panose="020B0604020202020204" pitchFamily="34" charset="0"/>
                <a:ea typeface="Calibri" panose="020F0502020204030204" pitchFamily="34" charset="0"/>
                <a:cs typeface="Times New Roman" panose="02020603050405020304" pitchFamily="18" charset="0"/>
              </a:rPr>
              <a:t>, R. (11 de noviembre 2020). </a:t>
            </a:r>
            <a:r>
              <a:rPr lang="es-MX" sz="800" i="1" dirty="0">
                <a:latin typeface="Arial" panose="020B0604020202020204" pitchFamily="34" charset="0"/>
                <a:ea typeface="Calibri" panose="020F0502020204030204" pitchFamily="34" charset="0"/>
                <a:cs typeface="Times New Roman" panose="02020603050405020304" pitchFamily="18" charset="0"/>
              </a:rPr>
              <a:t>INFORME SOBRE SALARIOS Y HABILIDADES 2020 - GLOBAL KNOWLEDGE.</a:t>
            </a:r>
            <a:r>
              <a:rPr lang="es-MX" sz="800" dirty="0">
                <a:latin typeface="Arial" panose="020B0604020202020204" pitchFamily="34" charset="0"/>
                <a:ea typeface="Calibri" panose="020F0502020204030204" pitchFamily="34" charset="0"/>
                <a:cs typeface="Times New Roman" panose="02020603050405020304" pitchFamily="18" charset="0"/>
              </a:rPr>
              <a:t> Recuperado de: https://www.globalknowledge.com/es-es/company/news/press-releases/informe%20sobre%20salarios%20y%20habilidades%202020</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González, J. y Wagenaar, R. (2003). </a:t>
            </a:r>
            <a:r>
              <a:rPr lang="en-US" sz="800" i="1" dirty="0">
                <a:latin typeface="Arial" panose="020B0604020202020204" pitchFamily="34" charset="0"/>
                <a:ea typeface="Calibri" panose="020F0502020204030204" pitchFamily="34" charset="0"/>
                <a:cs typeface="Times New Roman" panose="02020603050405020304" pitchFamily="18" charset="0"/>
              </a:rPr>
              <a:t>Tuning Educational Structures in Europe.</a:t>
            </a:r>
            <a:r>
              <a:rPr lang="en-US" sz="800" dirty="0">
                <a:latin typeface="Arial" panose="020B0604020202020204" pitchFamily="34" charset="0"/>
                <a:ea typeface="Calibri" panose="020F0502020204030204" pitchFamily="34" charset="0"/>
                <a:cs typeface="Times New Roman" panose="02020603050405020304" pitchFamily="18" charset="0"/>
              </a:rPr>
              <a:t> </a:t>
            </a:r>
            <a:r>
              <a:rPr lang="es-MX" sz="800" dirty="0">
                <a:latin typeface="Arial" panose="020B0604020202020204" pitchFamily="34" charset="0"/>
                <a:ea typeface="Calibri" panose="020F0502020204030204" pitchFamily="34" charset="0"/>
                <a:cs typeface="Times New Roman" panose="02020603050405020304" pitchFamily="18" charset="0"/>
              </a:rPr>
              <a:t>Informe Final. Fase 1. Bilbao: Universidad de Deusto</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Hidalgo, A. (1999). </a:t>
            </a:r>
            <a:r>
              <a:rPr lang="es-MX" sz="800" i="1" dirty="0">
                <a:latin typeface="Arial" panose="020B0604020202020204" pitchFamily="34" charset="0"/>
                <a:ea typeface="Calibri" panose="020F0502020204030204" pitchFamily="34" charset="0"/>
                <a:cs typeface="Times New Roman" panose="02020603050405020304" pitchFamily="18" charset="0"/>
              </a:rPr>
              <a:t>La gestión de la tecnología como factor estratégico de la competitividad industrial.</a:t>
            </a:r>
            <a:r>
              <a:rPr lang="es-MX" sz="800" dirty="0">
                <a:latin typeface="Arial" panose="020B0604020202020204" pitchFamily="34" charset="0"/>
                <a:ea typeface="Calibri" panose="020F0502020204030204" pitchFamily="34" charset="0"/>
                <a:cs typeface="Times New Roman" panose="02020603050405020304" pitchFamily="18" charset="0"/>
              </a:rPr>
              <a:t> Recuperado de: https://www.mincotur.gob.es/Publicaciones/Publicacionesperiodicas/EconomiaIndustrial/RevistaEconomiaIndustrial/330/08ahid.pdf</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López, A., Méndez, D., Paz, A. y Arboleda, H. (2016). </a:t>
            </a:r>
            <a:r>
              <a:rPr lang="es-MX" sz="800" i="1" dirty="0">
                <a:latin typeface="Arial" panose="020B0604020202020204" pitchFamily="34" charset="0"/>
                <a:ea typeface="Calibri" panose="020F0502020204030204" pitchFamily="34" charset="0"/>
                <a:cs typeface="Times New Roman" panose="02020603050405020304" pitchFamily="18" charset="0"/>
              </a:rPr>
              <a:t>Desarrollo e Instrumentación de un Proceso de Vigilancia Tecnológica basado en Protocolos de Revisión Sistemática de la Literatura. Información tecnológica</a:t>
            </a:r>
            <a:r>
              <a:rPr lang="es-MX" sz="800" dirty="0">
                <a:latin typeface="Arial" panose="020B0604020202020204" pitchFamily="34" charset="0"/>
                <a:ea typeface="Calibri" panose="020F0502020204030204" pitchFamily="34" charset="0"/>
                <a:cs typeface="Times New Roman" panose="02020603050405020304" pitchFamily="18" charset="0"/>
              </a:rPr>
              <a:t>, 27(4), 155-164.</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López, J. (15 de mayo de 2020). </a:t>
            </a:r>
            <a:r>
              <a:rPr lang="es-MX" sz="800" i="1" dirty="0">
                <a:latin typeface="Arial" panose="020B0604020202020204" pitchFamily="34" charset="0"/>
                <a:ea typeface="Calibri" panose="020F0502020204030204" pitchFamily="34" charset="0"/>
                <a:cs typeface="Times New Roman" panose="02020603050405020304" pitchFamily="18" charset="0"/>
              </a:rPr>
              <a:t>La importancia y necesidad de las certificaciones en el proceso de innovación</a:t>
            </a:r>
            <a:r>
              <a:rPr lang="es-MX" sz="800" dirty="0">
                <a:latin typeface="Arial" panose="020B0604020202020204" pitchFamily="34" charset="0"/>
                <a:ea typeface="Calibri" panose="020F0502020204030204" pitchFamily="34" charset="0"/>
                <a:cs typeface="Times New Roman" panose="02020603050405020304" pitchFamily="18" charset="0"/>
              </a:rPr>
              <a:t>. Forbes. Recuperado de: https://www.forbes.com.mx/la-importancia-y-necesidad-de-las-certificaciones-en-el-proceso-de-innovacion/</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Martins, (2022). </a:t>
            </a:r>
            <a:r>
              <a:rPr lang="es-MX" sz="800" i="1" dirty="0">
                <a:latin typeface="Arial" panose="020B0604020202020204" pitchFamily="34" charset="0"/>
                <a:ea typeface="Calibri" panose="020F0502020204030204" pitchFamily="34" charset="0"/>
                <a:cs typeface="Times New Roman" panose="02020603050405020304" pitchFamily="18" charset="0"/>
              </a:rPr>
              <a:t>Tu guía para comenzar con la gestión de recursos.</a:t>
            </a:r>
            <a:r>
              <a:rPr lang="es-MX" sz="800" dirty="0">
                <a:latin typeface="Arial" panose="020B0604020202020204" pitchFamily="34" charset="0"/>
                <a:ea typeface="Calibri" panose="020F0502020204030204" pitchFamily="34" charset="0"/>
                <a:cs typeface="Times New Roman" panose="02020603050405020304" pitchFamily="18" charset="0"/>
              </a:rPr>
              <a:t> Recuperado de: https://asana.com/es/resources/resource-management-plan</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Mana, F. y De Giovanni, R. (2020). </a:t>
            </a:r>
            <a:r>
              <a:rPr lang="es-MX" sz="800" i="1" dirty="0">
                <a:latin typeface="Arial" panose="020B0604020202020204" pitchFamily="34" charset="0"/>
                <a:ea typeface="Calibri" panose="020F0502020204030204" pitchFamily="34" charset="0"/>
                <a:cs typeface="Times New Roman" panose="02020603050405020304" pitchFamily="18" charset="0"/>
              </a:rPr>
              <a:t>Claves para una Educación Exponencial (EdEx). </a:t>
            </a:r>
            <a:r>
              <a:rPr lang="es-MX" sz="800" dirty="0">
                <a:latin typeface="Arial" panose="020B0604020202020204" pitchFamily="34" charset="0"/>
                <a:ea typeface="Calibri" panose="020F0502020204030204" pitchFamily="34" charset="0"/>
                <a:cs typeface="Times New Roman" panose="02020603050405020304" pitchFamily="18" charset="0"/>
              </a:rPr>
              <a:t>Recuperado de: https://encuentros.virtualeduca.red/storage/ponencias/argentina2018/h7Lwq6tizN2zFBmaYd8hCshutYz4DDDn1b7aRsca.pdf</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Mantilla, S. (2021). </a:t>
            </a:r>
            <a:r>
              <a:rPr lang="es-MX" sz="800" i="1" dirty="0">
                <a:latin typeface="Arial" panose="020B0604020202020204" pitchFamily="34" charset="0"/>
                <a:ea typeface="Calibri" panose="020F0502020204030204" pitchFamily="34" charset="0"/>
                <a:cs typeface="Times New Roman" panose="02020603050405020304" pitchFamily="18" charset="0"/>
              </a:rPr>
              <a:t>Estándares/Normas internacionales de aseguramiento de la información financiera </a:t>
            </a:r>
            <a:r>
              <a:rPr lang="es-MX" sz="800" dirty="0">
                <a:latin typeface="Arial" panose="020B0604020202020204" pitchFamily="34" charset="0"/>
                <a:ea typeface="Calibri" panose="020F0502020204030204" pitchFamily="34" charset="0"/>
                <a:cs typeface="Times New Roman" panose="02020603050405020304" pitchFamily="18" charset="0"/>
              </a:rPr>
              <a:t>- 2a Edición: Los fundamentos, los estándares y las implicaciones - 365 preguntas de selección múltiple. 2da Ed. México: Ediciones de la U.</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r>
              <a:rPr lang="es-MX" sz="800" dirty="0">
                <a:latin typeface="Arial" panose="020B0604020202020204" pitchFamily="34" charset="0"/>
                <a:ea typeface="Calibri" panose="020F0502020204030204" pitchFamily="34" charset="0"/>
                <a:cs typeface="Times New Roman" panose="02020603050405020304" pitchFamily="18" charset="0"/>
              </a:rPr>
              <a:t>Medellín, G. (2016). </a:t>
            </a:r>
            <a:r>
              <a:rPr lang="es-MX" sz="800" i="1" dirty="0">
                <a:latin typeface="Arial" panose="020B0604020202020204" pitchFamily="34" charset="0"/>
                <a:ea typeface="Calibri" panose="020F0502020204030204" pitchFamily="34" charset="0"/>
                <a:cs typeface="Times New Roman" panose="02020603050405020304" pitchFamily="18" charset="0"/>
              </a:rPr>
              <a:t>Una perspectiva de Silicon Valley-La Ciudad Tecnológica.</a:t>
            </a:r>
            <a:r>
              <a:rPr lang="es-MX" sz="800" dirty="0">
                <a:latin typeface="Arial" panose="020B0604020202020204" pitchFamily="34" charset="0"/>
                <a:ea typeface="Calibri" panose="020F0502020204030204" pitchFamily="34" charset="0"/>
                <a:cs typeface="Times New Roman" panose="02020603050405020304" pitchFamily="18" charset="0"/>
              </a:rPr>
              <a:t> Recuperado de: https://www.ecorfan.org/handbooks/Ciencias%20Sistemas%20Informacion%20T-I/Handbook%20Universidad%20Iberoamericana_3.pdf</a:t>
            </a:r>
            <a:endParaRPr lang="es-MX" sz="800" dirty="0">
              <a:latin typeface="Calibri" panose="020F0502020204030204" pitchFamily="34" charset="0"/>
              <a:ea typeface="Calibri" panose="020F0502020204030204" pitchFamily="34" charset="0"/>
              <a:cs typeface="Times New Roman" panose="02020603050405020304" pitchFamily="18" charset="0"/>
            </a:endParaRPr>
          </a:p>
          <a:p>
            <a:pPr marL="450215" indent="-450215" algn="just">
              <a:spcAft>
                <a:spcPts val="800"/>
              </a:spcAft>
            </a:pPr>
            <a:endParaRPr lang="es-MX"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42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3" name="CuadroTexto 22">
            <a:extLst>
              <a:ext uri="{FF2B5EF4-FFF2-40B4-BE49-F238E27FC236}">
                <a16:creationId xmlns:a16="http://schemas.microsoft.com/office/drawing/2014/main" id="{7484426E-2B76-4677-9B19-B556F18E6C9F}"/>
              </a:ext>
            </a:extLst>
          </p:cNvPr>
          <p:cNvSpPr txBox="1"/>
          <p:nvPr/>
        </p:nvSpPr>
        <p:spPr>
          <a:xfrm>
            <a:off x="201679" y="1283450"/>
            <a:ext cx="5395368" cy="4596130"/>
          </a:xfrm>
          <a:prstGeom prst="rect">
            <a:avLst/>
          </a:prstGeom>
          <a:noFill/>
        </p:spPr>
        <p:txBody>
          <a:bodyPr wrap="square" rtlCol="0">
            <a:spAutoFit/>
          </a:bodyPr>
          <a:lstStyle/>
          <a:p>
            <a:pPr marL="450215" lvl="0" indent="-450215" algn="just">
              <a:spcAft>
                <a:spcPts val="800"/>
              </a:spcAft>
            </a:pPr>
            <a:r>
              <a:rPr lang="es-MX" sz="900" dirty="0">
                <a:solidFill>
                  <a:prstClr val="black"/>
                </a:solidFill>
                <a:latin typeface="Arial" panose="020B0604020202020204" pitchFamily="34" charset="0"/>
                <a:ea typeface="Calibri" panose="020F0502020204030204" pitchFamily="34" charset="0"/>
                <a:cs typeface="Arial" panose="020B0604020202020204" pitchFamily="34" charset="0"/>
              </a:rPr>
              <a:t>Mejía, J. (2020). </a:t>
            </a:r>
            <a:r>
              <a:rPr lang="es-MX" sz="900" i="1" dirty="0">
                <a:solidFill>
                  <a:prstClr val="black"/>
                </a:solidFill>
                <a:latin typeface="Arial" panose="020B0604020202020204" pitchFamily="34" charset="0"/>
                <a:ea typeface="Calibri" panose="020F0502020204030204" pitchFamily="34" charset="0"/>
                <a:cs typeface="Arial" panose="020B0604020202020204" pitchFamily="34" charset="0"/>
              </a:rPr>
              <a:t>ENSAYOS 2019. DE CUESTIONARIO A ESCALA EXPOSICIÓN DE TRABAJOS DE INVESTIGACIÓN EN LAS CIENCIAS DE LA ADMINISTRACIÓN COMO BASE PARA LA INNOVACIÓN. </a:t>
            </a:r>
            <a:r>
              <a:rPr lang="es-MX" sz="900" dirty="0">
                <a:solidFill>
                  <a:prstClr val="black"/>
                </a:solidFill>
                <a:latin typeface="Arial" panose="020B0604020202020204" pitchFamily="34" charset="0"/>
                <a:ea typeface="Calibri" panose="020F0502020204030204" pitchFamily="34" charset="0"/>
                <a:cs typeface="Arial" panose="020B0604020202020204" pitchFamily="34" charset="0"/>
              </a:rPr>
              <a:t>Recuperado de: https://amidi.mx/sites/default/files/2022-12/2020.amidi_.tomo_iv_ensayos_2019_de_cuestionario_a_escala._exposicion_de_trabajos_de_investigacion_0_0_compressed_0_0.pdf#page=13 </a:t>
            </a:r>
          </a:p>
          <a:p>
            <a:pPr marL="450215" lvl="0" indent="-450215" algn="just">
              <a:spcAft>
                <a:spcPts val="800"/>
              </a:spcAft>
            </a:pPr>
            <a:r>
              <a:rPr lang="es-MX" sz="900" dirty="0">
                <a:solidFill>
                  <a:prstClr val="black"/>
                </a:solidFill>
                <a:latin typeface="Arial" panose="020B0604020202020204" pitchFamily="34" charset="0"/>
                <a:ea typeface="Calibri" panose="020F0502020204030204" pitchFamily="34" charset="0"/>
                <a:cs typeface="Arial" panose="020B0604020202020204" pitchFamily="34" charset="0"/>
              </a:rPr>
              <a:t>Microsoft. (2023). </a:t>
            </a:r>
            <a:r>
              <a:rPr lang="es-MX" sz="900" i="1" dirty="0">
                <a:solidFill>
                  <a:prstClr val="black"/>
                </a:solidFill>
                <a:latin typeface="Arial" panose="020B0604020202020204" pitchFamily="34" charset="0"/>
                <a:ea typeface="Calibri" panose="020F0502020204030204" pitchFamily="34" charset="0"/>
                <a:cs typeface="Arial" panose="020B0604020202020204" pitchFamily="34" charset="0"/>
              </a:rPr>
              <a:t>Certificaciones de Microsoft.</a:t>
            </a:r>
            <a:r>
              <a:rPr lang="es-MX" sz="9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marL="450215" lvl="0" indent="-450215" algn="just">
              <a:spcAft>
                <a:spcPts val="800"/>
              </a:spcAft>
            </a:pPr>
            <a:r>
              <a:rPr lang="es-MX" sz="900" dirty="0">
                <a:solidFill>
                  <a:prstClr val="black"/>
                </a:solidFill>
                <a:latin typeface="Arial" panose="020B0604020202020204" pitchFamily="34" charset="0"/>
                <a:ea typeface="Calibri" panose="020F0502020204030204" pitchFamily="34" charset="0"/>
                <a:cs typeface="Arial" panose="020B0604020202020204" pitchFamily="34" charset="0"/>
              </a:rPr>
              <a:t>Organización para la Cooperación y Desarrollo Económicos. (2013). </a:t>
            </a:r>
            <a:r>
              <a:rPr lang="es-MX" sz="900" i="1" dirty="0">
                <a:solidFill>
                  <a:prstClr val="black"/>
                </a:solidFill>
                <a:latin typeface="Arial" panose="020B0604020202020204" pitchFamily="34" charset="0"/>
                <a:ea typeface="Calibri" panose="020F0502020204030204" pitchFamily="34" charset="0"/>
                <a:cs typeface="Arial" panose="020B0604020202020204" pitchFamily="34" charset="0"/>
              </a:rPr>
              <a:t>Mejores competencias, mejores empleos, mejores condiciones de vida: Un enfoque estratégico de las políticas de competencias</a:t>
            </a:r>
            <a:r>
              <a:rPr lang="es-MX" sz="900" dirty="0">
                <a:solidFill>
                  <a:prstClr val="black"/>
                </a:solidFill>
                <a:latin typeface="Arial" panose="020B0604020202020204" pitchFamily="34" charset="0"/>
                <a:ea typeface="Calibri" panose="020F0502020204030204" pitchFamily="34" charset="0"/>
                <a:cs typeface="Arial" panose="020B0604020202020204" pitchFamily="34" charset="0"/>
              </a:rPr>
              <a:t>. México: Santillana.</a:t>
            </a:r>
          </a:p>
          <a:p>
            <a:pPr marL="450215" lvl="0" indent="-450215" algn="just">
              <a:spcAft>
                <a:spcPts val="800"/>
              </a:spcAft>
            </a:pPr>
            <a:r>
              <a:rPr lang="es-MX" sz="900" dirty="0">
                <a:solidFill>
                  <a:prstClr val="black"/>
                </a:solidFill>
                <a:latin typeface="Arial" panose="020B0604020202020204" pitchFamily="34" charset="0"/>
                <a:ea typeface="Calibri" panose="020F0502020204030204" pitchFamily="34" charset="0"/>
                <a:cs typeface="Arial" panose="020B0604020202020204" pitchFamily="34" charset="0"/>
              </a:rPr>
              <a:t>Organización para la Cooperación y el Desarrollo. (2019). </a:t>
            </a:r>
            <a:r>
              <a:rPr lang="es-MX" sz="900" i="1" dirty="0">
                <a:solidFill>
                  <a:prstClr val="black"/>
                </a:solidFill>
                <a:latin typeface="Arial" panose="020B0604020202020204" pitchFamily="34" charset="0"/>
                <a:ea typeface="Calibri" panose="020F0502020204030204" pitchFamily="34" charset="0"/>
                <a:cs typeface="Arial" panose="020B0604020202020204" pitchFamily="34" charset="0"/>
              </a:rPr>
              <a:t>Estrategia de Competencias de la OCDE 2019.</a:t>
            </a:r>
            <a:r>
              <a:rPr lang="es-MX" sz="900" dirty="0">
                <a:solidFill>
                  <a:prstClr val="black"/>
                </a:solidFill>
                <a:latin typeface="Arial" panose="020B0604020202020204" pitchFamily="34" charset="0"/>
                <a:ea typeface="Calibri" panose="020F0502020204030204" pitchFamily="34" charset="0"/>
                <a:cs typeface="Arial" panose="020B0604020202020204" pitchFamily="34" charset="0"/>
              </a:rPr>
              <a:t> España: Santillana.</a:t>
            </a:r>
            <a:endParaRPr lang="es-MX" sz="900" dirty="0">
              <a:latin typeface="Arial" panose="020B0604020202020204" pitchFamily="34" charset="0"/>
              <a:ea typeface="Calibri" panose="020F0502020204030204" pitchFamily="34" charset="0"/>
              <a:cs typeface="Arial" panose="020B0604020202020204" pitchFamily="34" charset="0"/>
            </a:endParaRPr>
          </a:p>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Pérez, J. y Gardey, A. (2022). </a:t>
            </a:r>
            <a:r>
              <a:rPr lang="es-MX" sz="900" i="1" dirty="0">
                <a:latin typeface="Arial" panose="020B0604020202020204" pitchFamily="34" charset="0"/>
                <a:ea typeface="Calibri" panose="020F0502020204030204" pitchFamily="34" charset="0"/>
                <a:cs typeface="Arial" panose="020B0604020202020204" pitchFamily="34" charset="0"/>
              </a:rPr>
              <a:t>Definición de empresa.</a:t>
            </a:r>
            <a:r>
              <a:rPr lang="es-MX" sz="900" dirty="0">
                <a:latin typeface="Arial" panose="020B0604020202020204" pitchFamily="34" charset="0"/>
                <a:ea typeface="Calibri" panose="020F0502020204030204" pitchFamily="34" charset="0"/>
                <a:cs typeface="Arial" panose="020B0604020202020204" pitchFamily="34" charset="0"/>
              </a:rPr>
              <a:t> Obtenido de https://definicion.de/empresa/</a:t>
            </a:r>
          </a:p>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PNTI. (s.f.). </a:t>
            </a:r>
            <a:r>
              <a:rPr lang="es-MX" sz="900" i="1" dirty="0">
                <a:latin typeface="Arial" panose="020B0604020202020204" pitchFamily="34" charset="0"/>
                <a:ea typeface="Calibri" panose="020F0502020204030204" pitchFamily="34" charset="0"/>
                <a:cs typeface="Arial" panose="020B0604020202020204" pitchFamily="34" charset="0"/>
              </a:rPr>
              <a:t>MODELO NACIONAL DE GESTIÓN DE TECNOLOGÍA.</a:t>
            </a:r>
            <a:endParaRPr lang="es-MX" sz="900" dirty="0">
              <a:latin typeface="Arial" panose="020B0604020202020204" pitchFamily="34" charset="0"/>
              <a:ea typeface="Calibri" panose="020F0502020204030204" pitchFamily="34" charset="0"/>
              <a:cs typeface="Arial" panose="020B0604020202020204" pitchFamily="34" charset="0"/>
            </a:endParaRPr>
          </a:p>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Quintana, J. (1994). </a:t>
            </a:r>
            <a:r>
              <a:rPr lang="es-MX" sz="900" i="1" dirty="0">
                <a:latin typeface="Arial" panose="020B0604020202020204" pitchFamily="34" charset="0"/>
                <a:ea typeface="Calibri" panose="020F0502020204030204" pitchFamily="34" charset="0"/>
                <a:cs typeface="Arial" panose="020B0604020202020204" pitchFamily="34" charset="0"/>
              </a:rPr>
              <a:t>Educación Social: Antología de textos clásicos.</a:t>
            </a:r>
            <a:r>
              <a:rPr lang="es-MX" sz="900" dirty="0">
                <a:latin typeface="Arial" panose="020B0604020202020204" pitchFamily="34" charset="0"/>
                <a:ea typeface="Calibri" panose="020F0502020204030204" pitchFamily="34" charset="0"/>
                <a:cs typeface="Arial" panose="020B0604020202020204" pitchFamily="34" charset="0"/>
              </a:rPr>
              <a:t> Narcea: Madrid.</a:t>
            </a:r>
          </a:p>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Rauner, F. (2007). </a:t>
            </a:r>
            <a:r>
              <a:rPr lang="es-MX" sz="900" i="1" dirty="0">
                <a:latin typeface="Arial" panose="020B0604020202020204" pitchFamily="34" charset="0"/>
                <a:ea typeface="Calibri" panose="020F0502020204030204" pitchFamily="34" charset="0"/>
                <a:cs typeface="Arial" panose="020B0604020202020204" pitchFamily="34" charset="0"/>
              </a:rPr>
              <a:t>Conocimiento práctico Conocimiento teórico</a:t>
            </a:r>
            <a:r>
              <a:rPr lang="es-MX" sz="900" dirty="0">
                <a:latin typeface="Arial" panose="020B0604020202020204" pitchFamily="34" charset="0"/>
                <a:ea typeface="Calibri" panose="020F0502020204030204" pitchFamily="34" charset="0"/>
                <a:cs typeface="Arial" panose="020B0604020202020204" pitchFamily="34" charset="0"/>
              </a:rPr>
              <a:t>. Revista Europea de Formación Profesional.</a:t>
            </a:r>
          </a:p>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Rodriguez, J. (2001). </a:t>
            </a:r>
            <a:r>
              <a:rPr lang="es-MX" sz="900" i="1" dirty="0">
                <a:latin typeface="Arial" panose="020B0604020202020204" pitchFamily="34" charset="0"/>
                <a:ea typeface="Calibri" panose="020F0502020204030204" pitchFamily="34" charset="0"/>
                <a:cs typeface="Arial" panose="020B0604020202020204" pitchFamily="34" charset="0"/>
              </a:rPr>
              <a:t>Introducción a la prospectiva: metodologías, fases y explotación de resultados</a:t>
            </a:r>
            <a:r>
              <a:rPr lang="es-MX" sz="900" dirty="0">
                <a:latin typeface="Arial" panose="020B0604020202020204" pitchFamily="34" charset="0"/>
                <a:ea typeface="Calibri" panose="020F0502020204030204" pitchFamily="34" charset="0"/>
                <a:cs typeface="Arial" panose="020B0604020202020204" pitchFamily="34" charset="0"/>
              </a:rPr>
              <a:t>. Recuperado de: https://www.mincotur.gob.es/Publicaciones/Publicacionesperiodicas/EconomiaIndustrial/RevistaEconomiaIndustrial/342/1JesusRodriguez.pdf</a:t>
            </a:r>
          </a:p>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S.A. (15 de julio de 2023). </a:t>
            </a:r>
            <a:r>
              <a:rPr lang="es-MX" sz="900" i="1" dirty="0">
                <a:latin typeface="Arial" panose="020B0604020202020204" pitchFamily="34" charset="0"/>
                <a:ea typeface="Calibri" panose="020F0502020204030204" pitchFamily="34" charset="0"/>
                <a:cs typeface="Arial" panose="020B0604020202020204" pitchFamily="34" charset="0"/>
              </a:rPr>
              <a:t>Credenciales de IBM: Certificación y credencialización de habilidades.</a:t>
            </a:r>
            <a:r>
              <a:rPr lang="es-MX" sz="900" dirty="0">
                <a:latin typeface="Arial" panose="020B0604020202020204" pitchFamily="34" charset="0"/>
                <a:ea typeface="Calibri" panose="020F0502020204030204" pitchFamily="34" charset="0"/>
                <a:cs typeface="Arial" panose="020B0604020202020204" pitchFamily="34" charset="0"/>
              </a:rPr>
              <a:t> Recuperado de: https://www.ibm.com/training/credentials#:~:text=IBM%20skills%20are%20recognized%20and,essential%20for%20your%20career%20growth.</a:t>
            </a:r>
          </a:p>
          <a:p>
            <a:pPr marL="450215" indent="-450215" algn="just">
              <a:spcAft>
                <a:spcPts val="800"/>
              </a:spcAft>
            </a:pPr>
            <a:endParaRPr lang="es-MX" sz="1000" dirty="0">
              <a:latin typeface="Arial" panose="020B0604020202020204" pitchFamily="34" charset="0"/>
              <a:ea typeface="Calibri" panose="020F050202020403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053608BE-BE6B-44C6-9007-F8D27EF2706E}"/>
              </a:ext>
            </a:extLst>
          </p:cNvPr>
          <p:cNvSpPr/>
          <p:nvPr/>
        </p:nvSpPr>
        <p:spPr>
          <a:xfrm>
            <a:off x="5844082" y="1449971"/>
            <a:ext cx="6096000" cy="3821559"/>
          </a:xfrm>
          <a:prstGeom prst="rect">
            <a:avLst/>
          </a:prstGeom>
        </p:spPr>
        <p:txBody>
          <a:bodyPr>
            <a:spAutoFit/>
          </a:bodyPr>
          <a:lstStyle/>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Schmitz, O. (2022). </a:t>
            </a:r>
            <a:r>
              <a:rPr lang="es-MX" sz="900" i="1" dirty="0">
                <a:latin typeface="Arial" panose="020B0604020202020204" pitchFamily="34" charset="0"/>
                <a:ea typeface="Calibri" panose="020F0502020204030204" pitchFamily="34" charset="0"/>
                <a:cs typeface="Arial" panose="020B0604020202020204" pitchFamily="34" charset="0"/>
              </a:rPr>
              <a:t>#EXO Los conceptos fundamentales de la transformación exponencial (EXO Canvas).</a:t>
            </a:r>
            <a:r>
              <a:rPr lang="es-MX" sz="900" dirty="0">
                <a:latin typeface="Arial" panose="020B0604020202020204" pitchFamily="34" charset="0"/>
                <a:ea typeface="Calibri" panose="020F0502020204030204" pitchFamily="34" charset="0"/>
                <a:cs typeface="Arial" panose="020B0604020202020204" pitchFamily="34" charset="0"/>
              </a:rPr>
              <a:t> Recuperado de: https://tool.oscarschmitz.com/2020/08/los-conceptos-fundamentales-de-la-transformacion-exponencial.html</a:t>
            </a:r>
          </a:p>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Secretaría de Economía. (2023). </a:t>
            </a:r>
            <a:r>
              <a:rPr lang="es-MX" sz="900" i="1" dirty="0">
                <a:latin typeface="Arial" panose="020B0604020202020204" pitchFamily="34" charset="0"/>
                <a:ea typeface="Calibri" panose="020F0502020204030204" pitchFamily="34" charset="0"/>
                <a:cs typeface="Arial" panose="020B0604020202020204" pitchFamily="34" charset="0"/>
              </a:rPr>
              <a:t>Finaliza con éxito el programa “Habilidades Digitales para las Mexicanas del Siglo XXI”.</a:t>
            </a:r>
            <a:r>
              <a:rPr lang="es-MX" sz="900" dirty="0">
                <a:latin typeface="Arial" panose="020B0604020202020204" pitchFamily="34" charset="0"/>
                <a:ea typeface="Calibri" panose="020F0502020204030204" pitchFamily="34" charset="0"/>
                <a:cs typeface="Arial" panose="020B0604020202020204" pitchFamily="34" charset="0"/>
              </a:rPr>
              <a:t> Prensa. Recuperado de: https://www.gob.mx/se/prensa/finaliza-con-exito-el-programa-habilidades-digitales-para-las-mexicanas-del-siglo-xxi-337097</a:t>
            </a:r>
          </a:p>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Solleiro, J. L. (1988). </a:t>
            </a:r>
            <a:r>
              <a:rPr lang="es-MX" sz="900" i="1" dirty="0">
                <a:latin typeface="Arial" panose="020B0604020202020204" pitchFamily="34" charset="0"/>
                <a:ea typeface="Calibri" panose="020F0502020204030204" pitchFamily="34" charset="0"/>
                <a:cs typeface="Arial" panose="020B0604020202020204" pitchFamily="34" charset="0"/>
              </a:rPr>
              <a:t>La gestión y la administración de tecnología. </a:t>
            </a:r>
            <a:r>
              <a:rPr lang="es-MX" sz="900" dirty="0">
                <a:latin typeface="Arial" panose="020B0604020202020204" pitchFamily="34" charset="0"/>
                <a:ea typeface="Calibri" panose="020F0502020204030204" pitchFamily="34" charset="0"/>
                <a:cs typeface="Arial" panose="020B0604020202020204" pitchFamily="34" charset="0"/>
              </a:rPr>
              <a:t>México: Universidad Autónoma de México.       </a:t>
            </a:r>
          </a:p>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UAQ. (s.f.). </a:t>
            </a:r>
            <a:r>
              <a:rPr lang="es-MX" sz="900" i="1" dirty="0">
                <a:latin typeface="Arial" panose="020B0604020202020204" pitchFamily="34" charset="0"/>
                <a:ea typeface="Calibri" panose="020F0502020204030204" pitchFamily="34" charset="0"/>
                <a:cs typeface="Arial" panose="020B0604020202020204" pitchFamily="34" charset="0"/>
              </a:rPr>
              <a:t>El Modelo Educativo Universitario. </a:t>
            </a:r>
            <a:r>
              <a:rPr lang="es-MX" sz="900" dirty="0">
                <a:latin typeface="Arial" panose="020B0604020202020204" pitchFamily="34" charset="0"/>
                <a:ea typeface="Calibri" panose="020F0502020204030204" pitchFamily="34" charset="0"/>
                <a:cs typeface="Arial" panose="020B0604020202020204" pitchFamily="34" charset="0"/>
              </a:rPr>
              <a:t>Recuperado de: https://planeacion.uaq.mx/docs/meu/El-Modelo-Educativo-Universitario-MEU.pdf</a:t>
            </a:r>
          </a:p>
          <a:p>
            <a:pPr marL="899160" indent="-899160"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UNESCO. (2016). </a:t>
            </a:r>
            <a:r>
              <a:rPr lang="es-MX" sz="900" i="1" dirty="0">
                <a:latin typeface="Arial" panose="020B0604020202020204" pitchFamily="34" charset="0"/>
                <a:ea typeface="Calibri" panose="020F0502020204030204" pitchFamily="34" charset="0"/>
                <a:cs typeface="Arial" panose="020B0604020202020204" pitchFamily="34" charset="0"/>
              </a:rPr>
              <a:t>Educación 2030: Declaración de Incheon y Marco de Acción para la realización del Objetivo de Desarrollo Sostenible 4: Garantizar une educación inclusiva y equitativa de calidad y promover oportunidades de aprendizaje permanente para todos.</a:t>
            </a:r>
            <a:r>
              <a:rPr lang="es-MX" sz="900" dirty="0">
                <a:latin typeface="Arial" panose="020B0604020202020204" pitchFamily="34" charset="0"/>
                <a:ea typeface="Calibri" panose="020F0502020204030204" pitchFamily="34" charset="0"/>
                <a:cs typeface="Arial" panose="020B0604020202020204" pitchFamily="34" charset="0"/>
              </a:rPr>
              <a:t> Recuperada de: https://unesdoc.unesco.org/ark:/48223/pf0000245656_spa</a:t>
            </a:r>
          </a:p>
          <a:p>
            <a:pPr marL="899160" indent="-899160"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UNESCO. (2022). </a:t>
            </a:r>
            <a:r>
              <a:rPr lang="es-MX" sz="900" i="1" dirty="0" err="1">
                <a:latin typeface="Arial" panose="020B0604020202020204" pitchFamily="34" charset="0"/>
                <a:ea typeface="Calibri" panose="020F0502020204030204" pitchFamily="34" charset="0"/>
                <a:cs typeface="Arial" panose="020B0604020202020204" pitchFamily="34" charset="0"/>
              </a:rPr>
              <a:t>Reimaginar</a:t>
            </a:r>
            <a:r>
              <a:rPr lang="es-MX" sz="900" i="1" dirty="0">
                <a:latin typeface="Arial" panose="020B0604020202020204" pitchFamily="34" charset="0"/>
                <a:ea typeface="Calibri" panose="020F0502020204030204" pitchFamily="34" charset="0"/>
                <a:cs typeface="Arial" panose="020B0604020202020204" pitchFamily="34" charset="0"/>
              </a:rPr>
              <a:t> juntos nuestros futuros: un nuevo contrato social para la educación.</a:t>
            </a:r>
            <a:r>
              <a:rPr lang="es-MX" sz="900" dirty="0">
                <a:latin typeface="Arial" panose="020B0604020202020204" pitchFamily="34" charset="0"/>
                <a:ea typeface="Calibri" panose="020F0502020204030204" pitchFamily="34" charset="0"/>
                <a:cs typeface="Arial" panose="020B0604020202020204" pitchFamily="34" charset="0"/>
              </a:rPr>
              <a:t> Recuperado de: https://unesdoc.unesco.org/ark:/48223/pf0000381560</a:t>
            </a:r>
          </a:p>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Valle, O. y Rivera, O. (2008). </a:t>
            </a:r>
            <a:r>
              <a:rPr lang="es-MX" sz="900" i="1" dirty="0">
                <a:latin typeface="Arial" panose="020B0604020202020204" pitchFamily="34" charset="0"/>
                <a:ea typeface="Calibri" panose="020F0502020204030204" pitchFamily="34" charset="0"/>
                <a:cs typeface="Arial" panose="020B0604020202020204" pitchFamily="34" charset="0"/>
              </a:rPr>
              <a:t>Monitoreo e indicadores</a:t>
            </a:r>
            <a:r>
              <a:rPr lang="es-MX" sz="900" dirty="0">
                <a:latin typeface="Arial" panose="020B0604020202020204" pitchFamily="34" charset="0"/>
                <a:ea typeface="Calibri" panose="020F0502020204030204" pitchFamily="34" charset="0"/>
                <a:cs typeface="Arial" panose="020B0604020202020204" pitchFamily="34" charset="0"/>
              </a:rPr>
              <a:t>. IDIE Guatemala. Educación Inicial y Derechos de la Infancia. Sevilla: Junta de Andalucía.</a:t>
            </a:r>
          </a:p>
          <a:p>
            <a:pPr marL="450215" indent="-450215" algn="just">
              <a:spcAft>
                <a:spcPts val="800"/>
              </a:spcAft>
            </a:pPr>
            <a:r>
              <a:rPr lang="es-MX" sz="900" dirty="0">
                <a:latin typeface="Arial" panose="020B0604020202020204" pitchFamily="34" charset="0"/>
                <a:ea typeface="Calibri" panose="020F0502020204030204" pitchFamily="34" charset="0"/>
                <a:cs typeface="Arial" panose="020B0604020202020204" pitchFamily="34" charset="0"/>
              </a:rPr>
              <a:t>Vargas, F. (2015). </a:t>
            </a:r>
            <a:r>
              <a:rPr lang="es-MX" sz="900" i="1" dirty="0">
                <a:latin typeface="Arial" panose="020B0604020202020204" pitchFamily="34" charset="0"/>
                <a:ea typeface="Calibri" panose="020F0502020204030204" pitchFamily="34" charset="0"/>
                <a:cs typeface="Arial" panose="020B0604020202020204" pitchFamily="34" charset="0"/>
              </a:rPr>
              <a:t>La certificación de competencias en el marco de las políticas de empleo y formación.</a:t>
            </a:r>
            <a:r>
              <a:rPr lang="es-MX" sz="900" dirty="0">
                <a:latin typeface="Arial" panose="020B0604020202020204" pitchFamily="34" charset="0"/>
                <a:ea typeface="Calibri" panose="020F0502020204030204" pitchFamily="34" charset="0"/>
                <a:cs typeface="Arial" panose="020B0604020202020204" pitchFamily="34" charset="0"/>
              </a:rPr>
              <a:t> Recuperado de: https://www.oitcinterfor.org/sites/default/files/file_publicacion/oit_CertifCompetencias.pdf</a:t>
            </a:r>
          </a:p>
          <a:p>
            <a:r>
              <a:rPr lang="es-MX" sz="900" dirty="0">
                <a:latin typeface="Arial" panose="020B0604020202020204" pitchFamily="34" charset="0"/>
                <a:ea typeface="Calibri" panose="020F0502020204030204" pitchFamily="34" charset="0"/>
                <a:cs typeface="Arial" panose="020B0604020202020204" pitchFamily="34" charset="0"/>
              </a:rPr>
              <a:t>Zerpa, E. (2021). </a:t>
            </a:r>
            <a:r>
              <a:rPr lang="es-MX" sz="900" i="1" dirty="0">
                <a:latin typeface="Arial" panose="020B0604020202020204" pitchFamily="34" charset="0"/>
                <a:ea typeface="Calibri" panose="020F0502020204030204" pitchFamily="34" charset="0"/>
                <a:cs typeface="Arial" panose="020B0604020202020204" pitchFamily="34" charset="0"/>
              </a:rPr>
              <a:t>¿Qué son los programas CO-OP en Canadá?</a:t>
            </a:r>
            <a:r>
              <a:rPr lang="es-MX" sz="900" dirty="0">
                <a:latin typeface="Arial" panose="020B0604020202020204" pitchFamily="34" charset="0"/>
                <a:ea typeface="Calibri" panose="020F0502020204030204" pitchFamily="34" charset="0"/>
                <a:cs typeface="Arial" panose="020B0604020202020204" pitchFamily="34" charset="0"/>
              </a:rPr>
              <a:t> Recuperada de: https://www.nomadasexperience.com/canada/que-son-los-programas-co-op-en-canada/</a:t>
            </a:r>
            <a:endParaRPr lang="es-MX"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96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19" name="CuadroTexto 18">
            <a:extLst>
              <a:ext uri="{FF2B5EF4-FFF2-40B4-BE49-F238E27FC236}">
                <a16:creationId xmlns:a16="http://schemas.microsoft.com/office/drawing/2014/main" id="{11AD1E8E-4AA8-496F-88E3-3DFC4BEA44C3}"/>
              </a:ext>
            </a:extLst>
          </p:cNvPr>
          <p:cNvSpPr txBox="1"/>
          <p:nvPr/>
        </p:nvSpPr>
        <p:spPr>
          <a:xfrm>
            <a:off x="805128" y="1400399"/>
            <a:ext cx="28956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Contacto</a:t>
            </a:r>
            <a:endParaRPr lang="es-MX" sz="2400" b="1" i="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B736473C-D22B-4E63-8ACD-68DA3F6A7111}"/>
              </a:ext>
            </a:extLst>
          </p:cNvPr>
          <p:cNvPicPr>
            <a:picLocks noChangeAspect="1"/>
          </p:cNvPicPr>
          <p:nvPr/>
        </p:nvPicPr>
        <p:blipFill>
          <a:blip r:embed="rId9"/>
          <a:stretch>
            <a:fillRect/>
          </a:stretch>
        </p:blipFill>
        <p:spPr>
          <a:xfrm>
            <a:off x="4985458" y="1917852"/>
            <a:ext cx="2212497" cy="2765622"/>
          </a:xfrm>
          <a:prstGeom prst="rect">
            <a:avLst/>
          </a:prstGeom>
        </p:spPr>
      </p:pic>
      <p:sp>
        <p:nvSpPr>
          <p:cNvPr id="22" name="Rectángulo 21">
            <a:extLst>
              <a:ext uri="{FF2B5EF4-FFF2-40B4-BE49-F238E27FC236}">
                <a16:creationId xmlns:a16="http://schemas.microsoft.com/office/drawing/2014/main" id="{E54BDE71-0002-431D-832F-FD5A4FF72727}"/>
              </a:ext>
            </a:extLst>
          </p:cNvPr>
          <p:cNvSpPr/>
          <p:nvPr/>
        </p:nvSpPr>
        <p:spPr>
          <a:xfrm>
            <a:off x="3989277" y="4868010"/>
            <a:ext cx="4204858" cy="646331"/>
          </a:xfrm>
          <a:prstGeom prst="rect">
            <a:avLst/>
          </a:prstGeom>
        </p:spPr>
        <p:txBody>
          <a:bodyPr wrap="square">
            <a:spAutoFit/>
          </a:bodyPr>
          <a:lstStyle/>
          <a:p>
            <a:pPr algn="ctr"/>
            <a:r>
              <a:rPr lang="es-ES" dirty="0">
                <a:latin typeface="Arial" panose="020B0604020202020204" pitchFamily="34" charset="0"/>
                <a:cs typeface="Arial" panose="020B0604020202020204" pitchFamily="34" charset="0"/>
              </a:rPr>
              <a:t>Mayra Gabriela Méndez Castillo</a:t>
            </a:r>
          </a:p>
          <a:p>
            <a:pPr algn="ctr"/>
            <a:r>
              <a:rPr lang="es-ES" dirty="0">
                <a:latin typeface="Arial" panose="020B0604020202020204" pitchFamily="34" charset="0"/>
                <a:cs typeface="Arial" panose="020B0604020202020204" pitchFamily="34" charset="0"/>
              </a:rPr>
              <a:t>mayra.gameca@gmail.com</a:t>
            </a:r>
          </a:p>
        </p:txBody>
      </p:sp>
      <p:pic>
        <p:nvPicPr>
          <p:cNvPr id="5" name="Imagen 4">
            <a:extLst>
              <a:ext uri="{FF2B5EF4-FFF2-40B4-BE49-F238E27FC236}">
                <a16:creationId xmlns:a16="http://schemas.microsoft.com/office/drawing/2014/main" id="{8BCD34C2-FF14-4536-A7BF-1266991D6388}"/>
              </a:ext>
            </a:extLst>
          </p:cNvPr>
          <p:cNvPicPr>
            <a:picLocks noChangeAspect="1"/>
          </p:cNvPicPr>
          <p:nvPr/>
        </p:nvPicPr>
        <p:blipFill>
          <a:blip r:embed="rId10"/>
          <a:stretch>
            <a:fillRect/>
          </a:stretch>
        </p:blipFill>
        <p:spPr>
          <a:xfrm>
            <a:off x="10760697" y="1262001"/>
            <a:ext cx="1053247" cy="1053247"/>
          </a:xfrm>
          <a:prstGeom prst="rect">
            <a:avLst/>
          </a:prstGeom>
        </p:spPr>
      </p:pic>
      <p:pic>
        <p:nvPicPr>
          <p:cNvPr id="4" name="Imagen 3">
            <a:extLst>
              <a:ext uri="{FF2B5EF4-FFF2-40B4-BE49-F238E27FC236}">
                <a16:creationId xmlns:a16="http://schemas.microsoft.com/office/drawing/2014/main" id="{52E57C39-F0DB-42DC-92F5-9097226FAF01}"/>
              </a:ext>
            </a:extLst>
          </p:cNvPr>
          <p:cNvPicPr>
            <a:picLocks noChangeAspect="1"/>
          </p:cNvPicPr>
          <p:nvPr/>
        </p:nvPicPr>
        <p:blipFill>
          <a:blip r:embed="rId11"/>
          <a:stretch>
            <a:fillRect/>
          </a:stretch>
        </p:blipFill>
        <p:spPr>
          <a:xfrm>
            <a:off x="9263842" y="1181298"/>
            <a:ext cx="1308933" cy="1308933"/>
          </a:xfrm>
          <a:prstGeom prst="rect">
            <a:avLst/>
          </a:prstGeom>
        </p:spPr>
      </p:pic>
    </p:spTree>
    <p:extLst>
      <p:ext uri="{BB962C8B-B14F-4D97-AF65-F5344CB8AC3E}">
        <p14:creationId xmlns:p14="http://schemas.microsoft.com/office/powerpoint/2010/main" val="221577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381644" y="1405890"/>
            <a:ext cx="3577702" cy="461665"/>
          </a:xfrm>
          <a:prstGeom prst="rect">
            <a:avLst/>
          </a:prstGeom>
          <a:noFill/>
        </p:spPr>
        <p:txBody>
          <a:bodyPr wrap="square" rtlCol="0">
            <a:spAutoFit/>
          </a:bodyPr>
          <a:lstStyle/>
          <a:p>
            <a:r>
              <a:rPr lang="es-MX" sz="2400" b="1" i="1" dirty="0">
                <a:latin typeface="Arial" panose="020B0604020202020204" pitchFamily="34" charset="0"/>
                <a:cs typeface="Arial" panose="020B0604020202020204" pitchFamily="34" charset="0"/>
              </a:rPr>
              <a:t>Justificación:</a:t>
            </a:r>
          </a:p>
        </p:txBody>
      </p:sp>
      <p:sp>
        <p:nvSpPr>
          <p:cNvPr id="21" name="CuadroTexto 20">
            <a:extLst>
              <a:ext uri="{FF2B5EF4-FFF2-40B4-BE49-F238E27FC236}">
                <a16:creationId xmlns:a16="http://schemas.microsoft.com/office/drawing/2014/main" id="{104FC039-FC4A-499E-A838-95E0C10D273A}"/>
              </a:ext>
            </a:extLst>
          </p:cNvPr>
          <p:cNvSpPr txBox="1"/>
          <p:nvPr/>
        </p:nvSpPr>
        <p:spPr>
          <a:xfrm>
            <a:off x="816746" y="2077375"/>
            <a:ext cx="5770485" cy="1323439"/>
          </a:xfrm>
          <a:prstGeom prst="rect">
            <a:avLst/>
          </a:prstGeom>
          <a:noFill/>
        </p:spPr>
        <p:txBody>
          <a:bodyPr wrap="square" rtlCol="0">
            <a:spAutoFit/>
          </a:bodyPr>
          <a:lstStyle/>
          <a:p>
            <a:pPr marL="342900"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Dado el entorno laboral dinámico, </a:t>
            </a:r>
            <a:r>
              <a:rPr lang="es-ES" sz="2000" dirty="0">
                <a:latin typeface="Arial" panose="020B0604020202020204" pitchFamily="34" charset="0"/>
                <a:cs typeface="Arial" panose="020B0604020202020204" pitchFamily="34" charset="0"/>
              </a:rPr>
              <a:t>es </a:t>
            </a:r>
            <a:r>
              <a:rPr lang="es-ES" sz="2000" b="1" dirty="0">
                <a:latin typeface="Arial" panose="020B0604020202020204" pitchFamily="34" charset="0"/>
                <a:cs typeface="Arial" panose="020B0604020202020204" pitchFamily="34" charset="0"/>
              </a:rPr>
              <a:t>pertinente</a:t>
            </a:r>
            <a:r>
              <a:rPr lang="es-ES" sz="2000" dirty="0">
                <a:latin typeface="Arial" panose="020B0604020202020204" pitchFamily="34" charset="0"/>
                <a:cs typeface="Arial" panose="020B0604020202020204" pitchFamily="34" charset="0"/>
              </a:rPr>
              <a:t> generar procesos vanguardistas de esquemas de validación que contribuyan a las ventajas competitivas.</a:t>
            </a:r>
          </a:p>
        </p:txBody>
      </p:sp>
      <p:pic>
        <p:nvPicPr>
          <p:cNvPr id="22" name="Imagen 21">
            <a:extLst>
              <a:ext uri="{FF2B5EF4-FFF2-40B4-BE49-F238E27FC236}">
                <a16:creationId xmlns:a16="http://schemas.microsoft.com/office/drawing/2014/main" id="{DF5D360C-AFA9-4C62-B467-E8F89FF3DBD9}"/>
              </a:ext>
            </a:extLst>
          </p:cNvPr>
          <p:cNvPicPr>
            <a:picLocks noChangeAspect="1"/>
          </p:cNvPicPr>
          <p:nvPr/>
        </p:nvPicPr>
        <p:blipFill>
          <a:blip r:embed="rId9"/>
          <a:stretch>
            <a:fillRect/>
          </a:stretch>
        </p:blipFill>
        <p:spPr>
          <a:xfrm>
            <a:off x="7735434" y="1670647"/>
            <a:ext cx="2962275" cy="3790950"/>
          </a:xfrm>
          <a:prstGeom prst="rect">
            <a:avLst/>
          </a:prstGeom>
        </p:spPr>
      </p:pic>
      <p:sp>
        <p:nvSpPr>
          <p:cNvPr id="23" name="CuadroTexto 22">
            <a:extLst>
              <a:ext uri="{FF2B5EF4-FFF2-40B4-BE49-F238E27FC236}">
                <a16:creationId xmlns:a16="http://schemas.microsoft.com/office/drawing/2014/main" id="{E8F68C8C-4A9D-4258-A2FF-73FCB999307F}"/>
              </a:ext>
            </a:extLst>
          </p:cNvPr>
          <p:cNvSpPr txBox="1"/>
          <p:nvPr/>
        </p:nvSpPr>
        <p:spPr>
          <a:xfrm>
            <a:off x="816745" y="3487846"/>
            <a:ext cx="5770485" cy="1015663"/>
          </a:xfrm>
          <a:prstGeom prst="rect">
            <a:avLst/>
          </a:prstGeom>
          <a:noFill/>
        </p:spPr>
        <p:txBody>
          <a:bodyPr wrap="square" rtlCol="0">
            <a:spAutoFit/>
          </a:bodyPr>
          <a:lstStyle/>
          <a:p>
            <a:pPr marL="342900"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Es </a:t>
            </a:r>
            <a:r>
              <a:rPr lang="es-MX" sz="2000" b="1" dirty="0">
                <a:latin typeface="Arial" panose="020B0604020202020204" pitchFamily="34" charset="0"/>
                <a:cs typeface="Arial" panose="020B0604020202020204" pitchFamily="34" charset="0"/>
              </a:rPr>
              <a:t>relevante</a:t>
            </a:r>
            <a:r>
              <a:rPr lang="es-MX" sz="2000" dirty="0">
                <a:latin typeface="Arial" panose="020B0604020202020204" pitchFamily="34" charset="0"/>
                <a:cs typeface="Arial" panose="020B0604020202020204" pitchFamily="34" charset="0"/>
              </a:rPr>
              <a:t>, dado que es un medio atractivo alineado con la demanda global de Centros de Empleo y educación digitalizada.</a:t>
            </a:r>
          </a:p>
        </p:txBody>
      </p:sp>
      <p:sp>
        <p:nvSpPr>
          <p:cNvPr id="24" name="CuadroTexto 23">
            <a:extLst>
              <a:ext uri="{FF2B5EF4-FFF2-40B4-BE49-F238E27FC236}">
                <a16:creationId xmlns:a16="http://schemas.microsoft.com/office/drawing/2014/main" id="{5D94B5A3-BA74-4A49-A3E3-C54A2F20DC93}"/>
              </a:ext>
            </a:extLst>
          </p:cNvPr>
          <p:cNvSpPr txBox="1"/>
          <p:nvPr/>
        </p:nvSpPr>
        <p:spPr>
          <a:xfrm>
            <a:off x="816744" y="4648613"/>
            <a:ext cx="5770485" cy="1631216"/>
          </a:xfrm>
          <a:prstGeom prst="rect">
            <a:avLst/>
          </a:prstGeom>
          <a:noFill/>
        </p:spPr>
        <p:txBody>
          <a:bodyPr wrap="square" rtlCol="0">
            <a:spAutoFit/>
          </a:bodyPr>
          <a:lstStyle/>
          <a:p>
            <a:pPr marL="342900"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Resulta </a:t>
            </a:r>
            <a:r>
              <a:rPr lang="es-MX" sz="2000" b="1" dirty="0">
                <a:latin typeface="Arial" panose="020B0604020202020204" pitchFamily="34" charset="0"/>
                <a:cs typeface="Arial" panose="020B0604020202020204" pitchFamily="34" charset="0"/>
              </a:rPr>
              <a:t>factible</a:t>
            </a:r>
            <a:r>
              <a:rPr lang="es-MX" sz="2000" dirty="0">
                <a:latin typeface="Arial" panose="020B0604020202020204" pitchFamily="34" charset="0"/>
                <a:cs typeface="Arial" panose="020B0604020202020204" pitchFamily="34" charset="0"/>
              </a:rPr>
              <a:t> gracias a la gestión tecnológica, lo que permite comprender las nuevas herramientas y enfoques tecnológicos para aprovechamiento sostenible de recursos y capacidades.</a:t>
            </a:r>
          </a:p>
        </p:txBody>
      </p:sp>
    </p:spTree>
    <p:extLst>
      <p:ext uri="{BB962C8B-B14F-4D97-AF65-F5344CB8AC3E}">
        <p14:creationId xmlns:p14="http://schemas.microsoft.com/office/powerpoint/2010/main" val="366454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381644" y="1405890"/>
            <a:ext cx="3577702" cy="461665"/>
          </a:xfrm>
          <a:prstGeom prst="rect">
            <a:avLst/>
          </a:prstGeom>
          <a:noFill/>
        </p:spPr>
        <p:txBody>
          <a:bodyPr wrap="square" rtlCol="0">
            <a:spAutoFit/>
          </a:bodyPr>
          <a:lstStyle/>
          <a:p>
            <a:r>
              <a:rPr lang="es-MX" sz="2400" b="1" i="1" dirty="0">
                <a:latin typeface="Arial" panose="020B0604020202020204" pitchFamily="34" charset="0"/>
                <a:cs typeface="Arial" panose="020B0604020202020204" pitchFamily="34" charset="0"/>
              </a:rPr>
              <a:t>Objetivo general:</a:t>
            </a:r>
          </a:p>
        </p:txBody>
      </p:sp>
      <p:sp>
        <p:nvSpPr>
          <p:cNvPr id="24" name="CuadroTexto 23">
            <a:extLst>
              <a:ext uri="{FF2B5EF4-FFF2-40B4-BE49-F238E27FC236}">
                <a16:creationId xmlns:a16="http://schemas.microsoft.com/office/drawing/2014/main" id="{5D94B5A3-BA74-4A49-A3E3-C54A2F20DC93}"/>
              </a:ext>
            </a:extLst>
          </p:cNvPr>
          <p:cNvSpPr txBox="1"/>
          <p:nvPr/>
        </p:nvSpPr>
        <p:spPr>
          <a:xfrm>
            <a:off x="498373" y="2202935"/>
            <a:ext cx="11040483" cy="1015663"/>
          </a:xfrm>
          <a:prstGeom prst="rect">
            <a:avLst/>
          </a:prstGeom>
          <a:noFill/>
        </p:spPr>
        <p:txBody>
          <a:bodyPr wrap="square" rtlCol="0">
            <a:spAutoFit/>
          </a:bodyPr>
          <a:lstStyle/>
          <a:p>
            <a:pPr algn="just"/>
            <a:r>
              <a:rPr lang="es-ES" sz="2000" b="1" dirty="0">
                <a:latin typeface="Arial" panose="020B0604020202020204" pitchFamily="34" charset="0"/>
                <a:cs typeface="Arial" panose="020B0604020202020204" pitchFamily="34" charset="0"/>
              </a:rPr>
              <a:t>Proponer</a:t>
            </a:r>
            <a:r>
              <a:rPr lang="es-ES" sz="2000" dirty="0">
                <a:latin typeface="Arial" panose="020B0604020202020204" pitchFamily="34" charset="0"/>
                <a:cs typeface="Arial" panose="020B0604020202020204" pitchFamily="34" charset="0"/>
              </a:rPr>
              <a:t> esquemas de validación, por medio de la gestión tecnológica en el ecosistema de las Certificaciones Colaborativas, para la construcción de estrategias que contribuyan a las ventajas competitivas del alumno UAQ.</a:t>
            </a:r>
            <a:endParaRPr lang="es-MX" sz="2000" dirty="0">
              <a:latin typeface="Arial" panose="020B0604020202020204" pitchFamily="34" charset="0"/>
              <a:cs typeface="Arial" panose="020B0604020202020204" pitchFamily="34" charset="0"/>
            </a:endParaRPr>
          </a:p>
        </p:txBody>
      </p:sp>
      <p:pic>
        <p:nvPicPr>
          <p:cNvPr id="25" name="Imagen 24">
            <a:extLst>
              <a:ext uri="{FF2B5EF4-FFF2-40B4-BE49-F238E27FC236}">
                <a16:creationId xmlns:a16="http://schemas.microsoft.com/office/drawing/2014/main" id="{34116F94-05B8-4EDF-9421-1B2827578577}"/>
              </a:ext>
            </a:extLst>
          </p:cNvPr>
          <p:cNvPicPr>
            <a:picLocks noChangeAspect="1"/>
          </p:cNvPicPr>
          <p:nvPr/>
        </p:nvPicPr>
        <p:blipFill>
          <a:blip r:embed="rId9"/>
          <a:stretch>
            <a:fillRect/>
          </a:stretch>
        </p:blipFill>
        <p:spPr>
          <a:xfrm>
            <a:off x="4290558" y="3457187"/>
            <a:ext cx="2943225" cy="2600325"/>
          </a:xfrm>
          <a:prstGeom prst="rect">
            <a:avLst/>
          </a:prstGeom>
        </p:spPr>
      </p:pic>
    </p:spTree>
    <p:extLst>
      <p:ext uri="{BB962C8B-B14F-4D97-AF65-F5344CB8AC3E}">
        <p14:creationId xmlns:p14="http://schemas.microsoft.com/office/powerpoint/2010/main" val="9261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381644" y="1405890"/>
            <a:ext cx="3577702" cy="461665"/>
          </a:xfrm>
          <a:prstGeom prst="rect">
            <a:avLst/>
          </a:prstGeom>
          <a:noFill/>
        </p:spPr>
        <p:txBody>
          <a:bodyPr wrap="square" rtlCol="0">
            <a:spAutoFit/>
          </a:bodyPr>
          <a:lstStyle/>
          <a:p>
            <a:r>
              <a:rPr lang="es-MX" sz="2400" b="1" i="1" dirty="0">
                <a:latin typeface="Arial" panose="020B0604020202020204" pitchFamily="34" charset="0"/>
                <a:cs typeface="Arial" panose="020B0604020202020204" pitchFamily="34" charset="0"/>
              </a:rPr>
              <a:t>Objetivos específicos:</a:t>
            </a:r>
          </a:p>
        </p:txBody>
      </p:sp>
      <p:sp>
        <p:nvSpPr>
          <p:cNvPr id="24" name="CuadroTexto 23">
            <a:extLst>
              <a:ext uri="{FF2B5EF4-FFF2-40B4-BE49-F238E27FC236}">
                <a16:creationId xmlns:a16="http://schemas.microsoft.com/office/drawing/2014/main" id="{5D94B5A3-BA74-4A49-A3E3-C54A2F20DC93}"/>
              </a:ext>
            </a:extLst>
          </p:cNvPr>
          <p:cNvSpPr txBox="1"/>
          <p:nvPr/>
        </p:nvSpPr>
        <p:spPr>
          <a:xfrm>
            <a:off x="498373" y="2202935"/>
            <a:ext cx="11040483" cy="3170099"/>
          </a:xfrm>
          <a:prstGeom prst="rect">
            <a:avLst/>
          </a:prstGeom>
          <a:noFill/>
        </p:spPr>
        <p:txBody>
          <a:bodyPr wrap="square" rtlCol="0">
            <a:spAutoFit/>
          </a:bodyPr>
          <a:lstStyle/>
          <a:p>
            <a:pPr marL="342900" indent="-342900" algn="just">
              <a:buFont typeface="Arial" panose="020B0604020202020204" pitchFamily="34" charset="0"/>
              <a:buChar char="•"/>
            </a:pPr>
            <a:r>
              <a:rPr lang="es-ES" sz="2000" b="1" dirty="0">
                <a:latin typeface="Arial" panose="020B0604020202020204" pitchFamily="34" charset="0"/>
                <a:cs typeface="Arial" panose="020B0604020202020204" pitchFamily="34" charset="0"/>
              </a:rPr>
              <a:t>Proponer </a:t>
            </a:r>
            <a:r>
              <a:rPr lang="es-ES" sz="2000" dirty="0">
                <a:latin typeface="Arial" panose="020B0604020202020204" pitchFamily="34" charset="0"/>
                <a:cs typeface="Arial" panose="020B0604020202020204" pitchFamily="34" charset="0"/>
              </a:rPr>
              <a:t>esquemas de validación en las Certificaciones Colaborativas, a efecto de lograr ventajas competitivas sostenibles.</a:t>
            </a:r>
          </a:p>
          <a:p>
            <a:pPr algn="just"/>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b="1" dirty="0">
                <a:latin typeface="Arial" panose="020B0604020202020204" pitchFamily="34" charset="0"/>
                <a:cs typeface="Arial" panose="020B0604020202020204" pitchFamily="34" charset="0"/>
              </a:rPr>
              <a:t>Promover</a:t>
            </a:r>
            <a:r>
              <a:rPr lang="es-ES" sz="2000" dirty="0">
                <a:latin typeface="Arial" panose="020B0604020202020204" pitchFamily="34" charset="0"/>
                <a:cs typeface="Arial" panose="020B0604020202020204" pitchFamily="34" charset="0"/>
              </a:rPr>
              <a:t> las credenciales digitales como medio de validación de competencias, considerando sus atributos bajo las perspectiva del Modelo VRIO, para incrementar las ventajas competitivas de los alumnos.</a:t>
            </a:r>
          </a:p>
          <a:p>
            <a:pPr algn="just"/>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b="1" dirty="0">
                <a:latin typeface="Arial" panose="020B0604020202020204" pitchFamily="34" charset="0"/>
                <a:cs typeface="Arial" panose="020B0604020202020204" pitchFamily="34" charset="0"/>
              </a:rPr>
              <a:t>Construir</a:t>
            </a:r>
            <a:r>
              <a:rPr lang="es-ES" sz="2000" dirty="0">
                <a:latin typeface="Arial" panose="020B0604020202020204" pitchFamily="34" charset="0"/>
                <a:cs typeface="Arial" panose="020B0604020202020204" pitchFamily="34" charset="0"/>
              </a:rPr>
              <a:t> la pertinencia de las certificaciones en Educación Colaborativa, mediante la integración de opiniones de expertos, con el fin de enmarcar una nueva metodología con los resultados obtenidos en beneficio del enriquecimiento del perfil profesional de los alumnos. </a:t>
            </a:r>
          </a:p>
        </p:txBody>
      </p:sp>
    </p:spTree>
    <p:extLst>
      <p:ext uri="{BB962C8B-B14F-4D97-AF65-F5344CB8AC3E}">
        <p14:creationId xmlns:p14="http://schemas.microsoft.com/office/powerpoint/2010/main" val="15470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381644" y="1405890"/>
            <a:ext cx="3577702" cy="461665"/>
          </a:xfrm>
          <a:prstGeom prst="rect">
            <a:avLst/>
          </a:prstGeom>
          <a:noFill/>
        </p:spPr>
        <p:txBody>
          <a:bodyPr wrap="square" rtlCol="0">
            <a:spAutoFit/>
          </a:bodyPr>
          <a:lstStyle/>
          <a:p>
            <a:r>
              <a:rPr lang="es-MX" sz="2400" b="1" i="1" dirty="0">
                <a:latin typeface="Arial" panose="020B0604020202020204" pitchFamily="34" charset="0"/>
                <a:cs typeface="Arial" panose="020B0604020202020204" pitchFamily="34" charset="0"/>
              </a:rPr>
              <a:t>Antecedentes:</a:t>
            </a:r>
          </a:p>
        </p:txBody>
      </p:sp>
      <p:sp>
        <p:nvSpPr>
          <p:cNvPr id="19" name="CuadroTexto 18">
            <a:extLst>
              <a:ext uri="{FF2B5EF4-FFF2-40B4-BE49-F238E27FC236}">
                <a16:creationId xmlns:a16="http://schemas.microsoft.com/office/drawing/2014/main" id="{A0573C14-DE4A-4CCD-9C4F-B2A8FCC2D43B}"/>
              </a:ext>
            </a:extLst>
          </p:cNvPr>
          <p:cNvSpPr txBox="1"/>
          <p:nvPr/>
        </p:nvSpPr>
        <p:spPr>
          <a:xfrm>
            <a:off x="423181" y="2179931"/>
            <a:ext cx="7118160" cy="3785652"/>
          </a:xfrm>
          <a:prstGeom prst="rect">
            <a:avLst/>
          </a:prstGeom>
          <a:noFill/>
        </p:spPr>
        <p:txBody>
          <a:bodyPr wrap="square" rtlCol="0">
            <a:spAutoFit/>
          </a:bodyPr>
          <a:lstStyle/>
          <a:p>
            <a:pPr marL="342900"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La formación competente “puede construirse y extenderse a través del aprendizaje” (OCDE, 2013)</a:t>
            </a:r>
          </a:p>
          <a:p>
            <a:pPr marL="342900"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En las certificaciones se encuentra “una manera de distinguirse e innovar” (López, 2020).</a:t>
            </a:r>
          </a:p>
          <a:p>
            <a:pPr marL="342900"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“Impulsar la oferta de certificación de competencias de las personas para incidir favorablemente en las necesidades de su empleabilidad” (</a:t>
            </a:r>
            <a:r>
              <a:rPr lang="es-ES" sz="2000" dirty="0">
                <a:latin typeface="Arial" panose="020B0604020202020204" pitchFamily="34" charset="0"/>
                <a:cs typeface="Arial" panose="020B0604020202020204" pitchFamily="34" charset="0"/>
              </a:rPr>
              <a:t>Consejo Nacional de Normalización y Certificación de Competencias Laborales, 2021). </a:t>
            </a:r>
            <a:endParaRPr lang="es-MX"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000" dirty="0">
                <a:latin typeface="Arial" panose="020B0604020202020204" pitchFamily="34" charset="0"/>
                <a:cs typeface="Arial" panose="020B0604020202020204" pitchFamily="34" charset="0"/>
              </a:rPr>
              <a:t>“La globalización ha aumentado la necesidad de una certificación de competencias universalmente reconocida, validada y fiable” </a:t>
            </a:r>
            <a:r>
              <a:rPr lang="es-ES" sz="2000" dirty="0">
                <a:latin typeface="Arial" panose="020B0604020202020204" pitchFamily="34" charset="0"/>
                <a:cs typeface="Arial" panose="020B0604020202020204" pitchFamily="34" charset="0"/>
              </a:rPr>
              <a:t>(Organización para la Cooperación y el Desarrollo, 2019).</a:t>
            </a:r>
          </a:p>
        </p:txBody>
      </p:sp>
      <p:pic>
        <p:nvPicPr>
          <p:cNvPr id="21" name="Imagen 20">
            <a:extLst>
              <a:ext uri="{FF2B5EF4-FFF2-40B4-BE49-F238E27FC236}">
                <a16:creationId xmlns:a16="http://schemas.microsoft.com/office/drawing/2014/main" id="{8FB6F35D-9B2A-434C-B4CE-3CA929DB1BEE}"/>
              </a:ext>
            </a:extLst>
          </p:cNvPr>
          <p:cNvPicPr>
            <a:picLocks noChangeAspect="1"/>
          </p:cNvPicPr>
          <p:nvPr/>
        </p:nvPicPr>
        <p:blipFill>
          <a:blip r:embed="rId9"/>
          <a:stretch>
            <a:fillRect/>
          </a:stretch>
        </p:blipFill>
        <p:spPr>
          <a:xfrm>
            <a:off x="8201669" y="1906087"/>
            <a:ext cx="3248025" cy="3676650"/>
          </a:xfrm>
          <a:prstGeom prst="rect">
            <a:avLst/>
          </a:prstGeom>
        </p:spPr>
      </p:pic>
    </p:spTree>
    <p:extLst>
      <p:ext uri="{BB962C8B-B14F-4D97-AF65-F5344CB8AC3E}">
        <p14:creationId xmlns:p14="http://schemas.microsoft.com/office/powerpoint/2010/main" val="95987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381644" y="1405890"/>
            <a:ext cx="3577702" cy="461665"/>
          </a:xfrm>
          <a:prstGeom prst="rect">
            <a:avLst/>
          </a:prstGeom>
          <a:noFill/>
        </p:spPr>
        <p:txBody>
          <a:bodyPr wrap="square" rtlCol="0">
            <a:spAutoFit/>
          </a:bodyPr>
          <a:lstStyle/>
          <a:p>
            <a:r>
              <a:rPr lang="es-MX" sz="2400" b="1" i="1" dirty="0">
                <a:latin typeface="Arial" panose="020B0604020202020204" pitchFamily="34" charset="0"/>
                <a:cs typeface="Arial" panose="020B0604020202020204" pitchFamily="34" charset="0"/>
              </a:rPr>
              <a:t>Metodología:</a:t>
            </a:r>
          </a:p>
        </p:txBody>
      </p:sp>
      <p:sp>
        <p:nvSpPr>
          <p:cNvPr id="21" name="CuadroTexto 20">
            <a:extLst>
              <a:ext uri="{FF2B5EF4-FFF2-40B4-BE49-F238E27FC236}">
                <a16:creationId xmlns:a16="http://schemas.microsoft.com/office/drawing/2014/main" id="{6D943EF4-5C5C-492D-84A7-312092B92648}"/>
              </a:ext>
            </a:extLst>
          </p:cNvPr>
          <p:cNvSpPr txBox="1"/>
          <p:nvPr/>
        </p:nvSpPr>
        <p:spPr>
          <a:xfrm>
            <a:off x="512726" y="1911747"/>
            <a:ext cx="7673331" cy="4401205"/>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El tipo de investigación se describe a continuación:</a:t>
            </a:r>
          </a:p>
          <a:p>
            <a:endParaRPr lang="es-MX"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000" b="1" dirty="0">
                <a:latin typeface="Arial" panose="020B0604020202020204" pitchFamily="34" charset="0"/>
                <a:cs typeface="Arial" panose="020B0604020202020204" pitchFamily="34" charset="0"/>
              </a:rPr>
              <a:t>Propósito</a:t>
            </a:r>
            <a:r>
              <a:rPr lang="es-ES" sz="2000" dirty="0">
                <a:latin typeface="Arial" panose="020B0604020202020204" pitchFamily="34" charset="0"/>
                <a:cs typeface="Arial" panose="020B0604020202020204" pitchFamily="34" charset="0"/>
              </a:rPr>
              <a:t>: Aplicada científica</a:t>
            </a:r>
          </a:p>
          <a:p>
            <a:r>
              <a:rPr lang="es-ES" sz="2000" dirty="0">
                <a:latin typeface="Arial" panose="020B0604020202020204" pitchFamily="34" charset="0"/>
                <a:cs typeface="Arial" panose="020B0604020202020204" pitchFamily="34" charset="0"/>
              </a:rPr>
              <a:t>Práctica, resolutiva, útil.</a:t>
            </a:r>
          </a:p>
          <a:p>
            <a:pPr marL="342900" indent="-342900">
              <a:buFont typeface="Arial" panose="020B0604020202020204" pitchFamily="34" charset="0"/>
              <a:buChar char="•"/>
            </a:pPr>
            <a:r>
              <a:rPr lang="es-ES" sz="2000" b="1" dirty="0">
                <a:latin typeface="Arial" panose="020B0604020202020204" pitchFamily="34" charset="0"/>
                <a:cs typeface="Arial" panose="020B0604020202020204" pitchFamily="34" charset="0"/>
              </a:rPr>
              <a:t>Nivel de profundización: </a:t>
            </a:r>
            <a:r>
              <a:rPr lang="es-ES" sz="2000" dirty="0">
                <a:latin typeface="Arial" panose="020B0604020202020204" pitchFamily="34" charset="0"/>
                <a:cs typeface="Arial" panose="020B0604020202020204" pitchFamily="34" charset="0"/>
              </a:rPr>
              <a:t>Exploratoria</a:t>
            </a:r>
          </a:p>
          <a:p>
            <a:r>
              <a:rPr lang="es-ES" sz="2000" dirty="0">
                <a:latin typeface="Arial" panose="020B0604020202020204" pitchFamily="34" charset="0"/>
                <a:cs typeface="Arial" panose="020B0604020202020204" pitchFamily="34" charset="0"/>
              </a:rPr>
              <a:t>Preliminar, investigativa, descriptiva.</a:t>
            </a:r>
          </a:p>
          <a:p>
            <a:pPr marL="342900" indent="-342900">
              <a:buFont typeface="Arial" panose="020B0604020202020204" pitchFamily="34" charset="0"/>
              <a:buChar char="•"/>
            </a:pPr>
            <a:r>
              <a:rPr lang="es-ES" sz="2000" b="1" dirty="0">
                <a:latin typeface="Arial" panose="020B0604020202020204" pitchFamily="34" charset="0"/>
                <a:cs typeface="Arial" panose="020B0604020202020204" pitchFamily="34" charset="0"/>
              </a:rPr>
              <a:t>Datos empleados: </a:t>
            </a:r>
            <a:r>
              <a:rPr lang="es-ES" sz="2000" dirty="0">
                <a:latin typeface="Arial" panose="020B0604020202020204" pitchFamily="34" charset="0"/>
                <a:cs typeface="Arial" panose="020B0604020202020204" pitchFamily="34" charset="0"/>
              </a:rPr>
              <a:t>Cuantitativa</a:t>
            </a:r>
          </a:p>
          <a:p>
            <a:r>
              <a:rPr lang="es-ES" sz="2000" dirty="0">
                <a:latin typeface="Arial" panose="020B0604020202020204" pitchFamily="34" charset="0"/>
                <a:cs typeface="Arial" panose="020B0604020202020204" pitchFamily="34" charset="0"/>
              </a:rPr>
              <a:t>Numérica.</a:t>
            </a:r>
          </a:p>
          <a:p>
            <a:pPr marL="342900" indent="-342900">
              <a:buFont typeface="Arial" panose="020B0604020202020204" pitchFamily="34" charset="0"/>
              <a:buChar char="•"/>
            </a:pPr>
            <a:r>
              <a:rPr lang="es-ES" sz="2000" b="1" dirty="0">
                <a:latin typeface="Arial" panose="020B0604020202020204" pitchFamily="34" charset="0"/>
                <a:cs typeface="Arial" panose="020B0604020202020204" pitchFamily="34" charset="0"/>
              </a:rPr>
              <a:t>Grado de manipulación de las variables: </a:t>
            </a:r>
            <a:r>
              <a:rPr lang="es-ES" sz="2000" dirty="0">
                <a:latin typeface="Arial" panose="020B0604020202020204" pitchFamily="34" charset="0"/>
                <a:cs typeface="Arial" panose="020B0604020202020204" pitchFamily="34" charset="0"/>
              </a:rPr>
              <a:t>Cuasi experimental</a:t>
            </a:r>
          </a:p>
          <a:p>
            <a:r>
              <a:rPr lang="es-ES" sz="2000" dirty="0">
                <a:latin typeface="Arial" panose="020B0604020202020204" pitchFamily="34" charset="0"/>
                <a:cs typeface="Arial" panose="020B0604020202020204" pitchFamily="34" charset="0"/>
              </a:rPr>
              <a:t>Control parcial, observacional, relacional.</a:t>
            </a:r>
          </a:p>
          <a:p>
            <a:pPr marL="342900" indent="-342900">
              <a:buFont typeface="Arial" panose="020B0604020202020204" pitchFamily="34" charset="0"/>
              <a:buChar char="•"/>
            </a:pPr>
            <a:r>
              <a:rPr lang="es-ES" sz="2000" b="1" dirty="0">
                <a:latin typeface="Arial" panose="020B0604020202020204" pitchFamily="34" charset="0"/>
                <a:cs typeface="Arial" panose="020B0604020202020204" pitchFamily="34" charset="0"/>
              </a:rPr>
              <a:t>Tipo de inferencia: </a:t>
            </a:r>
            <a:r>
              <a:rPr lang="es-ES" sz="2000" dirty="0">
                <a:latin typeface="Arial" panose="020B0604020202020204" pitchFamily="34" charset="0"/>
                <a:cs typeface="Arial" panose="020B0604020202020204" pitchFamily="34" charset="0"/>
              </a:rPr>
              <a:t>Inductiva</a:t>
            </a:r>
          </a:p>
          <a:p>
            <a:r>
              <a:rPr lang="es-ES" sz="2000" dirty="0">
                <a:latin typeface="Arial" panose="020B0604020202020204" pitchFamily="34" charset="0"/>
                <a:cs typeface="Arial" panose="020B0604020202020204" pitchFamily="34" charset="0"/>
              </a:rPr>
              <a:t>Generalización, observación, hipótesis.</a:t>
            </a:r>
          </a:p>
          <a:p>
            <a:pPr marL="342900" indent="-342900">
              <a:buFont typeface="Arial" panose="020B0604020202020204" pitchFamily="34" charset="0"/>
              <a:buChar char="•"/>
            </a:pPr>
            <a:r>
              <a:rPr lang="es-ES" sz="2000" b="1" dirty="0">
                <a:latin typeface="Arial" panose="020B0604020202020204" pitchFamily="34" charset="0"/>
                <a:cs typeface="Arial" panose="020B0604020202020204" pitchFamily="34" charset="0"/>
              </a:rPr>
              <a:t>Tiempo en el que se realiza: </a:t>
            </a:r>
            <a:r>
              <a:rPr lang="es-ES" sz="2000" dirty="0">
                <a:latin typeface="Arial" panose="020B0604020202020204" pitchFamily="34" charset="0"/>
                <a:cs typeface="Arial" panose="020B0604020202020204" pitchFamily="34" charset="0"/>
              </a:rPr>
              <a:t>Longitudinal</a:t>
            </a:r>
          </a:p>
          <a:p>
            <a:r>
              <a:rPr lang="es-ES" sz="2000" dirty="0">
                <a:latin typeface="Arial" panose="020B0604020202020204" pitchFamily="34" charset="0"/>
                <a:cs typeface="Arial" panose="020B0604020202020204" pitchFamily="34" charset="0"/>
              </a:rPr>
              <a:t>Evolutivo, prolongado, secuencial.</a:t>
            </a:r>
            <a:endParaRPr lang="es-MX" sz="2000" dirty="0">
              <a:latin typeface="Arial" panose="020B0604020202020204" pitchFamily="34" charset="0"/>
              <a:cs typeface="Arial" panose="020B0604020202020204" pitchFamily="34" charset="0"/>
            </a:endParaRPr>
          </a:p>
        </p:txBody>
      </p:sp>
      <p:pic>
        <p:nvPicPr>
          <p:cNvPr id="19" name="Imagen 18">
            <a:extLst>
              <a:ext uri="{FF2B5EF4-FFF2-40B4-BE49-F238E27FC236}">
                <a16:creationId xmlns:a16="http://schemas.microsoft.com/office/drawing/2014/main" id="{E45B1061-0138-4F73-9A46-FECAC5CCA12A}"/>
              </a:ext>
            </a:extLst>
          </p:cNvPr>
          <p:cNvPicPr>
            <a:picLocks noChangeAspect="1"/>
          </p:cNvPicPr>
          <p:nvPr/>
        </p:nvPicPr>
        <p:blipFill>
          <a:blip r:embed="rId9"/>
          <a:stretch>
            <a:fillRect/>
          </a:stretch>
        </p:blipFill>
        <p:spPr>
          <a:xfrm>
            <a:off x="8212174" y="1674826"/>
            <a:ext cx="3467100" cy="3505200"/>
          </a:xfrm>
          <a:prstGeom prst="rect">
            <a:avLst/>
          </a:prstGeom>
        </p:spPr>
      </p:pic>
    </p:spTree>
    <p:extLst>
      <p:ext uri="{BB962C8B-B14F-4D97-AF65-F5344CB8AC3E}">
        <p14:creationId xmlns:p14="http://schemas.microsoft.com/office/powerpoint/2010/main" val="178393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381644" y="1405890"/>
            <a:ext cx="3577702" cy="461665"/>
          </a:xfrm>
          <a:prstGeom prst="rect">
            <a:avLst/>
          </a:prstGeom>
          <a:noFill/>
        </p:spPr>
        <p:txBody>
          <a:bodyPr wrap="square" rtlCol="0">
            <a:spAutoFit/>
          </a:bodyPr>
          <a:lstStyle/>
          <a:p>
            <a:r>
              <a:rPr lang="es-MX" sz="2400" b="1" i="1" dirty="0">
                <a:latin typeface="Arial" panose="020B0604020202020204" pitchFamily="34" charset="0"/>
                <a:cs typeface="Arial" panose="020B0604020202020204" pitchFamily="34" charset="0"/>
              </a:rPr>
              <a:t>Hipótesis:</a:t>
            </a:r>
          </a:p>
        </p:txBody>
      </p:sp>
      <p:sp>
        <p:nvSpPr>
          <p:cNvPr id="19" name="Rectángulo 18">
            <a:extLst>
              <a:ext uri="{FF2B5EF4-FFF2-40B4-BE49-F238E27FC236}">
                <a16:creationId xmlns:a16="http://schemas.microsoft.com/office/drawing/2014/main" id="{9D2706A5-0212-44A8-A667-FFCD0190F062}"/>
              </a:ext>
            </a:extLst>
          </p:cNvPr>
          <p:cNvSpPr/>
          <p:nvPr/>
        </p:nvSpPr>
        <p:spPr>
          <a:xfrm>
            <a:off x="674915" y="4605537"/>
            <a:ext cx="10842170" cy="923330"/>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La implementación de esquemas de validación mediante la gestión tecnológica en el ecosistema de Certificaciones Colaborativas contribuirá a la construcción de estrategias que favorezcan el desarrollo de ventajas competitivas para los alumnos de la UAQ.</a:t>
            </a:r>
            <a:endParaRPr lang="es-MX" dirty="0">
              <a:latin typeface="Arial" panose="020B0604020202020204" pitchFamily="34" charset="0"/>
              <a:cs typeface="Arial" panose="020B0604020202020204" pitchFamily="34" charset="0"/>
            </a:endParaRPr>
          </a:p>
        </p:txBody>
      </p:sp>
      <p:pic>
        <p:nvPicPr>
          <p:cNvPr id="21" name="Imagen 20">
            <a:extLst>
              <a:ext uri="{FF2B5EF4-FFF2-40B4-BE49-F238E27FC236}">
                <a16:creationId xmlns:a16="http://schemas.microsoft.com/office/drawing/2014/main" id="{B8BB5062-4A3C-43A1-A8BE-5ECB233F7A9F}"/>
              </a:ext>
            </a:extLst>
          </p:cNvPr>
          <p:cNvPicPr>
            <a:picLocks noChangeAspect="1"/>
          </p:cNvPicPr>
          <p:nvPr/>
        </p:nvPicPr>
        <p:blipFill>
          <a:blip r:embed="rId9"/>
          <a:stretch>
            <a:fillRect/>
          </a:stretch>
        </p:blipFill>
        <p:spPr>
          <a:xfrm>
            <a:off x="4514850" y="1435480"/>
            <a:ext cx="3162300" cy="2705100"/>
          </a:xfrm>
          <a:prstGeom prst="rect">
            <a:avLst/>
          </a:prstGeom>
        </p:spPr>
      </p:pic>
    </p:spTree>
    <p:extLst>
      <p:ext uri="{BB962C8B-B14F-4D97-AF65-F5344CB8AC3E}">
        <p14:creationId xmlns:p14="http://schemas.microsoft.com/office/powerpoint/2010/main" val="54604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381643" y="1405890"/>
            <a:ext cx="8348019" cy="461665"/>
          </a:xfrm>
          <a:prstGeom prst="rect">
            <a:avLst/>
          </a:prstGeom>
          <a:noFill/>
        </p:spPr>
        <p:txBody>
          <a:bodyPr wrap="square" rtlCol="0">
            <a:spAutoFit/>
          </a:bodyPr>
          <a:lstStyle/>
          <a:p>
            <a:r>
              <a:rPr lang="es-MX" sz="2400" b="1" i="1" dirty="0">
                <a:latin typeface="Arial" panose="020B0604020202020204" pitchFamily="34" charset="0"/>
                <a:cs typeface="Arial" panose="020B0604020202020204" pitchFamily="34" charset="0"/>
              </a:rPr>
              <a:t>Preguntas de investigación:</a:t>
            </a:r>
          </a:p>
        </p:txBody>
      </p:sp>
      <p:sp>
        <p:nvSpPr>
          <p:cNvPr id="21" name="Rectángulo 20">
            <a:extLst>
              <a:ext uri="{FF2B5EF4-FFF2-40B4-BE49-F238E27FC236}">
                <a16:creationId xmlns:a16="http://schemas.microsoft.com/office/drawing/2014/main" id="{B1B4908A-9E74-483B-8374-E4E8C1C2A68B}"/>
              </a:ext>
            </a:extLst>
          </p:cNvPr>
          <p:cNvSpPr/>
          <p:nvPr/>
        </p:nvSpPr>
        <p:spPr>
          <a:xfrm>
            <a:off x="449760" y="1931480"/>
            <a:ext cx="7991849" cy="923330"/>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¿Cómo contribuye la implementación de esquemas de validación con credenciales digitales en Certificaciones Colaborativas a generar ventajas competitivas para los alumnos de la UAQ según el modelo VRIO?</a:t>
            </a:r>
            <a:endParaRPr lang="es-MX" dirty="0">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76378849-9EB0-40AF-A52D-92CDB6C33ED6}"/>
              </a:ext>
            </a:extLst>
          </p:cNvPr>
          <p:cNvSpPr/>
          <p:nvPr/>
        </p:nvSpPr>
        <p:spPr>
          <a:xfrm>
            <a:off x="1542168" y="3004695"/>
            <a:ext cx="6070441" cy="3139321"/>
          </a:xfrm>
          <a:prstGeom prst="rect">
            <a:avLst/>
          </a:prstGeom>
        </p:spPr>
        <p:txBody>
          <a:bodyPr wrap="square">
            <a:spAutoFit/>
          </a:bodyPr>
          <a:lstStyle/>
          <a:p>
            <a:pPr marL="342900" indent="-342900" algn="just">
              <a:buAutoNum type="arabicPeriod"/>
            </a:pPr>
            <a:r>
              <a:rPr lang="es-ES" dirty="0">
                <a:latin typeface="Arial" panose="020B0604020202020204" pitchFamily="34" charset="0"/>
                <a:cs typeface="Arial" panose="020B0604020202020204" pitchFamily="34" charset="0"/>
              </a:rPr>
              <a:t>¿Qué valor aportan las credenciales digitales a las ventajas competitivas de los alumnos UAQ?</a:t>
            </a:r>
          </a:p>
          <a:p>
            <a:pPr marL="342900" indent="-342900" algn="just">
              <a:buAutoNum type="arabicPeriod"/>
            </a:pPr>
            <a:r>
              <a:rPr lang="es-ES" dirty="0">
                <a:latin typeface="Arial" panose="020B0604020202020204" pitchFamily="34" charset="0"/>
                <a:cs typeface="Arial" panose="020B0604020202020204" pitchFamily="34" charset="0"/>
              </a:rPr>
              <a:t>¿Qué rareza representan las credenciales digitales para generar ventajas competitivas en los alumnos de la UAQ?</a:t>
            </a:r>
          </a:p>
          <a:p>
            <a:pPr marL="342900" indent="-342900" algn="just">
              <a:buAutoNum type="arabicPeriod"/>
            </a:pPr>
            <a:r>
              <a:rPr lang="es-ES" dirty="0">
                <a:latin typeface="Arial" panose="020B0604020202020204" pitchFamily="34" charset="0"/>
                <a:cs typeface="Arial" panose="020B0604020202020204" pitchFamily="34" charset="0"/>
              </a:rPr>
              <a:t>¿Qué </a:t>
            </a:r>
            <a:r>
              <a:rPr lang="es-ES" dirty="0" err="1">
                <a:latin typeface="Arial" panose="020B0604020202020204" pitchFamily="34" charset="0"/>
                <a:cs typeface="Arial" panose="020B0604020202020204" pitchFamily="34" charset="0"/>
              </a:rPr>
              <a:t>inimitabilidad</a:t>
            </a:r>
            <a:r>
              <a:rPr lang="es-ES" dirty="0">
                <a:latin typeface="Arial" panose="020B0604020202020204" pitchFamily="34" charset="0"/>
                <a:cs typeface="Arial" panose="020B0604020202020204" pitchFamily="34" charset="0"/>
              </a:rPr>
              <a:t> ofrecen las credenciales digitales para fortalecer las ventajas competitivas de los alumnos de la UAQ?</a:t>
            </a:r>
          </a:p>
          <a:p>
            <a:pPr marL="342900" indent="-342900" algn="just">
              <a:buAutoNum type="arabicPeriod"/>
            </a:pPr>
            <a:r>
              <a:rPr lang="es-ES" dirty="0">
                <a:latin typeface="Arial" panose="020B0604020202020204" pitchFamily="34" charset="0"/>
                <a:cs typeface="Arial" panose="020B0604020202020204" pitchFamily="34" charset="0"/>
              </a:rPr>
              <a:t>¿Qué organización es necesaria para que las credenciales digitales contribuyan efectivamente a las ventajas competitivas de los alumnos de la UAQ?</a:t>
            </a:r>
          </a:p>
        </p:txBody>
      </p:sp>
      <p:pic>
        <p:nvPicPr>
          <p:cNvPr id="23" name="Imagen 22">
            <a:extLst>
              <a:ext uri="{FF2B5EF4-FFF2-40B4-BE49-F238E27FC236}">
                <a16:creationId xmlns:a16="http://schemas.microsoft.com/office/drawing/2014/main" id="{4D91FCBB-E482-402F-AE01-3A4B6EEAF4D6}"/>
              </a:ext>
            </a:extLst>
          </p:cNvPr>
          <p:cNvPicPr>
            <a:picLocks noChangeAspect="1"/>
          </p:cNvPicPr>
          <p:nvPr/>
        </p:nvPicPr>
        <p:blipFill>
          <a:blip r:embed="rId9"/>
          <a:stretch>
            <a:fillRect/>
          </a:stretch>
        </p:blipFill>
        <p:spPr>
          <a:xfrm>
            <a:off x="9582039" y="1867555"/>
            <a:ext cx="1495425" cy="2971800"/>
          </a:xfrm>
          <a:prstGeom prst="rect">
            <a:avLst/>
          </a:prstGeom>
        </p:spPr>
      </p:pic>
    </p:spTree>
    <p:extLst>
      <p:ext uri="{BB962C8B-B14F-4D97-AF65-F5344CB8AC3E}">
        <p14:creationId xmlns:p14="http://schemas.microsoft.com/office/powerpoint/2010/main" val="188885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E70B2BCB-8874-4D8D-969F-A57D2E324E37}"/>
              </a:ext>
            </a:extLst>
          </p:cNvPr>
          <p:cNvGrpSpPr/>
          <p:nvPr/>
        </p:nvGrpSpPr>
        <p:grpSpPr>
          <a:xfrm>
            <a:off x="36576" y="-3233"/>
            <a:ext cx="12122584" cy="1212330"/>
            <a:chOff x="221816" y="147783"/>
            <a:chExt cx="12122584" cy="1212330"/>
          </a:xfrm>
        </p:grpSpPr>
        <p:pic>
          <p:nvPicPr>
            <p:cNvPr id="41" name="Imagen 40">
              <a:extLst>
                <a:ext uri="{FF2B5EF4-FFF2-40B4-BE49-F238E27FC236}">
                  <a16:creationId xmlns:a16="http://schemas.microsoft.com/office/drawing/2014/main" id="{73A88FA6-B17E-41FE-9943-7FA96EB9A78C}"/>
                </a:ext>
              </a:extLst>
            </p:cNvPr>
            <p:cNvPicPr>
              <a:picLocks noChangeAspect="1"/>
            </p:cNvPicPr>
            <p:nvPr/>
          </p:nvPicPr>
          <p:blipFill>
            <a:blip r:embed="rId2"/>
            <a:stretch>
              <a:fillRect/>
            </a:stretch>
          </p:blipFill>
          <p:spPr>
            <a:xfrm>
              <a:off x="221816" y="147783"/>
              <a:ext cx="6506483" cy="1181265"/>
            </a:xfrm>
            <a:prstGeom prst="rect">
              <a:avLst/>
            </a:prstGeom>
          </p:spPr>
        </p:pic>
        <p:sp>
          <p:nvSpPr>
            <p:cNvPr id="42" name="Rectángulo 41">
              <a:extLst>
                <a:ext uri="{FF2B5EF4-FFF2-40B4-BE49-F238E27FC236}">
                  <a16:creationId xmlns:a16="http://schemas.microsoft.com/office/drawing/2014/main" id="{BED70D96-B03B-4B5F-8253-6D922E18B862}"/>
                </a:ext>
              </a:extLst>
            </p:cNvPr>
            <p:cNvSpPr/>
            <p:nvPr/>
          </p:nvSpPr>
          <p:spPr>
            <a:xfrm>
              <a:off x="6657372" y="9645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937CA12-3D6B-4C72-8D13-15A10926DC53}"/>
                </a:ext>
              </a:extLst>
            </p:cNvPr>
            <p:cNvSpPr txBox="1"/>
            <p:nvPr/>
          </p:nvSpPr>
          <p:spPr>
            <a:xfrm>
              <a:off x="4550571" y="1002495"/>
              <a:ext cx="7173525"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Facultad de Contabilidad y Administración- noviembre 2024</a:t>
              </a:r>
            </a:p>
          </p:txBody>
        </p:sp>
        <p:sp>
          <p:nvSpPr>
            <p:cNvPr id="44" name="CuadroTexto 43">
              <a:extLst>
                <a:ext uri="{FF2B5EF4-FFF2-40B4-BE49-F238E27FC236}">
                  <a16:creationId xmlns:a16="http://schemas.microsoft.com/office/drawing/2014/main" id="{393A795A-350A-45D8-A68E-76E822EA63DC}"/>
                </a:ext>
              </a:extLst>
            </p:cNvPr>
            <p:cNvSpPr txBox="1"/>
            <p:nvPr/>
          </p:nvSpPr>
          <p:spPr>
            <a:xfrm>
              <a:off x="635000" y="1052336"/>
              <a:ext cx="3089051" cy="307777"/>
            </a:xfrm>
            <a:prstGeom prst="rect">
              <a:avLst/>
            </a:prstGeom>
            <a:noFill/>
          </p:spPr>
          <p:txBody>
            <a:bodyPr wrap="none" rtlCol="0">
              <a:spAutoFit/>
            </a:bodyPr>
            <a:lstStyle/>
            <a:p>
              <a:r>
                <a:rPr lang="es-MX" sz="1400" dirty="0">
                  <a:latin typeface="Arial" panose="020B0604020202020204" pitchFamily="34" charset="0"/>
                  <a:cs typeface="Arial" panose="020B0604020202020204" pitchFamily="34" charset="0"/>
                </a:rPr>
                <a:t>Universidad Autónoma de Querétaro</a:t>
              </a:r>
            </a:p>
          </p:txBody>
        </p:sp>
        <p:pic>
          <p:nvPicPr>
            <p:cNvPr id="45" name="Imagen 44">
              <a:extLst>
                <a:ext uri="{FF2B5EF4-FFF2-40B4-BE49-F238E27FC236}">
                  <a16:creationId xmlns:a16="http://schemas.microsoft.com/office/drawing/2014/main" id="{52B77A64-E07F-422D-B8A7-6B3E992C7916}"/>
                </a:ext>
              </a:extLst>
            </p:cNvPr>
            <p:cNvPicPr>
              <a:picLocks noChangeAspect="1"/>
            </p:cNvPicPr>
            <p:nvPr/>
          </p:nvPicPr>
          <p:blipFill>
            <a:blip r:embed="rId3"/>
            <a:stretch>
              <a:fillRect/>
            </a:stretch>
          </p:blipFill>
          <p:spPr>
            <a:xfrm>
              <a:off x="1727408" y="190011"/>
              <a:ext cx="563314" cy="743817"/>
            </a:xfrm>
            <a:prstGeom prst="rect">
              <a:avLst/>
            </a:prstGeom>
          </p:spPr>
        </p:pic>
        <p:grpSp>
          <p:nvGrpSpPr>
            <p:cNvPr id="46" name="Grupo 45">
              <a:extLst>
                <a:ext uri="{FF2B5EF4-FFF2-40B4-BE49-F238E27FC236}">
                  <a16:creationId xmlns:a16="http://schemas.microsoft.com/office/drawing/2014/main" id="{CDDE257A-022E-4B65-8BFD-BCC8D88DA263}"/>
                </a:ext>
              </a:extLst>
            </p:cNvPr>
            <p:cNvGrpSpPr/>
            <p:nvPr/>
          </p:nvGrpSpPr>
          <p:grpSpPr>
            <a:xfrm>
              <a:off x="2438169" y="190957"/>
              <a:ext cx="2918099" cy="747083"/>
              <a:chOff x="458611" y="-1705663"/>
              <a:chExt cx="3093173" cy="909830"/>
            </a:xfrm>
          </p:grpSpPr>
          <p:sp>
            <p:nvSpPr>
              <p:cNvPr id="50" name="Cuadro de texto 2">
                <a:extLst>
                  <a:ext uri="{FF2B5EF4-FFF2-40B4-BE49-F238E27FC236}">
                    <a16:creationId xmlns:a16="http://schemas.microsoft.com/office/drawing/2014/main" id="{A5A3CF3F-E124-4E9F-B9EC-0F2F88CF3D71}"/>
                  </a:ext>
                </a:extLst>
              </p:cNvPr>
              <p:cNvSpPr txBox="1">
                <a:spLocks noChangeArrowheads="1"/>
              </p:cNvSpPr>
              <p:nvPr/>
            </p:nvSpPr>
            <p:spPr bwMode="auto">
              <a:xfrm>
                <a:off x="1418755" y="-1705663"/>
                <a:ext cx="2133029" cy="8572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700" b="1" dirty="0">
                    <a:solidFill>
                      <a:srgbClr val="002060"/>
                    </a:solidFill>
                    <a:effectLst/>
                    <a:latin typeface="Arial" panose="020B0604020202020204" pitchFamily="34" charset="0"/>
                    <a:ea typeface="Calibri" panose="020F0502020204030204" pitchFamily="34" charset="0"/>
                  </a:rPr>
                  <a:t>CIGECOM</a:t>
                </a:r>
                <a:endParaRPr lang="es-MX" sz="1200" dirty="0">
                  <a:effectLst/>
                  <a:latin typeface="Times New Roman" panose="02020603050405020304" pitchFamily="18" charset="0"/>
                  <a:ea typeface="Calibri" panose="020F0502020204030204" pitchFamily="34" charset="0"/>
                </a:endParaRPr>
              </a:p>
              <a:p>
                <a:pPr algn="just"/>
                <a:r>
                  <a:rPr lang="es-ES" sz="700" dirty="0">
                    <a:effectLst/>
                    <a:latin typeface="Arial" panose="020B0604020202020204" pitchFamily="34" charset="0"/>
                    <a:ea typeface="Calibri" panose="020F0502020204030204" pitchFamily="34" charset="0"/>
                  </a:rPr>
                  <a:t>Congreso Internacional en Gestión Competitiva, Tecnología e Innovación, Coloquio estudiantil y IV Encuentro de Investigadores de la Red Iberoamericana RITMMA 2021</a:t>
                </a:r>
                <a:endParaRPr lang="es-MX" sz="1200" dirty="0">
                  <a:effectLst/>
                  <a:latin typeface="Times New Roman" panose="02020603050405020304" pitchFamily="18" charset="0"/>
                  <a:ea typeface="Calibri" panose="020F0502020204030204" pitchFamily="34" charset="0"/>
                </a:endParaRPr>
              </a:p>
            </p:txBody>
          </p:sp>
          <p:pic>
            <p:nvPicPr>
              <p:cNvPr id="51" name="Imagen 50" descr="Boomerang">
                <a:extLst>
                  <a:ext uri="{FF2B5EF4-FFF2-40B4-BE49-F238E27FC236}">
                    <a16:creationId xmlns:a16="http://schemas.microsoft.com/office/drawing/2014/main" id="{BF5BE576-1AA0-4CC0-A958-306F529B32CD}"/>
                  </a:ext>
                </a:extLst>
              </p:cNvPr>
              <p:cNvPicPr>
                <a:picLocks noChangeAspect="1"/>
              </p:cNvPicPr>
              <p:nvPr/>
            </p:nvPicPr>
            <p:blipFill rotWithShape="1">
              <a:blip r:embed="rId4">
                <a:extLst>
                  <a:ext uri="{28A0092B-C50C-407E-A947-70E740481C1C}">
                    <a14:useLocalDpi xmlns:a14="http://schemas.microsoft.com/office/drawing/2010/main" val="0"/>
                  </a:ext>
                </a:extLst>
              </a:blip>
              <a:srcRect r="60360"/>
              <a:stretch/>
            </p:blipFill>
            <p:spPr bwMode="auto">
              <a:xfrm>
                <a:off x="458611" y="-1701686"/>
                <a:ext cx="1040317" cy="905853"/>
              </a:xfrm>
              <a:prstGeom prst="rect">
                <a:avLst/>
              </a:prstGeom>
              <a:noFill/>
              <a:ln>
                <a:noFill/>
              </a:ln>
              <a:extLst>
                <a:ext uri="{53640926-AAD7-44D8-BBD7-CCE9431645EC}">
                  <a14:shadowObscured xmlns:a14="http://schemas.microsoft.com/office/drawing/2010/main"/>
                </a:ext>
              </a:extLst>
            </p:spPr>
          </p:pic>
        </p:grpSp>
        <p:pic>
          <p:nvPicPr>
            <p:cNvPr id="47" name="Imagen 46">
              <a:extLst>
                <a:ext uri="{FF2B5EF4-FFF2-40B4-BE49-F238E27FC236}">
                  <a16:creationId xmlns:a16="http://schemas.microsoft.com/office/drawing/2014/main" id="{8C8B40DC-6721-4ED8-9BC5-5A78FD0576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3688" y="574470"/>
              <a:ext cx="1342432" cy="359358"/>
            </a:xfrm>
            <a:prstGeom prst="rect">
              <a:avLst/>
            </a:prstGeom>
            <a:noFill/>
            <a:ln>
              <a:noFill/>
            </a:ln>
          </p:spPr>
        </p:pic>
        <p:pic>
          <p:nvPicPr>
            <p:cNvPr id="48" name="Imagen 47">
              <a:extLst>
                <a:ext uri="{FF2B5EF4-FFF2-40B4-BE49-F238E27FC236}">
                  <a16:creationId xmlns:a16="http://schemas.microsoft.com/office/drawing/2014/main" id="{60475313-CEE8-43BF-84AA-57C4725B71D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287" y="221570"/>
              <a:ext cx="1342432" cy="360005"/>
            </a:xfrm>
            <a:prstGeom prst="rect">
              <a:avLst/>
            </a:prstGeom>
            <a:noFill/>
          </p:spPr>
        </p:pic>
        <p:pic>
          <p:nvPicPr>
            <p:cNvPr id="49" name="Imagen 48">
              <a:extLst>
                <a:ext uri="{FF2B5EF4-FFF2-40B4-BE49-F238E27FC236}">
                  <a16:creationId xmlns:a16="http://schemas.microsoft.com/office/drawing/2014/main" id="{5EC8439F-972C-452A-97F7-D191CA70E0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8540" y="242198"/>
              <a:ext cx="829310" cy="639445"/>
            </a:xfrm>
            <a:prstGeom prst="rect">
              <a:avLst/>
            </a:prstGeom>
            <a:noFill/>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Mayra Gabriela Méndez Castillo – Maestría en Gestión de la Tecnología – 6to Cuatrimestre </a:t>
            </a:r>
          </a:p>
        </p:txBody>
      </p:sp>
      <p:sp>
        <p:nvSpPr>
          <p:cNvPr id="17" name="CuadroTexto 16">
            <a:extLst>
              <a:ext uri="{FF2B5EF4-FFF2-40B4-BE49-F238E27FC236}">
                <a16:creationId xmlns:a16="http://schemas.microsoft.com/office/drawing/2014/main" id="{1515444D-F28E-0548-9310-1F4624E414D4}"/>
              </a:ext>
            </a:extLst>
          </p:cNvPr>
          <p:cNvSpPr txBox="1"/>
          <p:nvPr/>
        </p:nvSpPr>
        <p:spPr>
          <a:xfrm>
            <a:off x="7541340" y="175714"/>
            <a:ext cx="4753938" cy="646331"/>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TRANSFORMACIÓN EXPONENCIAL: CERTIFICACIONES DIGITALES IMPULSADAS POR LA GESTIÓN TECNOLÓGICA EN EDUCACIÓN COLABORATIVA DE LA UAQ</a:t>
            </a:r>
            <a:endParaRPr lang="es-MX" sz="1200"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8"/>
          <a:stretch>
            <a:fillRect/>
          </a:stretch>
        </p:blipFill>
        <p:spPr>
          <a:xfrm>
            <a:off x="10966014" y="5817941"/>
            <a:ext cx="1329264" cy="1026026"/>
          </a:xfrm>
          <a:prstGeom prst="rect">
            <a:avLst/>
          </a:prstGeom>
        </p:spPr>
      </p:pic>
      <p:sp>
        <p:nvSpPr>
          <p:cNvPr id="20" name="CuadroTexto 19">
            <a:extLst>
              <a:ext uri="{FF2B5EF4-FFF2-40B4-BE49-F238E27FC236}">
                <a16:creationId xmlns:a16="http://schemas.microsoft.com/office/drawing/2014/main" id="{4A8A3479-37B2-4BF9-ABC3-54D8E33C8F3C}"/>
              </a:ext>
            </a:extLst>
          </p:cNvPr>
          <p:cNvSpPr txBox="1"/>
          <p:nvPr/>
        </p:nvSpPr>
        <p:spPr>
          <a:xfrm>
            <a:off x="381643" y="1405890"/>
            <a:ext cx="8348019" cy="461665"/>
          </a:xfrm>
          <a:prstGeom prst="rect">
            <a:avLst/>
          </a:prstGeom>
          <a:noFill/>
        </p:spPr>
        <p:txBody>
          <a:bodyPr wrap="square" rtlCol="0">
            <a:spAutoFit/>
          </a:bodyPr>
          <a:lstStyle/>
          <a:p>
            <a:r>
              <a:rPr lang="es-MX" sz="2400" b="1" i="1" dirty="0">
                <a:latin typeface="Arial" panose="020B0604020202020204" pitchFamily="34" charset="0"/>
                <a:cs typeface="Arial" panose="020B0604020202020204" pitchFamily="34" charset="0"/>
              </a:rPr>
              <a:t>Lugar de la investigación:</a:t>
            </a:r>
          </a:p>
        </p:txBody>
      </p:sp>
      <p:sp>
        <p:nvSpPr>
          <p:cNvPr id="24" name="Rectángulo 23">
            <a:extLst>
              <a:ext uri="{FF2B5EF4-FFF2-40B4-BE49-F238E27FC236}">
                <a16:creationId xmlns:a16="http://schemas.microsoft.com/office/drawing/2014/main" id="{7D91D197-78BB-4958-B570-EED0ABDB7983}"/>
              </a:ext>
            </a:extLst>
          </p:cNvPr>
          <p:cNvSpPr/>
          <p:nvPr/>
        </p:nvSpPr>
        <p:spPr>
          <a:xfrm>
            <a:off x="449761" y="1931480"/>
            <a:ext cx="5530126" cy="923330"/>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Universidad Autónoma de Querétaro, Centros de Empleo en el Estado de Querétaro (Iniciativa pública, iniciativa privada y ONG´s)</a:t>
            </a:r>
            <a:endParaRPr lang="es-MX" dirty="0">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78ED9E13-C5DC-41AC-AD8F-88C1A079D82C}"/>
              </a:ext>
            </a:extLst>
          </p:cNvPr>
          <p:cNvSpPr/>
          <p:nvPr/>
        </p:nvSpPr>
        <p:spPr>
          <a:xfrm>
            <a:off x="449759" y="3317389"/>
            <a:ext cx="5530127" cy="2031325"/>
          </a:xfrm>
          <a:prstGeom prst="rect">
            <a:avLst/>
          </a:prstGeom>
        </p:spPr>
        <p:txBody>
          <a:bodyPr wrap="square">
            <a:spAutoFit/>
          </a:bodyPr>
          <a:lstStyle/>
          <a:p>
            <a:pPr algn="just"/>
            <a:r>
              <a:rPr lang="es-ES" b="1" dirty="0">
                <a:latin typeface="Arial" panose="020B0604020202020204" pitchFamily="34" charset="0"/>
                <a:cs typeface="Arial" panose="020B0604020202020204" pitchFamily="34" charset="0"/>
              </a:rPr>
              <a:t>Muestra por conveniencia:</a:t>
            </a:r>
          </a:p>
          <a:p>
            <a:pPr algn="just"/>
            <a:endParaRPr lang="es-ES"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Docentes de las Facultades de Ingeniería, Contaduría y Administración e Informática de la Universidad Autónoma de Querétaro.</a:t>
            </a:r>
          </a:p>
          <a:p>
            <a:pPr marL="285750" indent="-285750" algn="just">
              <a:buFont typeface="Arial" panose="020B0604020202020204" pitchFamily="34" charset="0"/>
              <a:buChar char="•"/>
            </a:pPr>
            <a:r>
              <a:rPr lang="es-MX" dirty="0">
                <a:latin typeface="Arial" panose="020B0604020202020204" pitchFamily="34" charset="0"/>
                <a:cs typeface="Arial" panose="020B0604020202020204" pitchFamily="34" charset="0"/>
              </a:rPr>
              <a:t>Centros de Empleo integrados en el esquema de Educación Colaborativa UAQ.</a:t>
            </a:r>
          </a:p>
        </p:txBody>
      </p:sp>
      <p:pic>
        <p:nvPicPr>
          <p:cNvPr id="21" name="Picture 2">
            <a:extLst>
              <a:ext uri="{FF2B5EF4-FFF2-40B4-BE49-F238E27FC236}">
                <a16:creationId xmlns:a16="http://schemas.microsoft.com/office/drawing/2014/main" id="{A978489C-29BF-4001-81AD-B7F3620001D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420111" y="1831585"/>
            <a:ext cx="3791070" cy="3791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84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3745</Words>
  <Application>Microsoft Office PowerPoint</Application>
  <PresentationFormat>Panorámica</PresentationFormat>
  <Paragraphs>270</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Usuario</cp:lastModifiedBy>
  <cp:revision>42</cp:revision>
  <dcterms:created xsi:type="dcterms:W3CDTF">2020-09-22T18:49:23Z</dcterms:created>
  <dcterms:modified xsi:type="dcterms:W3CDTF">2024-11-07T05:16:48Z</dcterms:modified>
</cp:coreProperties>
</file>