
<file path=[Content_Types].xml><?xml version="1.0" encoding="utf-8"?>
<Types xmlns="http://schemas.openxmlformats.org/package/2006/content-types">
  <Default Extension="jpeg" ContentType="image/jpeg"/>
  <Default Extension="JPG" ContentType="image/.jpg"/>
  <Default Extension="png" ContentType="image/png"/>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media/image16.svg" ContentType="image/svg+xml"/>
  <Override PartName="/ppt/media/image18.svg" ContentType="image/svg+xml"/>
  <Override PartName="/ppt/media/image21.svg" ContentType="image/svg+xml"/>
  <Override PartName="/ppt/media/image30.svg" ContentType="image/svg+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 id="2147483660" r:id="rId3"/>
  </p:sldMasterIdLst>
  <p:notesMasterIdLst>
    <p:notesMasterId r:id="rId10"/>
  </p:notesMasterIdLst>
  <p:sldIdLst>
    <p:sldId id="256" r:id="rId4"/>
    <p:sldId id="257" r:id="rId5"/>
    <p:sldId id="272" r:id="rId6"/>
    <p:sldId id="286" r:id="rId7"/>
    <p:sldId id="287" r:id="rId8"/>
    <p:sldId id="258" r:id="rId9"/>
    <p:sldId id="273" r:id="rId11"/>
    <p:sldId id="265" r:id="rId12"/>
    <p:sldId id="266" r:id="rId13"/>
    <p:sldId id="267" r:id="rId14"/>
    <p:sldId id="268" r:id="rId15"/>
    <p:sldId id="277" r:id="rId16"/>
    <p:sldId id="269" r:id="rId17"/>
    <p:sldId id="270" r:id="rId18"/>
    <p:sldId id="274" r:id="rId19"/>
    <p:sldId id="278" r:id="rId20"/>
    <p:sldId id="276" r:id="rId21"/>
    <p:sldId id="259" r:id="rId22"/>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42F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706"/>
    <p:restoredTop sz="94728"/>
  </p:normalViewPr>
  <p:slideViewPr>
    <p:cSldViewPr snapToGrid="0" snapToObjects="1">
      <p:cViewPr varScale="1">
        <p:scale>
          <a:sx n="59" d="100"/>
          <a:sy n="59" d="100"/>
        </p:scale>
        <p:origin x="328"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slide" Target="slides/slide1.xml"/><Relationship Id="rId3" Type="http://schemas.openxmlformats.org/officeDocument/2006/relationships/slideMaster" Target="slideMasters/slideMaster2.xml"/><Relationship Id="rId25" Type="http://schemas.openxmlformats.org/officeDocument/2006/relationships/tableStyles" Target="tableStyles.xml"/><Relationship Id="rId24" Type="http://schemas.openxmlformats.org/officeDocument/2006/relationships/viewProps" Target="viewProps.xml"/><Relationship Id="rId23" Type="http://schemas.openxmlformats.org/officeDocument/2006/relationships/presProps" Target="presProps.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notesMaster" Target="notesMasters/notesMaster1.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AAA08A3-3CCC-49E6-964C-E1738A6D992D}" type="datetimeFigureOut">
              <a:rPr lang="es-ES" smtClean="0"/>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el estilo de texto del patrón</a:t>
            </a:r>
            <a:endParaRPr lang="es-ES"/>
          </a:p>
          <a:p>
            <a:pPr lvl="1"/>
            <a:r>
              <a:rPr lang="es-ES"/>
              <a:t>Segundo nivel</a:t>
            </a:r>
            <a:endParaRPr lang="es-ES"/>
          </a:p>
          <a:p>
            <a:pPr lvl="2"/>
            <a:r>
              <a:rPr lang="es-ES"/>
              <a:t>Tercer nivel</a:t>
            </a:r>
            <a:endParaRPr lang="es-ES"/>
          </a:p>
          <a:p>
            <a:pPr lvl="3"/>
            <a:r>
              <a:rPr lang="es-ES"/>
              <a:t>Cuarto nivel</a:t>
            </a:r>
            <a:endParaRPr lang="es-ES"/>
          </a:p>
          <a:p>
            <a:pPr lvl="4"/>
            <a:r>
              <a:rPr lang="es-ES"/>
              <a:t>Quinto nivel</a:t>
            </a:r>
            <a:endParaRPr lang="es-ES"/>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CB2CB49-322C-48BB-A333-B208C96D6BAF}" type="slidenum">
              <a:rPr lang="es-ES" smtClean="0"/>
            </a:fld>
            <a:endParaRPr lang="es-E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ción de imagen de diapositiva 1"/>
          <p:cNvSpPr>
            <a:spLocks noGrp="1" noRot="1" noChangeAspect="1"/>
          </p:cNvSpPr>
          <p:nvPr>
            <p:ph type="sldImg" idx="2"/>
          </p:nvPr>
        </p:nvSpPr>
        <p:spPr/>
      </p:sp>
      <p:sp>
        <p:nvSpPr>
          <p:cNvPr id="3" name="Marcador de posición de texto 2"/>
          <p:cNvSpPr>
            <a:spLocks noGrp="1"/>
          </p:cNvSpPr>
          <p:nvPr>
            <p:ph type="body" idx="3"/>
          </p:nvPr>
        </p:nvSpPr>
        <p:spPr/>
        <p:txBody>
          <a:bodyPr/>
          <a:lstStyle/>
          <a:p>
            <a:endParaRPr lang="es-E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ción de imagen de diapositiva 1"/>
          <p:cNvSpPr>
            <a:spLocks noGrp="1" noRot="1" noChangeAspect="1"/>
          </p:cNvSpPr>
          <p:nvPr>
            <p:ph type="sldImg" idx="2"/>
          </p:nvPr>
        </p:nvSpPr>
        <p:spPr/>
      </p:sp>
      <p:sp>
        <p:nvSpPr>
          <p:cNvPr id="3" name="Marcador de posición de texto 2"/>
          <p:cNvSpPr>
            <a:spLocks noGrp="1"/>
          </p:cNvSpPr>
          <p:nvPr>
            <p:ph type="body" idx="3"/>
          </p:nvPr>
        </p:nvSpPr>
        <p:spPr/>
        <p:txBody>
          <a:bodyPr/>
          <a:lstStyle/>
          <a:p>
            <a:endParaRPr lang="es-E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ción de imagen de diapositiva 1"/>
          <p:cNvSpPr>
            <a:spLocks noGrp="1" noRot="1" noChangeAspect="1"/>
          </p:cNvSpPr>
          <p:nvPr>
            <p:ph type="sldImg" idx="2"/>
          </p:nvPr>
        </p:nvSpPr>
        <p:spPr/>
      </p:sp>
      <p:sp>
        <p:nvSpPr>
          <p:cNvPr id="3" name="Marcador de posición de texto 2"/>
          <p:cNvSpPr>
            <a:spLocks noGrp="1"/>
          </p:cNvSpPr>
          <p:nvPr>
            <p:ph type="body" idx="3"/>
          </p:nvPr>
        </p:nvSpPr>
        <p:spPr/>
        <p:txBody>
          <a:bodyPr/>
          <a:lstStyle/>
          <a:p>
            <a:endParaRPr lang="es-E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ción de imagen de diapositiva 1"/>
          <p:cNvSpPr>
            <a:spLocks noGrp="1" noRot="1" noChangeAspect="1"/>
          </p:cNvSpPr>
          <p:nvPr>
            <p:ph type="sldImg" idx="2"/>
          </p:nvPr>
        </p:nvSpPr>
        <p:spPr/>
      </p:sp>
      <p:sp>
        <p:nvSpPr>
          <p:cNvPr id="3" name="Marcador de posición de texto 2"/>
          <p:cNvSpPr>
            <a:spLocks noGrp="1"/>
          </p:cNvSpPr>
          <p:nvPr>
            <p:ph type="body" idx="3"/>
          </p:nvPr>
        </p:nvSpPr>
        <p:spPr/>
        <p:txBody>
          <a:bodyPr/>
          <a:lstStyle/>
          <a:p>
            <a:endParaRPr lang="es-E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ción de imagen de diapositiva 1"/>
          <p:cNvSpPr>
            <a:spLocks noGrp="1" noRot="1" noChangeAspect="1"/>
          </p:cNvSpPr>
          <p:nvPr>
            <p:ph type="sldImg" idx="2"/>
          </p:nvPr>
        </p:nvSpPr>
        <p:spPr/>
      </p:sp>
      <p:sp>
        <p:nvSpPr>
          <p:cNvPr id="3" name="Marcador de posición de texto 2"/>
          <p:cNvSpPr>
            <a:spLocks noGrp="1"/>
          </p:cNvSpPr>
          <p:nvPr>
            <p:ph type="body" idx="3"/>
          </p:nvPr>
        </p:nvSpPr>
        <p:spPr/>
        <p:txBody>
          <a:bodyPr/>
          <a:lstStyle/>
          <a:p>
            <a:endParaRPr lang="es-E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ción de imagen de diapositiva 1"/>
          <p:cNvSpPr>
            <a:spLocks noGrp="1" noRot="1" noChangeAspect="1"/>
          </p:cNvSpPr>
          <p:nvPr>
            <p:ph type="sldImg" idx="2"/>
          </p:nvPr>
        </p:nvSpPr>
        <p:spPr/>
      </p:sp>
      <p:sp>
        <p:nvSpPr>
          <p:cNvPr id="3" name="Marcador de posición de texto 2"/>
          <p:cNvSpPr>
            <a:spLocks noGrp="1"/>
          </p:cNvSpPr>
          <p:nvPr>
            <p:ph type="body" idx="3"/>
          </p:nvPr>
        </p:nvSpPr>
        <p:spPr/>
        <p:txBody>
          <a:bodyPr/>
          <a:lstStyle/>
          <a:p>
            <a:endParaRPr lang="es-E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ción de imagen de diapositiva 1"/>
          <p:cNvSpPr>
            <a:spLocks noGrp="1" noRot="1" noChangeAspect="1"/>
          </p:cNvSpPr>
          <p:nvPr>
            <p:ph type="sldImg" idx="2"/>
          </p:nvPr>
        </p:nvSpPr>
        <p:spPr/>
      </p:sp>
      <p:sp>
        <p:nvSpPr>
          <p:cNvPr id="3" name="Marcador de posición de texto 2"/>
          <p:cNvSpPr>
            <a:spLocks noGrp="1"/>
          </p:cNvSpPr>
          <p:nvPr>
            <p:ph type="body" idx="3"/>
          </p:nvPr>
        </p:nvSpPr>
        <p:spPr/>
        <p:txBody>
          <a:bodyPr/>
          <a:lstStyle/>
          <a:p>
            <a:endParaRPr lang="es-E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ción de imagen de diapositiva 1"/>
          <p:cNvSpPr>
            <a:spLocks noGrp="1" noRot="1" noChangeAspect="1"/>
          </p:cNvSpPr>
          <p:nvPr>
            <p:ph type="sldImg" idx="2"/>
          </p:nvPr>
        </p:nvSpPr>
        <p:spPr/>
      </p:sp>
      <p:sp>
        <p:nvSpPr>
          <p:cNvPr id="3" name="Marcador de posición de texto 2"/>
          <p:cNvSpPr>
            <a:spLocks noGrp="1"/>
          </p:cNvSpPr>
          <p:nvPr>
            <p:ph type="body" idx="3"/>
          </p:nvPr>
        </p:nvSpPr>
        <p:spPr/>
        <p:txBody>
          <a:bodyPr/>
          <a:lstStyle/>
          <a:p>
            <a:r>
              <a:rPr lang="es-ES" altLang="es-MX" dirty="0">
                <a:sym typeface="+mn-ea"/>
              </a:rPr>
              <a:t>L</a:t>
            </a:r>
            <a:r>
              <a:rPr lang="es-MX" dirty="0">
                <a:sym typeface="+mn-ea"/>
              </a:rPr>
              <a:t>os factores económicos</a:t>
            </a:r>
            <a:r>
              <a:rPr lang="es-ES" altLang="es-MX" dirty="0">
                <a:sym typeface="+mn-ea"/>
              </a:rPr>
              <a:t> </a:t>
            </a:r>
            <a:r>
              <a:rPr lang="es-MX" dirty="0">
                <a:sym typeface="+mn-ea"/>
              </a:rPr>
              <a:t>logísticos,</a:t>
            </a:r>
            <a:r>
              <a:rPr lang="es-ES" altLang="es-MX" dirty="0">
                <a:sym typeface="+mn-ea"/>
              </a:rPr>
              <a:t> </a:t>
            </a:r>
            <a:r>
              <a:rPr lang="es-MX" dirty="0">
                <a:sym typeface="+mn-ea"/>
              </a:rPr>
              <a:t>tecnológicos y de mercado que influyen en la</a:t>
            </a:r>
            <a:r>
              <a:rPr lang="es-ES" altLang="es-MX" dirty="0">
                <a:sym typeface="+mn-ea"/>
              </a:rPr>
              <a:t> </a:t>
            </a:r>
            <a:r>
              <a:rPr lang="es-MX" dirty="0">
                <a:sym typeface="+mn-ea"/>
              </a:rPr>
              <a:t>viabilidad de una empresa productora y exportadora de café en Oaxaca de Juárez hacia el mercado estadounidense</a:t>
            </a:r>
            <a:r>
              <a:rPr lang="es-ES" altLang="es-MX" dirty="0">
                <a:sym typeface="+mn-ea"/>
              </a:rPr>
              <a:t>.</a:t>
            </a:r>
            <a:endParaRPr lang="es-E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ción de imagen de diapositiva 1"/>
          <p:cNvSpPr>
            <a:spLocks noGrp="1" noRot="1" noChangeAspect="1"/>
          </p:cNvSpPr>
          <p:nvPr>
            <p:ph type="sldImg" idx="2"/>
          </p:nvPr>
        </p:nvSpPr>
        <p:spPr/>
      </p:sp>
      <p:sp>
        <p:nvSpPr>
          <p:cNvPr id="3" name="Marcador de posición de texto 2"/>
          <p:cNvSpPr>
            <a:spLocks noGrp="1"/>
          </p:cNvSpPr>
          <p:nvPr>
            <p:ph type="body" idx="3"/>
          </p:nvPr>
        </p:nvSpPr>
        <p:spPr/>
        <p:txBody>
          <a:bodyPr/>
          <a:lstStyle/>
          <a:p>
            <a:endParaRPr lang="es-E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ción de imagen de diapositiva 1"/>
          <p:cNvSpPr>
            <a:spLocks noGrp="1" noRot="1" noChangeAspect="1"/>
          </p:cNvSpPr>
          <p:nvPr>
            <p:ph type="sldImg" idx="2"/>
          </p:nvPr>
        </p:nvSpPr>
        <p:spPr/>
      </p:sp>
      <p:sp>
        <p:nvSpPr>
          <p:cNvPr id="3" name="Marcador de posición de texto 2"/>
          <p:cNvSpPr>
            <a:spLocks noGrp="1"/>
          </p:cNvSpPr>
          <p:nvPr>
            <p:ph type="body" idx="3"/>
          </p:nvPr>
        </p:nvSpPr>
        <p:spPr/>
        <p:txBody>
          <a:bodyPr/>
          <a:lstStyle/>
          <a:p>
            <a:endParaRPr lang="es-E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ción de imagen de diapositiva 1"/>
          <p:cNvSpPr>
            <a:spLocks noGrp="1" noRot="1" noChangeAspect="1"/>
          </p:cNvSpPr>
          <p:nvPr>
            <p:ph type="sldImg" idx="2"/>
          </p:nvPr>
        </p:nvSpPr>
        <p:spPr/>
      </p:sp>
      <p:sp>
        <p:nvSpPr>
          <p:cNvPr id="3" name="Marcador de posición de texto 2"/>
          <p:cNvSpPr>
            <a:spLocks noGrp="1"/>
          </p:cNvSpPr>
          <p:nvPr>
            <p:ph type="body" idx="3"/>
          </p:nvPr>
        </p:nvSpPr>
        <p:spPr/>
        <p:txBody>
          <a:bodyPr/>
          <a:lstStyle/>
          <a:p>
            <a:r>
              <a:rPr lang="es-ES" altLang="en-US"/>
              <a:t>Para determinar cuál es la variable dependiente y cuál es la variable independiente, debemos identificar qué es lo que estamos tratando de medir o predecir (dependiente) y qué factores estamos considerando para hacerlo (independientes). </a:t>
            </a:r>
            <a:br>
              <a:rPr lang="es-ES" altLang="en-US"/>
            </a:br>
            <a:r>
              <a:rPr lang="es-ES" altLang="en-US"/>
              <a:t>La viabilidad de la empresa. Esto es lo que se está tratando de evaluar o determinar en la investigación, es decir, se busca saber si la empresa puede ser viable en el contexto descrito.</a:t>
            </a:r>
            <a:br>
              <a:rPr lang="es-ES" altLang="en-US"/>
            </a:br>
            <a:r>
              <a:rPr dirty="0">
                <a:sym typeface="+mn-ea"/>
              </a:rPr>
              <a:t>La viabilidad de establecer una empresa productora y exportadora de café en Oaxaca de Juárez depende fuertemente de factores económicos, logísticos, tecnológicos y de mercado que influyen de forma significativa en su factibilidad.</a:t>
            </a:r>
            <a:endParaRPr lang="es-E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ción de imagen de diapositiva 1"/>
          <p:cNvSpPr>
            <a:spLocks noGrp="1" noRot="1" noChangeAspect="1"/>
          </p:cNvSpPr>
          <p:nvPr>
            <p:ph type="sldImg" idx="2"/>
          </p:nvPr>
        </p:nvSpPr>
        <p:spPr/>
      </p:sp>
      <p:sp>
        <p:nvSpPr>
          <p:cNvPr id="3" name="Marcador de posición de texto 2"/>
          <p:cNvSpPr>
            <a:spLocks noGrp="1"/>
          </p:cNvSpPr>
          <p:nvPr>
            <p:ph type="body" idx="3"/>
          </p:nvPr>
        </p:nvSpPr>
        <p:spPr/>
        <p:txBody>
          <a:bodyPr/>
          <a:lstStyle/>
          <a:p>
            <a:endParaRPr lang="es-E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MX"/>
          </a:p>
        </p:txBody>
      </p:sp>
      <p:sp>
        <p:nvSpPr>
          <p:cNvPr id="3" name="Subtítulo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MX"/>
          </a:p>
        </p:txBody>
      </p:sp>
      <p:sp>
        <p:nvSpPr>
          <p:cNvPr id="4" name="Marcador de fecha 3"/>
          <p:cNvSpPr>
            <a:spLocks noGrp="1"/>
          </p:cNvSpPr>
          <p:nvPr>
            <p:ph type="dt" sz="half" idx="10"/>
          </p:nvPr>
        </p:nvSpPr>
        <p:spPr/>
        <p:txBody>
          <a:bodyPr/>
          <a:lstStyle/>
          <a:p>
            <a:fld id="{E55EF622-0C42-F146-9702-1A81A6D276A8}" type="datetimeFigureOut">
              <a:rPr lang="es-MX" smtClean="0"/>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FB1FA426-29AE-B94E-98D6-D93EE2BA709C}" type="slidenum">
              <a:rPr lang="es-MX" smtClean="0"/>
            </a:fld>
            <a:endParaRPr lang="es-MX"/>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Marcador de texto vertical 2"/>
          <p:cNvSpPr>
            <a:spLocks noGrp="1"/>
          </p:cNvSpPr>
          <p:nvPr>
            <p:ph type="body" orient="vert" idx="1" hasCustomPrompt="1"/>
          </p:nvPr>
        </p:nvSpPr>
        <p:spPr/>
        <p:txBody>
          <a:bodyPr vert="eaVert"/>
          <a:lstStyle/>
          <a:p>
            <a:r>
              <a:rPr lang="es-ES"/>
              <a:t>Editar los estilos de texto del patrón
Segundo nivel
Tercer nivel
Cuarto nivel
Quinto nivel</a:t>
            </a:r>
            <a:endParaRPr lang="es-MX"/>
          </a:p>
        </p:txBody>
      </p:sp>
      <p:sp>
        <p:nvSpPr>
          <p:cNvPr id="4" name="Marcador de fecha 3"/>
          <p:cNvSpPr>
            <a:spLocks noGrp="1"/>
          </p:cNvSpPr>
          <p:nvPr>
            <p:ph type="dt" sz="half" idx="10"/>
          </p:nvPr>
        </p:nvSpPr>
        <p:spPr/>
        <p:txBody>
          <a:bodyPr/>
          <a:lstStyle/>
          <a:p>
            <a:fld id="{E55EF622-0C42-F146-9702-1A81A6D276A8}" type="datetimeFigureOut">
              <a:rPr lang="es-MX" smtClean="0"/>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FB1FA426-29AE-B94E-98D6-D93EE2BA709C}" type="slidenum">
              <a:rPr lang="es-MX" smtClean="0"/>
            </a:fld>
            <a:endParaRPr lang="es-MX"/>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MX"/>
          </a:p>
        </p:txBody>
      </p:sp>
      <p:sp>
        <p:nvSpPr>
          <p:cNvPr id="3" name="Marcador de texto vertical 2"/>
          <p:cNvSpPr>
            <a:spLocks noGrp="1"/>
          </p:cNvSpPr>
          <p:nvPr>
            <p:ph type="body" orient="vert" idx="1" hasCustomPrompt="1"/>
          </p:nvPr>
        </p:nvSpPr>
        <p:spPr>
          <a:xfrm>
            <a:off x="838200" y="365125"/>
            <a:ext cx="7734300" cy="5811838"/>
          </a:xfrm>
        </p:spPr>
        <p:txBody>
          <a:bodyPr vert="eaVert"/>
          <a:lstStyle/>
          <a:p>
            <a:r>
              <a:rPr lang="es-ES"/>
              <a:t>Editar los estilos de texto del patrón
Segundo nivel
Tercer nivel
Cuarto nivel
Quinto nivel</a:t>
            </a:r>
            <a:endParaRPr lang="es-MX"/>
          </a:p>
        </p:txBody>
      </p:sp>
      <p:sp>
        <p:nvSpPr>
          <p:cNvPr id="4" name="Marcador de fecha 3"/>
          <p:cNvSpPr>
            <a:spLocks noGrp="1"/>
          </p:cNvSpPr>
          <p:nvPr>
            <p:ph type="dt" sz="half" idx="10"/>
          </p:nvPr>
        </p:nvSpPr>
        <p:spPr/>
        <p:txBody>
          <a:bodyPr/>
          <a:lstStyle/>
          <a:p>
            <a:fld id="{E55EF622-0C42-F146-9702-1A81A6D276A8}" type="datetimeFigureOut">
              <a:rPr lang="es-MX" smtClean="0"/>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FB1FA426-29AE-B94E-98D6-D93EE2BA709C}" type="slidenum">
              <a:rPr lang="es-MX" smtClean="0"/>
            </a:fld>
            <a:endParaRPr lang="es-MX"/>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MX"/>
          </a:p>
        </p:txBody>
      </p:sp>
      <p:sp>
        <p:nvSpPr>
          <p:cNvPr id="3" name="Subtítulo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MX"/>
          </a:p>
        </p:txBody>
      </p:sp>
      <p:sp>
        <p:nvSpPr>
          <p:cNvPr id="4" name="Marcador de fecha 3"/>
          <p:cNvSpPr>
            <a:spLocks noGrp="1"/>
          </p:cNvSpPr>
          <p:nvPr>
            <p:ph type="dt" sz="half" idx="10"/>
          </p:nvPr>
        </p:nvSpPr>
        <p:spPr/>
        <p:txBody>
          <a:bodyPr/>
          <a:lstStyle/>
          <a:p>
            <a:fld id="{E55EF622-0C42-F146-9702-1A81A6D276A8}" type="datetimeFigureOut">
              <a:rPr lang="es-MX" smtClean="0"/>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FB1FA426-29AE-B94E-98D6-D93EE2BA709C}" type="slidenum">
              <a:rPr lang="es-MX" smtClean="0"/>
            </a:fld>
            <a:endParaRPr lang="es-MX"/>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Marcador de contenido 2"/>
          <p:cNvSpPr>
            <a:spLocks noGrp="1"/>
          </p:cNvSpPr>
          <p:nvPr>
            <p:ph idx="1" hasCustomPrompt="1"/>
          </p:nvPr>
        </p:nvSpPr>
        <p:spPr/>
        <p:txBody>
          <a:bodyPr/>
          <a:lstStyle/>
          <a:p>
            <a:r>
              <a:rPr lang="es-ES"/>
              <a:t>Editar los estilos de texto del patrón
Segundo nivel
Tercer nivel
Cuarto nivel
Quinto nivel</a:t>
            </a:r>
            <a:endParaRPr lang="es-MX"/>
          </a:p>
        </p:txBody>
      </p:sp>
      <p:sp>
        <p:nvSpPr>
          <p:cNvPr id="4" name="Marcador de fecha 3"/>
          <p:cNvSpPr>
            <a:spLocks noGrp="1"/>
          </p:cNvSpPr>
          <p:nvPr>
            <p:ph type="dt" sz="half" idx="10"/>
          </p:nvPr>
        </p:nvSpPr>
        <p:spPr/>
        <p:txBody>
          <a:bodyPr/>
          <a:lstStyle/>
          <a:p>
            <a:fld id="{E55EF622-0C42-F146-9702-1A81A6D276A8}" type="datetimeFigureOut">
              <a:rPr lang="es-MX" smtClean="0"/>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FB1FA426-29AE-B94E-98D6-D93EE2BA709C}" type="slidenum">
              <a:rPr lang="es-MX" smtClean="0"/>
            </a:fld>
            <a:endParaRPr lang="es-MX"/>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MX"/>
          </a:p>
        </p:txBody>
      </p:sp>
      <p:sp>
        <p:nvSpPr>
          <p:cNvPr id="3" name="Marcador de texto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s-ES"/>
              <a:t>Editar los estilos de texto del patrón
Segundo nivel
Tercer nivel
Cuarto nivel
Quinto nivel</a:t>
            </a:r>
            <a:endParaRPr lang="es-MX"/>
          </a:p>
        </p:txBody>
      </p:sp>
      <p:sp>
        <p:nvSpPr>
          <p:cNvPr id="4" name="Marcador de fecha 3"/>
          <p:cNvSpPr>
            <a:spLocks noGrp="1"/>
          </p:cNvSpPr>
          <p:nvPr>
            <p:ph type="dt" sz="half" idx="10"/>
          </p:nvPr>
        </p:nvSpPr>
        <p:spPr/>
        <p:txBody>
          <a:bodyPr/>
          <a:lstStyle/>
          <a:p>
            <a:fld id="{E55EF622-0C42-F146-9702-1A81A6D276A8}" type="datetimeFigureOut">
              <a:rPr lang="es-MX" smtClean="0"/>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FB1FA426-29AE-B94E-98D6-D93EE2BA709C}" type="slidenum">
              <a:rPr lang="es-MX" smtClean="0"/>
            </a:fld>
            <a:endParaRPr lang="es-MX"/>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Marcador de contenido 2"/>
          <p:cNvSpPr>
            <a:spLocks noGrp="1"/>
          </p:cNvSpPr>
          <p:nvPr>
            <p:ph sz="half" idx="1" hasCustomPrompt="1"/>
          </p:nvPr>
        </p:nvSpPr>
        <p:spPr>
          <a:xfrm>
            <a:off x="838200" y="1825625"/>
            <a:ext cx="5181600" cy="4351338"/>
          </a:xfrm>
        </p:spPr>
        <p:txBody>
          <a:bodyPr/>
          <a:lstStyle/>
          <a:p>
            <a:r>
              <a:rPr lang="es-ES"/>
              <a:t>Editar los estilos de texto del patrón
Segundo nivel
Tercer nivel
Cuarto nivel
Quinto nivel</a:t>
            </a:r>
            <a:endParaRPr lang="es-MX"/>
          </a:p>
        </p:txBody>
      </p:sp>
      <p:sp>
        <p:nvSpPr>
          <p:cNvPr id="4" name="Marcador de contenido 3"/>
          <p:cNvSpPr>
            <a:spLocks noGrp="1"/>
          </p:cNvSpPr>
          <p:nvPr>
            <p:ph sz="half" idx="2" hasCustomPrompt="1"/>
          </p:nvPr>
        </p:nvSpPr>
        <p:spPr>
          <a:xfrm>
            <a:off x="6172200" y="1825625"/>
            <a:ext cx="5181600" cy="4351338"/>
          </a:xfrm>
        </p:spPr>
        <p:txBody>
          <a:bodyPr/>
          <a:lstStyle/>
          <a:p>
            <a:r>
              <a:rPr lang="es-ES"/>
              <a:t>Editar los estilos de texto del patrón
Segundo nivel
Tercer nivel
Cuarto nivel
Quinto nivel</a:t>
            </a:r>
            <a:endParaRPr lang="es-MX"/>
          </a:p>
        </p:txBody>
      </p:sp>
      <p:sp>
        <p:nvSpPr>
          <p:cNvPr id="5" name="Marcador de fecha 4"/>
          <p:cNvSpPr>
            <a:spLocks noGrp="1"/>
          </p:cNvSpPr>
          <p:nvPr>
            <p:ph type="dt" sz="half" idx="10"/>
          </p:nvPr>
        </p:nvSpPr>
        <p:spPr/>
        <p:txBody>
          <a:bodyPr/>
          <a:lstStyle/>
          <a:p>
            <a:fld id="{E55EF622-0C42-F146-9702-1A81A6D276A8}" type="datetimeFigureOut">
              <a:rPr lang="es-MX" smtClean="0"/>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FB1FA426-29AE-B94E-98D6-D93EE2BA709C}" type="slidenum">
              <a:rPr lang="es-MX" smtClean="0"/>
            </a:fld>
            <a:endParaRPr lang="es-MX"/>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endParaRPr lang="es-MX"/>
          </a:p>
        </p:txBody>
      </p:sp>
      <p:sp>
        <p:nvSpPr>
          <p:cNvPr id="3" name="Marcador de texto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s-ES"/>
              <a:t>Editar los estilos de texto del patrón
Segundo nivel
Tercer nivel
Cuarto nivel
Quinto nivel</a:t>
            </a:r>
            <a:endParaRPr lang="es-MX"/>
          </a:p>
        </p:txBody>
      </p:sp>
      <p:sp>
        <p:nvSpPr>
          <p:cNvPr id="4" name="Marcador de contenido 3"/>
          <p:cNvSpPr>
            <a:spLocks noGrp="1"/>
          </p:cNvSpPr>
          <p:nvPr>
            <p:ph sz="half" idx="2" hasCustomPrompt="1"/>
          </p:nvPr>
        </p:nvSpPr>
        <p:spPr>
          <a:xfrm>
            <a:off x="839788" y="2505075"/>
            <a:ext cx="5157787" cy="3684588"/>
          </a:xfrm>
        </p:spPr>
        <p:txBody>
          <a:bodyPr/>
          <a:lstStyle/>
          <a:p>
            <a:r>
              <a:rPr lang="es-ES"/>
              <a:t>Editar los estilos de texto del patrón
Segundo nivel
Tercer nivel
Cuarto nivel
Quinto nivel</a:t>
            </a:r>
            <a:endParaRPr lang="es-MX"/>
          </a:p>
        </p:txBody>
      </p:sp>
      <p:sp>
        <p:nvSpPr>
          <p:cNvPr id="5" name="Marcador de texto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s-ES"/>
              <a:t>Editar los estilos de texto del patrón
Segundo nivel
Tercer nivel
Cuarto nivel
Quinto nivel</a:t>
            </a:r>
            <a:endParaRPr lang="es-MX"/>
          </a:p>
        </p:txBody>
      </p:sp>
      <p:sp>
        <p:nvSpPr>
          <p:cNvPr id="6" name="Marcador de contenido 5"/>
          <p:cNvSpPr>
            <a:spLocks noGrp="1"/>
          </p:cNvSpPr>
          <p:nvPr>
            <p:ph sz="quarter" idx="4" hasCustomPrompt="1"/>
          </p:nvPr>
        </p:nvSpPr>
        <p:spPr>
          <a:xfrm>
            <a:off x="6172200" y="2505075"/>
            <a:ext cx="5183188" cy="3684588"/>
          </a:xfrm>
        </p:spPr>
        <p:txBody>
          <a:bodyPr/>
          <a:lstStyle/>
          <a:p>
            <a:r>
              <a:rPr lang="es-ES"/>
              <a:t>Editar los estilos de texto del patrón
Segundo nivel
Tercer nivel
Cuarto nivel
Quinto nivel</a:t>
            </a:r>
            <a:endParaRPr lang="es-MX"/>
          </a:p>
        </p:txBody>
      </p:sp>
      <p:sp>
        <p:nvSpPr>
          <p:cNvPr id="7" name="Marcador de fecha 6"/>
          <p:cNvSpPr>
            <a:spLocks noGrp="1"/>
          </p:cNvSpPr>
          <p:nvPr>
            <p:ph type="dt" sz="half" idx="10"/>
          </p:nvPr>
        </p:nvSpPr>
        <p:spPr/>
        <p:txBody>
          <a:bodyPr/>
          <a:lstStyle/>
          <a:p>
            <a:fld id="{E55EF622-0C42-F146-9702-1A81A6D276A8}" type="datetimeFigureOut">
              <a:rPr lang="es-MX" smtClean="0"/>
            </a:fld>
            <a:endParaRPr lang="es-MX"/>
          </a:p>
        </p:txBody>
      </p:sp>
      <p:sp>
        <p:nvSpPr>
          <p:cNvPr id="8" name="Marcador de pie de página 7"/>
          <p:cNvSpPr>
            <a:spLocks noGrp="1"/>
          </p:cNvSpPr>
          <p:nvPr>
            <p:ph type="ftr" sz="quarter" idx="11"/>
          </p:nvPr>
        </p:nvSpPr>
        <p:spPr/>
        <p:txBody>
          <a:bodyPr/>
          <a:lstStyle/>
          <a:p>
            <a:endParaRPr lang="es-MX"/>
          </a:p>
        </p:txBody>
      </p:sp>
      <p:sp>
        <p:nvSpPr>
          <p:cNvPr id="9" name="Marcador de número de diapositiva 8"/>
          <p:cNvSpPr>
            <a:spLocks noGrp="1"/>
          </p:cNvSpPr>
          <p:nvPr>
            <p:ph type="sldNum" sz="quarter" idx="12"/>
          </p:nvPr>
        </p:nvSpPr>
        <p:spPr/>
        <p:txBody>
          <a:bodyPr/>
          <a:lstStyle/>
          <a:p>
            <a:fld id="{FB1FA426-29AE-B94E-98D6-D93EE2BA709C}" type="slidenum">
              <a:rPr lang="es-MX" smtClean="0"/>
            </a:fld>
            <a:endParaRPr lang="es-MX"/>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Marcador de fecha 2"/>
          <p:cNvSpPr>
            <a:spLocks noGrp="1"/>
          </p:cNvSpPr>
          <p:nvPr>
            <p:ph type="dt" sz="half" idx="10"/>
          </p:nvPr>
        </p:nvSpPr>
        <p:spPr/>
        <p:txBody>
          <a:bodyPr/>
          <a:lstStyle/>
          <a:p>
            <a:fld id="{E55EF622-0C42-F146-9702-1A81A6D276A8}" type="datetimeFigureOut">
              <a:rPr lang="es-MX" smtClean="0"/>
            </a:fld>
            <a:endParaRPr lang="es-MX"/>
          </a:p>
        </p:txBody>
      </p:sp>
      <p:sp>
        <p:nvSpPr>
          <p:cNvPr id="4" name="Marcador de pie de página 3"/>
          <p:cNvSpPr>
            <a:spLocks noGrp="1"/>
          </p:cNvSpPr>
          <p:nvPr>
            <p:ph type="ftr" sz="quarter" idx="11"/>
          </p:nvPr>
        </p:nvSpPr>
        <p:spPr/>
        <p:txBody>
          <a:bodyPr/>
          <a:lstStyle/>
          <a:p>
            <a:endParaRPr lang="es-MX"/>
          </a:p>
        </p:txBody>
      </p:sp>
      <p:sp>
        <p:nvSpPr>
          <p:cNvPr id="5" name="Marcador de número de diapositiva 4"/>
          <p:cNvSpPr>
            <a:spLocks noGrp="1"/>
          </p:cNvSpPr>
          <p:nvPr>
            <p:ph type="sldNum" sz="quarter" idx="12"/>
          </p:nvPr>
        </p:nvSpPr>
        <p:spPr/>
        <p:txBody>
          <a:bodyPr/>
          <a:lstStyle/>
          <a:p>
            <a:fld id="{FB1FA426-29AE-B94E-98D6-D93EE2BA709C}" type="slidenum">
              <a:rPr lang="es-MX" smtClean="0"/>
            </a:fld>
            <a:endParaRPr lang="es-MX"/>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E55EF622-0C42-F146-9702-1A81A6D276A8}" type="datetimeFigureOut">
              <a:rPr lang="es-MX" smtClean="0"/>
            </a:fld>
            <a:endParaRPr lang="es-MX"/>
          </a:p>
        </p:txBody>
      </p:sp>
      <p:sp>
        <p:nvSpPr>
          <p:cNvPr id="3" name="Marcador de pie de página 2"/>
          <p:cNvSpPr>
            <a:spLocks noGrp="1"/>
          </p:cNvSpPr>
          <p:nvPr>
            <p:ph type="ftr" sz="quarter" idx="11"/>
          </p:nvPr>
        </p:nvSpPr>
        <p:spPr/>
        <p:txBody>
          <a:bodyPr/>
          <a:lstStyle/>
          <a:p>
            <a:endParaRPr lang="es-MX"/>
          </a:p>
        </p:txBody>
      </p:sp>
      <p:sp>
        <p:nvSpPr>
          <p:cNvPr id="4" name="Marcador de número de diapositiva 3"/>
          <p:cNvSpPr>
            <a:spLocks noGrp="1"/>
          </p:cNvSpPr>
          <p:nvPr>
            <p:ph type="sldNum" sz="quarter" idx="12"/>
          </p:nvPr>
        </p:nvSpPr>
        <p:spPr/>
        <p:txBody>
          <a:bodyPr/>
          <a:lstStyle/>
          <a:p>
            <a:fld id="{FB1FA426-29AE-B94E-98D6-D93EE2BA709C}" type="slidenum">
              <a:rPr lang="es-MX" smtClean="0"/>
            </a:fld>
            <a:endParaRPr lang="es-MX"/>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contenido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lang="es-ES"/>
              <a:t>Editar los estilos de texto del patrón
Segundo nivel
Tercer nivel
Cuarto nivel
Quinto nivel</a:t>
            </a:r>
            <a:endParaRPr lang="es-MX"/>
          </a:p>
        </p:txBody>
      </p:sp>
      <p:sp>
        <p:nvSpPr>
          <p:cNvPr id="4" name="Marcador de texto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es-ES"/>
              <a:t>Editar los estilos de texto del patrón
Segundo nivel
Tercer nivel
Cuarto nivel
Quinto nivel</a:t>
            </a:r>
            <a:endParaRPr lang="es-MX"/>
          </a:p>
        </p:txBody>
      </p:sp>
      <p:sp>
        <p:nvSpPr>
          <p:cNvPr id="5" name="Marcador de fecha 4"/>
          <p:cNvSpPr>
            <a:spLocks noGrp="1"/>
          </p:cNvSpPr>
          <p:nvPr>
            <p:ph type="dt" sz="half" idx="10"/>
          </p:nvPr>
        </p:nvSpPr>
        <p:spPr/>
        <p:txBody>
          <a:bodyPr/>
          <a:lstStyle/>
          <a:p>
            <a:fld id="{E55EF622-0C42-F146-9702-1A81A6D276A8}" type="datetimeFigureOut">
              <a:rPr lang="es-MX" smtClean="0"/>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FB1FA426-29AE-B94E-98D6-D93EE2BA709C}" type="slidenum">
              <a:rPr lang="es-MX" smtClean="0"/>
            </a:fld>
            <a:endParaRPr lang="es-MX"/>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Marcador de contenido 2"/>
          <p:cNvSpPr>
            <a:spLocks noGrp="1"/>
          </p:cNvSpPr>
          <p:nvPr>
            <p:ph idx="1" hasCustomPrompt="1"/>
          </p:nvPr>
        </p:nvSpPr>
        <p:spPr/>
        <p:txBody>
          <a:bodyPr/>
          <a:lstStyle/>
          <a:p>
            <a:r>
              <a:rPr lang="es-ES"/>
              <a:t>Editar los estilos de texto del patrón
Segundo nivel
Tercer nivel
Cuarto nivel
Quinto nivel</a:t>
            </a:r>
            <a:endParaRPr lang="es-MX"/>
          </a:p>
        </p:txBody>
      </p:sp>
      <p:sp>
        <p:nvSpPr>
          <p:cNvPr id="4" name="Marcador de fecha 3"/>
          <p:cNvSpPr>
            <a:spLocks noGrp="1"/>
          </p:cNvSpPr>
          <p:nvPr>
            <p:ph type="dt" sz="half" idx="10"/>
          </p:nvPr>
        </p:nvSpPr>
        <p:spPr/>
        <p:txBody>
          <a:bodyPr/>
          <a:lstStyle/>
          <a:p>
            <a:fld id="{E55EF622-0C42-F146-9702-1A81A6D276A8}" type="datetimeFigureOut">
              <a:rPr lang="es-MX" smtClean="0"/>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FB1FA426-29AE-B94E-98D6-D93EE2BA709C}" type="slidenum">
              <a:rPr lang="es-MX" smtClean="0"/>
            </a:fld>
            <a:endParaRPr lang="es-MX"/>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Marcador de texto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es-ES"/>
              <a:t>Editar los estilos de texto del patrón
Segundo nivel
Tercer nivel
Cuarto nivel
Quinto nivel</a:t>
            </a:r>
            <a:endParaRPr lang="es-MX"/>
          </a:p>
        </p:txBody>
      </p:sp>
      <p:sp>
        <p:nvSpPr>
          <p:cNvPr id="5" name="Marcador de fecha 4"/>
          <p:cNvSpPr>
            <a:spLocks noGrp="1"/>
          </p:cNvSpPr>
          <p:nvPr>
            <p:ph type="dt" sz="half" idx="10"/>
          </p:nvPr>
        </p:nvSpPr>
        <p:spPr/>
        <p:txBody>
          <a:bodyPr/>
          <a:lstStyle/>
          <a:p>
            <a:fld id="{E55EF622-0C42-F146-9702-1A81A6D276A8}" type="datetimeFigureOut">
              <a:rPr lang="es-MX" smtClean="0"/>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FB1FA426-29AE-B94E-98D6-D93EE2BA709C}" type="slidenum">
              <a:rPr lang="es-MX" smtClean="0"/>
            </a:fld>
            <a:endParaRPr lang="es-MX"/>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Marcador de texto vertical 2"/>
          <p:cNvSpPr>
            <a:spLocks noGrp="1"/>
          </p:cNvSpPr>
          <p:nvPr>
            <p:ph type="body" orient="vert" idx="1" hasCustomPrompt="1"/>
          </p:nvPr>
        </p:nvSpPr>
        <p:spPr/>
        <p:txBody>
          <a:bodyPr vert="eaVert"/>
          <a:lstStyle/>
          <a:p>
            <a:r>
              <a:rPr lang="es-ES"/>
              <a:t>Editar los estilos de texto del patrón
Segundo nivel
Tercer nivel
Cuarto nivel
Quinto nivel</a:t>
            </a:r>
            <a:endParaRPr lang="es-MX"/>
          </a:p>
        </p:txBody>
      </p:sp>
      <p:sp>
        <p:nvSpPr>
          <p:cNvPr id="4" name="Marcador de fecha 3"/>
          <p:cNvSpPr>
            <a:spLocks noGrp="1"/>
          </p:cNvSpPr>
          <p:nvPr>
            <p:ph type="dt" sz="half" idx="10"/>
          </p:nvPr>
        </p:nvSpPr>
        <p:spPr/>
        <p:txBody>
          <a:bodyPr/>
          <a:lstStyle/>
          <a:p>
            <a:fld id="{E55EF622-0C42-F146-9702-1A81A6D276A8}" type="datetimeFigureOut">
              <a:rPr lang="es-MX" smtClean="0"/>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FB1FA426-29AE-B94E-98D6-D93EE2BA709C}" type="slidenum">
              <a:rPr lang="es-MX" smtClean="0"/>
            </a:fld>
            <a:endParaRPr lang="es-MX"/>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MX"/>
          </a:p>
        </p:txBody>
      </p:sp>
      <p:sp>
        <p:nvSpPr>
          <p:cNvPr id="3" name="Marcador de texto vertical 2"/>
          <p:cNvSpPr>
            <a:spLocks noGrp="1"/>
          </p:cNvSpPr>
          <p:nvPr>
            <p:ph type="body" orient="vert" idx="1" hasCustomPrompt="1"/>
          </p:nvPr>
        </p:nvSpPr>
        <p:spPr>
          <a:xfrm>
            <a:off x="838200" y="365125"/>
            <a:ext cx="7734300" cy="5811838"/>
          </a:xfrm>
        </p:spPr>
        <p:txBody>
          <a:bodyPr vert="eaVert"/>
          <a:lstStyle/>
          <a:p>
            <a:r>
              <a:rPr lang="es-ES"/>
              <a:t>Editar los estilos de texto del patrón
Segundo nivel
Tercer nivel
Cuarto nivel
Quinto nivel</a:t>
            </a:r>
            <a:endParaRPr lang="es-MX"/>
          </a:p>
        </p:txBody>
      </p:sp>
      <p:sp>
        <p:nvSpPr>
          <p:cNvPr id="4" name="Marcador de fecha 3"/>
          <p:cNvSpPr>
            <a:spLocks noGrp="1"/>
          </p:cNvSpPr>
          <p:nvPr>
            <p:ph type="dt" sz="half" idx="10"/>
          </p:nvPr>
        </p:nvSpPr>
        <p:spPr/>
        <p:txBody>
          <a:bodyPr/>
          <a:lstStyle/>
          <a:p>
            <a:fld id="{E55EF622-0C42-F146-9702-1A81A6D276A8}" type="datetimeFigureOut">
              <a:rPr lang="es-MX" smtClean="0"/>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FB1FA426-29AE-B94E-98D6-D93EE2BA709C}" type="slidenum">
              <a:rPr lang="es-MX" smtClean="0"/>
            </a:fld>
            <a:endParaRPr lang="es-MX"/>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MX"/>
          </a:p>
        </p:txBody>
      </p:sp>
      <p:sp>
        <p:nvSpPr>
          <p:cNvPr id="3" name="Marcador de texto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s-ES"/>
              <a:t>Editar los estilos de texto del patrón
Segundo nivel
Tercer nivel
Cuarto nivel
Quinto nivel</a:t>
            </a:r>
            <a:endParaRPr lang="es-MX"/>
          </a:p>
        </p:txBody>
      </p:sp>
      <p:sp>
        <p:nvSpPr>
          <p:cNvPr id="4" name="Marcador de fecha 3"/>
          <p:cNvSpPr>
            <a:spLocks noGrp="1"/>
          </p:cNvSpPr>
          <p:nvPr>
            <p:ph type="dt" sz="half" idx="10"/>
          </p:nvPr>
        </p:nvSpPr>
        <p:spPr/>
        <p:txBody>
          <a:bodyPr/>
          <a:lstStyle/>
          <a:p>
            <a:fld id="{E55EF622-0C42-F146-9702-1A81A6D276A8}" type="datetimeFigureOut">
              <a:rPr lang="es-MX" smtClean="0"/>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FB1FA426-29AE-B94E-98D6-D93EE2BA709C}" type="slidenum">
              <a:rPr lang="es-MX" smtClean="0"/>
            </a:fld>
            <a:endParaRPr lang="es-MX"/>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Marcador de contenido 2"/>
          <p:cNvSpPr>
            <a:spLocks noGrp="1"/>
          </p:cNvSpPr>
          <p:nvPr>
            <p:ph sz="half" idx="1" hasCustomPrompt="1"/>
          </p:nvPr>
        </p:nvSpPr>
        <p:spPr>
          <a:xfrm>
            <a:off x="838200" y="1825625"/>
            <a:ext cx="5181600" cy="4351338"/>
          </a:xfrm>
        </p:spPr>
        <p:txBody>
          <a:bodyPr/>
          <a:lstStyle/>
          <a:p>
            <a:r>
              <a:rPr lang="es-ES"/>
              <a:t>Editar los estilos de texto del patrón
Segundo nivel
Tercer nivel
Cuarto nivel
Quinto nivel</a:t>
            </a:r>
            <a:endParaRPr lang="es-MX"/>
          </a:p>
        </p:txBody>
      </p:sp>
      <p:sp>
        <p:nvSpPr>
          <p:cNvPr id="4" name="Marcador de contenido 3"/>
          <p:cNvSpPr>
            <a:spLocks noGrp="1"/>
          </p:cNvSpPr>
          <p:nvPr>
            <p:ph sz="half" idx="2" hasCustomPrompt="1"/>
          </p:nvPr>
        </p:nvSpPr>
        <p:spPr>
          <a:xfrm>
            <a:off x="6172200" y="1825625"/>
            <a:ext cx="5181600" cy="4351338"/>
          </a:xfrm>
        </p:spPr>
        <p:txBody>
          <a:bodyPr/>
          <a:lstStyle/>
          <a:p>
            <a:r>
              <a:rPr lang="es-ES"/>
              <a:t>Editar los estilos de texto del patrón
Segundo nivel
Tercer nivel
Cuarto nivel
Quinto nivel</a:t>
            </a:r>
            <a:endParaRPr lang="es-MX"/>
          </a:p>
        </p:txBody>
      </p:sp>
      <p:sp>
        <p:nvSpPr>
          <p:cNvPr id="5" name="Marcador de fecha 4"/>
          <p:cNvSpPr>
            <a:spLocks noGrp="1"/>
          </p:cNvSpPr>
          <p:nvPr>
            <p:ph type="dt" sz="half" idx="10"/>
          </p:nvPr>
        </p:nvSpPr>
        <p:spPr/>
        <p:txBody>
          <a:bodyPr/>
          <a:lstStyle/>
          <a:p>
            <a:fld id="{E55EF622-0C42-F146-9702-1A81A6D276A8}" type="datetimeFigureOut">
              <a:rPr lang="es-MX" smtClean="0"/>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FB1FA426-29AE-B94E-98D6-D93EE2BA709C}" type="slidenum">
              <a:rPr lang="es-MX" smtClean="0"/>
            </a:fld>
            <a:endParaRPr lang="es-MX"/>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endParaRPr lang="es-MX"/>
          </a:p>
        </p:txBody>
      </p:sp>
      <p:sp>
        <p:nvSpPr>
          <p:cNvPr id="3" name="Marcador de texto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s-ES"/>
              <a:t>Editar los estilos de texto del patrón
Segundo nivel
Tercer nivel
Cuarto nivel
Quinto nivel</a:t>
            </a:r>
            <a:endParaRPr lang="es-MX"/>
          </a:p>
        </p:txBody>
      </p:sp>
      <p:sp>
        <p:nvSpPr>
          <p:cNvPr id="4" name="Marcador de contenido 3"/>
          <p:cNvSpPr>
            <a:spLocks noGrp="1"/>
          </p:cNvSpPr>
          <p:nvPr>
            <p:ph sz="half" idx="2" hasCustomPrompt="1"/>
          </p:nvPr>
        </p:nvSpPr>
        <p:spPr>
          <a:xfrm>
            <a:off x="839788" y="2505075"/>
            <a:ext cx="5157787" cy="3684588"/>
          </a:xfrm>
        </p:spPr>
        <p:txBody>
          <a:bodyPr/>
          <a:lstStyle/>
          <a:p>
            <a:r>
              <a:rPr lang="es-ES"/>
              <a:t>Editar los estilos de texto del patrón
Segundo nivel
Tercer nivel
Cuarto nivel
Quinto nivel</a:t>
            </a:r>
            <a:endParaRPr lang="es-MX"/>
          </a:p>
        </p:txBody>
      </p:sp>
      <p:sp>
        <p:nvSpPr>
          <p:cNvPr id="5" name="Marcador de texto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s-ES"/>
              <a:t>Editar los estilos de texto del patrón
Segundo nivel
Tercer nivel
Cuarto nivel
Quinto nivel</a:t>
            </a:r>
            <a:endParaRPr lang="es-MX"/>
          </a:p>
        </p:txBody>
      </p:sp>
      <p:sp>
        <p:nvSpPr>
          <p:cNvPr id="6" name="Marcador de contenido 5"/>
          <p:cNvSpPr>
            <a:spLocks noGrp="1"/>
          </p:cNvSpPr>
          <p:nvPr>
            <p:ph sz="quarter" idx="4" hasCustomPrompt="1"/>
          </p:nvPr>
        </p:nvSpPr>
        <p:spPr>
          <a:xfrm>
            <a:off x="6172200" y="2505075"/>
            <a:ext cx="5183188" cy="3684588"/>
          </a:xfrm>
        </p:spPr>
        <p:txBody>
          <a:bodyPr/>
          <a:lstStyle/>
          <a:p>
            <a:r>
              <a:rPr lang="es-ES"/>
              <a:t>Editar los estilos de texto del patrón
Segundo nivel
Tercer nivel
Cuarto nivel
Quinto nivel</a:t>
            </a:r>
            <a:endParaRPr lang="es-MX"/>
          </a:p>
        </p:txBody>
      </p:sp>
      <p:sp>
        <p:nvSpPr>
          <p:cNvPr id="7" name="Marcador de fecha 6"/>
          <p:cNvSpPr>
            <a:spLocks noGrp="1"/>
          </p:cNvSpPr>
          <p:nvPr>
            <p:ph type="dt" sz="half" idx="10"/>
          </p:nvPr>
        </p:nvSpPr>
        <p:spPr/>
        <p:txBody>
          <a:bodyPr/>
          <a:lstStyle/>
          <a:p>
            <a:fld id="{E55EF622-0C42-F146-9702-1A81A6D276A8}" type="datetimeFigureOut">
              <a:rPr lang="es-MX" smtClean="0"/>
            </a:fld>
            <a:endParaRPr lang="es-MX"/>
          </a:p>
        </p:txBody>
      </p:sp>
      <p:sp>
        <p:nvSpPr>
          <p:cNvPr id="8" name="Marcador de pie de página 7"/>
          <p:cNvSpPr>
            <a:spLocks noGrp="1"/>
          </p:cNvSpPr>
          <p:nvPr>
            <p:ph type="ftr" sz="quarter" idx="11"/>
          </p:nvPr>
        </p:nvSpPr>
        <p:spPr/>
        <p:txBody>
          <a:bodyPr/>
          <a:lstStyle/>
          <a:p>
            <a:endParaRPr lang="es-MX"/>
          </a:p>
        </p:txBody>
      </p:sp>
      <p:sp>
        <p:nvSpPr>
          <p:cNvPr id="9" name="Marcador de número de diapositiva 8"/>
          <p:cNvSpPr>
            <a:spLocks noGrp="1"/>
          </p:cNvSpPr>
          <p:nvPr>
            <p:ph type="sldNum" sz="quarter" idx="12"/>
          </p:nvPr>
        </p:nvSpPr>
        <p:spPr/>
        <p:txBody>
          <a:bodyPr/>
          <a:lstStyle/>
          <a:p>
            <a:fld id="{FB1FA426-29AE-B94E-98D6-D93EE2BA709C}" type="slidenum">
              <a:rPr lang="es-MX" smtClean="0"/>
            </a:fld>
            <a:endParaRPr lang="es-MX"/>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Marcador de fecha 2"/>
          <p:cNvSpPr>
            <a:spLocks noGrp="1"/>
          </p:cNvSpPr>
          <p:nvPr>
            <p:ph type="dt" sz="half" idx="10"/>
          </p:nvPr>
        </p:nvSpPr>
        <p:spPr/>
        <p:txBody>
          <a:bodyPr/>
          <a:lstStyle/>
          <a:p>
            <a:fld id="{E55EF622-0C42-F146-9702-1A81A6D276A8}" type="datetimeFigureOut">
              <a:rPr lang="es-MX" smtClean="0"/>
            </a:fld>
            <a:endParaRPr lang="es-MX"/>
          </a:p>
        </p:txBody>
      </p:sp>
      <p:sp>
        <p:nvSpPr>
          <p:cNvPr id="4" name="Marcador de pie de página 3"/>
          <p:cNvSpPr>
            <a:spLocks noGrp="1"/>
          </p:cNvSpPr>
          <p:nvPr>
            <p:ph type="ftr" sz="quarter" idx="11"/>
          </p:nvPr>
        </p:nvSpPr>
        <p:spPr/>
        <p:txBody>
          <a:bodyPr/>
          <a:lstStyle/>
          <a:p>
            <a:endParaRPr lang="es-MX"/>
          </a:p>
        </p:txBody>
      </p:sp>
      <p:sp>
        <p:nvSpPr>
          <p:cNvPr id="5" name="Marcador de número de diapositiva 4"/>
          <p:cNvSpPr>
            <a:spLocks noGrp="1"/>
          </p:cNvSpPr>
          <p:nvPr>
            <p:ph type="sldNum" sz="quarter" idx="12"/>
          </p:nvPr>
        </p:nvSpPr>
        <p:spPr/>
        <p:txBody>
          <a:bodyPr/>
          <a:lstStyle/>
          <a:p>
            <a:fld id="{FB1FA426-29AE-B94E-98D6-D93EE2BA709C}" type="slidenum">
              <a:rPr lang="es-MX" smtClean="0"/>
            </a:fld>
            <a:endParaRPr lang="es-MX"/>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E55EF622-0C42-F146-9702-1A81A6D276A8}" type="datetimeFigureOut">
              <a:rPr lang="es-MX" smtClean="0"/>
            </a:fld>
            <a:endParaRPr lang="es-MX"/>
          </a:p>
        </p:txBody>
      </p:sp>
      <p:sp>
        <p:nvSpPr>
          <p:cNvPr id="3" name="Marcador de pie de página 2"/>
          <p:cNvSpPr>
            <a:spLocks noGrp="1"/>
          </p:cNvSpPr>
          <p:nvPr>
            <p:ph type="ftr" sz="quarter" idx="11"/>
          </p:nvPr>
        </p:nvSpPr>
        <p:spPr/>
        <p:txBody>
          <a:bodyPr/>
          <a:lstStyle/>
          <a:p>
            <a:endParaRPr lang="es-MX"/>
          </a:p>
        </p:txBody>
      </p:sp>
      <p:sp>
        <p:nvSpPr>
          <p:cNvPr id="4" name="Marcador de número de diapositiva 3"/>
          <p:cNvSpPr>
            <a:spLocks noGrp="1"/>
          </p:cNvSpPr>
          <p:nvPr>
            <p:ph type="sldNum" sz="quarter" idx="12"/>
          </p:nvPr>
        </p:nvSpPr>
        <p:spPr/>
        <p:txBody>
          <a:bodyPr/>
          <a:lstStyle/>
          <a:p>
            <a:fld id="{FB1FA426-29AE-B94E-98D6-D93EE2BA709C}" type="slidenum">
              <a:rPr lang="es-MX" smtClean="0"/>
            </a:fld>
            <a:endParaRPr lang="es-MX"/>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contenido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lang="es-ES"/>
              <a:t>Editar los estilos de texto del patrón
Segundo nivel
Tercer nivel
Cuarto nivel
Quinto nivel</a:t>
            </a:r>
            <a:endParaRPr lang="es-MX"/>
          </a:p>
        </p:txBody>
      </p:sp>
      <p:sp>
        <p:nvSpPr>
          <p:cNvPr id="4" name="Marcador de texto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es-ES"/>
              <a:t>Editar los estilos de texto del patrón
Segundo nivel
Tercer nivel
Cuarto nivel
Quinto nivel</a:t>
            </a:r>
            <a:endParaRPr lang="es-MX"/>
          </a:p>
        </p:txBody>
      </p:sp>
      <p:sp>
        <p:nvSpPr>
          <p:cNvPr id="5" name="Marcador de fecha 4"/>
          <p:cNvSpPr>
            <a:spLocks noGrp="1"/>
          </p:cNvSpPr>
          <p:nvPr>
            <p:ph type="dt" sz="half" idx="10"/>
          </p:nvPr>
        </p:nvSpPr>
        <p:spPr/>
        <p:txBody>
          <a:bodyPr/>
          <a:lstStyle/>
          <a:p>
            <a:fld id="{E55EF622-0C42-F146-9702-1A81A6D276A8}" type="datetimeFigureOut">
              <a:rPr lang="es-MX" smtClean="0"/>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FB1FA426-29AE-B94E-98D6-D93EE2BA709C}" type="slidenum">
              <a:rPr lang="es-MX" smtClean="0"/>
            </a:fld>
            <a:endParaRPr lang="es-MX"/>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Marcador de texto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es-ES"/>
              <a:t>Editar los estilos de texto del patrón
Segundo nivel
Tercer nivel
Cuarto nivel
Quinto nivel</a:t>
            </a:r>
            <a:endParaRPr lang="es-MX"/>
          </a:p>
        </p:txBody>
      </p:sp>
      <p:sp>
        <p:nvSpPr>
          <p:cNvPr id="5" name="Marcador de fecha 4"/>
          <p:cNvSpPr>
            <a:spLocks noGrp="1"/>
          </p:cNvSpPr>
          <p:nvPr>
            <p:ph type="dt" sz="half" idx="10"/>
          </p:nvPr>
        </p:nvSpPr>
        <p:spPr/>
        <p:txBody>
          <a:bodyPr/>
          <a:lstStyle/>
          <a:p>
            <a:fld id="{E55EF622-0C42-F146-9702-1A81A6D276A8}" type="datetimeFigureOut">
              <a:rPr lang="es-MX" smtClean="0"/>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FB1FA426-29AE-B94E-98D6-D93EE2BA709C}" type="slidenum">
              <a:rPr lang="es-MX" smtClean="0"/>
            </a:fld>
            <a:endParaRPr lang="es-MX"/>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2" Type="http://schemas.openxmlformats.org/officeDocument/2006/relationships/theme" Target="../theme/theme2.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MX"/>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r>
              <a:rPr lang="es-ES"/>
              <a:t>Editar los estilos de texto del patrón
Segundo nivel
Tercer nivel
Cuarto nivel
Quinto nivel</a:t>
            </a:r>
            <a:endParaRPr lang="es-MX"/>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5EF622-0C42-F146-9702-1A81A6D276A8}" type="datetimeFigureOut">
              <a:rPr lang="es-MX" smtClean="0"/>
            </a:fld>
            <a:endParaRPr lang="es-MX"/>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1FA426-29AE-B94E-98D6-D93EE2BA709C}" type="slidenum">
              <a:rPr lang="es-MX" smtClean="0"/>
            </a:fld>
            <a:endParaRPr lang="es-MX"/>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9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9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9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MX"/>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r>
              <a:rPr lang="es-ES"/>
              <a:t>Editar los estilos de texto del patrón
Segundo nivel
Tercer nivel
Cuarto nivel
Quinto nivel</a:t>
            </a:r>
            <a:endParaRPr lang="es-MX"/>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5EF622-0C42-F146-9702-1A81A6D276A8}" type="datetimeFigureOut">
              <a:rPr lang="es-MX" smtClean="0"/>
            </a:fld>
            <a:endParaRPr lang="es-MX"/>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1FA426-29AE-B94E-98D6-D93EE2BA709C}" type="slidenum">
              <a:rPr lang="es-MX" smtClean="0"/>
            </a:fld>
            <a:endParaRPr lang="es-MX"/>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9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9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9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9" Type="http://schemas.openxmlformats.org/officeDocument/2006/relationships/slideLayout" Target="../slideLayouts/slideLayout12.xml"/><Relationship Id="rId8" Type="http://schemas.openxmlformats.org/officeDocument/2006/relationships/image" Target="../media/image12.png"/><Relationship Id="rId7" Type="http://schemas.openxmlformats.org/officeDocument/2006/relationships/image" Target="../media/image11.png"/><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8.png"/><Relationship Id="rId3" Type="http://schemas.openxmlformats.org/officeDocument/2006/relationships/image" Target="../media/image7.png"/><Relationship Id="rId2" Type="http://schemas.openxmlformats.org/officeDocument/2006/relationships/image" Target="../media/image1.png"/><Relationship Id="rId10" Type="http://schemas.openxmlformats.org/officeDocument/2006/relationships/notesSlide" Target="../notesSlides/notesSlide5.xml"/><Relationship Id="rId1" Type="http://schemas.openxmlformats.org/officeDocument/2006/relationships/image" Target="../media/image24.jpeg"/></Relationships>
</file>

<file path=ppt/slides/_rels/slide11.xml.rels><?xml version="1.0" encoding="UTF-8" standalone="yes"?>
<Relationships xmlns="http://schemas.openxmlformats.org/package/2006/relationships"><Relationship Id="rId9" Type="http://schemas.openxmlformats.org/officeDocument/2006/relationships/notesSlide" Target="../notesSlides/notesSlide6.xml"/><Relationship Id="rId8" Type="http://schemas.openxmlformats.org/officeDocument/2006/relationships/slideLayout" Target="../slideLayouts/slideLayout12.xml"/><Relationship Id="rId7" Type="http://schemas.openxmlformats.org/officeDocument/2006/relationships/image" Target="../media/image12.png"/><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jpeg"/><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1.png"/></Relationships>
</file>

<file path=ppt/slides/_rels/slide12.xml.rels><?xml version="1.0" encoding="UTF-8" standalone="yes"?>
<Relationships xmlns="http://schemas.openxmlformats.org/package/2006/relationships"><Relationship Id="rId9" Type="http://schemas.openxmlformats.org/officeDocument/2006/relationships/notesSlide" Target="../notesSlides/notesSlide7.xml"/><Relationship Id="rId8" Type="http://schemas.openxmlformats.org/officeDocument/2006/relationships/slideLayout" Target="../slideLayouts/slideLayout1.xml"/><Relationship Id="rId7" Type="http://schemas.openxmlformats.org/officeDocument/2006/relationships/image" Target="../media/image12.png"/><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jpeg"/><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1.png"/></Relationships>
</file>

<file path=ppt/slides/_rels/slide13.xml.rels><?xml version="1.0" encoding="UTF-8" standalone="yes"?>
<Relationships xmlns="http://schemas.openxmlformats.org/package/2006/relationships"><Relationship Id="rId9" Type="http://schemas.openxmlformats.org/officeDocument/2006/relationships/slideLayout" Target="../slideLayouts/slideLayout12.xml"/><Relationship Id="rId8" Type="http://schemas.openxmlformats.org/officeDocument/2006/relationships/image" Target="../media/image25.png"/><Relationship Id="rId7" Type="http://schemas.openxmlformats.org/officeDocument/2006/relationships/image" Target="../media/image12.png"/><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jpeg"/><Relationship Id="rId3" Type="http://schemas.openxmlformats.org/officeDocument/2006/relationships/image" Target="../media/image8.png"/><Relationship Id="rId2" Type="http://schemas.openxmlformats.org/officeDocument/2006/relationships/image" Target="../media/image7.png"/><Relationship Id="rId10" Type="http://schemas.openxmlformats.org/officeDocument/2006/relationships/notesSlide" Target="../notesSlides/notesSlide8.xml"/><Relationship Id="rId1" Type="http://schemas.openxmlformats.org/officeDocument/2006/relationships/image" Target="../media/image1.png"/></Relationships>
</file>

<file path=ppt/slides/_rels/slide14.xml.rels><?xml version="1.0" encoding="UTF-8" standalone="yes"?>
<Relationships xmlns="http://schemas.openxmlformats.org/package/2006/relationships"><Relationship Id="rId9" Type="http://schemas.openxmlformats.org/officeDocument/2006/relationships/image" Target="../media/image27.png"/><Relationship Id="rId8" Type="http://schemas.openxmlformats.org/officeDocument/2006/relationships/image" Target="../media/image26.jpeg"/><Relationship Id="rId7" Type="http://schemas.openxmlformats.org/officeDocument/2006/relationships/image" Target="../media/image12.png"/><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jpeg"/><Relationship Id="rId3" Type="http://schemas.openxmlformats.org/officeDocument/2006/relationships/image" Target="../media/image8.png"/><Relationship Id="rId2" Type="http://schemas.openxmlformats.org/officeDocument/2006/relationships/image" Target="../media/image7.png"/><Relationship Id="rId11" Type="http://schemas.openxmlformats.org/officeDocument/2006/relationships/notesSlide" Target="../notesSlides/notesSlide9.xml"/><Relationship Id="rId10" Type="http://schemas.openxmlformats.org/officeDocument/2006/relationships/slideLayout" Target="../slideLayouts/slideLayout12.xml"/><Relationship Id="rId1" Type="http://schemas.openxmlformats.org/officeDocument/2006/relationships/image" Target="../media/image1.png"/></Relationships>
</file>

<file path=ppt/slides/_rels/slide15.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openxmlformats.org/officeDocument/2006/relationships/image" Target="../media/image28.png"/><Relationship Id="rId7" Type="http://schemas.openxmlformats.org/officeDocument/2006/relationships/image" Target="../media/image12.png"/><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jpeg"/><Relationship Id="rId3" Type="http://schemas.openxmlformats.org/officeDocument/2006/relationships/image" Target="../media/image8.png"/><Relationship Id="rId2" Type="http://schemas.openxmlformats.org/officeDocument/2006/relationships/image" Target="../media/image7.png"/><Relationship Id="rId10" Type="http://schemas.openxmlformats.org/officeDocument/2006/relationships/notesSlide" Target="../notesSlides/notesSlide10.xml"/><Relationship Id="rId1" Type="http://schemas.openxmlformats.org/officeDocument/2006/relationships/image" Target="../media/image1.png"/></Relationships>
</file>

<file path=ppt/slides/_rels/slide16.xml.rels><?xml version="1.0" encoding="UTF-8" standalone="yes"?>
<Relationships xmlns="http://schemas.openxmlformats.org/package/2006/relationships"><Relationship Id="rId9" Type="http://schemas.openxmlformats.org/officeDocument/2006/relationships/image" Target="../media/image30.svg"/><Relationship Id="rId8" Type="http://schemas.openxmlformats.org/officeDocument/2006/relationships/image" Target="../media/image29.png"/><Relationship Id="rId7" Type="http://schemas.openxmlformats.org/officeDocument/2006/relationships/image" Target="../media/image12.png"/><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jpeg"/><Relationship Id="rId3" Type="http://schemas.openxmlformats.org/officeDocument/2006/relationships/image" Target="../media/image8.png"/><Relationship Id="rId2" Type="http://schemas.openxmlformats.org/officeDocument/2006/relationships/image" Target="../media/image7.png"/><Relationship Id="rId11" Type="http://schemas.openxmlformats.org/officeDocument/2006/relationships/notesSlide" Target="../notesSlides/notesSlide11.xml"/><Relationship Id="rId10" Type="http://schemas.openxmlformats.org/officeDocument/2006/relationships/slideLayout" Target="../slideLayouts/slideLayout1.xml"/><Relationship Id="rId1" Type="http://schemas.openxmlformats.org/officeDocument/2006/relationships/image" Target="../media/image1.png"/></Relationships>
</file>

<file path=ppt/slides/_rels/slide17.xml.rels><?xml version="1.0" encoding="UTF-8" standalone="yes"?>
<Relationships xmlns="http://schemas.openxmlformats.org/package/2006/relationships"><Relationship Id="rId9" Type="http://schemas.openxmlformats.org/officeDocument/2006/relationships/notesSlide" Target="../notesSlides/notesSlide12.xml"/><Relationship Id="rId8" Type="http://schemas.openxmlformats.org/officeDocument/2006/relationships/slideLayout" Target="../slideLayouts/slideLayout1.xml"/><Relationship Id="rId7" Type="http://schemas.openxmlformats.org/officeDocument/2006/relationships/image" Target="../media/image12.png"/><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jpeg"/><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1.png"/></Relationships>
</file>

<file path=ppt/slides/_rels/slide18.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openxmlformats.org/officeDocument/2006/relationships/image" Target="../media/image31.jpeg"/><Relationship Id="rId7" Type="http://schemas.openxmlformats.org/officeDocument/2006/relationships/image" Target="../media/image11.png"/><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8.png"/><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image" Target="../media/image12.png"/></Relationships>
</file>

<file path=ppt/slides/_rels/slide2.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openxmlformats.org/officeDocument/2006/relationships/image" Target="../media/image13.jpeg"/><Relationship Id="rId7" Type="http://schemas.openxmlformats.org/officeDocument/2006/relationships/image" Target="../media/image12.png"/><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jpeg"/><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1.png"/></Relationships>
</file>

<file path=ppt/slides/_rels/slide3.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openxmlformats.org/officeDocument/2006/relationships/image" Target="../media/image14.png"/><Relationship Id="rId7" Type="http://schemas.openxmlformats.org/officeDocument/2006/relationships/image" Target="../media/image12.png"/><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jpeg"/><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1.png"/></Relationships>
</file>

<file path=ppt/slides/_rels/slide4.xml.rels><?xml version="1.0" encoding="UTF-8" standalone="yes"?>
<Relationships xmlns="http://schemas.openxmlformats.org/package/2006/relationships"><Relationship Id="rId9" Type="http://schemas.openxmlformats.org/officeDocument/2006/relationships/image" Target="../media/image16.svg"/><Relationship Id="rId8" Type="http://schemas.openxmlformats.org/officeDocument/2006/relationships/image" Target="../media/image15.png"/><Relationship Id="rId7" Type="http://schemas.openxmlformats.org/officeDocument/2006/relationships/image" Target="../media/image12.png"/><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jpeg"/><Relationship Id="rId3" Type="http://schemas.openxmlformats.org/officeDocument/2006/relationships/image" Target="../media/image8.png"/><Relationship Id="rId2" Type="http://schemas.openxmlformats.org/officeDocument/2006/relationships/image" Target="../media/image7.png"/><Relationship Id="rId12" Type="http://schemas.openxmlformats.org/officeDocument/2006/relationships/slideLayout" Target="../slideLayouts/slideLayout1.xml"/><Relationship Id="rId11" Type="http://schemas.openxmlformats.org/officeDocument/2006/relationships/image" Target="../media/image18.svg"/><Relationship Id="rId10" Type="http://schemas.openxmlformats.org/officeDocument/2006/relationships/image" Target="../media/image17.png"/><Relationship Id="rId1" Type="http://schemas.openxmlformats.org/officeDocument/2006/relationships/image" Target="../media/image1.png"/></Relationships>
</file>

<file path=ppt/slides/_rels/slide5.xml.rels><?xml version="1.0" encoding="UTF-8" standalone="yes"?>
<Relationships xmlns="http://schemas.openxmlformats.org/package/2006/relationships"><Relationship Id="rId8" Type="http://schemas.openxmlformats.org/officeDocument/2006/relationships/slideLayout" Target="../slideLayouts/slideLayout1.xml"/><Relationship Id="rId7" Type="http://schemas.openxmlformats.org/officeDocument/2006/relationships/image" Target="../media/image12.png"/><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jpeg"/><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1.png"/></Relationships>
</file>

<file path=ppt/slides/_rels/slide6.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openxmlformats.org/officeDocument/2006/relationships/image" Target="../media/image12.png"/><Relationship Id="rId7" Type="http://schemas.openxmlformats.org/officeDocument/2006/relationships/image" Target="../media/image11.png"/><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8.png"/><Relationship Id="rId3" Type="http://schemas.openxmlformats.org/officeDocument/2006/relationships/image" Target="../media/image7.png"/><Relationship Id="rId2" Type="http://schemas.openxmlformats.org/officeDocument/2006/relationships/image" Target="../media/image1.png"/><Relationship Id="rId10" Type="http://schemas.openxmlformats.org/officeDocument/2006/relationships/notesSlide" Target="../notesSlides/notesSlide1.xml"/><Relationship Id="rId1" Type="http://schemas.openxmlformats.org/officeDocument/2006/relationships/image" Target="../media/image19.jpeg"/></Relationships>
</file>

<file path=ppt/slides/_rels/slide7.xml.rels><?xml version="1.0" encoding="UTF-8" standalone="yes"?>
<Relationships xmlns="http://schemas.openxmlformats.org/package/2006/relationships"><Relationship Id="rId9" Type="http://schemas.openxmlformats.org/officeDocument/2006/relationships/image" Target="../media/image20.png"/><Relationship Id="rId8" Type="http://schemas.openxmlformats.org/officeDocument/2006/relationships/image" Target="../media/image12.png"/><Relationship Id="rId7" Type="http://schemas.openxmlformats.org/officeDocument/2006/relationships/image" Target="../media/image11.png"/><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8.png"/><Relationship Id="rId3" Type="http://schemas.openxmlformats.org/officeDocument/2006/relationships/image" Target="../media/image7.png"/><Relationship Id="rId2" Type="http://schemas.openxmlformats.org/officeDocument/2006/relationships/image" Target="../media/image1.png"/><Relationship Id="rId12" Type="http://schemas.openxmlformats.org/officeDocument/2006/relationships/notesSlide" Target="../notesSlides/notesSlide2.xml"/><Relationship Id="rId11" Type="http://schemas.openxmlformats.org/officeDocument/2006/relationships/slideLayout" Target="../slideLayouts/slideLayout1.xml"/><Relationship Id="rId10" Type="http://schemas.openxmlformats.org/officeDocument/2006/relationships/image" Target="../media/image21.svg"/><Relationship Id="rId1" Type="http://schemas.openxmlformats.org/officeDocument/2006/relationships/image" Target="../media/image19.jpeg"/></Relationships>
</file>

<file path=ppt/slides/_rels/slide8.xml.rels><?xml version="1.0" encoding="UTF-8" standalone="yes"?>
<Relationships xmlns="http://schemas.openxmlformats.org/package/2006/relationships"><Relationship Id="rId9" Type="http://schemas.openxmlformats.org/officeDocument/2006/relationships/slideLayout" Target="../slideLayouts/slideLayout12.xml"/><Relationship Id="rId8" Type="http://schemas.openxmlformats.org/officeDocument/2006/relationships/image" Target="../media/image12.png"/><Relationship Id="rId7" Type="http://schemas.openxmlformats.org/officeDocument/2006/relationships/image" Target="../media/image11.png"/><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8.png"/><Relationship Id="rId3" Type="http://schemas.openxmlformats.org/officeDocument/2006/relationships/image" Target="../media/image7.png"/><Relationship Id="rId2" Type="http://schemas.openxmlformats.org/officeDocument/2006/relationships/image" Target="../media/image1.png"/><Relationship Id="rId10" Type="http://schemas.openxmlformats.org/officeDocument/2006/relationships/notesSlide" Target="../notesSlides/notesSlide3.xml"/><Relationship Id="rId1" Type="http://schemas.openxmlformats.org/officeDocument/2006/relationships/image" Target="../media/image22.png"/></Relationships>
</file>

<file path=ppt/slides/_rels/slide9.xml.rels><?xml version="1.0" encoding="UTF-8" standalone="yes"?>
<Relationships xmlns="http://schemas.openxmlformats.org/package/2006/relationships"><Relationship Id="rId9" Type="http://schemas.openxmlformats.org/officeDocument/2006/relationships/slideLayout" Target="../slideLayouts/slideLayout12.xml"/><Relationship Id="rId8" Type="http://schemas.openxmlformats.org/officeDocument/2006/relationships/image" Target="../media/image23.jpeg"/><Relationship Id="rId7" Type="http://schemas.openxmlformats.org/officeDocument/2006/relationships/image" Target="../media/image12.png"/><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jpeg"/><Relationship Id="rId3" Type="http://schemas.openxmlformats.org/officeDocument/2006/relationships/image" Target="../media/image8.png"/><Relationship Id="rId2" Type="http://schemas.openxmlformats.org/officeDocument/2006/relationships/image" Target="../media/image7.png"/><Relationship Id="rId10" Type="http://schemas.openxmlformats.org/officeDocument/2006/relationships/notesSlide" Target="../notesSlides/notesSlide4.xml"/><Relationship Id="rId1"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upo 8"/>
          <p:cNvGrpSpPr/>
          <p:nvPr/>
        </p:nvGrpSpPr>
        <p:grpSpPr>
          <a:xfrm>
            <a:off x="67012" y="10780"/>
            <a:ext cx="12122584" cy="1212330"/>
            <a:chOff x="69416" y="-4617"/>
            <a:chExt cx="12122584" cy="1212330"/>
          </a:xfrm>
        </p:grpSpPr>
        <p:pic>
          <p:nvPicPr>
            <p:cNvPr id="29" name="Imagen 28"/>
            <p:cNvPicPr>
              <a:picLocks noChangeAspect="1"/>
            </p:cNvPicPr>
            <p:nvPr/>
          </p:nvPicPr>
          <p:blipFill>
            <a:blip r:embed="rId1"/>
            <a:stretch>
              <a:fillRect/>
            </a:stretch>
          </p:blipFill>
          <p:spPr>
            <a:xfrm>
              <a:off x="69416" y="-4617"/>
              <a:ext cx="6506483" cy="1181265"/>
            </a:xfrm>
            <a:prstGeom prst="rect">
              <a:avLst/>
            </a:prstGeom>
          </p:spPr>
        </p:pic>
        <p:sp>
          <p:nvSpPr>
            <p:cNvPr id="30" name="Rectángulo 29"/>
            <p:cNvSpPr/>
            <p:nvPr/>
          </p:nvSpPr>
          <p:spPr>
            <a:xfrm>
              <a:off x="6504972" y="812184"/>
              <a:ext cx="5687028"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1" name="CuadroTexto 30"/>
            <p:cNvSpPr txBox="1"/>
            <p:nvPr/>
          </p:nvSpPr>
          <p:spPr>
            <a:xfrm>
              <a:off x="4398172" y="850095"/>
              <a:ext cx="5952836" cy="307777"/>
            </a:xfrm>
            <a:prstGeom prst="rect">
              <a:avLst/>
            </a:prstGeom>
            <a:noFill/>
          </p:spPr>
          <p:txBody>
            <a:bodyPr wrap="square" rtlCol="0">
              <a:spAutoFit/>
            </a:bodyPr>
            <a:lstStyle/>
            <a:p>
              <a:r>
                <a:rPr lang="es-MX" sz="1400" b="1" dirty="0">
                  <a:solidFill>
                    <a:schemeClr val="bg1"/>
                  </a:solidFill>
                </a:rPr>
                <a:t>Facultad de Contabilidad y Administración</a:t>
              </a:r>
              <a:endParaRPr lang="es-MX" sz="1400" b="1" dirty="0">
                <a:solidFill>
                  <a:schemeClr val="bg1"/>
                </a:solidFill>
              </a:endParaRPr>
            </a:p>
          </p:txBody>
        </p:sp>
        <p:sp>
          <p:nvSpPr>
            <p:cNvPr id="32" name="CuadroTexto 31"/>
            <p:cNvSpPr txBox="1"/>
            <p:nvPr/>
          </p:nvSpPr>
          <p:spPr>
            <a:xfrm>
              <a:off x="482600" y="899936"/>
              <a:ext cx="2882007" cy="307777"/>
            </a:xfrm>
            <a:prstGeom prst="rect">
              <a:avLst/>
            </a:prstGeom>
            <a:noFill/>
          </p:spPr>
          <p:txBody>
            <a:bodyPr wrap="none" rtlCol="0">
              <a:spAutoFit/>
            </a:bodyPr>
            <a:lstStyle/>
            <a:p>
              <a:r>
                <a:rPr lang="es-MX" sz="1400" dirty="0"/>
                <a:t>Universidad Autónoma de Querétaro</a:t>
              </a:r>
              <a:endParaRPr lang="es-MX" sz="1400" dirty="0"/>
            </a:p>
          </p:txBody>
        </p:sp>
      </p:grpSp>
      <p:sp>
        <p:nvSpPr>
          <p:cNvPr id="12" name="Rectángulo 11"/>
          <p:cNvSpPr/>
          <p:nvPr/>
        </p:nvSpPr>
        <p:spPr>
          <a:xfrm>
            <a:off x="0" y="6490270"/>
            <a:ext cx="12192000"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4" name="CuadroTexto 13"/>
          <p:cNvSpPr txBox="1"/>
          <p:nvPr/>
        </p:nvSpPr>
        <p:spPr>
          <a:xfrm>
            <a:off x="0" y="2517868"/>
            <a:ext cx="12192000" cy="1938020"/>
          </a:xfrm>
          <a:prstGeom prst="rect">
            <a:avLst/>
          </a:prstGeom>
          <a:noFill/>
        </p:spPr>
        <p:txBody>
          <a:bodyPr wrap="square" rtlCol="0">
            <a:spAutoFit/>
          </a:bodyPr>
          <a:lstStyle/>
          <a:p>
            <a:pPr algn="ctr"/>
            <a:r>
              <a:rPr lang="es-MX" sz="4000" b="1" dirty="0"/>
              <a:t>Evaluar la viabilidad de establecer una empresa productora y exportadora de café en Oaxaca, con destino a EUA.</a:t>
            </a:r>
            <a:endParaRPr lang="es-MX" sz="4000" b="1" dirty="0"/>
          </a:p>
        </p:txBody>
      </p:sp>
      <p:sp>
        <p:nvSpPr>
          <p:cNvPr id="15" name="CuadroTexto 14"/>
          <p:cNvSpPr txBox="1"/>
          <p:nvPr/>
        </p:nvSpPr>
        <p:spPr>
          <a:xfrm>
            <a:off x="0" y="4902200"/>
            <a:ext cx="12192000" cy="460375"/>
          </a:xfrm>
          <a:prstGeom prst="rect">
            <a:avLst/>
          </a:prstGeom>
          <a:noFill/>
        </p:spPr>
        <p:txBody>
          <a:bodyPr wrap="square" rtlCol="0">
            <a:spAutoFit/>
          </a:bodyPr>
          <a:lstStyle/>
          <a:p>
            <a:pPr algn="ctr"/>
            <a:r>
              <a:rPr lang="es-ES" altLang="es-MX" sz="2400" b="1" i="1" dirty="0"/>
              <a:t>Flor de Perlas Vásquez Hernández</a:t>
            </a:r>
            <a:endParaRPr lang="es-ES" altLang="es-MX" sz="2400" b="1" i="1" dirty="0"/>
          </a:p>
        </p:txBody>
      </p:sp>
      <p:sp>
        <p:nvSpPr>
          <p:cNvPr id="16" name="CuadroTexto 15"/>
          <p:cNvSpPr txBox="1"/>
          <p:nvPr/>
        </p:nvSpPr>
        <p:spPr>
          <a:xfrm>
            <a:off x="0" y="5623068"/>
            <a:ext cx="12192000" cy="706755"/>
          </a:xfrm>
          <a:prstGeom prst="rect">
            <a:avLst/>
          </a:prstGeom>
          <a:noFill/>
        </p:spPr>
        <p:txBody>
          <a:bodyPr wrap="square" rtlCol="0">
            <a:spAutoFit/>
          </a:bodyPr>
          <a:lstStyle/>
          <a:p>
            <a:pPr algn="ctr"/>
            <a:r>
              <a:rPr lang="es-MX" sz="2000" b="1" i="1" dirty="0"/>
              <a:t>DIRECTOR DE TESIS</a:t>
            </a:r>
            <a:endParaRPr lang="es-MX" sz="2000" b="1" i="1" dirty="0"/>
          </a:p>
          <a:p>
            <a:pPr algn="ctr"/>
            <a:r>
              <a:rPr lang="es-ES" altLang="es-MX" sz="2000" b="1" i="1" dirty="0"/>
              <a:t>Lizeth Razo</a:t>
            </a:r>
            <a:endParaRPr lang="es-ES" altLang="es-MX" sz="2000" b="1" i="1" dirty="0"/>
          </a:p>
        </p:txBody>
      </p:sp>
      <p:sp>
        <p:nvSpPr>
          <p:cNvPr id="19" name="Rectángulo 18"/>
          <p:cNvSpPr/>
          <p:nvPr/>
        </p:nvSpPr>
        <p:spPr>
          <a:xfrm>
            <a:off x="10617200" y="0"/>
            <a:ext cx="1574800" cy="11799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dirty="0"/>
              <a:t>Área de video si lo graban en ZOOM</a:t>
            </a:r>
            <a:endParaRPr lang="es-MX" sz="1400" dirty="0"/>
          </a:p>
          <a:p>
            <a:pPr algn="ctr"/>
            <a:r>
              <a:rPr lang="es-MX" sz="1400" dirty="0"/>
              <a:t>(quita este recuadro)</a:t>
            </a:r>
            <a:endParaRPr lang="es-MX" sz="1400" dirty="0"/>
          </a:p>
        </p:txBody>
      </p:sp>
      <p:sp>
        <p:nvSpPr>
          <p:cNvPr id="22" name="CuadroTexto 21"/>
          <p:cNvSpPr txBox="1"/>
          <p:nvPr/>
        </p:nvSpPr>
        <p:spPr>
          <a:xfrm>
            <a:off x="103278" y="1629439"/>
            <a:ext cx="12192000" cy="461665"/>
          </a:xfrm>
          <a:prstGeom prst="rect">
            <a:avLst/>
          </a:prstGeom>
          <a:noFill/>
        </p:spPr>
        <p:txBody>
          <a:bodyPr wrap="square" rtlCol="0">
            <a:spAutoFit/>
          </a:bodyPr>
          <a:lstStyle/>
          <a:p>
            <a:pPr algn="ctr"/>
            <a:r>
              <a:rPr lang="es-MX" sz="2400" b="1" i="1" dirty="0"/>
              <a:t>Maestría o Doctorado</a:t>
            </a:r>
            <a:endParaRPr lang="es-MX" sz="2400" b="1" i="1" dirty="0"/>
          </a:p>
        </p:txBody>
      </p:sp>
      <p:pic>
        <p:nvPicPr>
          <p:cNvPr id="2" name="Imagen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562478" y="93008"/>
            <a:ext cx="1743710" cy="486410"/>
          </a:xfrm>
          <a:prstGeom prst="rect">
            <a:avLst/>
          </a:prstGeom>
          <a:noFill/>
          <a:ln>
            <a:noFill/>
          </a:ln>
        </p:spPr>
      </p:pic>
      <p:pic>
        <p:nvPicPr>
          <p:cNvPr id="3" name="Imagen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33553" y="93008"/>
            <a:ext cx="628650" cy="807720"/>
          </a:xfrm>
          <a:prstGeom prst="rect">
            <a:avLst/>
          </a:prstGeom>
          <a:noFill/>
          <a:ln>
            <a:noFill/>
          </a:ln>
        </p:spPr>
      </p:pic>
      <p:pic>
        <p:nvPicPr>
          <p:cNvPr id="4" name="Imagen 3"/>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28653" y="83483"/>
            <a:ext cx="633095" cy="831850"/>
          </a:xfrm>
          <a:prstGeom prst="rect">
            <a:avLst/>
          </a:prstGeom>
          <a:noFill/>
          <a:ln>
            <a:noFill/>
          </a:ln>
        </p:spPr>
      </p:pic>
      <p:grpSp>
        <p:nvGrpSpPr>
          <p:cNvPr id="5" name="Grupo 4"/>
          <p:cNvGrpSpPr/>
          <p:nvPr/>
        </p:nvGrpSpPr>
        <p:grpSpPr>
          <a:xfrm>
            <a:off x="10042288" y="5656249"/>
            <a:ext cx="2050415" cy="680085"/>
            <a:chOff x="0" y="0"/>
            <a:chExt cx="2050415" cy="680085"/>
          </a:xfrm>
        </p:grpSpPr>
        <p:pic>
          <p:nvPicPr>
            <p:cNvPr id="7" name="image2.png"/>
            <p:cNvPicPr>
              <a:picLocks noChangeAspect="1"/>
            </p:cNvPicPr>
            <p:nvPr/>
          </p:nvPicPr>
          <p:blipFill>
            <a:blip r:embed="rId5" cstate="print"/>
            <a:stretch>
              <a:fillRect/>
            </a:stretch>
          </p:blipFill>
          <p:spPr>
            <a:xfrm>
              <a:off x="0" y="0"/>
              <a:ext cx="857885" cy="680085"/>
            </a:xfrm>
            <a:prstGeom prst="rect">
              <a:avLst/>
            </a:prstGeom>
          </p:spPr>
        </p:pic>
        <p:pic>
          <p:nvPicPr>
            <p:cNvPr id="8" name="image1.png"/>
            <p:cNvPicPr>
              <a:picLocks noChangeAspect="1"/>
            </p:cNvPicPr>
            <p:nvPr/>
          </p:nvPicPr>
          <p:blipFill>
            <a:blip r:embed="rId6" cstate="print"/>
            <a:stretch>
              <a:fillRect/>
            </a:stretch>
          </p:blipFill>
          <p:spPr>
            <a:xfrm>
              <a:off x="1074420" y="289560"/>
              <a:ext cx="975995" cy="336550"/>
            </a:xfrm>
            <a:prstGeom prst="rect">
              <a:avLst/>
            </a:prstGeom>
          </p:spPr>
        </p:pic>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descr="portada-ia_78_485x301"/>
          <p:cNvPicPr>
            <a:picLocks noChangeAspect="1"/>
          </p:cNvPicPr>
          <p:nvPr/>
        </p:nvPicPr>
        <p:blipFill>
          <a:blip r:embed="rId1">
            <a:alphaModFix amt="40000"/>
          </a:blip>
          <a:stretch>
            <a:fillRect/>
          </a:stretch>
        </p:blipFill>
        <p:spPr>
          <a:xfrm>
            <a:off x="0" y="-22225"/>
            <a:ext cx="12223750" cy="7234555"/>
          </a:xfrm>
          <a:prstGeom prst="rect">
            <a:avLst/>
          </a:prstGeom>
        </p:spPr>
      </p:pic>
      <p:grpSp>
        <p:nvGrpSpPr>
          <p:cNvPr id="40" name="Grupo 39"/>
          <p:cNvGrpSpPr/>
          <p:nvPr/>
        </p:nvGrpSpPr>
        <p:grpSpPr>
          <a:xfrm>
            <a:off x="36576" y="-3233"/>
            <a:ext cx="12122584" cy="1212330"/>
            <a:chOff x="221816" y="147783"/>
            <a:chExt cx="12122584" cy="1212330"/>
          </a:xfrm>
        </p:grpSpPr>
        <p:pic>
          <p:nvPicPr>
            <p:cNvPr id="41" name="Imagen 40"/>
            <p:cNvPicPr>
              <a:picLocks noChangeAspect="1"/>
            </p:cNvPicPr>
            <p:nvPr/>
          </p:nvPicPr>
          <p:blipFill>
            <a:blip r:embed="rId2"/>
            <a:stretch>
              <a:fillRect/>
            </a:stretch>
          </p:blipFill>
          <p:spPr>
            <a:xfrm>
              <a:off x="221816" y="147783"/>
              <a:ext cx="6506483" cy="1181265"/>
            </a:xfrm>
            <a:prstGeom prst="rect">
              <a:avLst/>
            </a:prstGeom>
          </p:spPr>
        </p:pic>
        <p:sp>
          <p:nvSpPr>
            <p:cNvPr id="42" name="Rectángulo 41"/>
            <p:cNvSpPr/>
            <p:nvPr/>
          </p:nvSpPr>
          <p:spPr>
            <a:xfrm>
              <a:off x="6657372" y="964584"/>
              <a:ext cx="5687028"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3" name="CuadroTexto 42"/>
            <p:cNvSpPr txBox="1"/>
            <p:nvPr/>
          </p:nvSpPr>
          <p:spPr>
            <a:xfrm>
              <a:off x="4285181" y="999318"/>
              <a:ext cx="6506210" cy="311150"/>
            </a:xfrm>
            <a:prstGeom prst="rect">
              <a:avLst/>
            </a:prstGeom>
            <a:noFill/>
          </p:spPr>
          <p:txBody>
            <a:bodyPr wrap="square" rtlCol="0">
              <a:noAutofit/>
            </a:bodyPr>
            <a:lstStyle/>
            <a:p>
              <a:r>
                <a:rPr lang="es-MX" sz="1400" b="1" dirty="0">
                  <a:solidFill>
                    <a:schemeClr val="bg1"/>
                  </a:solidFill>
                </a:rPr>
                <a:t>Facultad de Contabilidad y Administración- 10, 11 y 12 de noviembre 2021</a:t>
              </a:r>
              <a:endParaRPr lang="es-MX" sz="1400" b="1" dirty="0">
                <a:solidFill>
                  <a:schemeClr val="bg1"/>
                </a:solidFill>
              </a:endParaRPr>
            </a:p>
          </p:txBody>
        </p:sp>
        <p:sp>
          <p:nvSpPr>
            <p:cNvPr id="44" name="CuadroTexto 43"/>
            <p:cNvSpPr txBox="1"/>
            <p:nvPr/>
          </p:nvSpPr>
          <p:spPr>
            <a:xfrm>
              <a:off x="635000" y="1052336"/>
              <a:ext cx="2882007" cy="307777"/>
            </a:xfrm>
            <a:prstGeom prst="rect">
              <a:avLst/>
            </a:prstGeom>
            <a:noFill/>
          </p:spPr>
          <p:txBody>
            <a:bodyPr wrap="none" rtlCol="0">
              <a:spAutoFit/>
            </a:bodyPr>
            <a:lstStyle/>
            <a:p>
              <a:r>
                <a:rPr lang="es-MX" sz="1400" dirty="0"/>
                <a:t>Universidad Autónoma de Querétaro</a:t>
              </a:r>
              <a:endParaRPr lang="es-MX" sz="1400" dirty="0"/>
            </a:p>
          </p:txBody>
        </p:sp>
        <p:pic>
          <p:nvPicPr>
            <p:cNvPr id="45" name="Imagen 44"/>
            <p:cNvPicPr>
              <a:picLocks noChangeAspect="1"/>
            </p:cNvPicPr>
            <p:nvPr/>
          </p:nvPicPr>
          <p:blipFill>
            <a:blip r:embed="rId3"/>
            <a:stretch>
              <a:fillRect/>
            </a:stretch>
          </p:blipFill>
          <p:spPr>
            <a:xfrm>
              <a:off x="1727408" y="253638"/>
              <a:ext cx="624078" cy="824051"/>
            </a:xfrm>
            <a:prstGeom prst="rect">
              <a:avLst/>
            </a:prstGeom>
          </p:spPr>
        </p:pic>
        <p:grpSp>
          <p:nvGrpSpPr>
            <p:cNvPr id="46" name="Grupo 45"/>
            <p:cNvGrpSpPr/>
            <p:nvPr/>
          </p:nvGrpSpPr>
          <p:grpSpPr>
            <a:xfrm>
              <a:off x="2438169" y="190957"/>
              <a:ext cx="2918099" cy="781051"/>
              <a:chOff x="458611" y="-1705663"/>
              <a:chExt cx="3093173" cy="951198"/>
            </a:xfrm>
          </p:grpSpPr>
          <p:sp>
            <p:nvSpPr>
              <p:cNvPr id="50" name="Cuadro de texto 2"/>
              <p:cNvSpPr txBox="1">
                <a:spLocks noChangeArrowheads="1"/>
              </p:cNvSpPr>
              <p:nvPr/>
            </p:nvSpPr>
            <p:spPr bwMode="auto">
              <a:xfrm>
                <a:off x="1418755" y="-1705663"/>
                <a:ext cx="2133029" cy="857251"/>
              </a:xfrm>
              <a:prstGeom prst="rect">
                <a:avLst/>
              </a:prstGeom>
              <a:solidFill>
                <a:srgbClr val="FFFFFF"/>
              </a:solidFill>
              <a:ln w="9525">
                <a:noFill/>
                <a:miter lim="800000"/>
              </a:ln>
            </p:spPr>
            <p:txBody>
              <a:bodyPr rot="0" vert="horz" wrap="square" lIns="91440" tIns="45720" rIns="91440" bIns="45720" anchor="t" anchorCtr="0">
                <a:noAutofit/>
              </a:bodyPr>
              <a:lstStyle/>
              <a:p>
                <a:pPr algn="ctr"/>
                <a:r>
                  <a:rPr lang="es-ES" sz="700" b="1" dirty="0">
                    <a:solidFill>
                      <a:srgbClr val="002060"/>
                    </a:solidFill>
                    <a:effectLst/>
                    <a:latin typeface="Arial" panose="020B0604020202090204" pitchFamily="34" charset="0"/>
                    <a:ea typeface="Calibri" panose="020F0502020204030204" pitchFamily="34" charset="0"/>
                  </a:rPr>
                  <a:t>CIGECOM</a:t>
                </a:r>
                <a:endParaRPr lang="es-MX" sz="1200" dirty="0">
                  <a:effectLst/>
                  <a:latin typeface="Times New Roman" panose="02020503050405090304" pitchFamily="18" charset="0"/>
                  <a:ea typeface="Calibri" panose="020F0502020204030204" pitchFamily="34" charset="0"/>
                </a:endParaRPr>
              </a:p>
              <a:p>
                <a:pPr algn="just"/>
                <a:r>
                  <a:rPr lang="es-ES" sz="700" dirty="0">
                    <a:effectLst/>
                    <a:latin typeface="Arial" panose="020B0604020202090204" pitchFamily="34" charset="0"/>
                    <a:ea typeface="Calibri" panose="020F0502020204030204" pitchFamily="34" charset="0"/>
                  </a:rPr>
                  <a:t>Congreso Internacional en Gestión Competitiva, Tecnología e Innovación, Coloquio estudiantil y IV Encuentro de Investigadores de la Red Iberoamericana RITMMA 2021</a:t>
                </a:r>
                <a:endParaRPr lang="es-MX" sz="1200" dirty="0">
                  <a:effectLst/>
                  <a:latin typeface="Times New Roman" panose="02020503050405090304" pitchFamily="18" charset="0"/>
                  <a:ea typeface="Calibri" panose="020F0502020204030204" pitchFamily="34" charset="0"/>
                </a:endParaRPr>
              </a:p>
            </p:txBody>
          </p:sp>
          <p:pic>
            <p:nvPicPr>
              <p:cNvPr id="51" name="Imagen 50" descr="Boomerang"/>
              <p:cNvPicPr>
                <a:picLocks noChangeAspect="1"/>
              </p:cNvPicPr>
              <p:nvPr/>
            </p:nvPicPr>
            <p:blipFill rotWithShape="1">
              <a:blip r:embed="rId4">
                <a:extLst>
                  <a:ext uri="{28A0092B-C50C-407E-A947-70E740481C1C}">
                    <a14:useLocalDpi xmlns:a14="http://schemas.microsoft.com/office/drawing/2010/main" val="0"/>
                  </a:ext>
                </a:extLst>
              </a:blip>
              <a:srcRect r="60360"/>
              <a:stretch>
                <a:fillRect/>
              </a:stretch>
            </p:blipFill>
            <p:spPr bwMode="auto">
              <a:xfrm>
                <a:off x="458611" y="-1701686"/>
                <a:ext cx="1040317" cy="947221"/>
              </a:xfrm>
              <a:prstGeom prst="rect">
                <a:avLst/>
              </a:prstGeom>
              <a:noFill/>
              <a:ln>
                <a:noFill/>
              </a:ln>
            </p:spPr>
          </p:pic>
        </p:grpSp>
        <p:pic>
          <p:nvPicPr>
            <p:cNvPr id="47" name="Imagen 46"/>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13688" y="574470"/>
              <a:ext cx="1342432" cy="407076"/>
            </a:xfrm>
            <a:prstGeom prst="rect">
              <a:avLst/>
            </a:prstGeom>
            <a:noFill/>
            <a:ln>
              <a:noFill/>
            </a:ln>
          </p:spPr>
        </p:pic>
        <p:pic>
          <p:nvPicPr>
            <p:cNvPr id="48" name="Imagen 47"/>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443287" y="221570"/>
              <a:ext cx="1342432" cy="360005"/>
            </a:xfrm>
            <a:prstGeom prst="rect">
              <a:avLst/>
            </a:prstGeom>
            <a:noFill/>
          </p:spPr>
        </p:pic>
        <p:pic>
          <p:nvPicPr>
            <p:cNvPr id="49" name="Imagen 48"/>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968540" y="242198"/>
              <a:ext cx="829310" cy="639445"/>
            </a:xfrm>
            <a:prstGeom prst="rect">
              <a:avLst/>
            </a:prstGeom>
            <a:noFill/>
          </p:spPr>
        </p:pic>
      </p:grpSp>
      <p:sp>
        <p:nvSpPr>
          <p:cNvPr id="12" name="Rectángulo 11"/>
          <p:cNvSpPr/>
          <p:nvPr/>
        </p:nvSpPr>
        <p:spPr>
          <a:xfrm>
            <a:off x="0" y="6490270"/>
            <a:ext cx="12192000"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altLang="es-MX" dirty="0">
                <a:sym typeface="+mn-ea"/>
              </a:rPr>
              <a:t>Flor de Perlas Vásquez Hernández</a:t>
            </a:r>
            <a:r>
              <a:rPr lang="es-MX" dirty="0">
                <a:sym typeface="+mn-ea"/>
              </a:rPr>
              <a:t> – Maestría </a:t>
            </a:r>
            <a:r>
              <a:rPr lang="es-ES" altLang="es-MX" dirty="0">
                <a:sym typeface="+mn-ea"/>
              </a:rPr>
              <a:t>en Negocios y Comercio Internacional</a:t>
            </a:r>
            <a:r>
              <a:rPr lang="es-MX" dirty="0">
                <a:sym typeface="+mn-ea"/>
              </a:rPr>
              <a:t>– </a:t>
            </a:r>
            <a:r>
              <a:rPr lang="es-ES" altLang="es-MX" dirty="0">
                <a:sym typeface="+mn-ea"/>
              </a:rPr>
              <a:t>5° semestre</a:t>
            </a:r>
            <a:endParaRPr lang="es-MX" dirty="0"/>
          </a:p>
        </p:txBody>
      </p:sp>
      <p:sp>
        <p:nvSpPr>
          <p:cNvPr id="15" name="CuadroTexto 14"/>
          <p:cNvSpPr txBox="1"/>
          <p:nvPr/>
        </p:nvSpPr>
        <p:spPr>
          <a:xfrm>
            <a:off x="792480" y="1421130"/>
            <a:ext cx="10607675" cy="4857115"/>
          </a:xfrm>
          <a:prstGeom prst="rect">
            <a:avLst/>
          </a:prstGeom>
          <a:noFill/>
        </p:spPr>
        <p:txBody>
          <a:bodyPr wrap="square" rtlCol="0">
            <a:noAutofit/>
          </a:bodyPr>
          <a:lstStyle/>
          <a:p>
            <a:pPr algn="ctr"/>
            <a:r>
              <a:rPr lang="es-MX" sz="2000" dirty="0">
                <a:sym typeface="+mn-ea"/>
              </a:rPr>
              <a:t>Hipótesis</a:t>
            </a:r>
            <a:r>
              <a:rPr lang="es-ES" sz="2000" dirty="0"/>
              <a:t>:</a:t>
            </a:r>
            <a:endParaRPr lang="es-ES" sz="2000" dirty="0"/>
          </a:p>
          <a:p>
            <a:pPr algn="ctr"/>
            <a:endParaRPr lang="es-ES" sz="2000" dirty="0"/>
          </a:p>
          <a:p>
            <a:pPr algn="ctr"/>
            <a:r>
              <a:rPr sz="2000" dirty="0">
                <a:sym typeface="+mn-ea"/>
              </a:rPr>
              <a:t>  La viabilidad de establecer una empresa productora y exportadora de café en Oaxaca de Juárez depende fuertemente de factores económicos, logísticos, tecnológicos y de mercado que influyen de forma significativa en su factibilidad.</a:t>
            </a:r>
            <a:endParaRPr sz="2000" dirty="0">
              <a:sym typeface="+mn-ea"/>
            </a:endParaRPr>
          </a:p>
          <a:p>
            <a:pPr algn="ctr"/>
            <a:endParaRPr lang="es-ES" sz="2000" dirty="0"/>
          </a:p>
          <a:p>
            <a:pPr algn="ctr"/>
            <a:r>
              <a:rPr lang="es-ES" sz="2000" dirty="0"/>
              <a:t>Pregunta de investigación:</a:t>
            </a:r>
            <a:endParaRPr lang="es-ES" sz="2000" dirty="0"/>
          </a:p>
          <a:p>
            <a:pPr algn="ctr"/>
            <a:endParaRPr lang="es-ES" dirty="0"/>
          </a:p>
          <a:p>
            <a:pPr algn="ctr"/>
            <a:r>
              <a:rPr lang="es-ES" sz="2000" dirty="0"/>
              <a:t>¿Cómo influyen los factores económicos, logísticos, tecnológicos y de mercado en la viabilidad de establecer una empresa productora y exportadora de café en Oaxaca hacia Estados Unidos?</a:t>
            </a:r>
            <a:endParaRPr lang="es-ES" sz="2000" dirty="0"/>
          </a:p>
        </p:txBody>
      </p:sp>
      <p:sp>
        <p:nvSpPr>
          <p:cNvPr id="3" name="Rectángulo 2"/>
          <p:cNvSpPr/>
          <p:nvPr/>
        </p:nvSpPr>
        <p:spPr>
          <a:xfrm>
            <a:off x="10617200" y="0"/>
            <a:ext cx="1574800" cy="11799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dirty="0"/>
              <a:t>Área de video si lo graban en ZOOM</a:t>
            </a:r>
            <a:endParaRPr lang="es-MX" sz="1400" dirty="0"/>
          </a:p>
          <a:p>
            <a:pPr algn="ctr"/>
            <a:r>
              <a:rPr lang="es-MX" sz="1400" dirty="0"/>
              <a:t>(quita este recuadro)</a:t>
            </a:r>
            <a:endParaRPr lang="es-MX" sz="1400" dirty="0"/>
          </a:p>
        </p:txBody>
      </p:sp>
      <p:sp>
        <p:nvSpPr>
          <p:cNvPr id="17" name="CuadroTexto 16"/>
          <p:cNvSpPr txBox="1"/>
          <p:nvPr/>
        </p:nvSpPr>
        <p:spPr>
          <a:xfrm>
            <a:off x="7723505" y="15240"/>
            <a:ext cx="2882900" cy="836295"/>
          </a:xfrm>
          <a:prstGeom prst="rect">
            <a:avLst/>
          </a:prstGeom>
          <a:noFill/>
        </p:spPr>
        <p:txBody>
          <a:bodyPr wrap="square" rtlCol="0">
            <a:noAutofit/>
          </a:bodyPr>
          <a:lstStyle/>
          <a:p>
            <a:pPr algn="ctr"/>
            <a:r>
              <a:rPr lang="es-MX" sz="1200" b="1" dirty="0">
                <a:sym typeface="+mn-ea"/>
              </a:rPr>
              <a:t>Evaluar la viabilidad de establecer una empresa productora y exportadora de café en Oaxaca, con destino a EUA.</a:t>
            </a:r>
            <a:endParaRPr lang="es-MX" sz="1200" b="1" i="1" dirty="0">
              <a:solidFill>
                <a:srgbClr val="C00000"/>
              </a:solidFill>
              <a:sym typeface="+mn-ea"/>
            </a:endParaRPr>
          </a:p>
        </p:txBody>
      </p:sp>
      <p:pic>
        <p:nvPicPr>
          <p:cNvPr id="14" name="Imagen 13"/>
          <p:cNvPicPr>
            <a:picLocks noChangeAspect="1"/>
          </p:cNvPicPr>
          <p:nvPr/>
        </p:nvPicPr>
        <p:blipFill>
          <a:blip r:embed="rId8"/>
          <a:stretch>
            <a:fillRect/>
          </a:stretch>
        </p:blipFill>
        <p:spPr>
          <a:xfrm>
            <a:off x="10966014" y="5817941"/>
            <a:ext cx="1329264" cy="1026026"/>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upo 39"/>
          <p:cNvGrpSpPr/>
          <p:nvPr/>
        </p:nvGrpSpPr>
        <p:grpSpPr>
          <a:xfrm>
            <a:off x="36576" y="-3233"/>
            <a:ext cx="12122584" cy="1212330"/>
            <a:chOff x="221816" y="147783"/>
            <a:chExt cx="12122584" cy="1212330"/>
          </a:xfrm>
        </p:grpSpPr>
        <p:pic>
          <p:nvPicPr>
            <p:cNvPr id="41" name="Imagen 40"/>
            <p:cNvPicPr>
              <a:picLocks noChangeAspect="1"/>
            </p:cNvPicPr>
            <p:nvPr/>
          </p:nvPicPr>
          <p:blipFill>
            <a:blip r:embed="rId1"/>
            <a:stretch>
              <a:fillRect/>
            </a:stretch>
          </p:blipFill>
          <p:spPr>
            <a:xfrm>
              <a:off x="221816" y="147783"/>
              <a:ext cx="6506483" cy="1181265"/>
            </a:xfrm>
            <a:prstGeom prst="rect">
              <a:avLst/>
            </a:prstGeom>
          </p:spPr>
        </p:pic>
        <p:sp>
          <p:nvSpPr>
            <p:cNvPr id="42" name="Rectángulo 41"/>
            <p:cNvSpPr/>
            <p:nvPr/>
          </p:nvSpPr>
          <p:spPr>
            <a:xfrm>
              <a:off x="6657372" y="964584"/>
              <a:ext cx="5687028"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3" name="CuadroTexto 42"/>
            <p:cNvSpPr txBox="1"/>
            <p:nvPr/>
          </p:nvSpPr>
          <p:spPr>
            <a:xfrm>
              <a:off x="3904181" y="981538"/>
              <a:ext cx="6599555" cy="306705"/>
            </a:xfrm>
            <a:prstGeom prst="rect">
              <a:avLst/>
            </a:prstGeom>
            <a:noFill/>
          </p:spPr>
          <p:txBody>
            <a:bodyPr wrap="square" rtlCol="0">
              <a:spAutoFit/>
            </a:bodyPr>
            <a:lstStyle/>
            <a:p>
              <a:r>
                <a:rPr lang="es-MX" sz="1400" b="1" dirty="0">
                  <a:solidFill>
                    <a:schemeClr val="bg1"/>
                  </a:solidFill>
                </a:rPr>
                <a:t>Facultad de Contabilidad y Administración- 10, 11 y 12 de noviembre 2021</a:t>
              </a:r>
              <a:endParaRPr lang="es-MX" sz="1400" b="1" dirty="0">
                <a:solidFill>
                  <a:schemeClr val="bg1"/>
                </a:solidFill>
              </a:endParaRPr>
            </a:p>
          </p:txBody>
        </p:sp>
        <p:sp>
          <p:nvSpPr>
            <p:cNvPr id="44" name="CuadroTexto 43"/>
            <p:cNvSpPr txBox="1"/>
            <p:nvPr/>
          </p:nvSpPr>
          <p:spPr>
            <a:xfrm>
              <a:off x="635000" y="1052336"/>
              <a:ext cx="2882007" cy="307777"/>
            </a:xfrm>
            <a:prstGeom prst="rect">
              <a:avLst/>
            </a:prstGeom>
            <a:noFill/>
          </p:spPr>
          <p:txBody>
            <a:bodyPr wrap="none" rtlCol="0">
              <a:spAutoFit/>
            </a:bodyPr>
            <a:lstStyle/>
            <a:p>
              <a:r>
                <a:rPr lang="es-MX" sz="1400" dirty="0"/>
                <a:t>Universidad Autónoma de Querétaro</a:t>
              </a:r>
              <a:endParaRPr lang="es-MX" sz="1400" dirty="0"/>
            </a:p>
          </p:txBody>
        </p:sp>
        <p:pic>
          <p:nvPicPr>
            <p:cNvPr id="45" name="Imagen 44"/>
            <p:cNvPicPr>
              <a:picLocks noChangeAspect="1"/>
            </p:cNvPicPr>
            <p:nvPr/>
          </p:nvPicPr>
          <p:blipFill>
            <a:blip r:embed="rId2"/>
            <a:stretch>
              <a:fillRect/>
            </a:stretch>
          </p:blipFill>
          <p:spPr>
            <a:xfrm>
              <a:off x="1727408" y="253638"/>
              <a:ext cx="624078" cy="824051"/>
            </a:xfrm>
            <a:prstGeom prst="rect">
              <a:avLst/>
            </a:prstGeom>
          </p:spPr>
        </p:pic>
        <p:grpSp>
          <p:nvGrpSpPr>
            <p:cNvPr id="46" name="Grupo 45"/>
            <p:cNvGrpSpPr/>
            <p:nvPr/>
          </p:nvGrpSpPr>
          <p:grpSpPr>
            <a:xfrm>
              <a:off x="2438169" y="190957"/>
              <a:ext cx="2918099" cy="781051"/>
              <a:chOff x="458611" y="-1705663"/>
              <a:chExt cx="3093173" cy="951198"/>
            </a:xfrm>
          </p:grpSpPr>
          <p:sp>
            <p:nvSpPr>
              <p:cNvPr id="50" name="Cuadro de texto 2"/>
              <p:cNvSpPr txBox="1">
                <a:spLocks noChangeArrowheads="1"/>
              </p:cNvSpPr>
              <p:nvPr/>
            </p:nvSpPr>
            <p:spPr bwMode="auto">
              <a:xfrm>
                <a:off x="1418755" y="-1705663"/>
                <a:ext cx="2133029" cy="857251"/>
              </a:xfrm>
              <a:prstGeom prst="rect">
                <a:avLst/>
              </a:prstGeom>
              <a:solidFill>
                <a:srgbClr val="FFFFFF"/>
              </a:solidFill>
              <a:ln w="9525">
                <a:noFill/>
                <a:miter lim="800000"/>
              </a:ln>
            </p:spPr>
            <p:txBody>
              <a:bodyPr rot="0" vert="horz" wrap="square" lIns="91440" tIns="45720" rIns="91440" bIns="45720" anchor="t" anchorCtr="0">
                <a:noAutofit/>
              </a:bodyPr>
              <a:lstStyle/>
              <a:p>
                <a:pPr algn="ctr"/>
                <a:r>
                  <a:rPr lang="es-ES" sz="700" b="1" dirty="0">
                    <a:solidFill>
                      <a:srgbClr val="002060"/>
                    </a:solidFill>
                    <a:effectLst/>
                    <a:latin typeface="Arial" panose="020B0604020202090204" pitchFamily="34" charset="0"/>
                    <a:ea typeface="Calibri" panose="020F0502020204030204" pitchFamily="34" charset="0"/>
                  </a:rPr>
                  <a:t>CIGECOM</a:t>
                </a:r>
                <a:endParaRPr lang="es-MX" sz="1200" dirty="0">
                  <a:effectLst/>
                  <a:latin typeface="Times New Roman" panose="02020503050405090304" pitchFamily="18" charset="0"/>
                  <a:ea typeface="Calibri" panose="020F0502020204030204" pitchFamily="34" charset="0"/>
                </a:endParaRPr>
              </a:p>
              <a:p>
                <a:pPr algn="just"/>
                <a:r>
                  <a:rPr lang="es-ES" sz="700" dirty="0">
                    <a:effectLst/>
                    <a:latin typeface="Arial" panose="020B0604020202090204" pitchFamily="34" charset="0"/>
                    <a:ea typeface="Calibri" panose="020F0502020204030204" pitchFamily="34" charset="0"/>
                  </a:rPr>
                  <a:t>Congreso Internacional en Gestión Competitiva, Tecnología e Innovación, Coloquio estudiantil y IV Encuentro de Investigadores de la Red Iberoamericana RITMMA 2021</a:t>
                </a:r>
                <a:endParaRPr lang="es-MX" sz="1200" dirty="0">
                  <a:effectLst/>
                  <a:latin typeface="Times New Roman" panose="02020503050405090304" pitchFamily="18" charset="0"/>
                  <a:ea typeface="Calibri" panose="020F0502020204030204" pitchFamily="34" charset="0"/>
                </a:endParaRPr>
              </a:p>
            </p:txBody>
          </p:sp>
          <p:pic>
            <p:nvPicPr>
              <p:cNvPr id="51" name="Imagen 50" descr="Boomerang"/>
              <p:cNvPicPr>
                <a:picLocks noChangeAspect="1"/>
              </p:cNvPicPr>
              <p:nvPr/>
            </p:nvPicPr>
            <p:blipFill rotWithShape="1">
              <a:blip r:embed="rId3">
                <a:extLst>
                  <a:ext uri="{28A0092B-C50C-407E-A947-70E740481C1C}">
                    <a14:useLocalDpi xmlns:a14="http://schemas.microsoft.com/office/drawing/2010/main" val="0"/>
                  </a:ext>
                </a:extLst>
              </a:blip>
              <a:srcRect r="60360"/>
              <a:stretch>
                <a:fillRect/>
              </a:stretch>
            </p:blipFill>
            <p:spPr bwMode="auto">
              <a:xfrm>
                <a:off x="458611" y="-1701686"/>
                <a:ext cx="1040317" cy="947221"/>
              </a:xfrm>
              <a:prstGeom prst="rect">
                <a:avLst/>
              </a:prstGeom>
              <a:noFill/>
              <a:ln>
                <a:noFill/>
              </a:ln>
            </p:spPr>
          </p:pic>
        </p:grpSp>
        <p:pic>
          <p:nvPicPr>
            <p:cNvPr id="47" name="Imagen 46"/>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13688" y="574470"/>
              <a:ext cx="1342432" cy="407076"/>
            </a:xfrm>
            <a:prstGeom prst="rect">
              <a:avLst/>
            </a:prstGeom>
            <a:noFill/>
            <a:ln>
              <a:noFill/>
            </a:ln>
          </p:spPr>
        </p:pic>
        <p:pic>
          <p:nvPicPr>
            <p:cNvPr id="48" name="Imagen 47"/>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443287" y="221570"/>
              <a:ext cx="1342432" cy="360005"/>
            </a:xfrm>
            <a:prstGeom prst="rect">
              <a:avLst/>
            </a:prstGeom>
            <a:noFill/>
          </p:spPr>
        </p:pic>
        <p:pic>
          <p:nvPicPr>
            <p:cNvPr id="49" name="Imagen 48"/>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968540" y="242198"/>
              <a:ext cx="829310" cy="639445"/>
            </a:xfrm>
            <a:prstGeom prst="rect">
              <a:avLst/>
            </a:prstGeom>
            <a:noFill/>
          </p:spPr>
        </p:pic>
      </p:grpSp>
      <p:sp>
        <p:nvSpPr>
          <p:cNvPr id="12" name="Rectángulo 11"/>
          <p:cNvSpPr/>
          <p:nvPr/>
        </p:nvSpPr>
        <p:spPr>
          <a:xfrm>
            <a:off x="0" y="6490270"/>
            <a:ext cx="12192000"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altLang="es-MX" dirty="0">
                <a:sym typeface="+mn-ea"/>
              </a:rPr>
              <a:t>Flor de Perlas Vásquez Hernández</a:t>
            </a:r>
            <a:r>
              <a:rPr lang="es-MX" dirty="0">
                <a:sym typeface="+mn-ea"/>
              </a:rPr>
              <a:t> – Maestría </a:t>
            </a:r>
            <a:r>
              <a:rPr lang="es-ES" altLang="es-MX" dirty="0">
                <a:sym typeface="+mn-ea"/>
              </a:rPr>
              <a:t>en Negocios y Comercio Internacional</a:t>
            </a:r>
            <a:r>
              <a:rPr lang="es-MX" dirty="0">
                <a:sym typeface="+mn-ea"/>
              </a:rPr>
              <a:t>– </a:t>
            </a:r>
            <a:r>
              <a:rPr lang="es-ES" altLang="es-MX" dirty="0">
                <a:sym typeface="+mn-ea"/>
              </a:rPr>
              <a:t>5° semestre</a:t>
            </a:r>
            <a:endParaRPr lang="es-MX" dirty="0"/>
          </a:p>
        </p:txBody>
      </p:sp>
      <p:sp>
        <p:nvSpPr>
          <p:cNvPr id="15" name="CuadroTexto 14"/>
          <p:cNvSpPr txBox="1"/>
          <p:nvPr/>
        </p:nvSpPr>
        <p:spPr>
          <a:xfrm>
            <a:off x="641350" y="1364615"/>
            <a:ext cx="10575290" cy="4753610"/>
          </a:xfrm>
          <a:prstGeom prst="rect">
            <a:avLst/>
          </a:prstGeom>
          <a:noFill/>
        </p:spPr>
        <p:txBody>
          <a:bodyPr wrap="square" rtlCol="0">
            <a:noAutofit/>
          </a:bodyPr>
          <a:lstStyle/>
          <a:p>
            <a:pPr algn="ctr"/>
            <a:r>
              <a:rPr lang="es-ES" sz="3200" dirty="0"/>
              <a:t>Dimensiones:</a:t>
            </a:r>
            <a:endParaRPr lang="es-ES" sz="3200" dirty="0"/>
          </a:p>
          <a:p>
            <a:pPr algn="ctr"/>
            <a:endParaRPr lang="es-ES" sz="2400" dirty="0"/>
          </a:p>
          <a:p>
            <a:pPr algn="ctr">
              <a:lnSpc>
                <a:spcPct val="200000"/>
              </a:lnSpc>
            </a:pPr>
            <a:r>
              <a:rPr lang="es-ES" sz="2400" dirty="0"/>
              <a:t>-Económica</a:t>
            </a:r>
            <a:endParaRPr lang="es-ES" sz="2400" dirty="0"/>
          </a:p>
          <a:p>
            <a:pPr algn="ctr">
              <a:lnSpc>
                <a:spcPct val="200000"/>
              </a:lnSpc>
            </a:pPr>
            <a:r>
              <a:rPr lang="es-ES" sz="2400" dirty="0"/>
              <a:t>-Tecnológica</a:t>
            </a:r>
            <a:endParaRPr lang="es-ES" sz="2400" dirty="0"/>
          </a:p>
          <a:p>
            <a:pPr algn="ctr">
              <a:lnSpc>
                <a:spcPct val="200000"/>
              </a:lnSpc>
            </a:pPr>
            <a:r>
              <a:rPr lang="es-ES" sz="2400" dirty="0"/>
              <a:t>-Logística e infraestructura</a:t>
            </a:r>
            <a:endParaRPr lang="es-ES" sz="2400" dirty="0"/>
          </a:p>
          <a:p>
            <a:pPr algn="ctr">
              <a:lnSpc>
                <a:spcPct val="200000"/>
              </a:lnSpc>
            </a:pPr>
            <a:endParaRPr lang="es-ES" sz="2400" dirty="0"/>
          </a:p>
          <a:p>
            <a:pPr algn="ctr"/>
            <a:endParaRPr lang="es-ES" sz="2400" dirty="0"/>
          </a:p>
        </p:txBody>
      </p:sp>
      <p:sp>
        <p:nvSpPr>
          <p:cNvPr id="3" name="Rectángulo 2"/>
          <p:cNvSpPr/>
          <p:nvPr/>
        </p:nvSpPr>
        <p:spPr>
          <a:xfrm>
            <a:off x="10617200" y="0"/>
            <a:ext cx="1574800" cy="11799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dirty="0"/>
              <a:t>Área de video si lo graban en ZOOM</a:t>
            </a:r>
            <a:endParaRPr lang="es-MX" sz="1400" dirty="0"/>
          </a:p>
          <a:p>
            <a:pPr algn="ctr"/>
            <a:r>
              <a:rPr lang="es-MX" sz="1400" dirty="0"/>
              <a:t>(quita este recuadro)</a:t>
            </a:r>
            <a:endParaRPr lang="es-MX" sz="1400" dirty="0"/>
          </a:p>
        </p:txBody>
      </p:sp>
      <p:sp>
        <p:nvSpPr>
          <p:cNvPr id="17" name="CuadroTexto 16"/>
          <p:cNvSpPr txBox="1"/>
          <p:nvPr/>
        </p:nvSpPr>
        <p:spPr>
          <a:xfrm>
            <a:off x="7723505" y="15240"/>
            <a:ext cx="2882900" cy="836295"/>
          </a:xfrm>
          <a:prstGeom prst="rect">
            <a:avLst/>
          </a:prstGeom>
          <a:noFill/>
        </p:spPr>
        <p:txBody>
          <a:bodyPr wrap="square" rtlCol="0">
            <a:noAutofit/>
          </a:bodyPr>
          <a:lstStyle/>
          <a:p>
            <a:pPr algn="ctr"/>
            <a:r>
              <a:rPr lang="es-MX" sz="1200" b="1" dirty="0">
                <a:sym typeface="+mn-ea"/>
              </a:rPr>
              <a:t>Evaluar la viabilidad de establecer una empresa productora y exportadora de café en Oaxaca, con destino a EUA.</a:t>
            </a:r>
            <a:endParaRPr lang="es-MX" sz="1200" b="1" i="1" dirty="0">
              <a:solidFill>
                <a:srgbClr val="C00000"/>
              </a:solidFill>
              <a:sym typeface="+mn-ea"/>
            </a:endParaRPr>
          </a:p>
        </p:txBody>
      </p:sp>
      <p:pic>
        <p:nvPicPr>
          <p:cNvPr id="14" name="Imagen 13"/>
          <p:cNvPicPr>
            <a:picLocks noChangeAspect="1"/>
          </p:cNvPicPr>
          <p:nvPr/>
        </p:nvPicPr>
        <p:blipFill>
          <a:blip r:embed="rId7"/>
          <a:stretch>
            <a:fillRect/>
          </a:stretch>
        </p:blipFill>
        <p:spPr>
          <a:xfrm>
            <a:off x="10966014" y="5817941"/>
            <a:ext cx="1329264" cy="1026026"/>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upo 39"/>
          <p:cNvGrpSpPr/>
          <p:nvPr/>
        </p:nvGrpSpPr>
        <p:grpSpPr>
          <a:xfrm>
            <a:off x="36576" y="-3233"/>
            <a:ext cx="12122584" cy="1212330"/>
            <a:chOff x="221816" y="147783"/>
            <a:chExt cx="12122584" cy="1212330"/>
          </a:xfrm>
        </p:grpSpPr>
        <p:pic>
          <p:nvPicPr>
            <p:cNvPr id="41" name="Imagen 40"/>
            <p:cNvPicPr>
              <a:picLocks noChangeAspect="1"/>
            </p:cNvPicPr>
            <p:nvPr/>
          </p:nvPicPr>
          <p:blipFill>
            <a:blip r:embed="rId1"/>
            <a:stretch>
              <a:fillRect/>
            </a:stretch>
          </p:blipFill>
          <p:spPr>
            <a:xfrm>
              <a:off x="221816" y="147783"/>
              <a:ext cx="6506483" cy="1181265"/>
            </a:xfrm>
            <a:prstGeom prst="rect">
              <a:avLst/>
            </a:prstGeom>
          </p:spPr>
        </p:pic>
        <p:sp>
          <p:nvSpPr>
            <p:cNvPr id="42" name="Rectángulo 41"/>
            <p:cNvSpPr/>
            <p:nvPr/>
          </p:nvSpPr>
          <p:spPr>
            <a:xfrm>
              <a:off x="6657372" y="964584"/>
              <a:ext cx="5687028"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3" name="CuadroTexto 42"/>
            <p:cNvSpPr txBox="1"/>
            <p:nvPr/>
          </p:nvSpPr>
          <p:spPr>
            <a:xfrm>
              <a:off x="3904181" y="981538"/>
              <a:ext cx="6599555" cy="306705"/>
            </a:xfrm>
            <a:prstGeom prst="rect">
              <a:avLst/>
            </a:prstGeom>
            <a:noFill/>
          </p:spPr>
          <p:txBody>
            <a:bodyPr wrap="square" rtlCol="0">
              <a:spAutoFit/>
            </a:bodyPr>
            <a:lstStyle/>
            <a:p>
              <a:r>
                <a:rPr lang="es-MX" sz="1400" b="1" dirty="0">
                  <a:solidFill>
                    <a:schemeClr val="bg1"/>
                  </a:solidFill>
                </a:rPr>
                <a:t>Facultad de Contabilidad y Administración- 10, 11 y 12 de noviembre 2021</a:t>
              </a:r>
              <a:endParaRPr lang="es-MX" sz="1400" b="1" dirty="0">
                <a:solidFill>
                  <a:schemeClr val="bg1"/>
                </a:solidFill>
              </a:endParaRPr>
            </a:p>
          </p:txBody>
        </p:sp>
        <p:sp>
          <p:nvSpPr>
            <p:cNvPr id="44" name="CuadroTexto 43"/>
            <p:cNvSpPr txBox="1"/>
            <p:nvPr/>
          </p:nvSpPr>
          <p:spPr>
            <a:xfrm>
              <a:off x="635000" y="1052336"/>
              <a:ext cx="2882007" cy="307777"/>
            </a:xfrm>
            <a:prstGeom prst="rect">
              <a:avLst/>
            </a:prstGeom>
            <a:noFill/>
          </p:spPr>
          <p:txBody>
            <a:bodyPr wrap="none" rtlCol="0">
              <a:spAutoFit/>
            </a:bodyPr>
            <a:lstStyle/>
            <a:p>
              <a:r>
                <a:rPr lang="es-MX" sz="1400" dirty="0"/>
                <a:t>Universidad Autónoma de Querétaro</a:t>
              </a:r>
              <a:endParaRPr lang="es-MX" sz="1400" dirty="0"/>
            </a:p>
          </p:txBody>
        </p:sp>
        <p:pic>
          <p:nvPicPr>
            <p:cNvPr id="45" name="Imagen 44"/>
            <p:cNvPicPr>
              <a:picLocks noChangeAspect="1"/>
            </p:cNvPicPr>
            <p:nvPr/>
          </p:nvPicPr>
          <p:blipFill>
            <a:blip r:embed="rId2"/>
            <a:stretch>
              <a:fillRect/>
            </a:stretch>
          </p:blipFill>
          <p:spPr>
            <a:xfrm>
              <a:off x="1727408" y="253638"/>
              <a:ext cx="624078" cy="824051"/>
            </a:xfrm>
            <a:prstGeom prst="rect">
              <a:avLst/>
            </a:prstGeom>
          </p:spPr>
        </p:pic>
        <p:grpSp>
          <p:nvGrpSpPr>
            <p:cNvPr id="46" name="Grupo 45"/>
            <p:cNvGrpSpPr/>
            <p:nvPr/>
          </p:nvGrpSpPr>
          <p:grpSpPr>
            <a:xfrm>
              <a:off x="2438169" y="190957"/>
              <a:ext cx="2918099" cy="781051"/>
              <a:chOff x="458611" y="-1705663"/>
              <a:chExt cx="3093173" cy="951198"/>
            </a:xfrm>
          </p:grpSpPr>
          <p:sp>
            <p:nvSpPr>
              <p:cNvPr id="50" name="Cuadro de texto 2"/>
              <p:cNvSpPr txBox="1">
                <a:spLocks noChangeArrowheads="1"/>
              </p:cNvSpPr>
              <p:nvPr/>
            </p:nvSpPr>
            <p:spPr bwMode="auto">
              <a:xfrm>
                <a:off x="1418755" y="-1705663"/>
                <a:ext cx="2133029" cy="857251"/>
              </a:xfrm>
              <a:prstGeom prst="rect">
                <a:avLst/>
              </a:prstGeom>
              <a:solidFill>
                <a:srgbClr val="FFFFFF"/>
              </a:solidFill>
              <a:ln w="9525">
                <a:noFill/>
                <a:miter lim="800000"/>
              </a:ln>
            </p:spPr>
            <p:txBody>
              <a:bodyPr rot="0" vert="horz" wrap="square" lIns="91440" tIns="45720" rIns="91440" bIns="45720" anchor="t" anchorCtr="0">
                <a:noAutofit/>
              </a:bodyPr>
              <a:lstStyle/>
              <a:p>
                <a:pPr algn="ctr"/>
                <a:r>
                  <a:rPr lang="es-ES" sz="700" b="1" dirty="0">
                    <a:solidFill>
                      <a:srgbClr val="002060"/>
                    </a:solidFill>
                    <a:effectLst/>
                    <a:latin typeface="Arial" panose="020B0604020202090204" pitchFamily="34" charset="0"/>
                    <a:ea typeface="Calibri" panose="020F0502020204030204" pitchFamily="34" charset="0"/>
                  </a:rPr>
                  <a:t>CIGECOM</a:t>
                </a:r>
                <a:endParaRPr lang="es-MX" sz="1200" dirty="0">
                  <a:effectLst/>
                  <a:latin typeface="Times New Roman" panose="02020503050405090304" pitchFamily="18" charset="0"/>
                  <a:ea typeface="Calibri" panose="020F0502020204030204" pitchFamily="34" charset="0"/>
                </a:endParaRPr>
              </a:p>
              <a:p>
                <a:pPr algn="just"/>
                <a:r>
                  <a:rPr lang="es-ES" sz="700" dirty="0">
                    <a:effectLst/>
                    <a:latin typeface="Arial" panose="020B0604020202090204" pitchFamily="34" charset="0"/>
                    <a:ea typeface="Calibri" panose="020F0502020204030204" pitchFamily="34" charset="0"/>
                  </a:rPr>
                  <a:t>Congreso Internacional en Gestión Competitiva, Tecnología e Innovación, Coloquio estudiantil y IV Encuentro de Investigadores de la Red Iberoamericana RITMMA 2021</a:t>
                </a:r>
                <a:endParaRPr lang="es-MX" sz="1200" dirty="0">
                  <a:effectLst/>
                  <a:latin typeface="Times New Roman" panose="02020503050405090304" pitchFamily="18" charset="0"/>
                  <a:ea typeface="Calibri" panose="020F0502020204030204" pitchFamily="34" charset="0"/>
                </a:endParaRPr>
              </a:p>
            </p:txBody>
          </p:sp>
          <p:pic>
            <p:nvPicPr>
              <p:cNvPr id="51" name="Imagen 50" descr="Boomerang"/>
              <p:cNvPicPr>
                <a:picLocks noChangeAspect="1"/>
              </p:cNvPicPr>
              <p:nvPr/>
            </p:nvPicPr>
            <p:blipFill rotWithShape="1">
              <a:blip r:embed="rId3">
                <a:extLst>
                  <a:ext uri="{28A0092B-C50C-407E-A947-70E740481C1C}">
                    <a14:useLocalDpi xmlns:a14="http://schemas.microsoft.com/office/drawing/2010/main" val="0"/>
                  </a:ext>
                </a:extLst>
              </a:blip>
              <a:srcRect r="60360"/>
              <a:stretch>
                <a:fillRect/>
              </a:stretch>
            </p:blipFill>
            <p:spPr bwMode="auto">
              <a:xfrm>
                <a:off x="458611" y="-1701686"/>
                <a:ext cx="1040317" cy="947221"/>
              </a:xfrm>
              <a:prstGeom prst="rect">
                <a:avLst/>
              </a:prstGeom>
              <a:noFill/>
              <a:ln>
                <a:noFill/>
              </a:ln>
            </p:spPr>
          </p:pic>
        </p:grpSp>
        <p:pic>
          <p:nvPicPr>
            <p:cNvPr id="47" name="Imagen 46"/>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13688" y="574470"/>
              <a:ext cx="1342432" cy="407076"/>
            </a:xfrm>
            <a:prstGeom prst="rect">
              <a:avLst/>
            </a:prstGeom>
            <a:noFill/>
            <a:ln>
              <a:noFill/>
            </a:ln>
          </p:spPr>
        </p:pic>
        <p:pic>
          <p:nvPicPr>
            <p:cNvPr id="48" name="Imagen 47"/>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443287" y="221570"/>
              <a:ext cx="1342432" cy="360005"/>
            </a:xfrm>
            <a:prstGeom prst="rect">
              <a:avLst/>
            </a:prstGeom>
            <a:noFill/>
          </p:spPr>
        </p:pic>
        <p:pic>
          <p:nvPicPr>
            <p:cNvPr id="49" name="Imagen 48"/>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968540" y="242198"/>
              <a:ext cx="829310" cy="639445"/>
            </a:xfrm>
            <a:prstGeom prst="rect">
              <a:avLst/>
            </a:prstGeom>
            <a:noFill/>
          </p:spPr>
        </p:pic>
      </p:grpSp>
      <p:sp>
        <p:nvSpPr>
          <p:cNvPr id="12" name="Rectángulo 11"/>
          <p:cNvSpPr/>
          <p:nvPr/>
        </p:nvSpPr>
        <p:spPr>
          <a:xfrm>
            <a:off x="0" y="6490270"/>
            <a:ext cx="12192000"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altLang="es-MX" dirty="0">
                <a:sym typeface="+mn-ea"/>
              </a:rPr>
              <a:t>Flor de Perlas Vásquez Hernández</a:t>
            </a:r>
            <a:r>
              <a:rPr lang="es-MX" dirty="0">
                <a:sym typeface="+mn-ea"/>
              </a:rPr>
              <a:t> – Maestría </a:t>
            </a:r>
            <a:r>
              <a:rPr lang="es-ES" altLang="es-MX" dirty="0">
                <a:sym typeface="+mn-ea"/>
              </a:rPr>
              <a:t>en Negocios y Comercio Internacional</a:t>
            </a:r>
            <a:r>
              <a:rPr lang="es-MX" dirty="0">
                <a:sym typeface="+mn-ea"/>
              </a:rPr>
              <a:t>– </a:t>
            </a:r>
            <a:r>
              <a:rPr lang="es-ES" altLang="es-MX" dirty="0">
                <a:sym typeface="+mn-ea"/>
              </a:rPr>
              <a:t>5° semestre</a:t>
            </a:r>
            <a:endParaRPr lang="es-MX" dirty="0"/>
          </a:p>
        </p:txBody>
      </p:sp>
      <p:sp>
        <p:nvSpPr>
          <p:cNvPr id="15" name="CuadroTexto 14"/>
          <p:cNvSpPr txBox="1"/>
          <p:nvPr/>
        </p:nvSpPr>
        <p:spPr>
          <a:xfrm>
            <a:off x="198755" y="1236980"/>
            <a:ext cx="11210925" cy="5037455"/>
          </a:xfrm>
          <a:prstGeom prst="rect">
            <a:avLst/>
          </a:prstGeom>
          <a:noFill/>
        </p:spPr>
        <p:txBody>
          <a:bodyPr wrap="square" rtlCol="0">
            <a:noAutofit/>
          </a:bodyPr>
          <a:lstStyle/>
          <a:p>
            <a:pPr indent="457200" algn="ctr"/>
            <a:r>
              <a:rPr lang="es-ES" sz="3200" b="1" dirty="0"/>
              <a:t>VARIABLES</a:t>
            </a:r>
            <a:endParaRPr lang="es-ES" dirty="0"/>
          </a:p>
          <a:p>
            <a:pPr algn="ctr"/>
            <a:endParaRPr lang="es-ES" dirty="0"/>
          </a:p>
          <a:p>
            <a:pPr marL="285750" indent="-285750" algn="just">
              <a:buFont typeface="Wingdings" panose="05000000000000000000" charset="0"/>
              <a:buChar char=""/>
            </a:pPr>
            <a:r>
              <a:rPr lang="es-ES" b="1" dirty="0"/>
              <a:t>Economicas:</a:t>
            </a:r>
            <a:endParaRPr lang="es-ES" b="1" dirty="0"/>
          </a:p>
          <a:p>
            <a:pPr lvl="1" indent="0" algn="just">
              <a:buFont typeface="Wingdings" panose="05000000000000000000" charset="0"/>
              <a:buNone/>
            </a:pPr>
            <a:r>
              <a:rPr lang="es-ES" dirty="0"/>
              <a:t>KPI 1: Margen de ganancia neta por tonelada de café producido</a:t>
            </a:r>
            <a:endParaRPr lang="es-ES" dirty="0"/>
          </a:p>
          <a:p>
            <a:pPr lvl="1" indent="0" algn="just">
              <a:buFont typeface="Wingdings" panose="05000000000000000000" charset="0"/>
              <a:buNone/>
            </a:pPr>
            <a:r>
              <a:rPr lang="es-ES" dirty="0"/>
              <a:t>KPI 2: Precio promedio de exportación del café oaxaqueño en el mercado estadounidense.</a:t>
            </a:r>
            <a:endParaRPr lang="es-ES" dirty="0"/>
          </a:p>
          <a:p>
            <a:pPr marL="285750" indent="-285750" algn="just">
              <a:buFont typeface="Wingdings" panose="05000000000000000000" charset="0"/>
              <a:buChar char=""/>
            </a:pPr>
            <a:r>
              <a:rPr lang="es-ES" b="1" dirty="0"/>
              <a:t>Logisticas:</a:t>
            </a:r>
            <a:endParaRPr lang="es-ES" b="1" dirty="0"/>
          </a:p>
          <a:p>
            <a:pPr lvl="1" indent="0" algn="just">
              <a:buFont typeface="Wingdings" panose="05000000000000000000" charset="0"/>
              <a:buNone/>
            </a:pPr>
            <a:r>
              <a:rPr lang="es-ES" dirty="0"/>
              <a:t>KPI 1: Costo total de exportación por tonelada (incluyendo transporte, almacenamiento y otros costos logísticos)</a:t>
            </a:r>
            <a:endParaRPr lang="es-ES" dirty="0"/>
          </a:p>
          <a:p>
            <a:pPr lvl="1" indent="0" algn="just">
              <a:buFont typeface="Wingdings" panose="05000000000000000000" charset="0"/>
              <a:buNone/>
            </a:pPr>
            <a:r>
              <a:rPr lang="es-ES" dirty="0"/>
              <a:t>KPI 2: Tiempo total de tránsito desde la finca en Oaxaca hasta el puerto de embarque (y hasta el destino final en EE. UU.)</a:t>
            </a:r>
            <a:endParaRPr lang="es-ES" dirty="0"/>
          </a:p>
          <a:p>
            <a:pPr marL="285750" indent="-285750" algn="l">
              <a:buFont typeface="Wingdings" panose="05000000000000000000" charset="0"/>
              <a:buChar char=""/>
            </a:pPr>
            <a:r>
              <a:rPr lang="es-ES" b="1" dirty="0"/>
              <a:t>Indicadores tecnológicos:</a:t>
            </a:r>
            <a:endParaRPr lang="es-ES" b="1" dirty="0"/>
          </a:p>
          <a:p>
            <a:pPr lvl="1" indent="0" algn="l">
              <a:buFont typeface="Wingdings" panose="05000000000000000000" charset="0"/>
              <a:buNone/>
            </a:pPr>
            <a:r>
              <a:rPr lang="es-ES" dirty="0">
                <a:sym typeface="+mn-ea"/>
              </a:rPr>
              <a:t>KPI 1: Porcentaje de empresas cafetaleras que utilizan tecnologías avanzadas para la cosecha y procesamiento del café.</a:t>
            </a:r>
            <a:r>
              <a:rPr lang="es-ES" b="1" dirty="0"/>
              <a:t> </a:t>
            </a:r>
            <a:endParaRPr lang="es-ES" b="1" dirty="0"/>
          </a:p>
          <a:p>
            <a:pPr marL="285750" indent="-285750" algn="l">
              <a:buFont typeface="Wingdings" panose="05000000000000000000" charset="0"/>
              <a:buChar char=""/>
            </a:pPr>
            <a:r>
              <a:rPr lang="es-ES" b="1" dirty="0"/>
              <a:t>De mercado:</a:t>
            </a:r>
            <a:endParaRPr lang="es-ES" b="1" dirty="0"/>
          </a:p>
          <a:p>
            <a:pPr lvl="1" indent="0" algn="l">
              <a:buFont typeface="Wingdings" panose="05000000000000000000" charset="0"/>
              <a:buNone/>
            </a:pPr>
            <a:r>
              <a:rPr lang="es-ES" dirty="0"/>
              <a:t>KPI 2: Crecimiento anual en la demanda de cafés especiales en EE. UU.</a:t>
            </a:r>
            <a:endParaRPr lang="es-ES" dirty="0"/>
          </a:p>
          <a:p>
            <a:pPr lvl="1" indent="0" algn="just">
              <a:buFont typeface="Wingdings" panose="05000000000000000000" charset="0"/>
              <a:buNone/>
            </a:pPr>
            <a:r>
              <a:rPr lang="es-ES" dirty="0"/>
              <a:t>KPI 3: Número de importadores/distribuidores interesados en café oaxaqueño en EE. UU.</a:t>
            </a:r>
            <a:endParaRPr lang="es-ES" dirty="0"/>
          </a:p>
        </p:txBody>
      </p:sp>
      <p:sp>
        <p:nvSpPr>
          <p:cNvPr id="3" name="Rectángulo 2"/>
          <p:cNvSpPr/>
          <p:nvPr/>
        </p:nvSpPr>
        <p:spPr>
          <a:xfrm>
            <a:off x="10617200" y="0"/>
            <a:ext cx="1574800" cy="11799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dirty="0"/>
              <a:t>Área de video si lo graban en ZOOM</a:t>
            </a:r>
            <a:endParaRPr lang="es-MX" sz="1400" dirty="0"/>
          </a:p>
          <a:p>
            <a:pPr algn="ctr"/>
            <a:r>
              <a:rPr lang="es-MX" sz="1400" dirty="0"/>
              <a:t>(quita este recuadro)</a:t>
            </a:r>
            <a:endParaRPr lang="es-MX" sz="1400" dirty="0"/>
          </a:p>
        </p:txBody>
      </p:sp>
      <p:sp>
        <p:nvSpPr>
          <p:cNvPr id="17" name="CuadroTexto 16"/>
          <p:cNvSpPr txBox="1"/>
          <p:nvPr/>
        </p:nvSpPr>
        <p:spPr>
          <a:xfrm>
            <a:off x="7723505" y="15240"/>
            <a:ext cx="2882900" cy="836295"/>
          </a:xfrm>
          <a:prstGeom prst="rect">
            <a:avLst/>
          </a:prstGeom>
          <a:noFill/>
        </p:spPr>
        <p:txBody>
          <a:bodyPr wrap="square" rtlCol="0">
            <a:noAutofit/>
          </a:bodyPr>
          <a:lstStyle/>
          <a:p>
            <a:pPr algn="ctr"/>
            <a:r>
              <a:rPr lang="es-MX" sz="1200" b="1" dirty="0">
                <a:sym typeface="+mn-ea"/>
              </a:rPr>
              <a:t>Evaluar la viabilidad de establecer una empresa productora y exportadora de café en Oaxaca, con destino a EUA.</a:t>
            </a:r>
            <a:endParaRPr lang="es-MX" sz="1200" b="1" i="1" dirty="0">
              <a:solidFill>
                <a:srgbClr val="C00000"/>
              </a:solidFill>
              <a:sym typeface="+mn-ea"/>
            </a:endParaRPr>
          </a:p>
        </p:txBody>
      </p:sp>
      <p:pic>
        <p:nvPicPr>
          <p:cNvPr id="14" name="Imagen 13"/>
          <p:cNvPicPr>
            <a:picLocks noChangeAspect="1"/>
          </p:cNvPicPr>
          <p:nvPr/>
        </p:nvPicPr>
        <p:blipFill>
          <a:blip r:embed="rId7"/>
          <a:stretch>
            <a:fillRect/>
          </a:stretch>
        </p:blipFill>
        <p:spPr>
          <a:xfrm>
            <a:off x="10966014" y="5817941"/>
            <a:ext cx="1329264" cy="1026026"/>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upo 39"/>
          <p:cNvGrpSpPr/>
          <p:nvPr/>
        </p:nvGrpSpPr>
        <p:grpSpPr>
          <a:xfrm>
            <a:off x="36576" y="-3233"/>
            <a:ext cx="12122584" cy="1212330"/>
            <a:chOff x="221816" y="147783"/>
            <a:chExt cx="12122584" cy="1212330"/>
          </a:xfrm>
        </p:grpSpPr>
        <p:pic>
          <p:nvPicPr>
            <p:cNvPr id="41" name="Imagen 40"/>
            <p:cNvPicPr>
              <a:picLocks noChangeAspect="1"/>
            </p:cNvPicPr>
            <p:nvPr/>
          </p:nvPicPr>
          <p:blipFill>
            <a:blip r:embed="rId1"/>
            <a:stretch>
              <a:fillRect/>
            </a:stretch>
          </p:blipFill>
          <p:spPr>
            <a:xfrm>
              <a:off x="221816" y="147783"/>
              <a:ext cx="6506483" cy="1181265"/>
            </a:xfrm>
            <a:prstGeom prst="rect">
              <a:avLst/>
            </a:prstGeom>
          </p:spPr>
        </p:pic>
        <p:sp>
          <p:nvSpPr>
            <p:cNvPr id="42" name="Rectángulo 41"/>
            <p:cNvSpPr/>
            <p:nvPr/>
          </p:nvSpPr>
          <p:spPr>
            <a:xfrm>
              <a:off x="6657372" y="964584"/>
              <a:ext cx="5687028"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3" name="CuadroTexto 42"/>
            <p:cNvSpPr txBox="1"/>
            <p:nvPr/>
          </p:nvSpPr>
          <p:spPr>
            <a:xfrm>
              <a:off x="3801946" y="1002493"/>
              <a:ext cx="6701790" cy="306705"/>
            </a:xfrm>
            <a:prstGeom prst="rect">
              <a:avLst/>
            </a:prstGeom>
            <a:noFill/>
          </p:spPr>
          <p:txBody>
            <a:bodyPr wrap="square" rtlCol="0">
              <a:spAutoFit/>
            </a:bodyPr>
            <a:lstStyle/>
            <a:p>
              <a:r>
                <a:rPr lang="es-MX" sz="1400" b="1" dirty="0">
                  <a:solidFill>
                    <a:schemeClr val="bg1"/>
                  </a:solidFill>
                </a:rPr>
                <a:t>Facultad de Contabilidad y Administración- 10, 11 y 12 de noviembre 2021</a:t>
              </a:r>
              <a:endParaRPr lang="es-MX" sz="1400" b="1" dirty="0">
                <a:solidFill>
                  <a:schemeClr val="bg1"/>
                </a:solidFill>
              </a:endParaRPr>
            </a:p>
          </p:txBody>
        </p:sp>
        <p:sp>
          <p:nvSpPr>
            <p:cNvPr id="44" name="CuadroTexto 43"/>
            <p:cNvSpPr txBox="1"/>
            <p:nvPr/>
          </p:nvSpPr>
          <p:spPr>
            <a:xfrm>
              <a:off x="635000" y="1052336"/>
              <a:ext cx="2882007" cy="307777"/>
            </a:xfrm>
            <a:prstGeom prst="rect">
              <a:avLst/>
            </a:prstGeom>
            <a:noFill/>
          </p:spPr>
          <p:txBody>
            <a:bodyPr wrap="none" rtlCol="0">
              <a:spAutoFit/>
            </a:bodyPr>
            <a:lstStyle/>
            <a:p>
              <a:r>
                <a:rPr lang="es-MX" sz="1400" dirty="0"/>
                <a:t>Universidad Autónoma de Querétaro</a:t>
              </a:r>
              <a:endParaRPr lang="es-MX" sz="1400" dirty="0"/>
            </a:p>
          </p:txBody>
        </p:sp>
        <p:pic>
          <p:nvPicPr>
            <p:cNvPr id="45" name="Imagen 44"/>
            <p:cNvPicPr>
              <a:picLocks noChangeAspect="1"/>
            </p:cNvPicPr>
            <p:nvPr/>
          </p:nvPicPr>
          <p:blipFill>
            <a:blip r:embed="rId2"/>
            <a:stretch>
              <a:fillRect/>
            </a:stretch>
          </p:blipFill>
          <p:spPr>
            <a:xfrm>
              <a:off x="1727408" y="253638"/>
              <a:ext cx="624078" cy="824051"/>
            </a:xfrm>
            <a:prstGeom prst="rect">
              <a:avLst/>
            </a:prstGeom>
          </p:spPr>
        </p:pic>
        <p:grpSp>
          <p:nvGrpSpPr>
            <p:cNvPr id="46" name="Grupo 45"/>
            <p:cNvGrpSpPr/>
            <p:nvPr/>
          </p:nvGrpSpPr>
          <p:grpSpPr>
            <a:xfrm>
              <a:off x="2438169" y="190957"/>
              <a:ext cx="2918099" cy="781051"/>
              <a:chOff x="458611" y="-1705663"/>
              <a:chExt cx="3093173" cy="951198"/>
            </a:xfrm>
          </p:grpSpPr>
          <p:sp>
            <p:nvSpPr>
              <p:cNvPr id="50" name="Cuadro de texto 2"/>
              <p:cNvSpPr txBox="1">
                <a:spLocks noChangeArrowheads="1"/>
              </p:cNvSpPr>
              <p:nvPr/>
            </p:nvSpPr>
            <p:spPr bwMode="auto">
              <a:xfrm>
                <a:off x="1418755" y="-1705663"/>
                <a:ext cx="2133029" cy="857251"/>
              </a:xfrm>
              <a:prstGeom prst="rect">
                <a:avLst/>
              </a:prstGeom>
              <a:solidFill>
                <a:srgbClr val="FFFFFF"/>
              </a:solidFill>
              <a:ln w="9525">
                <a:noFill/>
                <a:miter lim="800000"/>
              </a:ln>
            </p:spPr>
            <p:txBody>
              <a:bodyPr rot="0" vert="horz" wrap="square" lIns="91440" tIns="45720" rIns="91440" bIns="45720" anchor="t" anchorCtr="0">
                <a:noAutofit/>
              </a:bodyPr>
              <a:lstStyle/>
              <a:p>
                <a:pPr algn="ctr"/>
                <a:r>
                  <a:rPr lang="es-ES" sz="700" b="1" dirty="0">
                    <a:solidFill>
                      <a:srgbClr val="002060"/>
                    </a:solidFill>
                    <a:effectLst/>
                    <a:latin typeface="Arial" panose="020B0604020202090204" pitchFamily="34" charset="0"/>
                    <a:ea typeface="Calibri" panose="020F0502020204030204" pitchFamily="34" charset="0"/>
                  </a:rPr>
                  <a:t>CIGECOM</a:t>
                </a:r>
                <a:endParaRPr lang="es-MX" sz="1200" dirty="0">
                  <a:effectLst/>
                  <a:latin typeface="Times New Roman" panose="02020503050405090304" pitchFamily="18" charset="0"/>
                  <a:ea typeface="Calibri" panose="020F0502020204030204" pitchFamily="34" charset="0"/>
                </a:endParaRPr>
              </a:p>
              <a:p>
                <a:pPr algn="just"/>
                <a:r>
                  <a:rPr lang="es-ES" sz="700" dirty="0">
                    <a:effectLst/>
                    <a:latin typeface="Arial" panose="020B0604020202090204" pitchFamily="34" charset="0"/>
                    <a:ea typeface="Calibri" panose="020F0502020204030204" pitchFamily="34" charset="0"/>
                  </a:rPr>
                  <a:t>Congreso Internacional en Gestión Competitiva, Tecnología e Innovación, Coloquio estudiantil y IV Encuentro de Investigadores de la Red Iberoamericana RITMMA 2021</a:t>
                </a:r>
                <a:endParaRPr lang="es-MX" sz="1200" dirty="0">
                  <a:effectLst/>
                  <a:latin typeface="Times New Roman" panose="02020503050405090304" pitchFamily="18" charset="0"/>
                  <a:ea typeface="Calibri" panose="020F0502020204030204" pitchFamily="34" charset="0"/>
                </a:endParaRPr>
              </a:p>
            </p:txBody>
          </p:sp>
          <p:pic>
            <p:nvPicPr>
              <p:cNvPr id="51" name="Imagen 50" descr="Boomerang"/>
              <p:cNvPicPr>
                <a:picLocks noChangeAspect="1"/>
              </p:cNvPicPr>
              <p:nvPr/>
            </p:nvPicPr>
            <p:blipFill rotWithShape="1">
              <a:blip r:embed="rId3">
                <a:extLst>
                  <a:ext uri="{28A0092B-C50C-407E-A947-70E740481C1C}">
                    <a14:useLocalDpi xmlns:a14="http://schemas.microsoft.com/office/drawing/2010/main" val="0"/>
                  </a:ext>
                </a:extLst>
              </a:blip>
              <a:srcRect r="60360"/>
              <a:stretch>
                <a:fillRect/>
              </a:stretch>
            </p:blipFill>
            <p:spPr bwMode="auto">
              <a:xfrm>
                <a:off x="458611" y="-1701686"/>
                <a:ext cx="1040317" cy="947221"/>
              </a:xfrm>
              <a:prstGeom prst="rect">
                <a:avLst/>
              </a:prstGeom>
              <a:noFill/>
              <a:ln>
                <a:noFill/>
              </a:ln>
            </p:spPr>
          </p:pic>
        </p:grpSp>
        <p:pic>
          <p:nvPicPr>
            <p:cNvPr id="47" name="Imagen 46"/>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13688" y="574470"/>
              <a:ext cx="1342432" cy="407076"/>
            </a:xfrm>
            <a:prstGeom prst="rect">
              <a:avLst/>
            </a:prstGeom>
            <a:noFill/>
            <a:ln>
              <a:noFill/>
            </a:ln>
          </p:spPr>
        </p:pic>
        <p:pic>
          <p:nvPicPr>
            <p:cNvPr id="48" name="Imagen 47"/>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443287" y="221570"/>
              <a:ext cx="1342432" cy="360005"/>
            </a:xfrm>
            <a:prstGeom prst="rect">
              <a:avLst/>
            </a:prstGeom>
            <a:noFill/>
          </p:spPr>
        </p:pic>
        <p:pic>
          <p:nvPicPr>
            <p:cNvPr id="49" name="Imagen 48"/>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968540" y="242198"/>
              <a:ext cx="829310" cy="639445"/>
            </a:xfrm>
            <a:prstGeom prst="rect">
              <a:avLst/>
            </a:prstGeom>
            <a:noFill/>
          </p:spPr>
        </p:pic>
      </p:grpSp>
      <p:sp>
        <p:nvSpPr>
          <p:cNvPr id="12" name="Rectángulo 11"/>
          <p:cNvSpPr/>
          <p:nvPr/>
        </p:nvSpPr>
        <p:spPr>
          <a:xfrm>
            <a:off x="0" y="6490270"/>
            <a:ext cx="12192000"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altLang="es-MX" dirty="0">
                <a:sym typeface="+mn-ea"/>
              </a:rPr>
              <a:t>Flor de Perlas Vásquez Hernández</a:t>
            </a:r>
            <a:r>
              <a:rPr lang="es-MX" dirty="0">
                <a:sym typeface="+mn-ea"/>
              </a:rPr>
              <a:t> – Maestría </a:t>
            </a:r>
            <a:r>
              <a:rPr lang="es-ES" altLang="es-MX" dirty="0">
                <a:sym typeface="+mn-ea"/>
              </a:rPr>
              <a:t>en Negocios y Comercio Internacional</a:t>
            </a:r>
            <a:r>
              <a:rPr lang="es-MX" dirty="0">
                <a:sym typeface="+mn-ea"/>
              </a:rPr>
              <a:t>– </a:t>
            </a:r>
            <a:r>
              <a:rPr lang="es-ES" altLang="es-MX" dirty="0">
                <a:sym typeface="+mn-ea"/>
              </a:rPr>
              <a:t>5° semestre</a:t>
            </a:r>
            <a:endParaRPr lang="es-MX" dirty="0"/>
          </a:p>
        </p:txBody>
      </p:sp>
      <p:sp>
        <p:nvSpPr>
          <p:cNvPr id="15" name="CuadroTexto 14"/>
          <p:cNvSpPr txBox="1"/>
          <p:nvPr/>
        </p:nvSpPr>
        <p:spPr>
          <a:xfrm>
            <a:off x="4365625" y="1598295"/>
            <a:ext cx="7226935" cy="3640455"/>
          </a:xfrm>
          <a:prstGeom prst="rect">
            <a:avLst/>
          </a:prstGeom>
          <a:noFill/>
        </p:spPr>
        <p:txBody>
          <a:bodyPr wrap="square" rtlCol="0">
            <a:noAutofit/>
          </a:bodyPr>
          <a:lstStyle/>
          <a:p>
            <a:pPr algn="ctr"/>
            <a:r>
              <a:rPr lang="es-ES" sz="2000" dirty="0"/>
              <a:t>Variables:</a:t>
            </a:r>
            <a:endParaRPr lang="es-ES" sz="2000" dirty="0"/>
          </a:p>
          <a:p>
            <a:pPr algn="ctr"/>
            <a:endParaRPr lang="es-ES" dirty="0"/>
          </a:p>
          <a:p>
            <a:pPr algn="ctr"/>
            <a:r>
              <a:rPr lang="es-ES" dirty="0"/>
              <a:t>Variable independiente:</a:t>
            </a:r>
            <a:endParaRPr lang="es-ES" dirty="0"/>
          </a:p>
          <a:p>
            <a:pPr algn="ctr"/>
            <a:r>
              <a:rPr lang="es-ES" u="sng" dirty="0">
                <a:highlight>
                  <a:srgbClr val="00FF00"/>
                </a:highlight>
              </a:rPr>
              <a:t>Vi: </a:t>
            </a:r>
            <a:r>
              <a:rPr dirty="0">
                <a:highlight>
                  <a:srgbClr val="00FF00"/>
                </a:highlight>
                <a:sym typeface="+mn-ea"/>
              </a:rPr>
              <a:t>La viabilidad de establecer una empresa productora y exportadora de café en Oaxaca de Juárez </a:t>
            </a:r>
            <a:endParaRPr dirty="0">
              <a:highlight>
                <a:srgbClr val="00FF00"/>
              </a:highlight>
              <a:sym typeface="+mn-ea"/>
            </a:endParaRPr>
          </a:p>
          <a:p>
            <a:pPr algn="ctr"/>
            <a:endParaRPr lang="es-ES" dirty="0">
              <a:highlight>
                <a:srgbClr val="00FF00"/>
              </a:highlight>
              <a:sym typeface="+mn-ea"/>
            </a:endParaRPr>
          </a:p>
          <a:p>
            <a:pPr algn="ctr"/>
            <a:r>
              <a:rPr lang="es-ES" dirty="0"/>
              <a:t>Variable dependiente: </a:t>
            </a:r>
            <a:endParaRPr lang="es-ES" dirty="0"/>
          </a:p>
          <a:p>
            <a:pPr algn="ctr"/>
            <a:r>
              <a:rPr lang="es-ES" altLang="es-MX" dirty="0">
                <a:highlight>
                  <a:srgbClr val="FFFF00"/>
                </a:highlight>
                <a:sym typeface="+mn-ea"/>
              </a:rPr>
              <a:t>Vd: </a:t>
            </a:r>
            <a:r>
              <a:rPr dirty="0">
                <a:highlight>
                  <a:srgbClr val="FFFF00"/>
                </a:highlight>
                <a:sym typeface="+mn-ea"/>
              </a:rPr>
              <a:t>factores económicos, logísticos, tecnológicos y de mercado que influyen de forma significativa en su factibilidad</a:t>
            </a:r>
            <a:endParaRPr lang="es-ES" dirty="0">
              <a:highlight>
                <a:srgbClr val="FFFF00"/>
              </a:highlight>
            </a:endParaRPr>
          </a:p>
          <a:p>
            <a:pPr algn="ctr"/>
            <a:endParaRPr lang="es-ES" dirty="0">
              <a:highlight>
                <a:srgbClr val="FFFF00"/>
              </a:highlight>
            </a:endParaRPr>
          </a:p>
        </p:txBody>
      </p:sp>
      <p:sp>
        <p:nvSpPr>
          <p:cNvPr id="3" name="Rectángulo 2"/>
          <p:cNvSpPr/>
          <p:nvPr/>
        </p:nvSpPr>
        <p:spPr>
          <a:xfrm>
            <a:off x="10617200" y="0"/>
            <a:ext cx="1574800" cy="11799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dirty="0"/>
              <a:t>Área de video si lo graban en ZOOM</a:t>
            </a:r>
            <a:endParaRPr lang="es-MX" sz="1400" dirty="0"/>
          </a:p>
          <a:p>
            <a:pPr algn="ctr"/>
            <a:r>
              <a:rPr lang="es-MX" sz="1400" dirty="0"/>
              <a:t>(quita este recuadro)</a:t>
            </a:r>
            <a:endParaRPr lang="es-MX" sz="1400" dirty="0"/>
          </a:p>
        </p:txBody>
      </p:sp>
      <p:sp>
        <p:nvSpPr>
          <p:cNvPr id="17" name="CuadroTexto 16"/>
          <p:cNvSpPr txBox="1"/>
          <p:nvPr/>
        </p:nvSpPr>
        <p:spPr>
          <a:xfrm>
            <a:off x="7723505" y="15240"/>
            <a:ext cx="2882900" cy="836295"/>
          </a:xfrm>
          <a:prstGeom prst="rect">
            <a:avLst/>
          </a:prstGeom>
          <a:noFill/>
        </p:spPr>
        <p:txBody>
          <a:bodyPr wrap="square" rtlCol="0">
            <a:noAutofit/>
          </a:bodyPr>
          <a:lstStyle/>
          <a:p>
            <a:pPr algn="ctr"/>
            <a:r>
              <a:rPr lang="es-MX" sz="1200" b="1" dirty="0">
                <a:sym typeface="+mn-ea"/>
              </a:rPr>
              <a:t>Evaluar la viabilidad de establecer una empresa productora y exportadora de café en Oaxaca, con destino a EUA.</a:t>
            </a:r>
            <a:endParaRPr lang="es-MX" sz="1200" b="1" i="1" dirty="0">
              <a:solidFill>
                <a:srgbClr val="C00000"/>
              </a:solidFill>
              <a:sym typeface="+mn-ea"/>
            </a:endParaRPr>
          </a:p>
        </p:txBody>
      </p:sp>
      <p:pic>
        <p:nvPicPr>
          <p:cNvPr id="14" name="Imagen 13"/>
          <p:cNvPicPr>
            <a:picLocks noChangeAspect="1"/>
          </p:cNvPicPr>
          <p:nvPr/>
        </p:nvPicPr>
        <p:blipFill>
          <a:blip r:embed="rId7"/>
          <a:stretch>
            <a:fillRect/>
          </a:stretch>
        </p:blipFill>
        <p:spPr>
          <a:xfrm>
            <a:off x="10966014" y="5817941"/>
            <a:ext cx="1329264" cy="1026026"/>
          </a:xfrm>
          <a:prstGeom prst="rect">
            <a:avLst/>
          </a:prstGeom>
        </p:spPr>
      </p:pic>
      <p:pic>
        <p:nvPicPr>
          <p:cNvPr id="4" name="Imagen 3" descr="Captura de pantalla 2024-10-29 a la(s) 11.12.21 p.m."/>
          <p:cNvPicPr>
            <a:picLocks noChangeAspect="1"/>
          </p:cNvPicPr>
          <p:nvPr/>
        </p:nvPicPr>
        <p:blipFill>
          <a:blip r:embed="rId8"/>
          <a:stretch>
            <a:fillRect/>
          </a:stretch>
        </p:blipFill>
        <p:spPr>
          <a:xfrm>
            <a:off x="279400" y="1159510"/>
            <a:ext cx="3516630" cy="5320665"/>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p:cNvSpPr/>
          <p:nvPr/>
        </p:nvSpPr>
        <p:spPr>
          <a:xfrm>
            <a:off x="0" y="6490270"/>
            <a:ext cx="12192000"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altLang="es-MX" dirty="0"/>
              <a:t>Flor de Perlas Vásquez Hernández</a:t>
            </a:r>
            <a:r>
              <a:rPr lang="es-MX" dirty="0"/>
              <a:t> – Maestría </a:t>
            </a:r>
            <a:r>
              <a:rPr lang="es-ES" altLang="es-MX" dirty="0"/>
              <a:t>en Negocios y Comercio Internacional</a:t>
            </a:r>
            <a:r>
              <a:rPr lang="es-MX" dirty="0"/>
              <a:t>– </a:t>
            </a:r>
            <a:r>
              <a:rPr lang="es-ES" altLang="es-MX" dirty="0"/>
              <a:t>5° semestre</a:t>
            </a:r>
            <a:endParaRPr lang="es-ES" altLang="es-MX" dirty="0"/>
          </a:p>
        </p:txBody>
      </p:sp>
      <p:grpSp>
        <p:nvGrpSpPr>
          <p:cNvPr id="40" name="Grupo 39"/>
          <p:cNvGrpSpPr/>
          <p:nvPr/>
        </p:nvGrpSpPr>
        <p:grpSpPr>
          <a:xfrm>
            <a:off x="36576" y="-3233"/>
            <a:ext cx="12122584" cy="1212330"/>
            <a:chOff x="221816" y="147783"/>
            <a:chExt cx="12122584" cy="1212330"/>
          </a:xfrm>
        </p:grpSpPr>
        <p:pic>
          <p:nvPicPr>
            <p:cNvPr id="41" name="Imagen 40"/>
            <p:cNvPicPr>
              <a:picLocks noChangeAspect="1"/>
            </p:cNvPicPr>
            <p:nvPr/>
          </p:nvPicPr>
          <p:blipFill>
            <a:blip r:embed="rId1"/>
            <a:stretch>
              <a:fillRect/>
            </a:stretch>
          </p:blipFill>
          <p:spPr>
            <a:xfrm>
              <a:off x="221816" y="147783"/>
              <a:ext cx="6506483" cy="1181265"/>
            </a:xfrm>
            <a:prstGeom prst="rect">
              <a:avLst/>
            </a:prstGeom>
          </p:spPr>
        </p:pic>
        <p:sp>
          <p:nvSpPr>
            <p:cNvPr id="42" name="Rectángulo 41"/>
            <p:cNvSpPr/>
            <p:nvPr/>
          </p:nvSpPr>
          <p:spPr>
            <a:xfrm>
              <a:off x="6657372" y="964584"/>
              <a:ext cx="5687028"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3" name="CuadroTexto 42"/>
            <p:cNvSpPr txBox="1"/>
            <p:nvPr/>
          </p:nvSpPr>
          <p:spPr>
            <a:xfrm>
              <a:off x="4029911" y="983443"/>
              <a:ext cx="6772275" cy="306705"/>
            </a:xfrm>
            <a:prstGeom prst="rect">
              <a:avLst/>
            </a:prstGeom>
            <a:noFill/>
          </p:spPr>
          <p:txBody>
            <a:bodyPr wrap="square" rtlCol="0">
              <a:spAutoFit/>
            </a:bodyPr>
            <a:lstStyle/>
            <a:p>
              <a:r>
                <a:rPr lang="es-MX" sz="1400" b="1" dirty="0">
                  <a:solidFill>
                    <a:schemeClr val="bg1"/>
                  </a:solidFill>
                </a:rPr>
                <a:t>Facultad de Contabilidad y Administración- 10, 11 y 12 de noviembre 2021</a:t>
              </a:r>
              <a:endParaRPr lang="es-MX" sz="1400" b="1" dirty="0">
                <a:solidFill>
                  <a:schemeClr val="bg1"/>
                </a:solidFill>
              </a:endParaRPr>
            </a:p>
          </p:txBody>
        </p:sp>
        <p:sp>
          <p:nvSpPr>
            <p:cNvPr id="44" name="CuadroTexto 43"/>
            <p:cNvSpPr txBox="1"/>
            <p:nvPr/>
          </p:nvSpPr>
          <p:spPr>
            <a:xfrm>
              <a:off x="635000" y="1052336"/>
              <a:ext cx="2882007" cy="307777"/>
            </a:xfrm>
            <a:prstGeom prst="rect">
              <a:avLst/>
            </a:prstGeom>
            <a:noFill/>
          </p:spPr>
          <p:txBody>
            <a:bodyPr wrap="none" rtlCol="0">
              <a:spAutoFit/>
            </a:bodyPr>
            <a:lstStyle/>
            <a:p>
              <a:r>
                <a:rPr lang="es-MX" sz="1400" dirty="0"/>
                <a:t>Universidad Autónoma de Querétaro</a:t>
              </a:r>
              <a:endParaRPr lang="es-MX" sz="1400" dirty="0"/>
            </a:p>
          </p:txBody>
        </p:sp>
        <p:pic>
          <p:nvPicPr>
            <p:cNvPr id="45" name="Imagen 44"/>
            <p:cNvPicPr>
              <a:picLocks noChangeAspect="1"/>
            </p:cNvPicPr>
            <p:nvPr/>
          </p:nvPicPr>
          <p:blipFill>
            <a:blip r:embed="rId2"/>
            <a:stretch>
              <a:fillRect/>
            </a:stretch>
          </p:blipFill>
          <p:spPr>
            <a:xfrm>
              <a:off x="1727408" y="253638"/>
              <a:ext cx="624078" cy="824051"/>
            </a:xfrm>
            <a:prstGeom prst="rect">
              <a:avLst/>
            </a:prstGeom>
          </p:spPr>
        </p:pic>
        <p:grpSp>
          <p:nvGrpSpPr>
            <p:cNvPr id="46" name="Grupo 45"/>
            <p:cNvGrpSpPr/>
            <p:nvPr/>
          </p:nvGrpSpPr>
          <p:grpSpPr>
            <a:xfrm>
              <a:off x="2438169" y="190957"/>
              <a:ext cx="2918099" cy="781051"/>
              <a:chOff x="458611" y="-1705663"/>
              <a:chExt cx="3093173" cy="951198"/>
            </a:xfrm>
          </p:grpSpPr>
          <p:sp>
            <p:nvSpPr>
              <p:cNvPr id="50" name="Cuadro de texto 2"/>
              <p:cNvSpPr txBox="1">
                <a:spLocks noChangeArrowheads="1"/>
              </p:cNvSpPr>
              <p:nvPr/>
            </p:nvSpPr>
            <p:spPr bwMode="auto">
              <a:xfrm>
                <a:off x="1418755" y="-1705663"/>
                <a:ext cx="2133029" cy="857251"/>
              </a:xfrm>
              <a:prstGeom prst="rect">
                <a:avLst/>
              </a:prstGeom>
              <a:solidFill>
                <a:srgbClr val="FFFFFF"/>
              </a:solidFill>
              <a:ln w="9525">
                <a:noFill/>
                <a:miter lim="800000"/>
              </a:ln>
            </p:spPr>
            <p:txBody>
              <a:bodyPr rot="0" vert="horz" wrap="square" lIns="91440" tIns="45720" rIns="91440" bIns="45720" anchor="t" anchorCtr="0">
                <a:noAutofit/>
              </a:bodyPr>
              <a:lstStyle/>
              <a:p>
                <a:pPr algn="ctr"/>
                <a:r>
                  <a:rPr lang="es-ES" sz="700" b="1" dirty="0">
                    <a:solidFill>
                      <a:srgbClr val="002060"/>
                    </a:solidFill>
                    <a:effectLst/>
                    <a:latin typeface="Arial" panose="020B0604020202090204" pitchFamily="34" charset="0"/>
                    <a:ea typeface="Calibri" panose="020F0502020204030204" pitchFamily="34" charset="0"/>
                  </a:rPr>
                  <a:t>CIGECOM</a:t>
                </a:r>
                <a:endParaRPr lang="es-MX" sz="1200" dirty="0">
                  <a:effectLst/>
                  <a:latin typeface="Times New Roman" panose="02020503050405090304" pitchFamily="18" charset="0"/>
                  <a:ea typeface="Calibri" panose="020F0502020204030204" pitchFamily="34" charset="0"/>
                </a:endParaRPr>
              </a:p>
              <a:p>
                <a:pPr algn="just"/>
                <a:r>
                  <a:rPr lang="es-ES" sz="700" dirty="0">
                    <a:effectLst/>
                    <a:latin typeface="Arial" panose="020B0604020202090204" pitchFamily="34" charset="0"/>
                    <a:ea typeface="Calibri" panose="020F0502020204030204" pitchFamily="34" charset="0"/>
                  </a:rPr>
                  <a:t>Congreso Internacional en Gestión Competitiva, Tecnología e Innovación, Coloquio estudiantil y IV Encuentro de Investigadores de la Red Iberoamericana RITMMA 2021</a:t>
                </a:r>
                <a:endParaRPr lang="es-MX" sz="1200" dirty="0">
                  <a:effectLst/>
                  <a:latin typeface="Times New Roman" panose="02020503050405090304" pitchFamily="18" charset="0"/>
                  <a:ea typeface="Calibri" panose="020F0502020204030204" pitchFamily="34" charset="0"/>
                </a:endParaRPr>
              </a:p>
            </p:txBody>
          </p:sp>
          <p:pic>
            <p:nvPicPr>
              <p:cNvPr id="51" name="Imagen 50" descr="Boomerang"/>
              <p:cNvPicPr>
                <a:picLocks noChangeAspect="1"/>
              </p:cNvPicPr>
              <p:nvPr/>
            </p:nvPicPr>
            <p:blipFill rotWithShape="1">
              <a:blip r:embed="rId3">
                <a:extLst>
                  <a:ext uri="{28A0092B-C50C-407E-A947-70E740481C1C}">
                    <a14:useLocalDpi xmlns:a14="http://schemas.microsoft.com/office/drawing/2010/main" val="0"/>
                  </a:ext>
                </a:extLst>
              </a:blip>
              <a:srcRect r="60360"/>
              <a:stretch>
                <a:fillRect/>
              </a:stretch>
            </p:blipFill>
            <p:spPr bwMode="auto">
              <a:xfrm>
                <a:off x="458611" y="-1701686"/>
                <a:ext cx="1040317" cy="947221"/>
              </a:xfrm>
              <a:prstGeom prst="rect">
                <a:avLst/>
              </a:prstGeom>
              <a:noFill/>
              <a:ln>
                <a:noFill/>
              </a:ln>
            </p:spPr>
          </p:pic>
        </p:grpSp>
        <p:pic>
          <p:nvPicPr>
            <p:cNvPr id="47" name="Imagen 46"/>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13688" y="574470"/>
              <a:ext cx="1342432" cy="407076"/>
            </a:xfrm>
            <a:prstGeom prst="rect">
              <a:avLst/>
            </a:prstGeom>
            <a:noFill/>
            <a:ln>
              <a:noFill/>
            </a:ln>
          </p:spPr>
        </p:pic>
        <p:pic>
          <p:nvPicPr>
            <p:cNvPr id="48" name="Imagen 47"/>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443287" y="221570"/>
              <a:ext cx="1342432" cy="360005"/>
            </a:xfrm>
            <a:prstGeom prst="rect">
              <a:avLst/>
            </a:prstGeom>
            <a:noFill/>
          </p:spPr>
        </p:pic>
        <p:pic>
          <p:nvPicPr>
            <p:cNvPr id="49" name="Imagen 48"/>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968540" y="242198"/>
              <a:ext cx="829310" cy="639445"/>
            </a:xfrm>
            <a:prstGeom prst="rect">
              <a:avLst/>
            </a:prstGeom>
            <a:noFill/>
          </p:spPr>
        </p:pic>
      </p:grpSp>
      <p:sp>
        <p:nvSpPr>
          <p:cNvPr id="15" name="CuadroTexto 14"/>
          <p:cNvSpPr txBox="1"/>
          <p:nvPr/>
        </p:nvSpPr>
        <p:spPr>
          <a:xfrm>
            <a:off x="6570345" y="1159510"/>
            <a:ext cx="5328920" cy="576580"/>
          </a:xfrm>
          <a:prstGeom prst="rect">
            <a:avLst/>
          </a:prstGeom>
          <a:noFill/>
        </p:spPr>
        <p:txBody>
          <a:bodyPr wrap="square" rtlCol="0">
            <a:noAutofit/>
          </a:bodyPr>
          <a:lstStyle/>
          <a:p>
            <a:pPr algn="ctr"/>
            <a:r>
              <a:rPr lang="es-ES" sz="2000" dirty="0"/>
              <a:t>Lugar de la investigación:</a:t>
            </a:r>
            <a:endParaRPr lang="es-ES" sz="2000" dirty="0"/>
          </a:p>
          <a:p>
            <a:pPr algn="ctr"/>
            <a:r>
              <a:rPr lang="es-ES" sz="2000" dirty="0"/>
              <a:t>Oaxaca de Juárez, Oaxaca</a:t>
            </a:r>
            <a:endParaRPr lang="es-ES" sz="2000" dirty="0"/>
          </a:p>
          <a:p>
            <a:pPr algn="ctr"/>
            <a:endParaRPr lang="es-ES" dirty="0">
              <a:highlight>
                <a:srgbClr val="FFFF00"/>
              </a:highlight>
            </a:endParaRPr>
          </a:p>
          <a:p>
            <a:pPr algn="ctr"/>
            <a:endParaRPr lang="es-ES" dirty="0">
              <a:highlight>
                <a:srgbClr val="FFFF00"/>
              </a:highlight>
            </a:endParaRPr>
          </a:p>
        </p:txBody>
      </p:sp>
      <p:sp>
        <p:nvSpPr>
          <p:cNvPr id="3" name="Rectángulo 2"/>
          <p:cNvSpPr/>
          <p:nvPr/>
        </p:nvSpPr>
        <p:spPr>
          <a:xfrm>
            <a:off x="10617200" y="0"/>
            <a:ext cx="1574800" cy="11799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dirty="0"/>
              <a:t>Área de video si lo graban en ZOOM</a:t>
            </a:r>
            <a:endParaRPr lang="es-MX" sz="1400" dirty="0"/>
          </a:p>
          <a:p>
            <a:pPr algn="ctr"/>
            <a:r>
              <a:rPr lang="es-MX" sz="1400" dirty="0"/>
              <a:t>(quita este recuadro)</a:t>
            </a:r>
            <a:endParaRPr lang="es-MX" sz="1400" dirty="0"/>
          </a:p>
        </p:txBody>
      </p:sp>
      <p:sp>
        <p:nvSpPr>
          <p:cNvPr id="17" name="CuadroTexto 16"/>
          <p:cNvSpPr txBox="1"/>
          <p:nvPr/>
        </p:nvSpPr>
        <p:spPr>
          <a:xfrm>
            <a:off x="7723505" y="15240"/>
            <a:ext cx="2882900" cy="836295"/>
          </a:xfrm>
          <a:prstGeom prst="rect">
            <a:avLst/>
          </a:prstGeom>
          <a:noFill/>
        </p:spPr>
        <p:txBody>
          <a:bodyPr wrap="square" rtlCol="0">
            <a:noAutofit/>
          </a:bodyPr>
          <a:lstStyle/>
          <a:p>
            <a:pPr algn="ctr"/>
            <a:r>
              <a:rPr lang="es-MX" sz="1200" b="1" dirty="0">
                <a:sym typeface="+mn-ea"/>
              </a:rPr>
              <a:t>Evaluar la viabilidad de establecer una empresa productora y exportadora de café en Oaxaca, con destino a EUA.</a:t>
            </a:r>
            <a:endParaRPr lang="es-MX" sz="1200" b="1" i="1" dirty="0">
              <a:solidFill>
                <a:srgbClr val="C00000"/>
              </a:solidFill>
              <a:sym typeface="+mn-ea"/>
            </a:endParaRPr>
          </a:p>
        </p:txBody>
      </p:sp>
      <p:pic>
        <p:nvPicPr>
          <p:cNvPr id="14" name="Imagen 13"/>
          <p:cNvPicPr>
            <a:picLocks noChangeAspect="1"/>
          </p:cNvPicPr>
          <p:nvPr/>
        </p:nvPicPr>
        <p:blipFill>
          <a:blip r:embed="rId7"/>
          <a:stretch>
            <a:fillRect/>
          </a:stretch>
        </p:blipFill>
        <p:spPr>
          <a:xfrm>
            <a:off x="10966014" y="5817941"/>
            <a:ext cx="1329264" cy="1026026"/>
          </a:xfrm>
          <a:prstGeom prst="rect">
            <a:avLst/>
          </a:prstGeom>
        </p:spPr>
      </p:pic>
      <p:pic>
        <p:nvPicPr>
          <p:cNvPr id="4" name="Imagen 3" descr="oaxaca_edo"/>
          <p:cNvPicPr>
            <a:picLocks noChangeAspect="1"/>
          </p:cNvPicPr>
          <p:nvPr/>
        </p:nvPicPr>
        <p:blipFill>
          <a:blip r:embed="rId8"/>
          <a:stretch>
            <a:fillRect/>
          </a:stretch>
        </p:blipFill>
        <p:spPr>
          <a:xfrm>
            <a:off x="36830" y="1194435"/>
            <a:ext cx="6059170" cy="5292725"/>
          </a:xfrm>
          <a:prstGeom prst="rect">
            <a:avLst/>
          </a:prstGeom>
        </p:spPr>
      </p:pic>
      <p:pic>
        <p:nvPicPr>
          <p:cNvPr id="5" name="Imagen 4" descr="Mapa-del-actual-estado-de-Oaxaca-Mexico-Ubicacion-de-sitios-arqueologicos-citados"/>
          <p:cNvPicPr>
            <a:picLocks noChangeAspect="1"/>
          </p:cNvPicPr>
          <p:nvPr/>
        </p:nvPicPr>
        <p:blipFill>
          <a:blip r:embed="rId9"/>
          <a:stretch>
            <a:fillRect/>
          </a:stretch>
        </p:blipFill>
        <p:spPr>
          <a:xfrm>
            <a:off x="6066155" y="1843405"/>
            <a:ext cx="5952490" cy="4427855"/>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upo 39"/>
          <p:cNvGrpSpPr/>
          <p:nvPr/>
        </p:nvGrpSpPr>
        <p:grpSpPr>
          <a:xfrm>
            <a:off x="36576" y="-3233"/>
            <a:ext cx="12122584" cy="1212330"/>
            <a:chOff x="221816" y="147783"/>
            <a:chExt cx="12122584" cy="1212330"/>
          </a:xfrm>
        </p:grpSpPr>
        <p:pic>
          <p:nvPicPr>
            <p:cNvPr id="41" name="Imagen 40"/>
            <p:cNvPicPr>
              <a:picLocks noChangeAspect="1"/>
            </p:cNvPicPr>
            <p:nvPr/>
          </p:nvPicPr>
          <p:blipFill>
            <a:blip r:embed="rId1"/>
            <a:stretch>
              <a:fillRect/>
            </a:stretch>
          </p:blipFill>
          <p:spPr>
            <a:xfrm>
              <a:off x="221816" y="147783"/>
              <a:ext cx="6506483" cy="1181265"/>
            </a:xfrm>
            <a:prstGeom prst="rect">
              <a:avLst/>
            </a:prstGeom>
          </p:spPr>
        </p:pic>
        <p:sp>
          <p:nvSpPr>
            <p:cNvPr id="42" name="Rectángulo 41"/>
            <p:cNvSpPr/>
            <p:nvPr/>
          </p:nvSpPr>
          <p:spPr>
            <a:xfrm>
              <a:off x="6657372" y="964584"/>
              <a:ext cx="5687028"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3" name="CuadroTexto 42"/>
            <p:cNvSpPr txBox="1"/>
            <p:nvPr/>
          </p:nvSpPr>
          <p:spPr>
            <a:xfrm>
              <a:off x="3904181" y="981538"/>
              <a:ext cx="6599555" cy="306705"/>
            </a:xfrm>
            <a:prstGeom prst="rect">
              <a:avLst/>
            </a:prstGeom>
            <a:noFill/>
          </p:spPr>
          <p:txBody>
            <a:bodyPr wrap="square" rtlCol="0">
              <a:spAutoFit/>
            </a:bodyPr>
            <a:lstStyle/>
            <a:p>
              <a:r>
                <a:rPr lang="es-MX" sz="1400" b="1" dirty="0">
                  <a:solidFill>
                    <a:schemeClr val="bg1"/>
                  </a:solidFill>
                </a:rPr>
                <a:t>Facultad de Contabilidad y Administración- 10, 11 y 12 de noviembre 2021</a:t>
              </a:r>
              <a:endParaRPr lang="es-MX" sz="1400" b="1" dirty="0">
                <a:solidFill>
                  <a:schemeClr val="bg1"/>
                </a:solidFill>
              </a:endParaRPr>
            </a:p>
          </p:txBody>
        </p:sp>
        <p:sp>
          <p:nvSpPr>
            <p:cNvPr id="44" name="CuadroTexto 43"/>
            <p:cNvSpPr txBox="1"/>
            <p:nvPr/>
          </p:nvSpPr>
          <p:spPr>
            <a:xfrm>
              <a:off x="635000" y="1052336"/>
              <a:ext cx="2882007" cy="307777"/>
            </a:xfrm>
            <a:prstGeom prst="rect">
              <a:avLst/>
            </a:prstGeom>
            <a:noFill/>
          </p:spPr>
          <p:txBody>
            <a:bodyPr wrap="none" rtlCol="0">
              <a:spAutoFit/>
            </a:bodyPr>
            <a:lstStyle/>
            <a:p>
              <a:r>
                <a:rPr lang="es-MX" sz="1400" dirty="0"/>
                <a:t>Universidad Autónoma de Querétaro</a:t>
              </a:r>
              <a:endParaRPr lang="es-MX" sz="1400" dirty="0"/>
            </a:p>
          </p:txBody>
        </p:sp>
        <p:pic>
          <p:nvPicPr>
            <p:cNvPr id="45" name="Imagen 44"/>
            <p:cNvPicPr>
              <a:picLocks noChangeAspect="1"/>
            </p:cNvPicPr>
            <p:nvPr/>
          </p:nvPicPr>
          <p:blipFill>
            <a:blip r:embed="rId2"/>
            <a:stretch>
              <a:fillRect/>
            </a:stretch>
          </p:blipFill>
          <p:spPr>
            <a:xfrm>
              <a:off x="1727408" y="253638"/>
              <a:ext cx="624078" cy="824051"/>
            </a:xfrm>
            <a:prstGeom prst="rect">
              <a:avLst/>
            </a:prstGeom>
          </p:spPr>
        </p:pic>
        <p:grpSp>
          <p:nvGrpSpPr>
            <p:cNvPr id="46" name="Grupo 45"/>
            <p:cNvGrpSpPr/>
            <p:nvPr/>
          </p:nvGrpSpPr>
          <p:grpSpPr>
            <a:xfrm>
              <a:off x="2438169" y="190957"/>
              <a:ext cx="2918099" cy="781051"/>
              <a:chOff x="458611" y="-1705663"/>
              <a:chExt cx="3093173" cy="951198"/>
            </a:xfrm>
          </p:grpSpPr>
          <p:sp>
            <p:nvSpPr>
              <p:cNvPr id="50" name="Cuadro de texto 2"/>
              <p:cNvSpPr txBox="1">
                <a:spLocks noChangeArrowheads="1"/>
              </p:cNvSpPr>
              <p:nvPr/>
            </p:nvSpPr>
            <p:spPr bwMode="auto">
              <a:xfrm>
                <a:off x="1418755" y="-1705663"/>
                <a:ext cx="2133029" cy="857251"/>
              </a:xfrm>
              <a:prstGeom prst="rect">
                <a:avLst/>
              </a:prstGeom>
              <a:solidFill>
                <a:srgbClr val="FFFFFF"/>
              </a:solidFill>
              <a:ln w="9525">
                <a:noFill/>
                <a:miter lim="800000"/>
              </a:ln>
            </p:spPr>
            <p:txBody>
              <a:bodyPr rot="0" vert="horz" wrap="square" lIns="91440" tIns="45720" rIns="91440" bIns="45720" anchor="t" anchorCtr="0">
                <a:noAutofit/>
              </a:bodyPr>
              <a:lstStyle/>
              <a:p>
                <a:pPr algn="ctr"/>
                <a:r>
                  <a:rPr lang="es-ES" sz="700" b="1" dirty="0">
                    <a:solidFill>
                      <a:srgbClr val="002060"/>
                    </a:solidFill>
                    <a:effectLst/>
                    <a:latin typeface="Arial" panose="020B0604020202090204" pitchFamily="34" charset="0"/>
                    <a:ea typeface="Calibri" panose="020F0502020204030204" pitchFamily="34" charset="0"/>
                  </a:rPr>
                  <a:t>CIGECOM</a:t>
                </a:r>
                <a:endParaRPr lang="es-MX" sz="1200" dirty="0">
                  <a:effectLst/>
                  <a:latin typeface="Times New Roman" panose="02020503050405090304" pitchFamily="18" charset="0"/>
                  <a:ea typeface="Calibri" panose="020F0502020204030204" pitchFamily="34" charset="0"/>
                </a:endParaRPr>
              </a:p>
              <a:p>
                <a:pPr algn="just"/>
                <a:r>
                  <a:rPr lang="es-ES" sz="700" dirty="0">
                    <a:effectLst/>
                    <a:latin typeface="Arial" panose="020B0604020202090204" pitchFamily="34" charset="0"/>
                    <a:ea typeface="Calibri" panose="020F0502020204030204" pitchFamily="34" charset="0"/>
                  </a:rPr>
                  <a:t>Congreso Internacional en Gestión Competitiva, Tecnología e Innovación, Coloquio estudiantil y IV Encuentro de Investigadores de la Red Iberoamericana RITMMA 2021</a:t>
                </a:r>
                <a:endParaRPr lang="es-MX" sz="1200" dirty="0">
                  <a:effectLst/>
                  <a:latin typeface="Times New Roman" panose="02020503050405090304" pitchFamily="18" charset="0"/>
                  <a:ea typeface="Calibri" panose="020F0502020204030204" pitchFamily="34" charset="0"/>
                </a:endParaRPr>
              </a:p>
            </p:txBody>
          </p:sp>
          <p:pic>
            <p:nvPicPr>
              <p:cNvPr id="51" name="Imagen 50" descr="Boomerang"/>
              <p:cNvPicPr>
                <a:picLocks noChangeAspect="1"/>
              </p:cNvPicPr>
              <p:nvPr/>
            </p:nvPicPr>
            <p:blipFill rotWithShape="1">
              <a:blip r:embed="rId3">
                <a:extLst>
                  <a:ext uri="{28A0092B-C50C-407E-A947-70E740481C1C}">
                    <a14:useLocalDpi xmlns:a14="http://schemas.microsoft.com/office/drawing/2010/main" val="0"/>
                  </a:ext>
                </a:extLst>
              </a:blip>
              <a:srcRect r="60360"/>
              <a:stretch>
                <a:fillRect/>
              </a:stretch>
            </p:blipFill>
            <p:spPr bwMode="auto">
              <a:xfrm>
                <a:off x="458611" y="-1701686"/>
                <a:ext cx="1040317" cy="947221"/>
              </a:xfrm>
              <a:prstGeom prst="rect">
                <a:avLst/>
              </a:prstGeom>
              <a:noFill/>
              <a:ln>
                <a:noFill/>
              </a:ln>
            </p:spPr>
          </p:pic>
        </p:grpSp>
        <p:pic>
          <p:nvPicPr>
            <p:cNvPr id="47" name="Imagen 46"/>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13688" y="574470"/>
              <a:ext cx="1342432" cy="407076"/>
            </a:xfrm>
            <a:prstGeom prst="rect">
              <a:avLst/>
            </a:prstGeom>
            <a:noFill/>
            <a:ln>
              <a:noFill/>
            </a:ln>
          </p:spPr>
        </p:pic>
        <p:pic>
          <p:nvPicPr>
            <p:cNvPr id="48" name="Imagen 47"/>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443287" y="221570"/>
              <a:ext cx="1342432" cy="360005"/>
            </a:xfrm>
            <a:prstGeom prst="rect">
              <a:avLst/>
            </a:prstGeom>
            <a:noFill/>
          </p:spPr>
        </p:pic>
        <p:pic>
          <p:nvPicPr>
            <p:cNvPr id="49" name="Imagen 48"/>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968540" y="242198"/>
              <a:ext cx="829310" cy="639445"/>
            </a:xfrm>
            <a:prstGeom prst="rect">
              <a:avLst/>
            </a:prstGeom>
            <a:noFill/>
          </p:spPr>
        </p:pic>
      </p:grpSp>
      <p:sp>
        <p:nvSpPr>
          <p:cNvPr id="12" name="Rectángulo 11"/>
          <p:cNvSpPr/>
          <p:nvPr/>
        </p:nvSpPr>
        <p:spPr>
          <a:xfrm>
            <a:off x="0" y="6490270"/>
            <a:ext cx="12192000"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altLang="es-MX" dirty="0">
                <a:sym typeface="+mn-ea"/>
              </a:rPr>
              <a:t>Flor de Perlas Vásquez Hernández</a:t>
            </a:r>
            <a:r>
              <a:rPr lang="es-MX" dirty="0">
                <a:sym typeface="+mn-ea"/>
              </a:rPr>
              <a:t> – Maestría </a:t>
            </a:r>
            <a:r>
              <a:rPr lang="es-ES" altLang="es-MX" dirty="0">
                <a:sym typeface="+mn-ea"/>
              </a:rPr>
              <a:t>en Negocios y Comercio Internacional</a:t>
            </a:r>
            <a:r>
              <a:rPr lang="es-MX" dirty="0">
                <a:sym typeface="+mn-ea"/>
              </a:rPr>
              <a:t>– </a:t>
            </a:r>
            <a:r>
              <a:rPr lang="es-ES" altLang="es-MX" dirty="0">
                <a:sym typeface="+mn-ea"/>
              </a:rPr>
              <a:t>5° semestre</a:t>
            </a:r>
            <a:endParaRPr lang="es-MX" dirty="0"/>
          </a:p>
        </p:txBody>
      </p:sp>
      <p:sp>
        <p:nvSpPr>
          <p:cNvPr id="15" name="CuadroTexto 14"/>
          <p:cNvSpPr txBox="1"/>
          <p:nvPr/>
        </p:nvSpPr>
        <p:spPr>
          <a:xfrm>
            <a:off x="180975" y="1114425"/>
            <a:ext cx="11701145" cy="2694305"/>
          </a:xfrm>
          <a:prstGeom prst="rect">
            <a:avLst/>
          </a:prstGeom>
          <a:noFill/>
        </p:spPr>
        <p:txBody>
          <a:bodyPr wrap="square" rtlCol="0">
            <a:noAutofit/>
          </a:bodyPr>
          <a:lstStyle/>
          <a:p>
            <a:pPr algn="ctr"/>
            <a:r>
              <a:rPr lang="es-MX" sz="2000" b="1" dirty="0">
                <a:sym typeface="+mn-ea"/>
              </a:rPr>
              <a:t>Resultados esperados</a:t>
            </a:r>
            <a:r>
              <a:rPr lang="es-ES" altLang="es-MX" sz="2000" b="1" dirty="0">
                <a:sym typeface="+mn-ea"/>
              </a:rPr>
              <a:t>:</a:t>
            </a:r>
            <a:endParaRPr lang="es-ES" altLang="es-MX" sz="2000" dirty="0">
              <a:sym typeface="+mn-ea"/>
            </a:endParaRPr>
          </a:p>
          <a:p>
            <a:pPr marL="285750" indent="-285750">
              <a:lnSpc>
                <a:spcPct val="150000"/>
              </a:lnSpc>
              <a:buFont typeface="Arial" panose="020B0604020202090204" pitchFamily="34" charset="0"/>
              <a:buChar char="•"/>
            </a:pPr>
            <a:r>
              <a:rPr lang="es-ES" altLang="es-MX" sz="2000" dirty="0">
                <a:sym typeface="+mn-ea"/>
              </a:rPr>
              <a:t>D</a:t>
            </a:r>
            <a:r>
              <a:rPr lang="es-MX" sz="2000" dirty="0">
                <a:sym typeface="+mn-ea"/>
              </a:rPr>
              <a:t>eterminar</a:t>
            </a:r>
            <a:r>
              <a:rPr lang="es-ES" altLang="es-MX" sz="2000" dirty="0">
                <a:sym typeface="+mn-ea"/>
              </a:rPr>
              <a:t> el grado de</a:t>
            </a:r>
            <a:r>
              <a:rPr lang="es-MX" sz="2000" dirty="0">
                <a:sym typeface="+mn-ea"/>
              </a:rPr>
              <a:t> viabilidad </a:t>
            </a:r>
            <a:r>
              <a:rPr lang="es-ES" altLang="es-MX" sz="2000" dirty="0">
                <a:sym typeface="+mn-ea"/>
              </a:rPr>
              <a:t>al </a:t>
            </a:r>
            <a:r>
              <a:rPr lang="es-MX" sz="2000" dirty="0">
                <a:sym typeface="+mn-ea"/>
              </a:rPr>
              <a:t>establecer una empresa productora y exportadora de café hacia Estados Unidos.</a:t>
            </a:r>
            <a:endParaRPr lang="es-MX" sz="2000" dirty="0">
              <a:sym typeface="+mn-ea"/>
            </a:endParaRPr>
          </a:p>
          <a:p>
            <a:pPr marL="285750" indent="-285750">
              <a:lnSpc>
                <a:spcPct val="150000"/>
              </a:lnSpc>
              <a:buFont typeface="Arial" panose="020B0604020202090204" pitchFamily="34" charset="0"/>
              <a:buChar char="•"/>
            </a:pPr>
            <a:r>
              <a:rPr lang="es-ES" altLang="es-MX" sz="2000" dirty="0">
                <a:sym typeface="+mn-ea"/>
              </a:rPr>
              <a:t>Proponer soluciones ante </a:t>
            </a:r>
            <a:r>
              <a:rPr lang="es-MX" sz="2000" dirty="0">
                <a:sym typeface="+mn-ea"/>
              </a:rPr>
              <a:t>los retos logísticos</a:t>
            </a:r>
            <a:r>
              <a:rPr lang="es-ES" altLang="es-MX" sz="2000" dirty="0">
                <a:sym typeface="+mn-ea"/>
              </a:rPr>
              <a:t> entontrados</a:t>
            </a:r>
            <a:r>
              <a:rPr lang="es-MX" sz="2000" dirty="0">
                <a:sym typeface="+mn-ea"/>
              </a:rPr>
              <a:t> y las infraestructuras necesarias para la exportación de café desde Oaxaca hacia el mercado estadounidense.</a:t>
            </a:r>
            <a:endParaRPr lang="es-MX" sz="2000" dirty="0">
              <a:sym typeface="+mn-ea"/>
            </a:endParaRPr>
          </a:p>
          <a:p>
            <a:pPr marL="3028950" lvl="6" indent="-285750">
              <a:lnSpc>
                <a:spcPct val="150000"/>
              </a:lnSpc>
              <a:buFont typeface="Arial" panose="020B0604020202090204" pitchFamily="34" charset="0"/>
              <a:buChar char="•"/>
            </a:pPr>
            <a:endParaRPr lang="es-ES" altLang="es-MX" sz="2000" dirty="0">
              <a:sym typeface="+mn-ea"/>
            </a:endParaRPr>
          </a:p>
        </p:txBody>
      </p:sp>
      <p:sp>
        <p:nvSpPr>
          <p:cNvPr id="3" name="Rectángulo 2"/>
          <p:cNvSpPr/>
          <p:nvPr/>
        </p:nvSpPr>
        <p:spPr>
          <a:xfrm>
            <a:off x="10617200" y="0"/>
            <a:ext cx="1574800" cy="11799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dirty="0"/>
              <a:t>Área de video si lo graban en ZOOM</a:t>
            </a:r>
            <a:endParaRPr lang="es-MX" sz="1400" dirty="0"/>
          </a:p>
          <a:p>
            <a:pPr algn="ctr"/>
            <a:r>
              <a:rPr lang="es-MX" sz="1400" dirty="0"/>
              <a:t>(quita este recuadro)</a:t>
            </a:r>
            <a:endParaRPr lang="es-MX" sz="1400" dirty="0"/>
          </a:p>
        </p:txBody>
      </p:sp>
      <p:sp>
        <p:nvSpPr>
          <p:cNvPr id="17" name="CuadroTexto 16"/>
          <p:cNvSpPr txBox="1"/>
          <p:nvPr/>
        </p:nvSpPr>
        <p:spPr>
          <a:xfrm>
            <a:off x="7723505" y="15240"/>
            <a:ext cx="2882900" cy="836295"/>
          </a:xfrm>
          <a:prstGeom prst="rect">
            <a:avLst/>
          </a:prstGeom>
          <a:noFill/>
        </p:spPr>
        <p:txBody>
          <a:bodyPr wrap="square" rtlCol="0">
            <a:noAutofit/>
          </a:bodyPr>
          <a:lstStyle/>
          <a:p>
            <a:pPr algn="ctr"/>
            <a:r>
              <a:rPr lang="es-MX" sz="1200" b="1" dirty="0">
                <a:sym typeface="+mn-ea"/>
              </a:rPr>
              <a:t>Evaluar la viabilidad de establecer una empresa productora y exportadora de café en Oaxaca, con destino a EUA.</a:t>
            </a:r>
            <a:endParaRPr lang="es-MX" sz="1200" b="1" i="1" dirty="0">
              <a:solidFill>
                <a:srgbClr val="C00000"/>
              </a:solidFill>
              <a:sym typeface="+mn-ea"/>
            </a:endParaRPr>
          </a:p>
        </p:txBody>
      </p:sp>
      <p:pic>
        <p:nvPicPr>
          <p:cNvPr id="14" name="Imagen 13"/>
          <p:cNvPicPr>
            <a:picLocks noChangeAspect="1"/>
          </p:cNvPicPr>
          <p:nvPr/>
        </p:nvPicPr>
        <p:blipFill>
          <a:blip r:embed="rId7"/>
          <a:stretch>
            <a:fillRect/>
          </a:stretch>
        </p:blipFill>
        <p:spPr>
          <a:xfrm>
            <a:off x="10966014" y="5817941"/>
            <a:ext cx="1329264" cy="1026026"/>
          </a:xfrm>
          <a:prstGeom prst="rect">
            <a:avLst/>
          </a:prstGeom>
        </p:spPr>
      </p:pic>
      <p:sp>
        <p:nvSpPr>
          <p:cNvPr id="5" name="Freeform 5"/>
          <p:cNvSpPr/>
          <p:nvPr/>
        </p:nvSpPr>
        <p:spPr>
          <a:xfrm>
            <a:off x="180975" y="3839210"/>
            <a:ext cx="3532505" cy="2116455"/>
          </a:xfrm>
          <a:custGeom>
            <a:avLst/>
            <a:gdLst/>
            <a:ahLst/>
            <a:cxnLst/>
            <a:rect l="l" t="t" r="r" b="b"/>
            <a:pathLst>
              <a:path w="6287531" h="3639403">
                <a:moveTo>
                  <a:pt x="0" y="0"/>
                </a:moveTo>
                <a:lnTo>
                  <a:pt x="6287531" y="0"/>
                </a:lnTo>
                <a:lnTo>
                  <a:pt x="6287531" y="3639403"/>
                </a:lnTo>
                <a:lnTo>
                  <a:pt x="0" y="3639403"/>
                </a:lnTo>
                <a:lnTo>
                  <a:pt x="0" y="0"/>
                </a:lnTo>
                <a:close/>
              </a:path>
            </a:pathLst>
          </a:custGeom>
          <a:blipFill>
            <a:blip r:embed="rId8"/>
            <a:stretch>
              <a:fillRect l="-9904"/>
            </a:stretch>
          </a:blipFill>
        </p:spPr>
      </p:sp>
      <p:sp>
        <p:nvSpPr>
          <p:cNvPr id="2" name="CuadroTexto 14"/>
          <p:cNvSpPr txBox="1"/>
          <p:nvPr/>
        </p:nvSpPr>
        <p:spPr>
          <a:xfrm>
            <a:off x="1005205" y="3278505"/>
            <a:ext cx="11134090" cy="3057525"/>
          </a:xfrm>
          <a:prstGeom prst="rect">
            <a:avLst/>
          </a:prstGeom>
          <a:noFill/>
        </p:spPr>
        <p:txBody>
          <a:bodyPr wrap="square" rtlCol="0">
            <a:noAutofit/>
          </a:bodyPr>
          <a:p>
            <a:pPr marL="3028950" lvl="6" indent="-285750">
              <a:lnSpc>
                <a:spcPct val="150000"/>
              </a:lnSpc>
              <a:buFont typeface="Arial" panose="020B0604020202090204" pitchFamily="34" charset="0"/>
              <a:buChar char="•"/>
            </a:pPr>
            <a:r>
              <a:rPr lang="es-ES" altLang="es-MX" sz="2000" dirty="0">
                <a:sym typeface="+mn-ea"/>
              </a:rPr>
              <a:t>Proponer soluciones para aprovechar las oportunidades existentes de apoyo gubernamental y de mercado.</a:t>
            </a:r>
            <a:endParaRPr lang="es-MX" altLang="es-MX" sz="2000" dirty="0">
              <a:sym typeface="+mn-ea"/>
            </a:endParaRPr>
          </a:p>
          <a:p>
            <a:pPr marL="3028950" lvl="6" indent="-285750">
              <a:lnSpc>
                <a:spcPct val="150000"/>
              </a:lnSpc>
              <a:buFont typeface="Arial" panose="020B0604020202090204" pitchFamily="34" charset="0"/>
              <a:buChar char="•"/>
            </a:pPr>
            <a:r>
              <a:rPr lang="es-ES" altLang="es-MX" sz="2000" dirty="0">
                <a:sym typeface="+mn-ea"/>
              </a:rPr>
              <a:t>Diseñar ideas para aumentar la competitividad del café oaxaqueño ante su mercado meta.</a:t>
            </a:r>
            <a:endParaRPr lang="es-ES" altLang="es-MX" sz="2000" dirty="0">
              <a:sym typeface="+mn-ea"/>
            </a:endParaRPr>
          </a:p>
          <a:p>
            <a:pPr marL="3028950" lvl="6" indent="-285750">
              <a:lnSpc>
                <a:spcPct val="150000"/>
              </a:lnSpc>
              <a:buFont typeface="Arial" panose="020B0604020202090204" pitchFamily="34" charset="0"/>
              <a:buChar char="•"/>
            </a:pPr>
            <a:r>
              <a:rPr lang="es-ES" altLang="es-MX" sz="2000" dirty="0">
                <a:sym typeface="+mn-ea"/>
              </a:rPr>
              <a:t>Hacer una propuesta para aumentar la rentabilidad de una empresa productora y exportadora de café oaxaqueño hacia Estados Unidos de America.</a:t>
            </a:r>
            <a:endParaRPr lang="es-ES" altLang="es-MX" sz="2000" dirty="0">
              <a:sym typeface="+mn-ea"/>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upo 39"/>
          <p:cNvGrpSpPr/>
          <p:nvPr/>
        </p:nvGrpSpPr>
        <p:grpSpPr>
          <a:xfrm>
            <a:off x="36576" y="-3233"/>
            <a:ext cx="12122584" cy="1212330"/>
            <a:chOff x="221816" y="147783"/>
            <a:chExt cx="12122584" cy="1212330"/>
          </a:xfrm>
        </p:grpSpPr>
        <p:pic>
          <p:nvPicPr>
            <p:cNvPr id="41" name="Imagen 40"/>
            <p:cNvPicPr>
              <a:picLocks noChangeAspect="1"/>
            </p:cNvPicPr>
            <p:nvPr/>
          </p:nvPicPr>
          <p:blipFill>
            <a:blip r:embed="rId1"/>
            <a:stretch>
              <a:fillRect/>
            </a:stretch>
          </p:blipFill>
          <p:spPr>
            <a:xfrm>
              <a:off x="221816" y="147783"/>
              <a:ext cx="6506483" cy="1181265"/>
            </a:xfrm>
            <a:prstGeom prst="rect">
              <a:avLst/>
            </a:prstGeom>
          </p:spPr>
        </p:pic>
        <p:sp>
          <p:nvSpPr>
            <p:cNvPr id="42" name="Rectángulo 41"/>
            <p:cNvSpPr/>
            <p:nvPr/>
          </p:nvSpPr>
          <p:spPr>
            <a:xfrm>
              <a:off x="6657372" y="964584"/>
              <a:ext cx="5687028"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3" name="CuadroTexto 42"/>
            <p:cNvSpPr txBox="1"/>
            <p:nvPr/>
          </p:nvSpPr>
          <p:spPr>
            <a:xfrm>
              <a:off x="3904181" y="981538"/>
              <a:ext cx="6599555" cy="306705"/>
            </a:xfrm>
            <a:prstGeom prst="rect">
              <a:avLst/>
            </a:prstGeom>
            <a:noFill/>
          </p:spPr>
          <p:txBody>
            <a:bodyPr wrap="square" rtlCol="0">
              <a:spAutoFit/>
            </a:bodyPr>
            <a:lstStyle/>
            <a:p>
              <a:r>
                <a:rPr lang="es-MX" sz="1400" b="1" dirty="0">
                  <a:solidFill>
                    <a:schemeClr val="bg1"/>
                  </a:solidFill>
                </a:rPr>
                <a:t>Facultad de Contabilidad y Administración- 10, 11 y 12 de noviembre 2021</a:t>
              </a:r>
              <a:endParaRPr lang="es-MX" sz="1400" b="1" dirty="0">
                <a:solidFill>
                  <a:schemeClr val="bg1"/>
                </a:solidFill>
              </a:endParaRPr>
            </a:p>
          </p:txBody>
        </p:sp>
        <p:sp>
          <p:nvSpPr>
            <p:cNvPr id="44" name="CuadroTexto 43"/>
            <p:cNvSpPr txBox="1"/>
            <p:nvPr/>
          </p:nvSpPr>
          <p:spPr>
            <a:xfrm>
              <a:off x="635000" y="1052336"/>
              <a:ext cx="2882007" cy="307777"/>
            </a:xfrm>
            <a:prstGeom prst="rect">
              <a:avLst/>
            </a:prstGeom>
            <a:noFill/>
          </p:spPr>
          <p:txBody>
            <a:bodyPr wrap="none" rtlCol="0">
              <a:spAutoFit/>
            </a:bodyPr>
            <a:lstStyle/>
            <a:p>
              <a:r>
                <a:rPr lang="es-MX" sz="1400" dirty="0"/>
                <a:t>Universidad Autónoma de Querétaro</a:t>
              </a:r>
              <a:endParaRPr lang="es-MX" sz="1400" dirty="0"/>
            </a:p>
          </p:txBody>
        </p:sp>
        <p:pic>
          <p:nvPicPr>
            <p:cNvPr id="45" name="Imagen 44"/>
            <p:cNvPicPr>
              <a:picLocks noChangeAspect="1"/>
            </p:cNvPicPr>
            <p:nvPr/>
          </p:nvPicPr>
          <p:blipFill>
            <a:blip r:embed="rId2"/>
            <a:stretch>
              <a:fillRect/>
            </a:stretch>
          </p:blipFill>
          <p:spPr>
            <a:xfrm>
              <a:off x="1727408" y="253638"/>
              <a:ext cx="624078" cy="824051"/>
            </a:xfrm>
            <a:prstGeom prst="rect">
              <a:avLst/>
            </a:prstGeom>
          </p:spPr>
        </p:pic>
        <p:grpSp>
          <p:nvGrpSpPr>
            <p:cNvPr id="46" name="Grupo 45"/>
            <p:cNvGrpSpPr/>
            <p:nvPr/>
          </p:nvGrpSpPr>
          <p:grpSpPr>
            <a:xfrm>
              <a:off x="2438169" y="190957"/>
              <a:ext cx="2918099" cy="781051"/>
              <a:chOff x="458611" y="-1705663"/>
              <a:chExt cx="3093173" cy="951198"/>
            </a:xfrm>
          </p:grpSpPr>
          <p:sp>
            <p:nvSpPr>
              <p:cNvPr id="50" name="Cuadro de texto 2"/>
              <p:cNvSpPr txBox="1">
                <a:spLocks noChangeArrowheads="1"/>
              </p:cNvSpPr>
              <p:nvPr/>
            </p:nvSpPr>
            <p:spPr bwMode="auto">
              <a:xfrm>
                <a:off x="1418755" y="-1705663"/>
                <a:ext cx="2133029" cy="857251"/>
              </a:xfrm>
              <a:prstGeom prst="rect">
                <a:avLst/>
              </a:prstGeom>
              <a:solidFill>
                <a:srgbClr val="FFFFFF"/>
              </a:solidFill>
              <a:ln w="9525">
                <a:noFill/>
                <a:miter lim="800000"/>
              </a:ln>
            </p:spPr>
            <p:txBody>
              <a:bodyPr rot="0" vert="horz" wrap="square" lIns="91440" tIns="45720" rIns="91440" bIns="45720" anchor="t" anchorCtr="0">
                <a:noAutofit/>
              </a:bodyPr>
              <a:lstStyle/>
              <a:p>
                <a:pPr algn="ctr"/>
                <a:r>
                  <a:rPr lang="es-ES" sz="700" b="1" dirty="0">
                    <a:solidFill>
                      <a:srgbClr val="002060"/>
                    </a:solidFill>
                    <a:effectLst/>
                    <a:latin typeface="Arial" panose="020B0604020202090204" pitchFamily="34" charset="0"/>
                    <a:ea typeface="Calibri" panose="020F0502020204030204" pitchFamily="34" charset="0"/>
                  </a:rPr>
                  <a:t>CIGECOM</a:t>
                </a:r>
                <a:endParaRPr lang="es-MX" sz="1200" dirty="0">
                  <a:effectLst/>
                  <a:latin typeface="Times New Roman" panose="02020503050405090304" pitchFamily="18" charset="0"/>
                  <a:ea typeface="Calibri" panose="020F0502020204030204" pitchFamily="34" charset="0"/>
                </a:endParaRPr>
              </a:p>
              <a:p>
                <a:pPr algn="just"/>
                <a:r>
                  <a:rPr lang="es-ES" sz="700" dirty="0">
                    <a:effectLst/>
                    <a:latin typeface="Arial" panose="020B0604020202090204" pitchFamily="34" charset="0"/>
                    <a:ea typeface="Calibri" panose="020F0502020204030204" pitchFamily="34" charset="0"/>
                  </a:rPr>
                  <a:t>Congreso Internacional en Gestión Competitiva, Tecnología e Innovación, Coloquio estudiantil y IV Encuentro de Investigadores de la Red Iberoamericana RITMMA 2021</a:t>
                </a:r>
                <a:endParaRPr lang="es-MX" sz="1200" dirty="0">
                  <a:effectLst/>
                  <a:latin typeface="Times New Roman" panose="02020503050405090304" pitchFamily="18" charset="0"/>
                  <a:ea typeface="Calibri" panose="020F0502020204030204" pitchFamily="34" charset="0"/>
                </a:endParaRPr>
              </a:p>
            </p:txBody>
          </p:sp>
          <p:pic>
            <p:nvPicPr>
              <p:cNvPr id="51" name="Imagen 50" descr="Boomerang"/>
              <p:cNvPicPr>
                <a:picLocks noChangeAspect="1"/>
              </p:cNvPicPr>
              <p:nvPr/>
            </p:nvPicPr>
            <p:blipFill rotWithShape="1">
              <a:blip r:embed="rId3">
                <a:extLst>
                  <a:ext uri="{28A0092B-C50C-407E-A947-70E740481C1C}">
                    <a14:useLocalDpi xmlns:a14="http://schemas.microsoft.com/office/drawing/2010/main" val="0"/>
                  </a:ext>
                </a:extLst>
              </a:blip>
              <a:srcRect r="60360"/>
              <a:stretch>
                <a:fillRect/>
              </a:stretch>
            </p:blipFill>
            <p:spPr bwMode="auto">
              <a:xfrm>
                <a:off x="458611" y="-1701686"/>
                <a:ext cx="1040317" cy="947221"/>
              </a:xfrm>
              <a:prstGeom prst="rect">
                <a:avLst/>
              </a:prstGeom>
              <a:noFill/>
              <a:ln>
                <a:noFill/>
              </a:ln>
            </p:spPr>
          </p:pic>
        </p:grpSp>
        <p:pic>
          <p:nvPicPr>
            <p:cNvPr id="47" name="Imagen 46"/>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13688" y="574470"/>
              <a:ext cx="1342432" cy="407076"/>
            </a:xfrm>
            <a:prstGeom prst="rect">
              <a:avLst/>
            </a:prstGeom>
            <a:noFill/>
            <a:ln>
              <a:noFill/>
            </a:ln>
          </p:spPr>
        </p:pic>
        <p:pic>
          <p:nvPicPr>
            <p:cNvPr id="48" name="Imagen 47"/>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443287" y="221570"/>
              <a:ext cx="1342432" cy="360005"/>
            </a:xfrm>
            <a:prstGeom prst="rect">
              <a:avLst/>
            </a:prstGeom>
            <a:noFill/>
          </p:spPr>
        </p:pic>
        <p:pic>
          <p:nvPicPr>
            <p:cNvPr id="49" name="Imagen 48"/>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968540" y="242198"/>
              <a:ext cx="829310" cy="639445"/>
            </a:xfrm>
            <a:prstGeom prst="rect">
              <a:avLst/>
            </a:prstGeom>
            <a:noFill/>
          </p:spPr>
        </p:pic>
      </p:grpSp>
      <p:sp>
        <p:nvSpPr>
          <p:cNvPr id="12" name="Rectángulo 11"/>
          <p:cNvSpPr/>
          <p:nvPr/>
        </p:nvSpPr>
        <p:spPr>
          <a:xfrm>
            <a:off x="0" y="6490270"/>
            <a:ext cx="12192000"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altLang="es-MX" dirty="0">
                <a:sym typeface="+mn-ea"/>
              </a:rPr>
              <a:t>Flor de Perlas Vásquez Hernández</a:t>
            </a:r>
            <a:r>
              <a:rPr lang="es-MX" dirty="0">
                <a:sym typeface="+mn-ea"/>
              </a:rPr>
              <a:t> – Maestría </a:t>
            </a:r>
            <a:r>
              <a:rPr lang="es-ES" altLang="es-MX" dirty="0">
                <a:sym typeface="+mn-ea"/>
              </a:rPr>
              <a:t>en Negocios y Comercio Internacional</a:t>
            </a:r>
            <a:r>
              <a:rPr lang="es-MX" dirty="0">
                <a:sym typeface="+mn-ea"/>
              </a:rPr>
              <a:t>– </a:t>
            </a:r>
            <a:r>
              <a:rPr lang="es-ES" altLang="es-MX" dirty="0">
                <a:sym typeface="+mn-ea"/>
              </a:rPr>
              <a:t>5° semestre</a:t>
            </a:r>
            <a:endParaRPr lang="es-MX" dirty="0"/>
          </a:p>
        </p:txBody>
      </p:sp>
      <p:sp>
        <p:nvSpPr>
          <p:cNvPr id="15" name="CuadroTexto 14"/>
          <p:cNvSpPr txBox="1"/>
          <p:nvPr/>
        </p:nvSpPr>
        <p:spPr>
          <a:xfrm>
            <a:off x="641350" y="1364615"/>
            <a:ext cx="10575290" cy="4753610"/>
          </a:xfrm>
          <a:prstGeom prst="rect">
            <a:avLst/>
          </a:prstGeom>
          <a:noFill/>
        </p:spPr>
        <p:txBody>
          <a:bodyPr wrap="square" rtlCol="0">
            <a:noAutofit/>
          </a:bodyPr>
          <a:lstStyle/>
          <a:p>
            <a:pPr algn="ctr"/>
            <a:r>
              <a:rPr lang="es-ES" altLang="es-MX" sz="2000" b="1" dirty="0">
                <a:sym typeface="+mn-ea"/>
              </a:rPr>
              <a:t>Temas propuestos para futuras investigaciones:</a:t>
            </a:r>
            <a:br>
              <a:rPr lang="es-ES" altLang="es-MX" sz="2000" dirty="0">
                <a:sym typeface="+mn-ea"/>
              </a:rPr>
            </a:br>
            <a:endParaRPr lang="es-ES" altLang="es-MX" sz="2000" dirty="0">
              <a:sym typeface="+mn-ea"/>
            </a:endParaRPr>
          </a:p>
          <a:p>
            <a:pPr marL="342900" indent="-342900" algn="just">
              <a:lnSpc>
                <a:spcPct val="200000"/>
              </a:lnSpc>
              <a:buFont typeface="Arial" panose="020B0604020202090204" pitchFamily="34" charset="0"/>
              <a:buChar char="•"/>
            </a:pPr>
            <a:r>
              <a:rPr lang="es-ES" sz="2000" dirty="0"/>
              <a:t>Rentabilidad neta esperada</a:t>
            </a:r>
            <a:r>
              <a:rPr lang="es-ES" altLang="es-MX" sz="2000" dirty="0">
                <a:sym typeface="+mn-ea"/>
              </a:rPr>
              <a:t>.</a:t>
            </a:r>
            <a:endParaRPr lang="es-ES" altLang="es-MX" sz="2000" dirty="0">
              <a:sym typeface="+mn-ea"/>
            </a:endParaRPr>
          </a:p>
          <a:p>
            <a:pPr marL="342900" indent="-342900" algn="just">
              <a:lnSpc>
                <a:spcPct val="200000"/>
              </a:lnSpc>
              <a:buFont typeface="Arial" panose="020B0604020202090204" pitchFamily="34" charset="0"/>
              <a:buChar char="•"/>
            </a:pPr>
            <a:r>
              <a:rPr lang="es-ES" sz="2000" dirty="0"/>
              <a:t>Proporción de mercado alcanzable en EE. UU. para café oaxaqueño.</a:t>
            </a:r>
            <a:endParaRPr lang="es-ES" sz="2000" dirty="0"/>
          </a:p>
          <a:p>
            <a:pPr marL="342900" indent="-342900" algn="just">
              <a:lnSpc>
                <a:spcPct val="200000"/>
              </a:lnSpc>
              <a:buFont typeface="Arial" panose="020B0604020202090204" pitchFamily="34" charset="0"/>
              <a:buChar char="•"/>
            </a:pPr>
            <a:r>
              <a:rPr lang="es-ES" sz="2000" dirty="0"/>
              <a:t>Tiempo estimado de recuperación de inversión.</a:t>
            </a:r>
            <a:endParaRPr lang="es-ES" sz="2000" dirty="0"/>
          </a:p>
          <a:p>
            <a:pPr marL="342900" indent="-342900" algn="just">
              <a:lnSpc>
                <a:spcPct val="200000"/>
              </a:lnSpc>
              <a:buFont typeface="Arial" panose="020B0604020202090204" pitchFamily="34" charset="0"/>
              <a:buChar char="•"/>
            </a:pPr>
            <a:r>
              <a:rPr lang="es-ES" sz="2000" dirty="0"/>
              <a:t>Nivel de aceptación del café en mercados internacionales (demanda y preferencias).</a:t>
            </a:r>
            <a:endParaRPr lang="es-ES" sz="2000" dirty="0"/>
          </a:p>
          <a:p>
            <a:pPr marL="342900" indent="-342900" algn="just">
              <a:lnSpc>
                <a:spcPct val="200000"/>
              </a:lnSpc>
              <a:buFont typeface="Arial" panose="020B0604020202090204" pitchFamily="34" charset="0"/>
              <a:buChar char="•"/>
            </a:pPr>
            <a:r>
              <a:rPr lang="es-ES" sz="2000" dirty="0"/>
              <a:t>Accesibilidad a financiamiento (tasas de interés, subsidios, préstamos).</a:t>
            </a:r>
            <a:endParaRPr lang="es-ES" sz="2000" dirty="0"/>
          </a:p>
          <a:p>
            <a:pPr marL="342900" indent="-342900" algn="just">
              <a:lnSpc>
                <a:spcPct val="200000"/>
              </a:lnSpc>
              <a:buFont typeface="Arial" panose="020B0604020202090204" pitchFamily="34" charset="0"/>
              <a:buChar char="•"/>
            </a:pPr>
            <a:endParaRPr lang="es-ES" sz="2000" dirty="0"/>
          </a:p>
        </p:txBody>
      </p:sp>
      <p:sp>
        <p:nvSpPr>
          <p:cNvPr id="3" name="Rectángulo 2"/>
          <p:cNvSpPr/>
          <p:nvPr/>
        </p:nvSpPr>
        <p:spPr>
          <a:xfrm>
            <a:off x="10617200" y="0"/>
            <a:ext cx="1574800" cy="11799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dirty="0"/>
              <a:t>Área de video si lo graban en ZOOM</a:t>
            </a:r>
            <a:endParaRPr lang="es-MX" sz="1400" dirty="0"/>
          </a:p>
          <a:p>
            <a:pPr algn="ctr"/>
            <a:r>
              <a:rPr lang="es-MX" sz="1400" dirty="0"/>
              <a:t>(quita este recuadro)</a:t>
            </a:r>
            <a:endParaRPr lang="es-MX" sz="1400" dirty="0"/>
          </a:p>
        </p:txBody>
      </p:sp>
      <p:sp>
        <p:nvSpPr>
          <p:cNvPr id="17" name="CuadroTexto 16"/>
          <p:cNvSpPr txBox="1"/>
          <p:nvPr/>
        </p:nvSpPr>
        <p:spPr>
          <a:xfrm>
            <a:off x="7723505" y="15240"/>
            <a:ext cx="2882900" cy="836295"/>
          </a:xfrm>
          <a:prstGeom prst="rect">
            <a:avLst/>
          </a:prstGeom>
          <a:noFill/>
        </p:spPr>
        <p:txBody>
          <a:bodyPr wrap="square" rtlCol="0">
            <a:noAutofit/>
          </a:bodyPr>
          <a:lstStyle/>
          <a:p>
            <a:pPr algn="ctr"/>
            <a:r>
              <a:rPr lang="es-MX" sz="1200" b="1" dirty="0">
                <a:sym typeface="+mn-ea"/>
              </a:rPr>
              <a:t>Evaluar la viabilidad de establecer una empresa productora y exportadora de café en Oaxaca, con destino a EUA.</a:t>
            </a:r>
            <a:endParaRPr lang="es-MX" sz="1200" b="1" i="1" dirty="0">
              <a:solidFill>
                <a:srgbClr val="C00000"/>
              </a:solidFill>
              <a:sym typeface="+mn-ea"/>
            </a:endParaRPr>
          </a:p>
        </p:txBody>
      </p:sp>
      <p:pic>
        <p:nvPicPr>
          <p:cNvPr id="14" name="Imagen 13"/>
          <p:cNvPicPr>
            <a:picLocks noChangeAspect="1"/>
          </p:cNvPicPr>
          <p:nvPr/>
        </p:nvPicPr>
        <p:blipFill>
          <a:blip r:embed="rId7"/>
          <a:stretch>
            <a:fillRect/>
          </a:stretch>
        </p:blipFill>
        <p:spPr>
          <a:xfrm>
            <a:off x="10966014" y="5817941"/>
            <a:ext cx="1329264" cy="1026026"/>
          </a:xfrm>
          <a:prstGeom prst="rect">
            <a:avLst/>
          </a:prstGeom>
        </p:spPr>
      </p:pic>
      <p:sp>
        <p:nvSpPr>
          <p:cNvPr id="6" name="Freeform 6"/>
          <p:cNvSpPr/>
          <p:nvPr/>
        </p:nvSpPr>
        <p:spPr>
          <a:xfrm rot="-734373">
            <a:off x="9686925" y="1104900"/>
            <a:ext cx="2002790" cy="2987040"/>
          </a:xfrm>
          <a:custGeom>
            <a:avLst/>
            <a:gdLst/>
            <a:ahLst/>
            <a:cxnLst/>
            <a:rect l="l" t="t" r="r" b="b"/>
            <a:pathLst>
              <a:path w="2655916" h="4114800">
                <a:moveTo>
                  <a:pt x="0" y="0"/>
                </a:moveTo>
                <a:lnTo>
                  <a:pt x="2655917" y="0"/>
                </a:lnTo>
                <a:lnTo>
                  <a:pt x="2655917" y="4114800"/>
                </a:lnTo>
                <a:lnTo>
                  <a:pt x="0" y="411480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upo 39"/>
          <p:cNvGrpSpPr/>
          <p:nvPr/>
        </p:nvGrpSpPr>
        <p:grpSpPr>
          <a:xfrm>
            <a:off x="36576" y="-3233"/>
            <a:ext cx="12122584" cy="1212330"/>
            <a:chOff x="221816" y="147783"/>
            <a:chExt cx="12122584" cy="1212330"/>
          </a:xfrm>
        </p:grpSpPr>
        <p:pic>
          <p:nvPicPr>
            <p:cNvPr id="41" name="Imagen 40"/>
            <p:cNvPicPr>
              <a:picLocks noChangeAspect="1"/>
            </p:cNvPicPr>
            <p:nvPr/>
          </p:nvPicPr>
          <p:blipFill>
            <a:blip r:embed="rId1"/>
            <a:stretch>
              <a:fillRect/>
            </a:stretch>
          </p:blipFill>
          <p:spPr>
            <a:xfrm>
              <a:off x="221816" y="147783"/>
              <a:ext cx="6506483" cy="1181265"/>
            </a:xfrm>
            <a:prstGeom prst="rect">
              <a:avLst/>
            </a:prstGeom>
          </p:spPr>
        </p:pic>
        <p:sp>
          <p:nvSpPr>
            <p:cNvPr id="42" name="Rectángulo 41"/>
            <p:cNvSpPr/>
            <p:nvPr/>
          </p:nvSpPr>
          <p:spPr>
            <a:xfrm>
              <a:off x="6657372" y="964584"/>
              <a:ext cx="5687028"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3" name="CuadroTexto 42"/>
            <p:cNvSpPr txBox="1"/>
            <p:nvPr/>
          </p:nvSpPr>
          <p:spPr>
            <a:xfrm>
              <a:off x="3904181" y="981538"/>
              <a:ext cx="6599555" cy="306705"/>
            </a:xfrm>
            <a:prstGeom prst="rect">
              <a:avLst/>
            </a:prstGeom>
            <a:noFill/>
          </p:spPr>
          <p:txBody>
            <a:bodyPr wrap="square" rtlCol="0">
              <a:spAutoFit/>
            </a:bodyPr>
            <a:lstStyle/>
            <a:p>
              <a:r>
                <a:rPr lang="es-MX" sz="1400" b="1" dirty="0">
                  <a:solidFill>
                    <a:schemeClr val="bg1"/>
                  </a:solidFill>
                </a:rPr>
                <a:t>Facultad de Contabilidad y Administración- 10, 11 y 12 de noviembre 2021</a:t>
              </a:r>
              <a:endParaRPr lang="es-MX" sz="1400" b="1" dirty="0">
                <a:solidFill>
                  <a:schemeClr val="bg1"/>
                </a:solidFill>
              </a:endParaRPr>
            </a:p>
          </p:txBody>
        </p:sp>
        <p:sp>
          <p:nvSpPr>
            <p:cNvPr id="44" name="CuadroTexto 43"/>
            <p:cNvSpPr txBox="1"/>
            <p:nvPr/>
          </p:nvSpPr>
          <p:spPr>
            <a:xfrm>
              <a:off x="635000" y="1052336"/>
              <a:ext cx="2882007" cy="307777"/>
            </a:xfrm>
            <a:prstGeom prst="rect">
              <a:avLst/>
            </a:prstGeom>
            <a:noFill/>
          </p:spPr>
          <p:txBody>
            <a:bodyPr wrap="none" rtlCol="0">
              <a:spAutoFit/>
            </a:bodyPr>
            <a:lstStyle/>
            <a:p>
              <a:r>
                <a:rPr lang="es-MX" sz="1400" dirty="0"/>
                <a:t>Universidad Autónoma de Querétaro</a:t>
              </a:r>
              <a:endParaRPr lang="es-MX" sz="1400" dirty="0"/>
            </a:p>
          </p:txBody>
        </p:sp>
        <p:pic>
          <p:nvPicPr>
            <p:cNvPr id="45" name="Imagen 44"/>
            <p:cNvPicPr>
              <a:picLocks noChangeAspect="1"/>
            </p:cNvPicPr>
            <p:nvPr/>
          </p:nvPicPr>
          <p:blipFill>
            <a:blip r:embed="rId2"/>
            <a:stretch>
              <a:fillRect/>
            </a:stretch>
          </p:blipFill>
          <p:spPr>
            <a:xfrm>
              <a:off x="1727408" y="253638"/>
              <a:ext cx="624078" cy="824051"/>
            </a:xfrm>
            <a:prstGeom prst="rect">
              <a:avLst/>
            </a:prstGeom>
          </p:spPr>
        </p:pic>
        <p:grpSp>
          <p:nvGrpSpPr>
            <p:cNvPr id="46" name="Grupo 45"/>
            <p:cNvGrpSpPr/>
            <p:nvPr/>
          </p:nvGrpSpPr>
          <p:grpSpPr>
            <a:xfrm>
              <a:off x="2438169" y="190957"/>
              <a:ext cx="2918099" cy="781051"/>
              <a:chOff x="458611" y="-1705663"/>
              <a:chExt cx="3093173" cy="951198"/>
            </a:xfrm>
          </p:grpSpPr>
          <p:sp>
            <p:nvSpPr>
              <p:cNvPr id="50" name="Cuadro de texto 2"/>
              <p:cNvSpPr txBox="1">
                <a:spLocks noChangeArrowheads="1"/>
              </p:cNvSpPr>
              <p:nvPr/>
            </p:nvSpPr>
            <p:spPr bwMode="auto">
              <a:xfrm>
                <a:off x="1418755" y="-1705663"/>
                <a:ext cx="2133029" cy="857251"/>
              </a:xfrm>
              <a:prstGeom prst="rect">
                <a:avLst/>
              </a:prstGeom>
              <a:solidFill>
                <a:srgbClr val="FFFFFF"/>
              </a:solidFill>
              <a:ln w="9525">
                <a:noFill/>
                <a:miter lim="800000"/>
              </a:ln>
            </p:spPr>
            <p:txBody>
              <a:bodyPr rot="0" vert="horz" wrap="square" lIns="91440" tIns="45720" rIns="91440" bIns="45720" anchor="t" anchorCtr="0">
                <a:noAutofit/>
              </a:bodyPr>
              <a:lstStyle/>
              <a:p>
                <a:pPr algn="ctr"/>
                <a:r>
                  <a:rPr lang="es-ES" sz="700" b="1" dirty="0">
                    <a:solidFill>
                      <a:srgbClr val="002060"/>
                    </a:solidFill>
                    <a:effectLst/>
                    <a:latin typeface="Arial" panose="020B0604020202090204" pitchFamily="34" charset="0"/>
                    <a:ea typeface="Calibri" panose="020F0502020204030204" pitchFamily="34" charset="0"/>
                  </a:rPr>
                  <a:t>CIGECOM</a:t>
                </a:r>
                <a:endParaRPr lang="es-MX" sz="1200" dirty="0">
                  <a:effectLst/>
                  <a:latin typeface="Times New Roman" panose="02020503050405090304" pitchFamily="18" charset="0"/>
                  <a:ea typeface="Calibri" panose="020F0502020204030204" pitchFamily="34" charset="0"/>
                </a:endParaRPr>
              </a:p>
              <a:p>
                <a:pPr algn="just"/>
                <a:r>
                  <a:rPr lang="es-ES" sz="700" dirty="0">
                    <a:effectLst/>
                    <a:latin typeface="Arial" panose="020B0604020202090204" pitchFamily="34" charset="0"/>
                    <a:ea typeface="Calibri" panose="020F0502020204030204" pitchFamily="34" charset="0"/>
                  </a:rPr>
                  <a:t>Congreso Internacional en Gestión Competitiva, Tecnología e Innovación, Coloquio estudiantil y IV Encuentro de Investigadores de la Red Iberoamericana RITMMA 2021</a:t>
                </a:r>
                <a:endParaRPr lang="es-MX" sz="1200" dirty="0">
                  <a:effectLst/>
                  <a:latin typeface="Times New Roman" panose="02020503050405090304" pitchFamily="18" charset="0"/>
                  <a:ea typeface="Calibri" panose="020F0502020204030204" pitchFamily="34" charset="0"/>
                </a:endParaRPr>
              </a:p>
            </p:txBody>
          </p:sp>
          <p:pic>
            <p:nvPicPr>
              <p:cNvPr id="51" name="Imagen 50" descr="Boomerang"/>
              <p:cNvPicPr>
                <a:picLocks noChangeAspect="1"/>
              </p:cNvPicPr>
              <p:nvPr/>
            </p:nvPicPr>
            <p:blipFill rotWithShape="1">
              <a:blip r:embed="rId3">
                <a:extLst>
                  <a:ext uri="{28A0092B-C50C-407E-A947-70E740481C1C}">
                    <a14:useLocalDpi xmlns:a14="http://schemas.microsoft.com/office/drawing/2010/main" val="0"/>
                  </a:ext>
                </a:extLst>
              </a:blip>
              <a:srcRect r="60360"/>
              <a:stretch>
                <a:fillRect/>
              </a:stretch>
            </p:blipFill>
            <p:spPr bwMode="auto">
              <a:xfrm>
                <a:off x="458611" y="-1701686"/>
                <a:ext cx="1040317" cy="947221"/>
              </a:xfrm>
              <a:prstGeom prst="rect">
                <a:avLst/>
              </a:prstGeom>
              <a:noFill/>
              <a:ln>
                <a:noFill/>
              </a:ln>
            </p:spPr>
          </p:pic>
        </p:grpSp>
        <p:pic>
          <p:nvPicPr>
            <p:cNvPr id="47" name="Imagen 46"/>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13688" y="574470"/>
              <a:ext cx="1342432" cy="407076"/>
            </a:xfrm>
            <a:prstGeom prst="rect">
              <a:avLst/>
            </a:prstGeom>
            <a:noFill/>
            <a:ln>
              <a:noFill/>
            </a:ln>
          </p:spPr>
        </p:pic>
        <p:pic>
          <p:nvPicPr>
            <p:cNvPr id="48" name="Imagen 47"/>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443287" y="221570"/>
              <a:ext cx="1342432" cy="360005"/>
            </a:xfrm>
            <a:prstGeom prst="rect">
              <a:avLst/>
            </a:prstGeom>
            <a:noFill/>
          </p:spPr>
        </p:pic>
        <p:pic>
          <p:nvPicPr>
            <p:cNvPr id="49" name="Imagen 48"/>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968540" y="242198"/>
              <a:ext cx="829310" cy="639445"/>
            </a:xfrm>
            <a:prstGeom prst="rect">
              <a:avLst/>
            </a:prstGeom>
            <a:noFill/>
          </p:spPr>
        </p:pic>
      </p:grpSp>
      <p:sp>
        <p:nvSpPr>
          <p:cNvPr id="12" name="Rectángulo 11"/>
          <p:cNvSpPr/>
          <p:nvPr/>
        </p:nvSpPr>
        <p:spPr>
          <a:xfrm>
            <a:off x="0" y="6490270"/>
            <a:ext cx="12192000"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altLang="es-MX" dirty="0">
                <a:sym typeface="+mn-ea"/>
              </a:rPr>
              <a:t>Flor de Perlas Vásquez Hernández</a:t>
            </a:r>
            <a:r>
              <a:rPr lang="es-MX" dirty="0">
                <a:sym typeface="+mn-ea"/>
              </a:rPr>
              <a:t> – Maestría </a:t>
            </a:r>
            <a:r>
              <a:rPr lang="es-ES" altLang="es-MX" dirty="0">
                <a:sym typeface="+mn-ea"/>
              </a:rPr>
              <a:t>en Negocios y Comercio Internacional</a:t>
            </a:r>
            <a:r>
              <a:rPr lang="es-MX" dirty="0">
                <a:sym typeface="+mn-ea"/>
              </a:rPr>
              <a:t>– </a:t>
            </a:r>
            <a:r>
              <a:rPr lang="es-ES" altLang="es-MX" dirty="0">
                <a:sym typeface="+mn-ea"/>
              </a:rPr>
              <a:t>5° semestre</a:t>
            </a:r>
            <a:endParaRPr lang="es-MX" dirty="0"/>
          </a:p>
        </p:txBody>
      </p:sp>
      <p:sp>
        <p:nvSpPr>
          <p:cNvPr id="15" name="CuadroTexto 14"/>
          <p:cNvSpPr txBox="1"/>
          <p:nvPr/>
        </p:nvSpPr>
        <p:spPr>
          <a:xfrm>
            <a:off x="300355" y="1147445"/>
            <a:ext cx="11398250" cy="5254625"/>
          </a:xfrm>
          <a:prstGeom prst="rect">
            <a:avLst/>
          </a:prstGeom>
          <a:noFill/>
        </p:spPr>
        <p:txBody>
          <a:bodyPr wrap="square" rtlCol="0">
            <a:noAutofit/>
          </a:bodyPr>
          <a:lstStyle/>
          <a:p>
            <a:pPr algn="ctr"/>
            <a:r>
              <a:rPr lang="es-MX" sz="2000" b="1" dirty="0">
                <a:sym typeface="+mn-ea"/>
              </a:rPr>
              <a:t>Referencias</a:t>
            </a:r>
            <a:r>
              <a:rPr lang="es-ES" altLang="es-MX" sz="2000" b="1" dirty="0">
                <a:sym typeface="+mn-ea"/>
              </a:rPr>
              <a:t> Bibliográficas:</a:t>
            </a:r>
            <a:endParaRPr lang="es-ES" altLang="es-MX" sz="2000" b="1" dirty="0">
              <a:sym typeface="+mn-ea"/>
            </a:endParaRPr>
          </a:p>
          <a:p>
            <a:pPr indent="457200" algn="just"/>
            <a:endParaRPr lang="es-ES" altLang="es-MX" dirty="0">
              <a:sym typeface="+mn-ea"/>
            </a:endParaRPr>
          </a:p>
          <a:p>
            <a:pPr indent="457200" algn="just"/>
            <a:r>
              <a:rPr lang="es-ES" altLang="es-MX" sz="1600" dirty="0">
                <a:sym typeface="+mn-ea"/>
              </a:rPr>
              <a:t>Administrador, &amp; Administrador. (2023, 30 noviembre). Aspectos clave para la viabilidad económica de un proyecto | Blog MBA Cámara de Oviedo. MBA Asturias - Master Oviedo | Cámara de Comercio de Oviedo. https://www.mba-asturias.com/empresas/viabilidad-economica-proyecto-empresarial/</a:t>
            </a:r>
            <a:br>
              <a:rPr lang="es-ES" altLang="es-MX" sz="1600" dirty="0">
                <a:sym typeface="+mn-ea"/>
              </a:rPr>
            </a:br>
            <a:r>
              <a:rPr lang="es-ES" altLang="es-MX" sz="1600" dirty="0">
                <a:sym typeface="+mn-ea"/>
              </a:rPr>
              <a:t>	</a:t>
            </a:r>
            <a:r>
              <a:rPr lang="es-ES" altLang="es-MX" sz="1600" dirty="0">
                <a:sym typeface="+mn-ea"/>
              </a:rPr>
              <a:t>Adicomex. https://adicomex.org/202403/ano-cafetero-2024-tendencias-y-desafios-del-mercado-del-cafe/#:~:text=La%20divisi%C3%B3n%20entre%20las%20Am%C3%A9ricas,la%20reducci%C3%B3n%20de%20la%20precipitaci%C3%B3n.</a:t>
            </a:r>
            <a:endParaRPr lang="es-ES" altLang="es-MX" sz="1600" dirty="0">
              <a:sym typeface="+mn-ea"/>
            </a:endParaRPr>
          </a:p>
          <a:p>
            <a:pPr indent="457200" algn="just"/>
            <a:r>
              <a:rPr lang="es-ES" altLang="es-MX" sz="1600" dirty="0">
                <a:sym typeface="+mn-ea"/>
              </a:rPr>
              <a:t>De la Economía Social, I. N. (s. f.). Conoce las cadenas de valor. gob.mx. https://www.gob.mx/inaes/es/articulos/conoce-las-cadenas-de-valor#:~:text=Se%20conoce%20como%20cadena%20de,y%20actividades%20de%20una%20empresa.&amp;text=Las%20cadenas%20de%20valor%20abarcan%20todas%20las%20partes%20de%20un%20proceso.</a:t>
            </a:r>
            <a:endParaRPr lang="es-ES" altLang="es-MX" sz="1600" dirty="0">
              <a:sym typeface="+mn-ea"/>
            </a:endParaRPr>
          </a:p>
          <a:p>
            <a:pPr indent="457200" algn="just"/>
            <a:r>
              <a:rPr lang="es-ES" altLang="es-MX" sz="1600" dirty="0">
                <a:sym typeface="+mn-ea"/>
              </a:rPr>
              <a:t>Guzman, B. (2024, 2 noviembre). Comercio Internacional del Café en México 2024. Exoap. https://exoap.com/exportacion-cafe-mexicano-2024/#:~:text=Este%20crecimiento%2C%20impulsado%20tambi%C3%A9n%20por,16%C2%B0%20para%20el%202023.</a:t>
            </a:r>
            <a:endParaRPr lang="es-ES" altLang="es-MX" sz="1600" dirty="0">
              <a:sym typeface="+mn-ea"/>
            </a:endParaRPr>
          </a:p>
          <a:p>
            <a:pPr indent="457200" algn="just"/>
            <a:r>
              <a:rPr lang="es-ES" altLang="es-MX" sz="1600" dirty="0">
                <a:sym typeface="+mn-ea"/>
              </a:rPr>
              <a:t>Ungria, M. P. (2024, 18 marzo). Año cafetero 2024: tendencias y desafíos del mercado del café. La teoría del capital social de Robert Putnam: originalidad y carencias        | Reflexión Política. (s. f.). https://revistas.unab.edu.co/index.php/reflexion/article/view/4704/3978</a:t>
            </a:r>
            <a:endParaRPr lang="es-ES" altLang="es-MX" sz="1600" dirty="0">
              <a:sym typeface="+mn-ea"/>
            </a:endParaRPr>
          </a:p>
          <a:p>
            <a:pPr algn="just"/>
            <a:endParaRPr lang="es-ES" altLang="es-MX" sz="1600" dirty="0">
              <a:sym typeface="+mn-ea"/>
            </a:endParaRPr>
          </a:p>
          <a:p>
            <a:pPr algn="just"/>
            <a:endParaRPr lang="es-ES" altLang="es-MX" sz="1600" dirty="0">
              <a:sym typeface="+mn-ea"/>
            </a:endParaRPr>
          </a:p>
        </p:txBody>
      </p:sp>
      <p:sp>
        <p:nvSpPr>
          <p:cNvPr id="3" name="Rectángulo 2"/>
          <p:cNvSpPr/>
          <p:nvPr/>
        </p:nvSpPr>
        <p:spPr>
          <a:xfrm>
            <a:off x="10617200" y="0"/>
            <a:ext cx="1574800" cy="11799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dirty="0"/>
              <a:t>Área de video si lo graban en ZOOM</a:t>
            </a:r>
            <a:endParaRPr lang="es-MX" sz="1400" dirty="0"/>
          </a:p>
          <a:p>
            <a:pPr algn="ctr"/>
            <a:r>
              <a:rPr lang="es-MX" sz="1400" dirty="0"/>
              <a:t>(quita este recuadro)</a:t>
            </a:r>
            <a:endParaRPr lang="es-MX" sz="1400" dirty="0"/>
          </a:p>
        </p:txBody>
      </p:sp>
      <p:sp>
        <p:nvSpPr>
          <p:cNvPr id="17" name="CuadroTexto 16"/>
          <p:cNvSpPr txBox="1"/>
          <p:nvPr/>
        </p:nvSpPr>
        <p:spPr>
          <a:xfrm>
            <a:off x="7723505" y="15240"/>
            <a:ext cx="2882900" cy="836295"/>
          </a:xfrm>
          <a:prstGeom prst="rect">
            <a:avLst/>
          </a:prstGeom>
          <a:noFill/>
        </p:spPr>
        <p:txBody>
          <a:bodyPr wrap="square" rtlCol="0">
            <a:noAutofit/>
          </a:bodyPr>
          <a:lstStyle/>
          <a:p>
            <a:pPr algn="ctr"/>
            <a:r>
              <a:rPr lang="es-MX" sz="1200" b="1" dirty="0">
                <a:sym typeface="+mn-ea"/>
              </a:rPr>
              <a:t>Evaluar la viabilidad de establecer una empresa productora y exportadora de café en Oaxaca, con destino a EUA.</a:t>
            </a:r>
            <a:endParaRPr lang="es-MX" sz="1200" b="1" i="1" dirty="0">
              <a:solidFill>
                <a:srgbClr val="C00000"/>
              </a:solidFill>
              <a:sym typeface="+mn-ea"/>
            </a:endParaRPr>
          </a:p>
        </p:txBody>
      </p:sp>
      <p:pic>
        <p:nvPicPr>
          <p:cNvPr id="14" name="Imagen 13"/>
          <p:cNvPicPr>
            <a:picLocks noChangeAspect="1"/>
          </p:cNvPicPr>
          <p:nvPr/>
        </p:nvPicPr>
        <p:blipFill>
          <a:blip r:embed="rId7"/>
          <a:stretch>
            <a:fillRect/>
          </a:stretch>
        </p:blipFill>
        <p:spPr>
          <a:xfrm>
            <a:off x="10966014" y="5817941"/>
            <a:ext cx="1329264" cy="1026026"/>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ángulo 11"/>
          <p:cNvSpPr/>
          <p:nvPr/>
        </p:nvSpPr>
        <p:spPr>
          <a:xfrm>
            <a:off x="0" y="6490270"/>
            <a:ext cx="12192000"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altLang="es-MX" dirty="0"/>
              <a:t>Flor de Perlas Vásquez Hernández</a:t>
            </a:r>
            <a:r>
              <a:rPr lang="es-MX" dirty="0"/>
              <a:t> – Maestría </a:t>
            </a:r>
            <a:r>
              <a:rPr lang="es-ES" altLang="es-MX" dirty="0"/>
              <a:t>en Negocios y Comercio Internacional</a:t>
            </a:r>
            <a:r>
              <a:rPr lang="es-MX" dirty="0"/>
              <a:t>– </a:t>
            </a:r>
            <a:r>
              <a:rPr lang="es-ES" altLang="es-MX" dirty="0"/>
              <a:t>5° semestre</a:t>
            </a:r>
            <a:endParaRPr lang="es-ES" altLang="es-MX" dirty="0"/>
          </a:p>
        </p:txBody>
      </p:sp>
      <p:sp>
        <p:nvSpPr>
          <p:cNvPr id="15" name="CuadroTexto 14"/>
          <p:cNvSpPr txBox="1"/>
          <p:nvPr/>
        </p:nvSpPr>
        <p:spPr>
          <a:xfrm>
            <a:off x="1026876" y="2064761"/>
            <a:ext cx="7454900" cy="583565"/>
          </a:xfrm>
          <a:prstGeom prst="rect">
            <a:avLst/>
          </a:prstGeom>
          <a:noFill/>
        </p:spPr>
        <p:txBody>
          <a:bodyPr wrap="square" rtlCol="0">
            <a:spAutoFit/>
          </a:bodyPr>
          <a:lstStyle/>
          <a:p>
            <a:pPr algn="ctr"/>
            <a:r>
              <a:rPr lang="es-ES" sz="3200" dirty="0"/>
              <a:t>Flor de Perlas Vásquez Hernández</a:t>
            </a:r>
            <a:endParaRPr lang="es-ES" sz="3200" dirty="0"/>
          </a:p>
        </p:txBody>
      </p:sp>
      <p:sp>
        <p:nvSpPr>
          <p:cNvPr id="3" name="Rectángulo 2"/>
          <p:cNvSpPr/>
          <p:nvPr/>
        </p:nvSpPr>
        <p:spPr>
          <a:xfrm>
            <a:off x="10617200" y="0"/>
            <a:ext cx="1574800" cy="11799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dirty="0"/>
              <a:t>Área de video si lo graban en ZOOM</a:t>
            </a:r>
            <a:endParaRPr lang="es-MX" sz="1400" dirty="0"/>
          </a:p>
          <a:p>
            <a:pPr algn="ctr"/>
            <a:r>
              <a:rPr lang="es-MX" sz="1400" dirty="0"/>
              <a:t>(quita este recuadro)</a:t>
            </a:r>
            <a:endParaRPr lang="es-MX" sz="1400" dirty="0"/>
          </a:p>
        </p:txBody>
      </p:sp>
      <p:sp>
        <p:nvSpPr>
          <p:cNvPr id="17" name="CuadroTexto 16"/>
          <p:cNvSpPr txBox="1"/>
          <p:nvPr/>
        </p:nvSpPr>
        <p:spPr>
          <a:xfrm>
            <a:off x="7708900" y="3175"/>
            <a:ext cx="2819400" cy="920750"/>
          </a:xfrm>
          <a:prstGeom prst="rect">
            <a:avLst/>
          </a:prstGeom>
          <a:noFill/>
        </p:spPr>
        <p:txBody>
          <a:bodyPr wrap="square" rtlCol="0">
            <a:noAutofit/>
          </a:bodyPr>
          <a:lstStyle/>
          <a:p>
            <a:pPr algn="ctr"/>
            <a:r>
              <a:rPr lang="es-MX" sz="1200" b="1" dirty="0">
                <a:sym typeface="+mn-ea"/>
              </a:rPr>
              <a:t>Evaluar la viabilidad de establecer una empresa productora y exportadora de café en Oaxaca, con destino a EUA.</a:t>
            </a:r>
            <a:endParaRPr lang="es-MX" sz="1200" b="1" i="1" dirty="0">
              <a:solidFill>
                <a:srgbClr val="C00000"/>
              </a:solidFill>
              <a:sym typeface="+mn-ea"/>
            </a:endParaRPr>
          </a:p>
          <a:p>
            <a:pPr algn="ctr"/>
            <a:endParaRPr lang="es-MX" sz="1200" b="1" i="1" dirty="0">
              <a:solidFill>
                <a:srgbClr val="C00000"/>
              </a:solidFill>
              <a:sym typeface="+mn-ea"/>
            </a:endParaRPr>
          </a:p>
        </p:txBody>
      </p:sp>
      <p:sp>
        <p:nvSpPr>
          <p:cNvPr id="18" name="CuadroTexto 17"/>
          <p:cNvSpPr txBox="1"/>
          <p:nvPr/>
        </p:nvSpPr>
        <p:spPr>
          <a:xfrm>
            <a:off x="4398172" y="850095"/>
            <a:ext cx="6155528" cy="307777"/>
          </a:xfrm>
          <a:prstGeom prst="rect">
            <a:avLst/>
          </a:prstGeom>
          <a:noFill/>
        </p:spPr>
        <p:txBody>
          <a:bodyPr wrap="square" rtlCol="0">
            <a:spAutoFit/>
          </a:bodyPr>
          <a:lstStyle/>
          <a:p>
            <a:r>
              <a:rPr lang="es-MX" sz="1400" b="1" dirty="0">
                <a:solidFill>
                  <a:schemeClr val="bg1"/>
                </a:solidFill>
              </a:rPr>
              <a:t>Facultad de Contabilidad y Administración- 10, 11 y 12 de noviembre 2021</a:t>
            </a:r>
            <a:endParaRPr lang="es-MX" sz="1400" b="1" dirty="0">
              <a:solidFill>
                <a:schemeClr val="bg1"/>
              </a:solidFill>
            </a:endParaRPr>
          </a:p>
        </p:txBody>
      </p:sp>
      <p:pic>
        <p:nvPicPr>
          <p:cNvPr id="14" name="Imagen 13"/>
          <p:cNvPicPr>
            <a:picLocks noChangeAspect="1"/>
          </p:cNvPicPr>
          <p:nvPr/>
        </p:nvPicPr>
        <p:blipFill>
          <a:blip r:embed="rId1"/>
          <a:stretch>
            <a:fillRect/>
          </a:stretch>
        </p:blipFill>
        <p:spPr>
          <a:xfrm>
            <a:off x="10966014" y="5817941"/>
            <a:ext cx="1329264" cy="1026026"/>
          </a:xfrm>
          <a:prstGeom prst="rect">
            <a:avLst/>
          </a:prstGeom>
        </p:spPr>
      </p:pic>
      <p:sp>
        <p:nvSpPr>
          <p:cNvPr id="19" name="CuadroTexto 18"/>
          <p:cNvSpPr txBox="1"/>
          <p:nvPr/>
        </p:nvSpPr>
        <p:spPr>
          <a:xfrm>
            <a:off x="870585" y="3126740"/>
            <a:ext cx="7454900" cy="1833880"/>
          </a:xfrm>
          <a:prstGeom prst="rect">
            <a:avLst/>
          </a:prstGeom>
          <a:noFill/>
        </p:spPr>
        <p:txBody>
          <a:bodyPr wrap="square" rtlCol="0">
            <a:noAutofit/>
          </a:bodyPr>
          <a:lstStyle/>
          <a:p>
            <a:pPr algn="ctr"/>
            <a:r>
              <a:rPr lang="es-ES" altLang="es-MX" sz="3200" dirty="0"/>
              <a:t>Correo electrónico: perlas_1000@hotmail.com</a:t>
            </a:r>
            <a:endParaRPr lang="es-ES" altLang="es-MX" sz="3200" dirty="0"/>
          </a:p>
          <a:p>
            <a:pPr algn="ctr"/>
            <a:r>
              <a:rPr lang="es-ES" altLang="es-MX" sz="2400" dirty="0"/>
              <a:t>Tel.: 9984064832</a:t>
            </a:r>
            <a:endParaRPr lang="es-ES" altLang="es-MX" sz="2400" dirty="0"/>
          </a:p>
        </p:txBody>
      </p:sp>
      <p:grpSp>
        <p:nvGrpSpPr>
          <p:cNvPr id="20" name="Grupo 19"/>
          <p:cNvGrpSpPr/>
          <p:nvPr/>
        </p:nvGrpSpPr>
        <p:grpSpPr>
          <a:xfrm>
            <a:off x="34708" y="19319"/>
            <a:ext cx="12122584" cy="1212330"/>
            <a:chOff x="221816" y="147783"/>
            <a:chExt cx="12122584" cy="1212330"/>
          </a:xfrm>
        </p:grpSpPr>
        <p:pic>
          <p:nvPicPr>
            <p:cNvPr id="21" name="Imagen 20"/>
            <p:cNvPicPr>
              <a:picLocks noChangeAspect="1"/>
            </p:cNvPicPr>
            <p:nvPr/>
          </p:nvPicPr>
          <p:blipFill>
            <a:blip r:embed="rId2"/>
            <a:stretch>
              <a:fillRect/>
            </a:stretch>
          </p:blipFill>
          <p:spPr>
            <a:xfrm>
              <a:off x="221816" y="147783"/>
              <a:ext cx="6506483" cy="1181265"/>
            </a:xfrm>
            <a:prstGeom prst="rect">
              <a:avLst/>
            </a:prstGeom>
          </p:spPr>
        </p:pic>
        <p:sp>
          <p:nvSpPr>
            <p:cNvPr id="22" name="Rectángulo 21"/>
            <p:cNvSpPr/>
            <p:nvPr/>
          </p:nvSpPr>
          <p:spPr>
            <a:xfrm>
              <a:off x="6657372" y="964584"/>
              <a:ext cx="5687028"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3" name="CuadroTexto 22"/>
            <p:cNvSpPr txBox="1"/>
            <p:nvPr/>
          </p:nvSpPr>
          <p:spPr>
            <a:xfrm>
              <a:off x="4550572" y="1002495"/>
              <a:ext cx="5952836" cy="307777"/>
            </a:xfrm>
            <a:prstGeom prst="rect">
              <a:avLst/>
            </a:prstGeom>
            <a:noFill/>
          </p:spPr>
          <p:txBody>
            <a:bodyPr wrap="square" rtlCol="0">
              <a:spAutoFit/>
            </a:bodyPr>
            <a:lstStyle/>
            <a:p>
              <a:r>
                <a:rPr lang="es-MX" sz="1400" b="1" dirty="0">
                  <a:solidFill>
                    <a:schemeClr val="bg1"/>
                  </a:solidFill>
                </a:rPr>
                <a:t>Facultad de Contabilidad y Administración- 10, 11 y 12 de noviembre 2021</a:t>
              </a:r>
              <a:endParaRPr lang="es-MX" sz="1400" b="1" dirty="0">
                <a:solidFill>
                  <a:schemeClr val="bg1"/>
                </a:solidFill>
              </a:endParaRPr>
            </a:p>
          </p:txBody>
        </p:sp>
        <p:sp>
          <p:nvSpPr>
            <p:cNvPr id="24" name="CuadroTexto 23"/>
            <p:cNvSpPr txBox="1"/>
            <p:nvPr/>
          </p:nvSpPr>
          <p:spPr>
            <a:xfrm>
              <a:off x="635000" y="1052336"/>
              <a:ext cx="2882007" cy="307777"/>
            </a:xfrm>
            <a:prstGeom prst="rect">
              <a:avLst/>
            </a:prstGeom>
            <a:noFill/>
          </p:spPr>
          <p:txBody>
            <a:bodyPr wrap="none" rtlCol="0">
              <a:spAutoFit/>
            </a:bodyPr>
            <a:lstStyle/>
            <a:p>
              <a:r>
                <a:rPr lang="es-MX" sz="1400" dirty="0"/>
                <a:t>Universidad Autónoma de Querétaro</a:t>
              </a:r>
              <a:endParaRPr lang="es-MX" sz="1400" dirty="0"/>
            </a:p>
          </p:txBody>
        </p:sp>
        <p:pic>
          <p:nvPicPr>
            <p:cNvPr id="25" name="Imagen 24"/>
            <p:cNvPicPr>
              <a:picLocks noChangeAspect="1"/>
            </p:cNvPicPr>
            <p:nvPr/>
          </p:nvPicPr>
          <p:blipFill>
            <a:blip r:embed="rId3"/>
            <a:stretch>
              <a:fillRect/>
            </a:stretch>
          </p:blipFill>
          <p:spPr>
            <a:xfrm>
              <a:off x="1727408" y="253638"/>
              <a:ext cx="624078" cy="824051"/>
            </a:xfrm>
            <a:prstGeom prst="rect">
              <a:avLst/>
            </a:prstGeom>
          </p:spPr>
        </p:pic>
        <p:grpSp>
          <p:nvGrpSpPr>
            <p:cNvPr id="26" name="Grupo 25"/>
            <p:cNvGrpSpPr/>
            <p:nvPr/>
          </p:nvGrpSpPr>
          <p:grpSpPr>
            <a:xfrm>
              <a:off x="2438169" y="190957"/>
              <a:ext cx="2918099" cy="781051"/>
              <a:chOff x="458611" y="-1705663"/>
              <a:chExt cx="3093173" cy="951198"/>
            </a:xfrm>
          </p:grpSpPr>
          <p:sp>
            <p:nvSpPr>
              <p:cNvPr id="30" name="Cuadro de texto 2"/>
              <p:cNvSpPr txBox="1">
                <a:spLocks noChangeArrowheads="1"/>
              </p:cNvSpPr>
              <p:nvPr/>
            </p:nvSpPr>
            <p:spPr bwMode="auto">
              <a:xfrm>
                <a:off x="1418755" y="-1705663"/>
                <a:ext cx="2133029" cy="857251"/>
              </a:xfrm>
              <a:prstGeom prst="rect">
                <a:avLst/>
              </a:prstGeom>
              <a:solidFill>
                <a:srgbClr val="FFFFFF"/>
              </a:solidFill>
              <a:ln w="9525">
                <a:noFill/>
                <a:miter lim="800000"/>
              </a:ln>
            </p:spPr>
            <p:txBody>
              <a:bodyPr rot="0" vert="horz" wrap="square" lIns="91440" tIns="45720" rIns="91440" bIns="45720" anchor="t" anchorCtr="0">
                <a:noAutofit/>
              </a:bodyPr>
              <a:lstStyle/>
              <a:p>
                <a:pPr algn="ctr"/>
                <a:r>
                  <a:rPr lang="es-ES" sz="700" b="1" dirty="0">
                    <a:solidFill>
                      <a:srgbClr val="002060"/>
                    </a:solidFill>
                    <a:effectLst/>
                    <a:latin typeface="Arial" panose="020B0604020202090204" pitchFamily="34" charset="0"/>
                    <a:ea typeface="Calibri" panose="020F0502020204030204" pitchFamily="34" charset="0"/>
                  </a:rPr>
                  <a:t>CIGECOM</a:t>
                </a:r>
                <a:endParaRPr lang="es-MX" sz="1200" dirty="0">
                  <a:effectLst/>
                  <a:latin typeface="Times New Roman" panose="02020503050405090304" pitchFamily="18" charset="0"/>
                  <a:ea typeface="Calibri" panose="020F0502020204030204" pitchFamily="34" charset="0"/>
                </a:endParaRPr>
              </a:p>
              <a:p>
                <a:pPr algn="just"/>
                <a:r>
                  <a:rPr lang="es-ES" sz="700" dirty="0">
                    <a:effectLst/>
                    <a:latin typeface="Arial" panose="020B0604020202090204" pitchFamily="34" charset="0"/>
                    <a:ea typeface="Calibri" panose="020F0502020204030204" pitchFamily="34" charset="0"/>
                  </a:rPr>
                  <a:t>Congreso Internacional en Gestión Competitiva, Tecnología e Innovación, Coloquio estudiantil y IV Encuentro de Investigadores de la Red Iberoamericana RITMMA 2021</a:t>
                </a:r>
                <a:endParaRPr lang="es-MX" sz="1200" dirty="0">
                  <a:effectLst/>
                  <a:latin typeface="Times New Roman" panose="02020503050405090304" pitchFamily="18" charset="0"/>
                  <a:ea typeface="Calibri" panose="020F0502020204030204" pitchFamily="34" charset="0"/>
                </a:endParaRPr>
              </a:p>
            </p:txBody>
          </p:sp>
          <p:pic>
            <p:nvPicPr>
              <p:cNvPr id="31" name="Imagen 30" descr="Boomerang"/>
              <p:cNvPicPr>
                <a:picLocks noChangeAspect="1"/>
              </p:cNvPicPr>
              <p:nvPr/>
            </p:nvPicPr>
            <p:blipFill rotWithShape="1">
              <a:blip r:embed="rId4">
                <a:extLst>
                  <a:ext uri="{28A0092B-C50C-407E-A947-70E740481C1C}">
                    <a14:useLocalDpi xmlns:a14="http://schemas.microsoft.com/office/drawing/2010/main" val="0"/>
                  </a:ext>
                </a:extLst>
              </a:blip>
              <a:srcRect r="60360"/>
              <a:stretch>
                <a:fillRect/>
              </a:stretch>
            </p:blipFill>
            <p:spPr bwMode="auto">
              <a:xfrm>
                <a:off x="458611" y="-1701686"/>
                <a:ext cx="1040317" cy="947221"/>
              </a:xfrm>
              <a:prstGeom prst="rect">
                <a:avLst/>
              </a:prstGeom>
              <a:noFill/>
              <a:ln>
                <a:noFill/>
              </a:ln>
            </p:spPr>
          </p:pic>
        </p:grpSp>
        <p:pic>
          <p:nvPicPr>
            <p:cNvPr id="27" name="Imagen 26"/>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13688" y="574470"/>
              <a:ext cx="1342432" cy="407076"/>
            </a:xfrm>
            <a:prstGeom prst="rect">
              <a:avLst/>
            </a:prstGeom>
            <a:noFill/>
            <a:ln>
              <a:noFill/>
            </a:ln>
          </p:spPr>
        </p:pic>
        <p:pic>
          <p:nvPicPr>
            <p:cNvPr id="28" name="Imagen 27"/>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443287" y="221570"/>
              <a:ext cx="1342432" cy="360005"/>
            </a:xfrm>
            <a:prstGeom prst="rect">
              <a:avLst/>
            </a:prstGeom>
            <a:noFill/>
          </p:spPr>
        </p:pic>
        <p:pic>
          <p:nvPicPr>
            <p:cNvPr id="29" name="Imagen 28"/>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968540" y="242198"/>
              <a:ext cx="829310" cy="639445"/>
            </a:xfrm>
            <a:prstGeom prst="rect">
              <a:avLst/>
            </a:prstGeom>
            <a:noFill/>
          </p:spPr>
        </p:pic>
      </p:grpSp>
      <p:grpSp>
        <p:nvGrpSpPr>
          <p:cNvPr id="4" name="Group 4"/>
          <p:cNvGrpSpPr>
            <a:grpSpLocks noChangeAspect="1"/>
          </p:cNvGrpSpPr>
          <p:nvPr/>
        </p:nvGrpSpPr>
        <p:grpSpPr>
          <a:xfrm rot="0">
            <a:off x="8108315" y="1673225"/>
            <a:ext cx="4187190" cy="4187190"/>
            <a:chOff x="0" y="0"/>
            <a:chExt cx="6350000" cy="6349975"/>
          </a:xfrm>
        </p:grpSpPr>
        <p:sp>
          <p:nvSpPr>
            <p:cNvPr id="5" name="Freeform 5"/>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8"/>
              <a:stretch>
                <a:fillRect l="-24999" r="-24999"/>
              </a:stretch>
            </a:blipFill>
          </p:spPr>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upo 9"/>
          <p:cNvGrpSpPr/>
          <p:nvPr/>
        </p:nvGrpSpPr>
        <p:grpSpPr>
          <a:xfrm>
            <a:off x="0" y="4160"/>
            <a:ext cx="12122584" cy="1212330"/>
            <a:chOff x="221816" y="147783"/>
            <a:chExt cx="12122584" cy="1212330"/>
          </a:xfrm>
        </p:grpSpPr>
        <p:pic>
          <p:nvPicPr>
            <p:cNvPr id="52" name="Imagen 51"/>
            <p:cNvPicPr>
              <a:picLocks noChangeAspect="1"/>
            </p:cNvPicPr>
            <p:nvPr/>
          </p:nvPicPr>
          <p:blipFill>
            <a:blip r:embed="rId1"/>
            <a:stretch>
              <a:fillRect/>
            </a:stretch>
          </p:blipFill>
          <p:spPr>
            <a:xfrm>
              <a:off x="221816" y="147783"/>
              <a:ext cx="6506483" cy="1181265"/>
            </a:xfrm>
            <a:prstGeom prst="rect">
              <a:avLst/>
            </a:prstGeom>
          </p:spPr>
        </p:pic>
        <p:sp>
          <p:nvSpPr>
            <p:cNvPr id="53" name="Rectángulo 52"/>
            <p:cNvSpPr/>
            <p:nvPr/>
          </p:nvSpPr>
          <p:spPr>
            <a:xfrm>
              <a:off x="6657372" y="964584"/>
              <a:ext cx="5687028"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4" name="CuadroTexto 53"/>
            <p:cNvSpPr txBox="1"/>
            <p:nvPr/>
          </p:nvSpPr>
          <p:spPr>
            <a:xfrm>
              <a:off x="4341696" y="972013"/>
              <a:ext cx="6497320" cy="306705"/>
            </a:xfrm>
            <a:prstGeom prst="rect">
              <a:avLst/>
            </a:prstGeom>
            <a:noFill/>
          </p:spPr>
          <p:txBody>
            <a:bodyPr wrap="square" rtlCol="0">
              <a:spAutoFit/>
            </a:bodyPr>
            <a:lstStyle/>
            <a:p>
              <a:r>
                <a:rPr lang="es-MX" sz="1400" b="1" dirty="0">
                  <a:solidFill>
                    <a:schemeClr val="bg1"/>
                  </a:solidFill>
                </a:rPr>
                <a:t>Facultad de Contabilidad y Administración- 10, 11 y 12 de noviembre 2021</a:t>
              </a:r>
              <a:endParaRPr lang="es-MX" sz="1400" b="1" dirty="0">
                <a:solidFill>
                  <a:schemeClr val="bg1"/>
                </a:solidFill>
              </a:endParaRPr>
            </a:p>
          </p:txBody>
        </p:sp>
        <p:sp>
          <p:nvSpPr>
            <p:cNvPr id="55" name="CuadroTexto 54"/>
            <p:cNvSpPr txBox="1"/>
            <p:nvPr/>
          </p:nvSpPr>
          <p:spPr>
            <a:xfrm>
              <a:off x="635000" y="1052336"/>
              <a:ext cx="2882007" cy="307777"/>
            </a:xfrm>
            <a:prstGeom prst="rect">
              <a:avLst/>
            </a:prstGeom>
            <a:noFill/>
          </p:spPr>
          <p:txBody>
            <a:bodyPr wrap="none" rtlCol="0">
              <a:spAutoFit/>
            </a:bodyPr>
            <a:lstStyle/>
            <a:p>
              <a:r>
                <a:rPr lang="es-MX" sz="1400" dirty="0"/>
                <a:t>Universidad Autónoma de Querétaro</a:t>
              </a:r>
              <a:endParaRPr lang="es-MX" sz="1400" dirty="0"/>
            </a:p>
          </p:txBody>
        </p:sp>
        <p:pic>
          <p:nvPicPr>
            <p:cNvPr id="56" name="Imagen 55"/>
            <p:cNvPicPr>
              <a:picLocks noChangeAspect="1"/>
            </p:cNvPicPr>
            <p:nvPr/>
          </p:nvPicPr>
          <p:blipFill>
            <a:blip r:embed="rId2"/>
            <a:stretch>
              <a:fillRect/>
            </a:stretch>
          </p:blipFill>
          <p:spPr>
            <a:xfrm>
              <a:off x="1727408" y="253638"/>
              <a:ext cx="624078" cy="824051"/>
            </a:xfrm>
            <a:prstGeom prst="rect">
              <a:avLst/>
            </a:prstGeom>
          </p:spPr>
        </p:pic>
        <p:grpSp>
          <p:nvGrpSpPr>
            <p:cNvPr id="57" name="Grupo 56"/>
            <p:cNvGrpSpPr/>
            <p:nvPr/>
          </p:nvGrpSpPr>
          <p:grpSpPr>
            <a:xfrm>
              <a:off x="2438169" y="190957"/>
              <a:ext cx="2918099" cy="781051"/>
              <a:chOff x="458611" y="-1705663"/>
              <a:chExt cx="3093173" cy="951198"/>
            </a:xfrm>
          </p:grpSpPr>
          <p:sp>
            <p:nvSpPr>
              <p:cNvPr id="58" name="Cuadro de texto 2"/>
              <p:cNvSpPr txBox="1">
                <a:spLocks noChangeArrowheads="1"/>
              </p:cNvSpPr>
              <p:nvPr/>
            </p:nvSpPr>
            <p:spPr bwMode="auto">
              <a:xfrm>
                <a:off x="1418755" y="-1705663"/>
                <a:ext cx="2133029" cy="857251"/>
              </a:xfrm>
              <a:prstGeom prst="rect">
                <a:avLst/>
              </a:prstGeom>
              <a:solidFill>
                <a:srgbClr val="FFFFFF"/>
              </a:solidFill>
              <a:ln w="9525">
                <a:noFill/>
                <a:miter lim="800000"/>
              </a:ln>
            </p:spPr>
            <p:txBody>
              <a:bodyPr rot="0" vert="horz" wrap="square" lIns="91440" tIns="45720" rIns="91440" bIns="45720" anchor="t" anchorCtr="0">
                <a:noAutofit/>
              </a:bodyPr>
              <a:lstStyle/>
              <a:p>
                <a:pPr algn="ctr"/>
                <a:r>
                  <a:rPr lang="es-ES" sz="700" b="1" dirty="0">
                    <a:solidFill>
                      <a:srgbClr val="002060"/>
                    </a:solidFill>
                    <a:effectLst/>
                    <a:latin typeface="Arial" panose="020B0604020202090204" pitchFamily="34" charset="0"/>
                    <a:ea typeface="Calibri" panose="020F0502020204030204" pitchFamily="34" charset="0"/>
                  </a:rPr>
                  <a:t>CIGECOM</a:t>
                </a:r>
                <a:endParaRPr lang="es-MX" sz="1200" dirty="0">
                  <a:effectLst/>
                  <a:latin typeface="Times New Roman" panose="02020503050405090304" pitchFamily="18" charset="0"/>
                  <a:ea typeface="Calibri" panose="020F0502020204030204" pitchFamily="34" charset="0"/>
                </a:endParaRPr>
              </a:p>
              <a:p>
                <a:pPr algn="just"/>
                <a:r>
                  <a:rPr lang="es-ES" sz="700" dirty="0">
                    <a:effectLst/>
                    <a:latin typeface="Arial" panose="020B0604020202090204" pitchFamily="34" charset="0"/>
                    <a:ea typeface="Calibri" panose="020F0502020204030204" pitchFamily="34" charset="0"/>
                  </a:rPr>
                  <a:t>Congreso Internacional en Gestión Competitiva, Tecnología e Innovación, Coloquio estudiantil y IV Encuentro de Investigadores de la Red Iberoamericana RITMMA 2021</a:t>
                </a:r>
                <a:endParaRPr lang="es-MX" sz="1200" dirty="0">
                  <a:effectLst/>
                  <a:latin typeface="Times New Roman" panose="02020503050405090304" pitchFamily="18" charset="0"/>
                  <a:ea typeface="Calibri" panose="020F0502020204030204" pitchFamily="34" charset="0"/>
                </a:endParaRPr>
              </a:p>
            </p:txBody>
          </p:sp>
          <p:pic>
            <p:nvPicPr>
              <p:cNvPr id="59" name="Imagen 58" descr="Boomerang"/>
              <p:cNvPicPr>
                <a:picLocks noChangeAspect="1"/>
              </p:cNvPicPr>
              <p:nvPr/>
            </p:nvPicPr>
            <p:blipFill rotWithShape="1">
              <a:blip r:embed="rId3">
                <a:extLst>
                  <a:ext uri="{28A0092B-C50C-407E-A947-70E740481C1C}">
                    <a14:useLocalDpi xmlns:a14="http://schemas.microsoft.com/office/drawing/2010/main" val="0"/>
                  </a:ext>
                </a:extLst>
              </a:blip>
              <a:srcRect r="60360"/>
              <a:stretch>
                <a:fillRect/>
              </a:stretch>
            </p:blipFill>
            <p:spPr bwMode="auto">
              <a:xfrm>
                <a:off x="458611" y="-1701686"/>
                <a:ext cx="1040317" cy="947221"/>
              </a:xfrm>
              <a:prstGeom prst="rect">
                <a:avLst/>
              </a:prstGeom>
              <a:noFill/>
              <a:ln>
                <a:noFill/>
              </a:ln>
            </p:spPr>
          </p:pic>
        </p:grpSp>
        <p:pic>
          <p:nvPicPr>
            <p:cNvPr id="60" name="Imagen 59"/>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13688" y="574470"/>
              <a:ext cx="1342432" cy="407076"/>
            </a:xfrm>
            <a:prstGeom prst="rect">
              <a:avLst/>
            </a:prstGeom>
            <a:noFill/>
            <a:ln>
              <a:noFill/>
            </a:ln>
          </p:spPr>
        </p:pic>
        <p:pic>
          <p:nvPicPr>
            <p:cNvPr id="61" name="Imagen 60"/>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443287" y="221570"/>
              <a:ext cx="1342432" cy="360005"/>
            </a:xfrm>
            <a:prstGeom prst="rect">
              <a:avLst/>
            </a:prstGeom>
            <a:noFill/>
          </p:spPr>
        </p:pic>
        <p:pic>
          <p:nvPicPr>
            <p:cNvPr id="62" name="Imagen 61"/>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968540" y="242198"/>
              <a:ext cx="829310" cy="639445"/>
            </a:xfrm>
            <a:prstGeom prst="rect">
              <a:avLst/>
            </a:prstGeom>
            <a:noFill/>
          </p:spPr>
        </p:pic>
      </p:grpSp>
      <p:sp>
        <p:nvSpPr>
          <p:cNvPr id="12" name="Rectángulo 11"/>
          <p:cNvSpPr/>
          <p:nvPr/>
        </p:nvSpPr>
        <p:spPr>
          <a:xfrm>
            <a:off x="0" y="6490270"/>
            <a:ext cx="12192000"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altLang="es-MX" dirty="0">
                <a:sym typeface="+mn-ea"/>
              </a:rPr>
              <a:t>Flor de Perlas Vásquez Hernández</a:t>
            </a:r>
            <a:r>
              <a:rPr lang="es-MX" dirty="0">
                <a:sym typeface="+mn-ea"/>
              </a:rPr>
              <a:t> – Maestría </a:t>
            </a:r>
            <a:r>
              <a:rPr lang="es-ES" altLang="es-MX" dirty="0">
                <a:sym typeface="+mn-ea"/>
              </a:rPr>
              <a:t>en Negocios y Comercio Internacional</a:t>
            </a:r>
            <a:r>
              <a:rPr lang="es-MX" dirty="0">
                <a:sym typeface="+mn-ea"/>
              </a:rPr>
              <a:t>– </a:t>
            </a:r>
            <a:r>
              <a:rPr lang="es-ES" altLang="es-MX" dirty="0">
                <a:sym typeface="+mn-ea"/>
              </a:rPr>
              <a:t>5° semestre</a:t>
            </a:r>
            <a:endParaRPr lang="es-MX" dirty="0"/>
          </a:p>
        </p:txBody>
      </p:sp>
      <p:sp>
        <p:nvSpPr>
          <p:cNvPr id="15" name="CuadroTexto 14"/>
          <p:cNvSpPr txBox="1"/>
          <p:nvPr/>
        </p:nvSpPr>
        <p:spPr>
          <a:xfrm>
            <a:off x="414020" y="1320800"/>
            <a:ext cx="6632575" cy="5071745"/>
          </a:xfrm>
          <a:prstGeom prst="rect">
            <a:avLst/>
          </a:prstGeom>
          <a:noFill/>
        </p:spPr>
        <p:txBody>
          <a:bodyPr wrap="square" rtlCol="0">
            <a:noAutofit/>
          </a:bodyPr>
          <a:lstStyle/>
          <a:p>
            <a:pPr algn="just">
              <a:lnSpc>
                <a:spcPct val="150000"/>
              </a:lnSpc>
            </a:pPr>
            <a:r>
              <a:rPr lang="es-ES" altLang="es-MX" b="1" dirty="0"/>
              <a:t>JUSTIFICACIÓN</a:t>
            </a:r>
            <a:endParaRPr lang="es-MX" dirty="0"/>
          </a:p>
          <a:p>
            <a:pPr algn="just">
              <a:lnSpc>
                <a:spcPct val="150000"/>
              </a:lnSpc>
            </a:pPr>
            <a:r>
              <a:rPr lang="es-MX" dirty="0"/>
              <a:t>El creciente mercado global demanda cafés especiales, ofreciendo una oportunidad única para aumentar la competitividad de los</a:t>
            </a:r>
            <a:r>
              <a:rPr lang="es-ES" altLang="es-MX" dirty="0"/>
              <a:t> </a:t>
            </a:r>
            <a:r>
              <a:rPr lang="es-MX" dirty="0"/>
              <a:t>productores</a:t>
            </a:r>
            <a:r>
              <a:rPr lang="es-ES" altLang="es-MX" dirty="0"/>
              <a:t> </a:t>
            </a:r>
            <a:r>
              <a:rPr lang="es-MX" dirty="0"/>
              <a:t>oaxaqueños.</a:t>
            </a:r>
            <a:r>
              <a:rPr lang="es-ES" altLang="es-MX" dirty="0"/>
              <a:t> L</a:t>
            </a:r>
            <a:r>
              <a:rPr lang="es-MX" dirty="0"/>
              <a:t>a investigación identificará oportunidades y desafíos, optimizando recursos e inversiones.</a:t>
            </a:r>
            <a:endParaRPr lang="es-MX" dirty="0"/>
          </a:p>
          <a:p>
            <a:pPr algn="just">
              <a:lnSpc>
                <a:spcPct val="150000"/>
              </a:lnSpc>
            </a:pPr>
            <a:endParaRPr lang="es-MX" dirty="0"/>
          </a:p>
          <a:p>
            <a:pPr algn="just">
              <a:lnSpc>
                <a:spcPct val="150000"/>
              </a:lnSpc>
            </a:pPr>
            <a:r>
              <a:rPr lang="es-ES" altLang="es-MX" dirty="0"/>
              <a:t>Viabilidad: Se refiere al análisis de aspectos técnicos, económicos, comerciales, riesgos y opportunidades en el cual se calcula el valor del retorno de inversión para tomar decisiones objetivas. (MBA Asturias, 2020).</a:t>
            </a:r>
            <a:endParaRPr lang="es-ES" altLang="es-MX" dirty="0"/>
          </a:p>
        </p:txBody>
      </p:sp>
      <p:sp>
        <p:nvSpPr>
          <p:cNvPr id="3" name="Rectángulo 2"/>
          <p:cNvSpPr/>
          <p:nvPr/>
        </p:nvSpPr>
        <p:spPr>
          <a:xfrm>
            <a:off x="10617200" y="0"/>
            <a:ext cx="1574800" cy="11799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dirty="0"/>
              <a:t>Área de video si lo graban en ZOOM</a:t>
            </a:r>
            <a:endParaRPr lang="es-MX" sz="1400" dirty="0"/>
          </a:p>
          <a:p>
            <a:pPr algn="ctr"/>
            <a:r>
              <a:rPr lang="es-MX" sz="1400" dirty="0"/>
              <a:t>(quita este recuadro)</a:t>
            </a:r>
            <a:endParaRPr lang="es-MX" sz="1400" dirty="0"/>
          </a:p>
        </p:txBody>
      </p:sp>
      <p:sp>
        <p:nvSpPr>
          <p:cNvPr id="17" name="CuadroTexto 16"/>
          <p:cNvSpPr txBox="1"/>
          <p:nvPr/>
        </p:nvSpPr>
        <p:spPr>
          <a:xfrm>
            <a:off x="7788910" y="3175"/>
            <a:ext cx="2717165" cy="778510"/>
          </a:xfrm>
          <a:prstGeom prst="rect">
            <a:avLst/>
          </a:prstGeom>
          <a:noFill/>
        </p:spPr>
        <p:txBody>
          <a:bodyPr wrap="square" rtlCol="0">
            <a:noAutofit/>
          </a:bodyPr>
          <a:lstStyle/>
          <a:p>
            <a:pPr algn="ctr"/>
            <a:r>
              <a:rPr lang="es-MX" sz="1200" b="1" dirty="0">
                <a:sym typeface="+mn-ea"/>
              </a:rPr>
              <a:t>Evaluar la viabilidad de establecer una empresa productora y exportadora de café en Oaxaca, con destino a EUA.</a:t>
            </a:r>
            <a:endParaRPr lang="es-MX" sz="1200" b="1" i="1" dirty="0">
              <a:solidFill>
                <a:srgbClr val="C00000"/>
              </a:solidFill>
              <a:sym typeface="+mn-ea"/>
            </a:endParaRPr>
          </a:p>
        </p:txBody>
      </p:sp>
      <p:pic>
        <p:nvPicPr>
          <p:cNvPr id="19" name="Imagen 18"/>
          <p:cNvPicPr>
            <a:picLocks noChangeAspect="1"/>
          </p:cNvPicPr>
          <p:nvPr/>
        </p:nvPicPr>
        <p:blipFill>
          <a:blip r:embed="rId7"/>
          <a:stretch>
            <a:fillRect/>
          </a:stretch>
        </p:blipFill>
        <p:spPr>
          <a:xfrm>
            <a:off x="10966014" y="5817941"/>
            <a:ext cx="1329264" cy="1026026"/>
          </a:xfrm>
          <a:prstGeom prst="rect">
            <a:avLst/>
          </a:prstGeom>
        </p:spPr>
      </p:pic>
      <p:pic>
        <p:nvPicPr>
          <p:cNvPr id="4" name="Imagen 3" descr="cafe-gourmet"/>
          <p:cNvPicPr>
            <a:picLocks noChangeAspect="1"/>
          </p:cNvPicPr>
          <p:nvPr/>
        </p:nvPicPr>
        <p:blipFill>
          <a:blip r:embed="rId8"/>
          <a:stretch>
            <a:fillRect/>
          </a:stretch>
        </p:blipFill>
        <p:spPr>
          <a:xfrm>
            <a:off x="7347585" y="1694180"/>
            <a:ext cx="4591685" cy="4473575"/>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upo 9"/>
          <p:cNvGrpSpPr/>
          <p:nvPr/>
        </p:nvGrpSpPr>
        <p:grpSpPr>
          <a:xfrm>
            <a:off x="0" y="4160"/>
            <a:ext cx="12122584" cy="1212330"/>
            <a:chOff x="221816" y="147783"/>
            <a:chExt cx="12122584" cy="1212330"/>
          </a:xfrm>
        </p:grpSpPr>
        <p:pic>
          <p:nvPicPr>
            <p:cNvPr id="52" name="Imagen 51"/>
            <p:cNvPicPr>
              <a:picLocks noChangeAspect="1"/>
            </p:cNvPicPr>
            <p:nvPr/>
          </p:nvPicPr>
          <p:blipFill>
            <a:blip r:embed="rId1"/>
            <a:stretch>
              <a:fillRect/>
            </a:stretch>
          </p:blipFill>
          <p:spPr>
            <a:xfrm>
              <a:off x="221816" y="147783"/>
              <a:ext cx="6506483" cy="1181265"/>
            </a:xfrm>
            <a:prstGeom prst="rect">
              <a:avLst/>
            </a:prstGeom>
          </p:spPr>
        </p:pic>
        <p:sp>
          <p:nvSpPr>
            <p:cNvPr id="53" name="Rectángulo 52"/>
            <p:cNvSpPr/>
            <p:nvPr/>
          </p:nvSpPr>
          <p:spPr>
            <a:xfrm>
              <a:off x="6657372" y="964584"/>
              <a:ext cx="5687028"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4" name="CuadroTexto 53"/>
            <p:cNvSpPr txBox="1"/>
            <p:nvPr/>
          </p:nvSpPr>
          <p:spPr>
            <a:xfrm>
              <a:off x="4341696" y="972013"/>
              <a:ext cx="6497320" cy="306705"/>
            </a:xfrm>
            <a:prstGeom prst="rect">
              <a:avLst/>
            </a:prstGeom>
            <a:noFill/>
          </p:spPr>
          <p:txBody>
            <a:bodyPr wrap="square" rtlCol="0">
              <a:spAutoFit/>
            </a:bodyPr>
            <a:lstStyle/>
            <a:p>
              <a:r>
                <a:rPr lang="es-MX" sz="1400" b="1" dirty="0">
                  <a:solidFill>
                    <a:schemeClr val="bg1"/>
                  </a:solidFill>
                </a:rPr>
                <a:t>Facultad de Contabilidad y Administración- 10, 11 y 12 de noviembre 2021</a:t>
              </a:r>
              <a:endParaRPr lang="es-MX" sz="1400" b="1" dirty="0">
                <a:solidFill>
                  <a:schemeClr val="bg1"/>
                </a:solidFill>
              </a:endParaRPr>
            </a:p>
          </p:txBody>
        </p:sp>
        <p:sp>
          <p:nvSpPr>
            <p:cNvPr id="55" name="CuadroTexto 54"/>
            <p:cNvSpPr txBox="1"/>
            <p:nvPr/>
          </p:nvSpPr>
          <p:spPr>
            <a:xfrm>
              <a:off x="635000" y="1052336"/>
              <a:ext cx="2882007" cy="307777"/>
            </a:xfrm>
            <a:prstGeom prst="rect">
              <a:avLst/>
            </a:prstGeom>
            <a:noFill/>
          </p:spPr>
          <p:txBody>
            <a:bodyPr wrap="none" rtlCol="0">
              <a:spAutoFit/>
            </a:bodyPr>
            <a:lstStyle/>
            <a:p>
              <a:r>
                <a:rPr lang="es-MX" sz="1400" dirty="0"/>
                <a:t>Universidad Autónoma de Querétaro</a:t>
              </a:r>
              <a:endParaRPr lang="es-MX" sz="1400" dirty="0"/>
            </a:p>
          </p:txBody>
        </p:sp>
        <p:pic>
          <p:nvPicPr>
            <p:cNvPr id="56" name="Imagen 55"/>
            <p:cNvPicPr>
              <a:picLocks noChangeAspect="1"/>
            </p:cNvPicPr>
            <p:nvPr/>
          </p:nvPicPr>
          <p:blipFill>
            <a:blip r:embed="rId2"/>
            <a:stretch>
              <a:fillRect/>
            </a:stretch>
          </p:blipFill>
          <p:spPr>
            <a:xfrm>
              <a:off x="1727408" y="253638"/>
              <a:ext cx="624078" cy="824051"/>
            </a:xfrm>
            <a:prstGeom prst="rect">
              <a:avLst/>
            </a:prstGeom>
          </p:spPr>
        </p:pic>
        <p:grpSp>
          <p:nvGrpSpPr>
            <p:cNvPr id="57" name="Grupo 56"/>
            <p:cNvGrpSpPr/>
            <p:nvPr/>
          </p:nvGrpSpPr>
          <p:grpSpPr>
            <a:xfrm>
              <a:off x="2438169" y="190957"/>
              <a:ext cx="2918099" cy="781051"/>
              <a:chOff x="458611" y="-1705663"/>
              <a:chExt cx="3093173" cy="951198"/>
            </a:xfrm>
          </p:grpSpPr>
          <p:sp>
            <p:nvSpPr>
              <p:cNvPr id="58" name="Cuadro de texto 2"/>
              <p:cNvSpPr txBox="1">
                <a:spLocks noChangeArrowheads="1"/>
              </p:cNvSpPr>
              <p:nvPr/>
            </p:nvSpPr>
            <p:spPr bwMode="auto">
              <a:xfrm>
                <a:off x="1418755" y="-1705663"/>
                <a:ext cx="2133029" cy="857251"/>
              </a:xfrm>
              <a:prstGeom prst="rect">
                <a:avLst/>
              </a:prstGeom>
              <a:solidFill>
                <a:srgbClr val="FFFFFF"/>
              </a:solidFill>
              <a:ln w="9525">
                <a:noFill/>
                <a:miter lim="800000"/>
              </a:ln>
            </p:spPr>
            <p:txBody>
              <a:bodyPr rot="0" vert="horz" wrap="square" lIns="91440" tIns="45720" rIns="91440" bIns="45720" anchor="t" anchorCtr="0">
                <a:noAutofit/>
              </a:bodyPr>
              <a:lstStyle/>
              <a:p>
                <a:pPr algn="ctr"/>
                <a:r>
                  <a:rPr lang="es-ES" sz="700" b="1" dirty="0">
                    <a:solidFill>
                      <a:srgbClr val="002060"/>
                    </a:solidFill>
                    <a:effectLst/>
                    <a:latin typeface="Arial" panose="020B0604020202090204" pitchFamily="34" charset="0"/>
                    <a:ea typeface="Calibri" panose="020F0502020204030204" pitchFamily="34" charset="0"/>
                  </a:rPr>
                  <a:t>CIGECOM</a:t>
                </a:r>
                <a:endParaRPr lang="es-MX" sz="1200" dirty="0">
                  <a:effectLst/>
                  <a:latin typeface="Times New Roman" panose="02020503050405090304" pitchFamily="18" charset="0"/>
                  <a:ea typeface="Calibri" panose="020F0502020204030204" pitchFamily="34" charset="0"/>
                </a:endParaRPr>
              </a:p>
              <a:p>
                <a:pPr algn="just"/>
                <a:r>
                  <a:rPr lang="es-ES" sz="700" dirty="0">
                    <a:effectLst/>
                    <a:latin typeface="Arial" panose="020B0604020202090204" pitchFamily="34" charset="0"/>
                    <a:ea typeface="Calibri" panose="020F0502020204030204" pitchFamily="34" charset="0"/>
                  </a:rPr>
                  <a:t>Congreso Internacional en Gestión Competitiva, Tecnología e Innovación, Coloquio estudiantil y IV Encuentro de Investigadores de la Red Iberoamericana RITMMA 2021</a:t>
                </a:r>
                <a:endParaRPr lang="es-MX" sz="1200" dirty="0">
                  <a:effectLst/>
                  <a:latin typeface="Times New Roman" panose="02020503050405090304" pitchFamily="18" charset="0"/>
                  <a:ea typeface="Calibri" panose="020F0502020204030204" pitchFamily="34" charset="0"/>
                </a:endParaRPr>
              </a:p>
            </p:txBody>
          </p:sp>
          <p:pic>
            <p:nvPicPr>
              <p:cNvPr id="59" name="Imagen 58" descr="Boomerang"/>
              <p:cNvPicPr>
                <a:picLocks noChangeAspect="1"/>
              </p:cNvPicPr>
              <p:nvPr/>
            </p:nvPicPr>
            <p:blipFill rotWithShape="1">
              <a:blip r:embed="rId3">
                <a:extLst>
                  <a:ext uri="{28A0092B-C50C-407E-A947-70E740481C1C}">
                    <a14:useLocalDpi xmlns:a14="http://schemas.microsoft.com/office/drawing/2010/main" val="0"/>
                  </a:ext>
                </a:extLst>
              </a:blip>
              <a:srcRect r="60360"/>
              <a:stretch>
                <a:fillRect/>
              </a:stretch>
            </p:blipFill>
            <p:spPr bwMode="auto">
              <a:xfrm>
                <a:off x="458611" y="-1701686"/>
                <a:ext cx="1040317" cy="947221"/>
              </a:xfrm>
              <a:prstGeom prst="rect">
                <a:avLst/>
              </a:prstGeom>
              <a:noFill/>
              <a:ln>
                <a:noFill/>
              </a:ln>
            </p:spPr>
          </p:pic>
        </p:grpSp>
        <p:pic>
          <p:nvPicPr>
            <p:cNvPr id="60" name="Imagen 59"/>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13688" y="574470"/>
              <a:ext cx="1342432" cy="407076"/>
            </a:xfrm>
            <a:prstGeom prst="rect">
              <a:avLst/>
            </a:prstGeom>
            <a:noFill/>
            <a:ln>
              <a:noFill/>
            </a:ln>
          </p:spPr>
        </p:pic>
        <p:pic>
          <p:nvPicPr>
            <p:cNvPr id="61" name="Imagen 60"/>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443287" y="221570"/>
              <a:ext cx="1342432" cy="360005"/>
            </a:xfrm>
            <a:prstGeom prst="rect">
              <a:avLst/>
            </a:prstGeom>
            <a:noFill/>
          </p:spPr>
        </p:pic>
        <p:pic>
          <p:nvPicPr>
            <p:cNvPr id="62" name="Imagen 61"/>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968540" y="242198"/>
              <a:ext cx="829310" cy="639445"/>
            </a:xfrm>
            <a:prstGeom prst="rect">
              <a:avLst/>
            </a:prstGeom>
            <a:noFill/>
          </p:spPr>
        </p:pic>
      </p:grpSp>
      <p:sp>
        <p:nvSpPr>
          <p:cNvPr id="12" name="Rectángulo 11"/>
          <p:cNvSpPr/>
          <p:nvPr/>
        </p:nvSpPr>
        <p:spPr>
          <a:xfrm>
            <a:off x="0" y="6490270"/>
            <a:ext cx="12192000"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altLang="es-MX" dirty="0">
                <a:sym typeface="+mn-ea"/>
              </a:rPr>
              <a:t>Flor de Perlas Vásquez Hernández</a:t>
            </a:r>
            <a:r>
              <a:rPr lang="es-MX" dirty="0">
                <a:sym typeface="+mn-ea"/>
              </a:rPr>
              <a:t> – Maestría </a:t>
            </a:r>
            <a:r>
              <a:rPr lang="es-ES" altLang="es-MX" dirty="0">
                <a:sym typeface="+mn-ea"/>
              </a:rPr>
              <a:t>en Negocios y Comercio Internacional</a:t>
            </a:r>
            <a:r>
              <a:rPr lang="es-MX" dirty="0">
                <a:sym typeface="+mn-ea"/>
              </a:rPr>
              <a:t>– </a:t>
            </a:r>
            <a:r>
              <a:rPr lang="es-ES" altLang="es-MX" dirty="0">
                <a:sym typeface="+mn-ea"/>
              </a:rPr>
              <a:t>5° semestre</a:t>
            </a:r>
            <a:endParaRPr lang="es-MX" dirty="0"/>
          </a:p>
        </p:txBody>
      </p:sp>
      <p:sp>
        <p:nvSpPr>
          <p:cNvPr id="15" name="CuadroTexto 14"/>
          <p:cNvSpPr txBox="1"/>
          <p:nvPr/>
        </p:nvSpPr>
        <p:spPr>
          <a:xfrm>
            <a:off x="1144270" y="1453515"/>
            <a:ext cx="10222865" cy="4405630"/>
          </a:xfrm>
          <a:prstGeom prst="rect">
            <a:avLst/>
          </a:prstGeom>
          <a:noFill/>
        </p:spPr>
        <p:txBody>
          <a:bodyPr wrap="square" rtlCol="0">
            <a:noAutofit/>
          </a:bodyPr>
          <a:lstStyle/>
          <a:p>
            <a:pPr algn="just">
              <a:lnSpc>
                <a:spcPct val="150000"/>
              </a:lnSpc>
            </a:pPr>
            <a:r>
              <a:rPr lang="es-ES" altLang="es-MX" sz="2000" dirty="0"/>
              <a:t>Se </a:t>
            </a:r>
            <a:r>
              <a:rPr lang="es-MX" sz="2000" dirty="0"/>
              <a:t>busca analizar los factores determinantes para la creación de una empresa productora y exportadora de café en Oaxaca, explorando los retos y oportunidades que presenta la región, con el fin de proponer un modelo que impulse el desarrollo económico local y permita que el café oaxaqueño alcance nuevos mercados internacionales. </a:t>
            </a:r>
            <a:endParaRPr lang="es-MX" sz="2000" dirty="0"/>
          </a:p>
          <a:p>
            <a:pPr algn="just">
              <a:lnSpc>
                <a:spcPct val="150000"/>
              </a:lnSpc>
            </a:pPr>
            <a:endParaRPr lang="es-MX" sz="2000" dirty="0">
              <a:sym typeface="+mn-ea"/>
            </a:endParaRPr>
          </a:p>
          <a:p>
            <a:pPr algn="just">
              <a:lnSpc>
                <a:spcPct val="150000"/>
              </a:lnSpc>
            </a:pPr>
            <a:r>
              <a:rPr lang="es-MX" sz="2000" dirty="0">
                <a:sym typeface="+mn-ea"/>
              </a:rPr>
              <a:t>Este proyecto busca no solo evaluar su viabilidad económica, sino también contribuir al desarrollo sostenible de la comunidad y realzar la producción cafetalera de Oaxaca en el mercado global.</a:t>
            </a:r>
            <a:endParaRPr lang="es-MX" sz="2000" dirty="0"/>
          </a:p>
          <a:p>
            <a:pPr algn="just">
              <a:lnSpc>
                <a:spcPct val="150000"/>
              </a:lnSpc>
            </a:pPr>
            <a:endParaRPr lang="es-MX" sz="2000" dirty="0"/>
          </a:p>
        </p:txBody>
      </p:sp>
      <p:sp>
        <p:nvSpPr>
          <p:cNvPr id="3" name="Rectángulo 2"/>
          <p:cNvSpPr/>
          <p:nvPr/>
        </p:nvSpPr>
        <p:spPr>
          <a:xfrm>
            <a:off x="10617200" y="0"/>
            <a:ext cx="1574800" cy="11799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dirty="0"/>
              <a:t>Área de video si lo graban en ZOOM</a:t>
            </a:r>
            <a:endParaRPr lang="es-MX" sz="1400" dirty="0"/>
          </a:p>
          <a:p>
            <a:pPr algn="ctr"/>
            <a:r>
              <a:rPr lang="es-MX" sz="1400" dirty="0"/>
              <a:t>(quita este recuadro)</a:t>
            </a:r>
            <a:endParaRPr lang="es-MX" sz="1400" dirty="0"/>
          </a:p>
        </p:txBody>
      </p:sp>
      <p:sp>
        <p:nvSpPr>
          <p:cNvPr id="17" name="CuadroTexto 16"/>
          <p:cNvSpPr txBox="1"/>
          <p:nvPr/>
        </p:nvSpPr>
        <p:spPr>
          <a:xfrm>
            <a:off x="7788910" y="3175"/>
            <a:ext cx="2717165" cy="778510"/>
          </a:xfrm>
          <a:prstGeom prst="rect">
            <a:avLst/>
          </a:prstGeom>
          <a:noFill/>
        </p:spPr>
        <p:txBody>
          <a:bodyPr wrap="square" rtlCol="0">
            <a:noAutofit/>
          </a:bodyPr>
          <a:lstStyle/>
          <a:p>
            <a:pPr algn="ctr"/>
            <a:r>
              <a:rPr lang="es-MX" sz="1200" b="1" dirty="0">
                <a:sym typeface="+mn-ea"/>
              </a:rPr>
              <a:t>Evaluar la viabilidad de establecer una empresa productora y exportadora de café en Oaxaca, con destino a EUA.</a:t>
            </a:r>
            <a:endParaRPr lang="es-MX" sz="1200" b="1" i="1" dirty="0">
              <a:solidFill>
                <a:srgbClr val="C00000"/>
              </a:solidFill>
              <a:sym typeface="+mn-ea"/>
            </a:endParaRPr>
          </a:p>
        </p:txBody>
      </p:sp>
      <p:pic>
        <p:nvPicPr>
          <p:cNvPr id="19" name="Imagen 18"/>
          <p:cNvPicPr>
            <a:picLocks noChangeAspect="1"/>
          </p:cNvPicPr>
          <p:nvPr/>
        </p:nvPicPr>
        <p:blipFill>
          <a:blip r:embed="rId7"/>
          <a:stretch>
            <a:fillRect/>
          </a:stretch>
        </p:blipFill>
        <p:spPr>
          <a:xfrm>
            <a:off x="10966014" y="5817941"/>
            <a:ext cx="1329264" cy="1026026"/>
          </a:xfrm>
          <a:prstGeom prst="rect">
            <a:avLst/>
          </a:prstGeom>
        </p:spPr>
      </p:pic>
      <p:sp>
        <p:nvSpPr>
          <p:cNvPr id="2" name="Freeform 3"/>
          <p:cNvSpPr/>
          <p:nvPr/>
        </p:nvSpPr>
        <p:spPr>
          <a:xfrm>
            <a:off x="-6008732" y="-130784"/>
            <a:ext cx="8798793" cy="8831913"/>
          </a:xfrm>
          <a:custGeom>
            <a:avLst/>
            <a:gdLst/>
            <a:ahLst/>
            <a:cxnLst/>
            <a:rect l="l" t="t" r="r" b="b"/>
            <a:pathLst>
              <a:path w="8798793" h="8831913">
                <a:moveTo>
                  <a:pt x="0" y="0"/>
                </a:moveTo>
                <a:lnTo>
                  <a:pt x="8798794" y="0"/>
                </a:lnTo>
                <a:lnTo>
                  <a:pt x="8798794" y="8831913"/>
                </a:lnTo>
                <a:lnTo>
                  <a:pt x="0" y="8831913"/>
                </a:lnTo>
                <a:lnTo>
                  <a:pt x="0" y="0"/>
                </a:lnTo>
                <a:close/>
              </a:path>
            </a:pathLst>
          </a:custGeom>
          <a:blipFill>
            <a:blip r:embed="rId8">
              <a:alphaModFix amt="79000"/>
            </a:blip>
            <a:stretch>
              <a:fillRect/>
            </a:stretch>
          </a:blipFill>
        </p:spPr>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upo 9"/>
          <p:cNvGrpSpPr/>
          <p:nvPr/>
        </p:nvGrpSpPr>
        <p:grpSpPr>
          <a:xfrm>
            <a:off x="0" y="4160"/>
            <a:ext cx="12122584" cy="1212330"/>
            <a:chOff x="221816" y="147783"/>
            <a:chExt cx="12122584" cy="1212330"/>
          </a:xfrm>
        </p:grpSpPr>
        <p:pic>
          <p:nvPicPr>
            <p:cNvPr id="52" name="Imagen 51"/>
            <p:cNvPicPr>
              <a:picLocks noChangeAspect="1"/>
            </p:cNvPicPr>
            <p:nvPr/>
          </p:nvPicPr>
          <p:blipFill>
            <a:blip r:embed="rId1"/>
            <a:stretch>
              <a:fillRect/>
            </a:stretch>
          </p:blipFill>
          <p:spPr>
            <a:xfrm>
              <a:off x="221816" y="147783"/>
              <a:ext cx="6506483" cy="1181265"/>
            </a:xfrm>
            <a:prstGeom prst="rect">
              <a:avLst/>
            </a:prstGeom>
          </p:spPr>
        </p:pic>
        <p:sp>
          <p:nvSpPr>
            <p:cNvPr id="53" name="Rectángulo 52"/>
            <p:cNvSpPr/>
            <p:nvPr/>
          </p:nvSpPr>
          <p:spPr>
            <a:xfrm>
              <a:off x="6657372" y="964584"/>
              <a:ext cx="5687028"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4" name="CuadroTexto 53"/>
            <p:cNvSpPr txBox="1"/>
            <p:nvPr/>
          </p:nvSpPr>
          <p:spPr>
            <a:xfrm>
              <a:off x="4341696" y="972013"/>
              <a:ext cx="6497320" cy="306705"/>
            </a:xfrm>
            <a:prstGeom prst="rect">
              <a:avLst/>
            </a:prstGeom>
            <a:noFill/>
          </p:spPr>
          <p:txBody>
            <a:bodyPr wrap="square" rtlCol="0">
              <a:spAutoFit/>
            </a:bodyPr>
            <a:lstStyle/>
            <a:p>
              <a:r>
                <a:rPr lang="es-MX" sz="1400" b="1" dirty="0">
                  <a:solidFill>
                    <a:schemeClr val="bg1"/>
                  </a:solidFill>
                </a:rPr>
                <a:t>Facultad de Contabilidad y Administración- 10, 11 y 12 de noviembre 2021</a:t>
              </a:r>
              <a:endParaRPr lang="es-MX" sz="1400" b="1" dirty="0">
                <a:solidFill>
                  <a:schemeClr val="bg1"/>
                </a:solidFill>
              </a:endParaRPr>
            </a:p>
          </p:txBody>
        </p:sp>
        <p:sp>
          <p:nvSpPr>
            <p:cNvPr id="55" name="CuadroTexto 54"/>
            <p:cNvSpPr txBox="1"/>
            <p:nvPr/>
          </p:nvSpPr>
          <p:spPr>
            <a:xfrm>
              <a:off x="635000" y="1052336"/>
              <a:ext cx="2882007" cy="307777"/>
            </a:xfrm>
            <a:prstGeom prst="rect">
              <a:avLst/>
            </a:prstGeom>
            <a:noFill/>
          </p:spPr>
          <p:txBody>
            <a:bodyPr wrap="none" rtlCol="0">
              <a:spAutoFit/>
            </a:bodyPr>
            <a:lstStyle/>
            <a:p>
              <a:r>
                <a:rPr lang="es-MX" sz="1400" dirty="0"/>
                <a:t>Universidad Autónoma de Querétaro</a:t>
              </a:r>
              <a:endParaRPr lang="es-MX" sz="1400" dirty="0"/>
            </a:p>
          </p:txBody>
        </p:sp>
        <p:pic>
          <p:nvPicPr>
            <p:cNvPr id="56" name="Imagen 55"/>
            <p:cNvPicPr>
              <a:picLocks noChangeAspect="1"/>
            </p:cNvPicPr>
            <p:nvPr/>
          </p:nvPicPr>
          <p:blipFill>
            <a:blip r:embed="rId2"/>
            <a:stretch>
              <a:fillRect/>
            </a:stretch>
          </p:blipFill>
          <p:spPr>
            <a:xfrm>
              <a:off x="1727408" y="253638"/>
              <a:ext cx="624078" cy="824051"/>
            </a:xfrm>
            <a:prstGeom prst="rect">
              <a:avLst/>
            </a:prstGeom>
          </p:spPr>
        </p:pic>
        <p:grpSp>
          <p:nvGrpSpPr>
            <p:cNvPr id="57" name="Grupo 56"/>
            <p:cNvGrpSpPr/>
            <p:nvPr/>
          </p:nvGrpSpPr>
          <p:grpSpPr>
            <a:xfrm>
              <a:off x="2438169" y="190957"/>
              <a:ext cx="2918099" cy="781051"/>
              <a:chOff x="458611" y="-1705663"/>
              <a:chExt cx="3093173" cy="951198"/>
            </a:xfrm>
          </p:grpSpPr>
          <p:sp>
            <p:nvSpPr>
              <p:cNvPr id="58" name="Cuadro de texto 2"/>
              <p:cNvSpPr txBox="1">
                <a:spLocks noChangeArrowheads="1"/>
              </p:cNvSpPr>
              <p:nvPr/>
            </p:nvSpPr>
            <p:spPr bwMode="auto">
              <a:xfrm>
                <a:off x="1418755" y="-1705663"/>
                <a:ext cx="2133029" cy="857251"/>
              </a:xfrm>
              <a:prstGeom prst="rect">
                <a:avLst/>
              </a:prstGeom>
              <a:solidFill>
                <a:srgbClr val="FFFFFF"/>
              </a:solidFill>
              <a:ln w="9525">
                <a:noFill/>
                <a:miter lim="800000"/>
              </a:ln>
            </p:spPr>
            <p:txBody>
              <a:bodyPr rot="0" vert="horz" wrap="square" lIns="91440" tIns="45720" rIns="91440" bIns="45720" anchor="t" anchorCtr="0">
                <a:noAutofit/>
              </a:bodyPr>
              <a:lstStyle/>
              <a:p>
                <a:pPr algn="ctr"/>
                <a:r>
                  <a:rPr lang="es-ES" sz="700" b="1" dirty="0">
                    <a:solidFill>
                      <a:srgbClr val="002060"/>
                    </a:solidFill>
                    <a:effectLst/>
                    <a:latin typeface="Arial" panose="020B0604020202090204" pitchFamily="34" charset="0"/>
                    <a:ea typeface="Calibri" panose="020F0502020204030204" pitchFamily="34" charset="0"/>
                  </a:rPr>
                  <a:t>CIGECOM</a:t>
                </a:r>
                <a:endParaRPr lang="es-MX" sz="1200" dirty="0">
                  <a:effectLst/>
                  <a:latin typeface="Times New Roman" panose="02020503050405090304" pitchFamily="18" charset="0"/>
                  <a:ea typeface="Calibri" panose="020F0502020204030204" pitchFamily="34" charset="0"/>
                </a:endParaRPr>
              </a:p>
              <a:p>
                <a:pPr algn="just"/>
                <a:r>
                  <a:rPr lang="es-ES" sz="700" dirty="0">
                    <a:effectLst/>
                    <a:latin typeface="Arial" panose="020B0604020202090204" pitchFamily="34" charset="0"/>
                    <a:ea typeface="Calibri" panose="020F0502020204030204" pitchFamily="34" charset="0"/>
                  </a:rPr>
                  <a:t>Congreso Internacional en Gestión Competitiva, Tecnología e Innovación, Coloquio estudiantil y IV Encuentro de Investigadores de la Red Iberoamericana RITMMA 2021</a:t>
                </a:r>
                <a:endParaRPr lang="es-MX" sz="1200" dirty="0">
                  <a:effectLst/>
                  <a:latin typeface="Times New Roman" panose="02020503050405090304" pitchFamily="18" charset="0"/>
                  <a:ea typeface="Calibri" panose="020F0502020204030204" pitchFamily="34" charset="0"/>
                </a:endParaRPr>
              </a:p>
            </p:txBody>
          </p:sp>
          <p:pic>
            <p:nvPicPr>
              <p:cNvPr id="59" name="Imagen 58" descr="Boomerang"/>
              <p:cNvPicPr>
                <a:picLocks noChangeAspect="1"/>
              </p:cNvPicPr>
              <p:nvPr/>
            </p:nvPicPr>
            <p:blipFill rotWithShape="1">
              <a:blip r:embed="rId3">
                <a:extLst>
                  <a:ext uri="{28A0092B-C50C-407E-A947-70E740481C1C}">
                    <a14:useLocalDpi xmlns:a14="http://schemas.microsoft.com/office/drawing/2010/main" val="0"/>
                  </a:ext>
                </a:extLst>
              </a:blip>
              <a:srcRect r="60360"/>
              <a:stretch>
                <a:fillRect/>
              </a:stretch>
            </p:blipFill>
            <p:spPr bwMode="auto">
              <a:xfrm>
                <a:off x="458611" y="-1701686"/>
                <a:ext cx="1040317" cy="947221"/>
              </a:xfrm>
              <a:prstGeom prst="rect">
                <a:avLst/>
              </a:prstGeom>
              <a:noFill/>
              <a:ln>
                <a:noFill/>
              </a:ln>
            </p:spPr>
          </p:pic>
        </p:grpSp>
        <p:pic>
          <p:nvPicPr>
            <p:cNvPr id="60" name="Imagen 59"/>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13688" y="574470"/>
              <a:ext cx="1342432" cy="407076"/>
            </a:xfrm>
            <a:prstGeom prst="rect">
              <a:avLst/>
            </a:prstGeom>
            <a:noFill/>
            <a:ln>
              <a:noFill/>
            </a:ln>
          </p:spPr>
        </p:pic>
        <p:pic>
          <p:nvPicPr>
            <p:cNvPr id="61" name="Imagen 60"/>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443287" y="221570"/>
              <a:ext cx="1342432" cy="360005"/>
            </a:xfrm>
            <a:prstGeom prst="rect">
              <a:avLst/>
            </a:prstGeom>
            <a:noFill/>
          </p:spPr>
        </p:pic>
        <p:pic>
          <p:nvPicPr>
            <p:cNvPr id="62" name="Imagen 61"/>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968540" y="242198"/>
              <a:ext cx="829310" cy="639445"/>
            </a:xfrm>
            <a:prstGeom prst="rect">
              <a:avLst/>
            </a:prstGeom>
            <a:noFill/>
          </p:spPr>
        </p:pic>
      </p:grpSp>
      <p:sp>
        <p:nvSpPr>
          <p:cNvPr id="12" name="Rectángulo 11"/>
          <p:cNvSpPr/>
          <p:nvPr/>
        </p:nvSpPr>
        <p:spPr>
          <a:xfrm>
            <a:off x="0" y="6490270"/>
            <a:ext cx="12192000"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altLang="es-MX" dirty="0">
                <a:sym typeface="+mn-ea"/>
              </a:rPr>
              <a:t>Flor de Perlas Vásquez Hernández</a:t>
            </a:r>
            <a:r>
              <a:rPr lang="es-MX" dirty="0">
                <a:sym typeface="+mn-ea"/>
              </a:rPr>
              <a:t> – Maestría </a:t>
            </a:r>
            <a:r>
              <a:rPr lang="es-ES" altLang="es-MX" dirty="0">
                <a:sym typeface="+mn-ea"/>
              </a:rPr>
              <a:t>en Negocios y Comercio Internacional</a:t>
            </a:r>
            <a:r>
              <a:rPr lang="es-MX" dirty="0">
                <a:sym typeface="+mn-ea"/>
              </a:rPr>
              <a:t>– </a:t>
            </a:r>
            <a:r>
              <a:rPr lang="es-ES" altLang="es-MX" dirty="0">
                <a:sym typeface="+mn-ea"/>
              </a:rPr>
              <a:t>5° semestre</a:t>
            </a:r>
            <a:endParaRPr lang="es-MX" dirty="0"/>
          </a:p>
        </p:txBody>
      </p:sp>
      <p:sp>
        <p:nvSpPr>
          <p:cNvPr id="15" name="CuadroTexto 14"/>
          <p:cNvSpPr txBox="1"/>
          <p:nvPr/>
        </p:nvSpPr>
        <p:spPr>
          <a:xfrm>
            <a:off x="1207135" y="1405890"/>
            <a:ext cx="8839200" cy="4986655"/>
          </a:xfrm>
          <a:prstGeom prst="rect">
            <a:avLst/>
          </a:prstGeom>
          <a:noFill/>
        </p:spPr>
        <p:txBody>
          <a:bodyPr wrap="square" rtlCol="0">
            <a:noAutofit/>
          </a:bodyPr>
          <a:lstStyle/>
          <a:p>
            <a:pPr algn="just">
              <a:lnSpc>
                <a:spcPct val="100000"/>
              </a:lnSpc>
            </a:pPr>
            <a:r>
              <a:rPr lang="es-MX" sz="2000" dirty="0"/>
              <a:t>En 2023, México quedó en el 16° lugar del ranking global de exportadores de café, representando una participación del 1.46% del volumen total de exportaciones mundiales.</a:t>
            </a:r>
            <a:r>
              <a:rPr lang="es-ES" altLang="es-MX" sz="2000" dirty="0"/>
              <a:t>  Esto según datos del observatorio de Complejidad economica.</a:t>
            </a:r>
            <a:endParaRPr lang="es-ES" altLang="es-MX" sz="2000" dirty="0"/>
          </a:p>
          <a:p>
            <a:pPr algn="just">
              <a:lnSpc>
                <a:spcPct val="100000"/>
              </a:lnSpc>
            </a:pPr>
            <a:endParaRPr lang="es-ES" altLang="es-MX" sz="2000" dirty="0"/>
          </a:p>
          <a:p>
            <a:pPr algn="just">
              <a:lnSpc>
                <a:spcPct val="100000"/>
              </a:lnSpc>
            </a:pPr>
            <a:endParaRPr lang="es-ES" altLang="es-MX" sz="2000" dirty="0"/>
          </a:p>
          <a:p>
            <a:pPr algn="just">
              <a:lnSpc>
                <a:spcPct val="100000"/>
              </a:lnSpc>
            </a:pPr>
            <a:r>
              <a:rPr lang="es-ES" altLang="es-MX" sz="2000" dirty="0"/>
              <a:t>S</a:t>
            </a:r>
            <a:r>
              <a:rPr lang="es-MX" sz="2000" dirty="0"/>
              <a:t>egún un articulo de la EXOAP, la diversidad de mercados existentes, reflejan una creciente demanda de café de alta calidad, además de la oportunidad para que los productores mexicanos posicionen sus variedades unicas. Con lo cual México podría consolidarse como un proveedor estratégico.</a:t>
            </a:r>
            <a:endParaRPr lang="es-MX" sz="2000" dirty="0"/>
          </a:p>
        </p:txBody>
      </p:sp>
      <p:sp>
        <p:nvSpPr>
          <p:cNvPr id="3" name="Rectángulo 2"/>
          <p:cNvSpPr/>
          <p:nvPr/>
        </p:nvSpPr>
        <p:spPr>
          <a:xfrm>
            <a:off x="10617200" y="0"/>
            <a:ext cx="1574800" cy="11799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dirty="0"/>
              <a:t>Área de video si lo graban en ZOOM</a:t>
            </a:r>
            <a:endParaRPr lang="es-MX" sz="1400" dirty="0"/>
          </a:p>
          <a:p>
            <a:pPr algn="ctr"/>
            <a:r>
              <a:rPr lang="es-MX" sz="1400" dirty="0"/>
              <a:t>(quita este recuadro)</a:t>
            </a:r>
            <a:endParaRPr lang="es-MX" sz="1400" dirty="0"/>
          </a:p>
        </p:txBody>
      </p:sp>
      <p:sp>
        <p:nvSpPr>
          <p:cNvPr id="17" name="CuadroTexto 16"/>
          <p:cNvSpPr txBox="1"/>
          <p:nvPr/>
        </p:nvSpPr>
        <p:spPr>
          <a:xfrm>
            <a:off x="7788910" y="3175"/>
            <a:ext cx="2717165" cy="778510"/>
          </a:xfrm>
          <a:prstGeom prst="rect">
            <a:avLst/>
          </a:prstGeom>
          <a:noFill/>
        </p:spPr>
        <p:txBody>
          <a:bodyPr wrap="square" rtlCol="0">
            <a:noAutofit/>
          </a:bodyPr>
          <a:lstStyle/>
          <a:p>
            <a:pPr algn="ctr"/>
            <a:r>
              <a:rPr lang="es-MX" sz="1200" b="1" dirty="0">
                <a:sym typeface="+mn-ea"/>
              </a:rPr>
              <a:t>Evaluar la viabilidad de establecer una empresa productora y exportadora de café en Oaxaca, con destino a EUA.</a:t>
            </a:r>
            <a:endParaRPr lang="es-MX" sz="1200" b="1" i="1" dirty="0">
              <a:solidFill>
                <a:srgbClr val="C00000"/>
              </a:solidFill>
              <a:sym typeface="+mn-ea"/>
            </a:endParaRPr>
          </a:p>
        </p:txBody>
      </p:sp>
      <p:pic>
        <p:nvPicPr>
          <p:cNvPr id="19" name="Imagen 18"/>
          <p:cNvPicPr>
            <a:picLocks noChangeAspect="1"/>
          </p:cNvPicPr>
          <p:nvPr/>
        </p:nvPicPr>
        <p:blipFill>
          <a:blip r:embed="rId7"/>
          <a:stretch>
            <a:fillRect/>
          </a:stretch>
        </p:blipFill>
        <p:spPr>
          <a:xfrm>
            <a:off x="10966014" y="5817941"/>
            <a:ext cx="1329264" cy="1026026"/>
          </a:xfrm>
          <a:prstGeom prst="rect">
            <a:avLst/>
          </a:prstGeom>
        </p:spPr>
      </p:pic>
      <p:sp>
        <p:nvSpPr>
          <p:cNvPr id="2" name="Freeform 4"/>
          <p:cNvSpPr/>
          <p:nvPr/>
        </p:nvSpPr>
        <p:spPr>
          <a:xfrm>
            <a:off x="-255905" y="4288155"/>
            <a:ext cx="2258060" cy="2355215"/>
          </a:xfrm>
          <a:custGeom>
            <a:avLst/>
            <a:gdLst/>
            <a:ahLst/>
            <a:cxnLst/>
            <a:rect l="l" t="t" r="r" b="b"/>
            <a:pathLst>
              <a:path w="4732734" h="6019376">
                <a:moveTo>
                  <a:pt x="0" y="0"/>
                </a:moveTo>
                <a:lnTo>
                  <a:pt x="4732735" y="0"/>
                </a:lnTo>
                <a:lnTo>
                  <a:pt x="4732735" y="6019376"/>
                </a:lnTo>
                <a:lnTo>
                  <a:pt x="0" y="6019376"/>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3" name="Freeform 2"/>
          <p:cNvSpPr/>
          <p:nvPr/>
        </p:nvSpPr>
        <p:spPr>
          <a:xfrm>
            <a:off x="9578975" y="1423670"/>
            <a:ext cx="2716530" cy="2042795"/>
          </a:xfrm>
          <a:custGeom>
            <a:avLst/>
            <a:gdLst/>
            <a:ahLst/>
            <a:cxnLst/>
            <a:rect l="l" t="t" r="r" b="b"/>
            <a:pathLst>
              <a:path w="5134858" h="4107886">
                <a:moveTo>
                  <a:pt x="0" y="0"/>
                </a:moveTo>
                <a:lnTo>
                  <a:pt x="5134858" y="0"/>
                </a:lnTo>
                <a:lnTo>
                  <a:pt x="5134858" y="4107886"/>
                </a:lnTo>
                <a:lnTo>
                  <a:pt x="0" y="4107886"/>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upo 9"/>
          <p:cNvGrpSpPr/>
          <p:nvPr/>
        </p:nvGrpSpPr>
        <p:grpSpPr>
          <a:xfrm>
            <a:off x="0" y="4160"/>
            <a:ext cx="12122584" cy="1212330"/>
            <a:chOff x="221816" y="147783"/>
            <a:chExt cx="12122584" cy="1212330"/>
          </a:xfrm>
        </p:grpSpPr>
        <p:pic>
          <p:nvPicPr>
            <p:cNvPr id="52" name="Imagen 51"/>
            <p:cNvPicPr>
              <a:picLocks noChangeAspect="1"/>
            </p:cNvPicPr>
            <p:nvPr/>
          </p:nvPicPr>
          <p:blipFill>
            <a:blip r:embed="rId1"/>
            <a:stretch>
              <a:fillRect/>
            </a:stretch>
          </p:blipFill>
          <p:spPr>
            <a:xfrm>
              <a:off x="221816" y="147783"/>
              <a:ext cx="6506483" cy="1181265"/>
            </a:xfrm>
            <a:prstGeom prst="rect">
              <a:avLst/>
            </a:prstGeom>
          </p:spPr>
        </p:pic>
        <p:sp>
          <p:nvSpPr>
            <p:cNvPr id="53" name="Rectángulo 52"/>
            <p:cNvSpPr/>
            <p:nvPr/>
          </p:nvSpPr>
          <p:spPr>
            <a:xfrm>
              <a:off x="6657372" y="964584"/>
              <a:ext cx="5687028"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4" name="CuadroTexto 53"/>
            <p:cNvSpPr txBox="1"/>
            <p:nvPr/>
          </p:nvSpPr>
          <p:spPr>
            <a:xfrm>
              <a:off x="4341696" y="972013"/>
              <a:ext cx="6497320" cy="306705"/>
            </a:xfrm>
            <a:prstGeom prst="rect">
              <a:avLst/>
            </a:prstGeom>
            <a:noFill/>
          </p:spPr>
          <p:txBody>
            <a:bodyPr wrap="square" rtlCol="0">
              <a:spAutoFit/>
            </a:bodyPr>
            <a:lstStyle/>
            <a:p>
              <a:r>
                <a:rPr lang="es-MX" sz="1400" b="1" dirty="0">
                  <a:solidFill>
                    <a:schemeClr val="bg1"/>
                  </a:solidFill>
                </a:rPr>
                <a:t>Facultad de Contabilidad y Administración- 10, 11 y 12 de noviembre 2021</a:t>
              </a:r>
              <a:endParaRPr lang="es-MX" sz="1400" b="1" dirty="0">
                <a:solidFill>
                  <a:schemeClr val="bg1"/>
                </a:solidFill>
              </a:endParaRPr>
            </a:p>
          </p:txBody>
        </p:sp>
        <p:sp>
          <p:nvSpPr>
            <p:cNvPr id="55" name="CuadroTexto 54"/>
            <p:cNvSpPr txBox="1"/>
            <p:nvPr/>
          </p:nvSpPr>
          <p:spPr>
            <a:xfrm>
              <a:off x="635000" y="1052336"/>
              <a:ext cx="2882007" cy="307777"/>
            </a:xfrm>
            <a:prstGeom prst="rect">
              <a:avLst/>
            </a:prstGeom>
            <a:noFill/>
          </p:spPr>
          <p:txBody>
            <a:bodyPr wrap="none" rtlCol="0">
              <a:spAutoFit/>
            </a:bodyPr>
            <a:lstStyle/>
            <a:p>
              <a:r>
                <a:rPr lang="es-MX" sz="1400" dirty="0"/>
                <a:t>Universidad Autónoma de Querétaro</a:t>
              </a:r>
              <a:endParaRPr lang="es-MX" sz="1400" dirty="0"/>
            </a:p>
          </p:txBody>
        </p:sp>
        <p:pic>
          <p:nvPicPr>
            <p:cNvPr id="56" name="Imagen 55"/>
            <p:cNvPicPr>
              <a:picLocks noChangeAspect="1"/>
            </p:cNvPicPr>
            <p:nvPr/>
          </p:nvPicPr>
          <p:blipFill>
            <a:blip r:embed="rId2"/>
            <a:stretch>
              <a:fillRect/>
            </a:stretch>
          </p:blipFill>
          <p:spPr>
            <a:xfrm>
              <a:off x="1727408" y="253638"/>
              <a:ext cx="624078" cy="824051"/>
            </a:xfrm>
            <a:prstGeom prst="rect">
              <a:avLst/>
            </a:prstGeom>
          </p:spPr>
        </p:pic>
        <p:grpSp>
          <p:nvGrpSpPr>
            <p:cNvPr id="57" name="Grupo 56"/>
            <p:cNvGrpSpPr/>
            <p:nvPr/>
          </p:nvGrpSpPr>
          <p:grpSpPr>
            <a:xfrm>
              <a:off x="2438169" y="190957"/>
              <a:ext cx="2918099" cy="781051"/>
              <a:chOff x="458611" y="-1705663"/>
              <a:chExt cx="3093173" cy="951198"/>
            </a:xfrm>
          </p:grpSpPr>
          <p:sp>
            <p:nvSpPr>
              <p:cNvPr id="58" name="Cuadro de texto 2"/>
              <p:cNvSpPr txBox="1">
                <a:spLocks noChangeArrowheads="1"/>
              </p:cNvSpPr>
              <p:nvPr/>
            </p:nvSpPr>
            <p:spPr bwMode="auto">
              <a:xfrm>
                <a:off x="1418755" y="-1705663"/>
                <a:ext cx="2133029" cy="857251"/>
              </a:xfrm>
              <a:prstGeom prst="rect">
                <a:avLst/>
              </a:prstGeom>
              <a:solidFill>
                <a:srgbClr val="FFFFFF"/>
              </a:solidFill>
              <a:ln w="9525">
                <a:noFill/>
                <a:miter lim="800000"/>
              </a:ln>
            </p:spPr>
            <p:txBody>
              <a:bodyPr rot="0" vert="horz" wrap="square" lIns="91440" tIns="45720" rIns="91440" bIns="45720" anchor="t" anchorCtr="0">
                <a:noAutofit/>
              </a:bodyPr>
              <a:lstStyle/>
              <a:p>
                <a:pPr algn="ctr"/>
                <a:r>
                  <a:rPr lang="es-ES" sz="700" b="1" dirty="0">
                    <a:solidFill>
                      <a:srgbClr val="002060"/>
                    </a:solidFill>
                    <a:effectLst/>
                    <a:latin typeface="Arial" panose="020B0604020202090204" pitchFamily="34" charset="0"/>
                    <a:ea typeface="Calibri" panose="020F0502020204030204" pitchFamily="34" charset="0"/>
                  </a:rPr>
                  <a:t>CIGECOM</a:t>
                </a:r>
                <a:endParaRPr lang="es-MX" sz="1200" dirty="0">
                  <a:effectLst/>
                  <a:latin typeface="Times New Roman" panose="02020503050405090304" pitchFamily="18" charset="0"/>
                  <a:ea typeface="Calibri" panose="020F0502020204030204" pitchFamily="34" charset="0"/>
                </a:endParaRPr>
              </a:p>
              <a:p>
                <a:pPr algn="just"/>
                <a:r>
                  <a:rPr lang="es-ES" sz="700" dirty="0">
                    <a:effectLst/>
                    <a:latin typeface="Arial" panose="020B0604020202090204" pitchFamily="34" charset="0"/>
                    <a:ea typeface="Calibri" panose="020F0502020204030204" pitchFamily="34" charset="0"/>
                  </a:rPr>
                  <a:t>Congreso Internacional en Gestión Competitiva, Tecnología e Innovación, Coloquio estudiantil y IV Encuentro de Investigadores de la Red Iberoamericana RITMMA 2021</a:t>
                </a:r>
                <a:endParaRPr lang="es-MX" sz="1200" dirty="0">
                  <a:effectLst/>
                  <a:latin typeface="Times New Roman" panose="02020503050405090304" pitchFamily="18" charset="0"/>
                  <a:ea typeface="Calibri" panose="020F0502020204030204" pitchFamily="34" charset="0"/>
                </a:endParaRPr>
              </a:p>
            </p:txBody>
          </p:sp>
          <p:pic>
            <p:nvPicPr>
              <p:cNvPr id="59" name="Imagen 58" descr="Boomerang"/>
              <p:cNvPicPr>
                <a:picLocks noChangeAspect="1"/>
              </p:cNvPicPr>
              <p:nvPr/>
            </p:nvPicPr>
            <p:blipFill rotWithShape="1">
              <a:blip r:embed="rId3">
                <a:extLst>
                  <a:ext uri="{28A0092B-C50C-407E-A947-70E740481C1C}">
                    <a14:useLocalDpi xmlns:a14="http://schemas.microsoft.com/office/drawing/2010/main" val="0"/>
                  </a:ext>
                </a:extLst>
              </a:blip>
              <a:srcRect r="60360"/>
              <a:stretch>
                <a:fillRect/>
              </a:stretch>
            </p:blipFill>
            <p:spPr bwMode="auto">
              <a:xfrm>
                <a:off x="458611" y="-1701686"/>
                <a:ext cx="1040317" cy="947221"/>
              </a:xfrm>
              <a:prstGeom prst="rect">
                <a:avLst/>
              </a:prstGeom>
              <a:noFill/>
              <a:ln>
                <a:noFill/>
              </a:ln>
            </p:spPr>
          </p:pic>
        </p:grpSp>
        <p:pic>
          <p:nvPicPr>
            <p:cNvPr id="60" name="Imagen 59"/>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13688" y="574470"/>
              <a:ext cx="1342432" cy="407076"/>
            </a:xfrm>
            <a:prstGeom prst="rect">
              <a:avLst/>
            </a:prstGeom>
            <a:noFill/>
            <a:ln>
              <a:noFill/>
            </a:ln>
          </p:spPr>
        </p:pic>
        <p:pic>
          <p:nvPicPr>
            <p:cNvPr id="61" name="Imagen 60"/>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443287" y="221570"/>
              <a:ext cx="1342432" cy="360005"/>
            </a:xfrm>
            <a:prstGeom prst="rect">
              <a:avLst/>
            </a:prstGeom>
            <a:noFill/>
          </p:spPr>
        </p:pic>
        <p:pic>
          <p:nvPicPr>
            <p:cNvPr id="62" name="Imagen 61"/>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968540" y="242198"/>
              <a:ext cx="829310" cy="639445"/>
            </a:xfrm>
            <a:prstGeom prst="rect">
              <a:avLst/>
            </a:prstGeom>
            <a:noFill/>
          </p:spPr>
        </p:pic>
      </p:grpSp>
      <p:sp>
        <p:nvSpPr>
          <p:cNvPr id="12" name="Rectángulo 11"/>
          <p:cNvSpPr/>
          <p:nvPr/>
        </p:nvSpPr>
        <p:spPr>
          <a:xfrm>
            <a:off x="0" y="6490270"/>
            <a:ext cx="12192000"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altLang="es-MX" dirty="0">
                <a:sym typeface="+mn-ea"/>
              </a:rPr>
              <a:t>Flor de Perlas Vásquez Hernández</a:t>
            </a:r>
            <a:r>
              <a:rPr lang="es-MX" dirty="0">
                <a:sym typeface="+mn-ea"/>
              </a:rPr>
              <a:t> – Maestría </a:t>
            </a:r>
            <a:r>
              <a:rPr lang="es-ES" altLang="es-MX" dirty="0">
                <a:sym typeface="+mn-ea"/>
              </a:rPr>
              <a:t>en Negocios y Comercio Internacional</a:t>
            </a:r>
            <a:r>
              <a:rPr lang="es-MX" dirty="0">
                <a:sym typeface="+mn-ea"/>
              </a:rPr>
              <a:t>– </a:t>
            </a:r>
            <a:r>
              <a:rPr lang="es-ES" altLang="es-MX" dirty="0">
                <a:sym typeface="+mn-ea"/>
              </a:rPr>
              <a:t>5° semestre</a:t>
            </a:r>
            <a:endParaRPr lang="es-MX" dirty="0"/>
          </a:p>
        </p:txBody>
      </p:sp>
      <p:sp>
        <p:nvSpPr>
          <p:cNvPr id="3" name="Rectángulo 2"/>
          <p:cNvSpPr/>
          <p:nvPr/>
        </p:nvSpPr>
        <p:spPr>
          <a:xfrm>
            <a:off x="10617200" y="0"/>
            <a:ext cx="1574800" cy="11799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dirty="0"/>
              <a:t>Área de video si lo graban en ZOOM</a:t>
            </a:r>
            <a:endParaRPr lang="es-MX" sz="1400" dirty="0"/>
          </a:p>
          <a:p>
            <a:pPr algn="ctr"/>
            <a:r>
              <a:rPr lang="es-MX" sz="1400" dirty="0"/>
              <a:t>(quita este recuadro)</a:t>
            </a:r>
            <a:endParaRPr lang="es-MX" sz="1400" dirty="0"/>
          </a:p>
        </p:txBody>
      </p:sp>
      <p:sp>
        <p:nvSpPr>
          <p:cNvPr id="17" name="CuadroTexto 16"/>
          <p:cNvSpPr txBox="1"/>
          <p:nvPr/>
        </p:nvSpPr>
        <p:spPr>
          <a:xfrm>
            <a:off x="7788910" y="3175"/>
            <a:ext cx="2717165" cy="778510"/>
          </a:xfrm>
          <a:prstGeom prst="rect">
            <a:avLst/>
          </a:prstGeom>
          <a:noFill/>
        </p:spPr>
        <p:txBody>
          <a:bodyPr wrap="square" rtlCol="0">
            <a:noAutofit/>
          </a:bodyPr>
          <a:lstStyle/>
          <a:p>
            <a:pPr algn="ctr"/>
            <a:r>
              <a:rPr lang="es-MX" sz="1200" b="1" dirty="0">
                <a:sym typeface="+mn-ea"/>
              </a:rPr>
              <a:t>Evaluar la viabilidad de establecer una empresa productora y exportadora de café en Oaxaca, con destino a EUA.</a:t>
            </a:r>
            <a:endParaRPr lang="es-MX" sz="1200" b="1" i="1" dirty="0">
              <a:solidFill>
                <a:srgbClr val="C00000"/>
              </a:solidFill>
              <a:sym typeface="+mn-ea"/>
            </a:endParaRPr>
          </a:p>
        </p:txBody>
      </p:sp>
      <p:pic>
        <p:nvPicPr>
          <p:cNvPr id="19" name="Imagen 18"/>
          <p:cNvPicPr>
            <a:picLocks noChangeAspect="1"/>
          </p:cNvPicPr>
          <p:nvPr/>
        </p:nvPicPr>
        <p:blipFill>
          <a:blip r:embed="rId7"/>
          <a:stretch>
            <a:fillRect/>
          </a:stretch>
        </p:blipFill>
        <p:spPr>
          <a:xfrm>
            <a:off x="10966014" y="5817941"/>
            <a:ext cx="1329264" cy="1026026"/>
          </a:xfrm>
          <a:prstGeom prst="rect">
            <a:avLst/>
          </a:prstGeom>
        </p:spPr>
      </p:pic>
      <p:graphicFrame>
        <p:nvGraphicFramePr>
          <p:cNvPr id="2" name="Tabla 1"/>
          <p:cNvGraphicFramePr/>
          <p:nvPr/>
        </p:nvGraphicFramePr>
        <p:xfrm>
          <a:off x="412750" y="1271905"/>
          <a:ext cx="10835640" cy="5047615"/>
        </p:xfrm>
        <a:graphic>
          <a:graphicData uri="http://schemas.openxmlformats.org/drawingml/2006/table">
            <a:tbl>
              <a:tblPr/>
              <a:tblGrid>
                <a:gridCol w="2708910"/>
                <a:gridCol w="2708910"/>
                <a:gridCol w="2708910"/>
                <a:gridCol w="2708910"/>
              </a:tblGrid>
              <a:tr h="259715">
                <a:tc>
                  <a:txBody>
                    <a:bodyPr/>
                    <a:p>
                      <a:pPr marL="68580" indent="0" algn="ctr">
                        <a:spcBef>
                          <a:spcPct val="0"/>
                        </a:spcBef>
                        <a:spcAft>
                          <a:spcPct val="0"/>
                        </a:spcAft>
                      </a:pPr>
                      <a:r>
                        <a:rPr sz="1600" i="0">
                          <a:solidFill>
                            <a:srgbClr val="FFFFFF"/>
                          </a:solidFill>
                          <a:latin typeface="Times New Roman" panose="02020503050405090304"/>
                          <a:ea typeface="SimSun"/>
                        </a:rPr>
                        <a:t>NOMBRE DE TEORÍA</a:t>
                      </a:r>
                      <a:endParaRPr sz="1600" i="0">
                        <a:solidFill>
                          <a:srgbClr val="FFFFFF"/>
                        </a:solidFill>
                        <a:latin typeface="Times New Roman" panose="02020503050405090304"/>
                        <a:ea typeface="SimSun"/>
                      </a:endParaRPr>
                    </a:p>
                  </a:txBody>
                  <a:tcPr marL="68580" marR="68580" marT="0" marB="0" anchor="ctr" anchorCtr="0">
                    <a:lnL w="12700" cap="flat" cmpd="sng">
                      <a:solidFill>
                        <a:srgbClr val="4BACC6"/>
                      </a:solidFill>
                      <a:prstDash val="solid"/>
                      <a:headEnd type="none" w="med" len="med"/>
                      <a:tailEnd type="none" w="med" len="med"/>
                    </a:lnL>
                    <a:lnR w="12700" cap="flat" cmpd="sng">
                      <a:solidFill>
                        <a:srgbClr val="4BACC6"/>
                      </a:solidFill>
                      <a:prstDash val="solid"/>
                      <a:headEnd type="none" w="med" len="med"/>
                      <a:tailEnd type="none" w="med" len="med"/>
                    </a:lnR>
                    <a:lnT w="12700" cap="flat" cmpd="sng">
                      <a:solidFill>
                        <a:srgbClr val="4BACC6"/>
                      </a:solidFill>
                      <a:prstDash val="solid"/>
                      <a:headEnd type="none" w="med" len="med"/>
                      <a:tailEnd type="none" w="med" len="med"/>
                    </a:lnT>
                    <a:lnB w="28575" cap="flat" cmpd="sng">
                      <a:solidFill>
                        <a:srgbClr val="FFFFFF"/>
                      </a:solidFill>
                      <a:prstDash val="solid"/>
                      <a:headEnd type="none" w="med" len="med"/>
                      <a:tailEnd type="none" w="med" len="med"/>
                    </a:lnB>
                    <a:solidFill>
                      <a:srgbClr val="4BACC6"/>
                    </a:solidFill>
                  </a:tcPr>
                </a:tc>
                <a:tc>
                  <a:txBody>
                    <a:bodyPr/>
                    <a:p>
                      <a:pPr marL="68580" indent="0" algn="ctr">
                        <a:spcBef>
                          <a:spcPct val="0"/>
                        </a:spcBef>
                        <a:spcAft>
                          <a:spcPct val="0"/>
                        </a:spcAft>
                      </a:pPr>
                      <a:r>
                        <a:rPr sz="1600" i="0">
                          <a:solidFill>
                            <a:srgbClr val="FFFFFF"/>
                          </a:solidFill>
                          <a:latin typeface="Times New Roman" panose="02020503050405090304"/>
                          <a:ea typeface="SimSun"/>
                        </a:rPr>
                        <a:t>TEORÍA</a:t>
                      </a:r>
                      <a:endParaRPr sz="1600" i="0">
                        <a:solidFill>
                          <a:srgbClr val="FFFFFF"/>
                        </a:solidFill>
                        <a:latin typeface="Times New Roman" panose="02020503050405090304"/>
                        <a:ea typeface="SimSun"/>
                      </a:endParaRPr>
                    </a:p>
                  </a:txBody>
                  <a:tcPr marL="68580" marR="68580" marT="0" marB="0" anchor="ctr" anchorCtr="0">
                    <a:lnL w="12700" cap="flat" cmpd="sng">
                      <a:solidFill>
                        <a:srgbClr val="4BACC6"/>
                      </a:solidFill>
                      <a:prstDash val="solid"/>
                      <a:headEnd type="none" w="med" len="med"/>
                      <a:tailEnd type="none" w="med" len="med"/>
                    </a:lnL>
                    <a:lnR w="12700" cap="flat" cmpd="sng">
                      <a:solidFill>
                        <a:srgbClr val="4BACC6"/>
                      </a:solidFill>
                      <a:prstDash val="solid"/>
                      <a:headEnd type="none" w="med" len="med"/>
                      <a:tailEnd type="none" w="med" len="med"/>
                    </a:lnR>
                    <a:lnT w="12700" cap="flat" cmpd="sng">
                      <a:solidFill>
                        <a:srgbClr val="4BACC6"/>
                      </a:solidFill>
                      <a:prstDash val="solid"/>
                      <a:headEnd type="none" w="med" len="med"/>
                      <a:tailEnd type="none" w="med" len="med"/>
                    </a:lnT>
                    <a:lnB w="28575" cap="flat" cmpd="sng">
                      <a:solidFill>
                        <a:srgbClr val="FFFFFF"/>
                      </a:solidFill>
                      <a:prstDash val="solid"/>
                      <a:headEnd type="none" w="med" len="med"/>
                      <a:tailEnd type="none" w="med" len="med"/>
                    </a:lnB>
                    <a:solidFill>
                      <a:srgbClr val="4BACC6"/>
                    </a:solidFill>
                  </a:tcPr>
                </a:tc>
                <a:tc>
                  <a:txBody>
                    <a:bodyPr/>
                    <a:p>
                      <a:pPr marL="68580" indent="0" algn="ctr">
                        <a:spcBef>
                          <a:spcPct val="0"/>
                        </a:spcBef>
                        <a:spcAft>
                          <a:spcPct val="0"/>
                        </a:spcAft>
                      </a:pPr>
                      <a:r>
                        <a:rPr sz="1600" i="0">
                          <a:solidFill>
                            <a:srgbClr val="FFFFFF"/>
                          </a:solidFill>
                          <a:latin typeface="Times New Roman" panose="02020503050405090304"/>
                          <a:ea typeface="SimSun"/>
                        </a:rPr>
                        <a:t>RELACIÓN CON TEMA</a:t>
                      </a:r>
                      <a:endParaRPr sz="1600" i="0">
                        <a:solidFill>
                          <a:srgbClr val="FFFFFF"/>
                        </a:solidFill>
                        <a:latin typeface="Times New Roman" panose="02020503050405090304"/>
                        <a:ea typeface="SimSun"/>
                      </a:endParaRPr>
                    </a:p>
                  </a:txBody>
                  <a:tcPr marL="68580" marR="68580" marT="0" marB="0" anchor="ctr" anchorCtr="0">
                    <a:lnL w="12700" cap="flat" cmpd="sng">
                      <a:solidFill>
                        <a:srgbClr val="4BACC6"/>
                      </a:solidFill>
                      <a:prstDash val="solid"/>
                      <a:headEnd type="none" w="med" len="med"/>
                      <a:tailEnd type="none" w="med" len="med"/>
                    </a:lnL>
                    <a:lnR w="12700" cap="flat" cmpd="sng">
                      <a:solidFill>
                        <a:srgbClr val="4BACC6"/>
                      </a:solidFill>
                      <a:prstDash val="solid"/>
                      <a:headEnd type="none" w="med" len="med"/>
                      <a:tailEnd type="none" w="med" len="med"/>
                    </a:lnR>
                    <a:lnT w="12700" cap="flat" cmpd="sng">
                      <a:solidFill>
                        <a:srgbClr val="4BACC6"/>
                      </a:solidFill>
                      <a:prstDash val="solid"/>
                      <a:headEnd type="none" w="med" len="med"/>
                      <a:tailEnd type="none" w="med" len="med"/>
                    </a:lnT>
                    <a:lnB w="28575" cap="flat" cmpd="sng">
                      <a:solidFill>
                        <a:srgbClr val="FFFFFF"/>
                      </a:solidFill>
                      <a:prstDash val="solid"/>
                      <a:headEnd type="none" w="med" len="med"/>
                      <a:tailEnd type="none" w="med" len="med"/>
                    </a:lnB>
                    <a:solidFill>
                      <a:srgbClr val="4BACC6"/>
                    </a:solidFill>
                  </a:tcPr>
                </a:tc>
                <a:tc>
                  <a:txBody>
                    <a:bodyPr/>
                    <a:p>
                      <a:pPr marL="68580" indent="0" algn="ctr">
                        <a:spcBef>
                          <a:spcPct val="0"/>
                        </a:spcBef>
                        <a:spcAft>
                          <a:spcPct val="0"/>
                        </a:spcAft>
                      </a:pPr>
                      <a:r>
                        <a:rPr sz="1600" i="0">
                          <a:solidFill>
                            <a:srgbClr val="FFFFFF"/>
                          </a:solidFill>
                          <a:latin typeface="Times New Roman" panose="02020503050405090304"/>
                          <a:ea typeface="SimSun"/>
                        </a:rPr>
                        <a:t>AUTOR</a:t>
                      </a:r>
                      <a:endParaRPr sz="1600" i="0">
                        <a:solidFill>
                          <a:srgbClr val="FFFFFF"/>
                        </a:solidFill>
                        <a:latin typeface="Times New Roman" panose="02020503050405090304"/>
                        <a:ea typeface="SimSun"/>
                      </a:endParaRPr>
                    </a:p>
                  </a:txBody>
                  <a:tcPr marL="68580" marR="68580" marT="0" marB="0" anchor="ctr" anchorCtr="0">
                    <a:lnL w="12700" cap="flat" cmpd="sng">
                      <a:solidFill>
                        <a:srgbClr val="4BACC6"/>
                      </a:solidFill>
                      <a:prstDash val="solid"/>
                      <a:headEnd type="none" w="med" len="med"/>
                      <a:tailEnd type="none" w="med" len="med"/>
                    </a:lnL>
                    <a:lnR w="12700" cap="flat" cmpd="sng">
                      <a:solidFill>
                        <a:srgbClr val="4BACC6"/>
                      </a:solidFill>
                      <a:prstDash val="solid"/>
                      <a:headEnd type="none" w="med" len="med"/>
                      <a:tailEnd type="none" w="med" len="med"/>
                    </a:lnR>
                    <a:lnT w="12700" cap="flat" cmpd="sng">
                      <a:solidFill>
                        <a:srgbClr val="4BACC6"/>
                      </a:solidFill>
                      <a:prstDash val="solid"/>
                      <a:headEnd type="none" w="med" len="med"/>
                      <a:tailEnd type="none" w="med" len="med"/>
                    </a:lnT>
                    <a:lnB w="28575" cap="flat" cmpd="sng">
                      <a:solidFill>
                        <a:srgbClr val="FFFFFF"/>
                      </a:solidFill>
                      <a:prstDash val="solid"/>
                      <a:headEnd type="none" w="med" len="med"/>
                      <a:tailEnd type="none" w="med" len="med"/>
                    </a:lnB>
                    <a:solidFill>
                      <a:srgbClr val="4BACC6"/>
                    </a:solidFill>
                  </a:tcPr>
                </a:tc>
              </a:tr>
              <a:tr h="2194560">
                <a:tc>
                  <a:txBody>
                    <a:bodyPr/>
                    <a:p>
                      <a:pPr marL="85725" indent="0" algn="ctr">
                        <a:spcBef>
                          <a:spcPct val="0"/>
                        </a:spcBef>
                        <a:spcAft>
                          <a:spcPct val="0"/>
                        </a:spcAft>
                      </a:pPr>
                      <a:r>
                        <a:rPr sz="1600" i="0">
                          <a:solidFill>
                            <a:srgbClr val="000000"/>
                          </a:solidFill>
                          <a:latin typeface="Times New Roman" panose="02020503050405090304"/>
                          <a:ea typeface="SimSun"/>
                        </a:rPr>
                        <a:t>Teoría del capital Social</a:t>
                      </a:r>
                      <a:endParaRPr sz="1600" i="0">
                        <a:solidFill>
                          <a:srgbClr val="000000"/>
                        </a:solidFill>
                        <a:latin typeface="Times New Roman" panose="02020503050405090304"/>
                        <a:ea typeface="SimSun"/>
                      </a:endParaRPr>
                    </a:p>
                  </a:txBody>
                  <a:tcPr marL="68580" marR="68580" marT="0" marB="0" anchor="ctr" anchorCtr="0">
                    <a:lnL w="12700" cap="flat" cmpd="sng">
                      <a:solidFill>
                        <a:srgbClr val="4BACC6"/>
                      </a:solidFill>
                      <a:prstDash val="solid"/>
                      <a:headEnd type="none" w="med" len="med"/>
                      <a:tailEnd type="none" w="med" len="med"/>
                    </a:lnL>
                    <a:lnR w="12700" cap="flat" cmpd="sng">
                      <a:solidFill>
                        <a:srgbClr val="4BACC6"/>
                      </a:solidFill>
                      <a:prstDash val="solid"/>
                      <a:headEnd type="none" w="med" len="med"/>
                      <a:tailEnd type="none" w="med" len="med"/>
                    </a:lnR>
                    <a:lnT w="28575" cap="flat" cmpd="sng">
                      <a:solidFill>
                        <a:srgbClr val="FFFFFF"/>
                      </a:solidFill>
                      <a:prstDash val="solid"/>
                      <a:headEnd type="none" w="med" len="med"/>
                      <a:tailEnd type="none" w="med" len="med"/>
                    </a:lnT>
                    <a:lnB w="12700" cap="flat" cmpd="sng">
                      <a:solidFill>
                        <a:srgbClr val="4BACC6"/>
                      </a:solidFill>
                      <a:prstDash val="solid"/>
                      <a:headEnd type="none" w="med" len="med"/>
                      <a:tailEnd type="none" w="med" len="med"/>
                    </a:lnB>
                    <a:solidFill>
                      <a:srgbClr val="B7DDE8"/>
                    </a:solidFill>
                  </a:tcPr>
                </a:tc>
                <a:tc>
                  <a:txBody>
                    <a:bodyPr/>
                    <a:p>
                      <a:pPr marL="85725" indent="0" algn="l">
                        <a:spcBef>
                          <a:spcPct val="0"/>
                        </a:spcBef>
                        <a:spcAft>
                          <a:spcPct val="0"/>
                        </a:spcAft>
                      </a:pPr>
                      <a:r>
                        <a:rPr sz="1600" i="0">
                          <a:solidFill>
                            <a:srgbClr val="000000"/>
                          </a:solidFill>
                          <a:latin typeface="Times New Roman" panose="02020503050405090304"/>
                          <a:ea typeface="SimSun"/>
                        </a:rPr>
                        <a:t>Se relaciona con las características de la organización social, como son las redes, las normas y la confianza, que facilitan la organización, cooperación y orden para un beneficio mutuo.</a:t>
                      </a:r>
                      <a:endParaRPr sz="1600" i="0">
                        <a:solidFill>
                          <a:srgbClr val="000000"/>
                        </a:solidFill>
                        <a:latin typeface="Times New Roman" panose="02020503050405090304"/>
                        <a:ea typeface="SimSun"/>
                      </a:endParaRPr>
                    </a:p>
                    <a:p>
                      <a:pPr marL="85725" indent="0" algn="l">
                        <a:spcBef>
                          <a:spcPct val="0"/>
                        </a:spcBef>
                        <a:spcAft>
                          <a:spcPct val="0"/>
                        </a:spcAft>
                      </a:pPr>
                      <a:r>
                        <a:rPr sz="1600" i="0">
                          <a:solidFill>
                            <a:srgbClr val="000000"/>
                          </a:solidFill>
                          <a:latin typeface="Times New Roman" panose="02020503050405090304"/>
                          <a:ea typeface="SimSun"/>
                        </a:rPr>
                        <a:t> </a:t>
                      </a:r>
                      <a:endParaRPr sz="1600" i="0">
                        <a:solidFill>
                          <a:srgbClr val="000000"/>
                        </a:solidFill>
                        <a:latin typeface="Times New Roman" panose="02020503050405090304"/>
                        <a:ea typeface="SimSun"/>
                      </a:endParaRPr>
                    </a:p>
                  </a:txBody>
                  <a:tcPr marL="68580" marR="68580" marT="0" marB="0" anchor="ctr" anchorCtr="0">
                    <a:lnL w="12700" cap="flat" cmpd="sng">
                      <a:solidFill>
                        <a:srgbClr val="4BACC6"/>
                      </a:solidFill>
                      <a:prstDash val="solid"/>
                      <a:headEnd type="none" w="med" len="med"/>
                      <a:tailEnd type="none" w="med" len="med"/>
                    </a:lnL>
                    <a:lnR w="12700" cap="flat" cmpd="sng">
                      <a:solidFill>
                        <a:srgbClr val="4BACC6"/>
                      </a:solidFill>
                      <a:prstDash val="solid"/>
                      <a:headEnd type="none" w="med" len="med"/>
                      <a:tailEnd type="none" w="med" len="med"/>
                    </a:lnR>
                    <a:lnT w="28575" cap="flat" cmpd="sng">
                      <a:solidFill>
                        <a:srgbClr val="FFFFFF"/>
                      </a:solidFill>
                      <a:prstDash val="solid"/>
                      <a:headEnd type="none" w="med" len="med"/>
                      <a:tailEnd type="none" w="med" len="med"/>
                    </a:lnT>
                    <a:lnB w="12700" cap="flat" cmpd="sng">
                      <a:solidFill>
                        <a:srgbClr val="4BACC6"/>
                      </a:solidFill>
                      <a:prstDash val="solid"/>
                      <a:headEnd type="none" w="med" len="med"/>
                      <a:tailEnd type="none" w="med" len="med"/>
                    </a:lnB>
                    <a:solidFill>
                      <a:srgbClr val="B7DDE8"/>
                    </a:solidFill>
                  </a:tcPr>
                </a:tc>
                <a:tc>
                  <a:txBody>
                    <a:bodyPr/>
                    <a:p>
                      <a:pPr marL="85725" indent="0" algn="l">
                        <a:spcBef>
                          <a:spcPct val="0"/>
                        </a:spcBef>
                        <a:spcAft>
                          <a:spcPct val="0"/>
                        </a:spcAft>
                      </a:pPr>
                      <a:r>
                        <a:rPr sz="1600" i="0">
                          <a:solidFill>
                            <a:srgbClr val="000000"/>
                          </a:solidFill>
                          <a:latin typeface="Times New Roman" panose="02020503050405090304"/>
                          <a:ea typeface="SimSun"/>
                        </a:rPr>
                        <a:t>En el contexto actual, puede ser relevante para entender cómo las cooperativas y redes locales pueden mejorar la viabilidad del proyecto.</a:t>
                      </a:r>
                      <a:endParaRPr sz="1600" i="0">
                        <a:solidFill>
                          <a:srgbClr val="000000"/>
                        </a:solidFill>
                        <a:latin typeface="Times New Roman" panose="02020503050405090304"/>
                        <a:ea typeface="SimSun"/>
                      </a:endParaRPr>
                    </a:p>
                  </a:txBody>
                  <a:tcPr marL="68580" marR="68580" marT="0" marB="0" anchor="ctr" anchorCtr="0">
                    <a:lnL w="12700" cap="flat" cmpd="sng">
                      <a:solidFill>
                        <a:srgbClr val="4BACC6"/>
                      </a:solidFill>
                      <a:prstDash val="solid"/>
                      <a:headEnd type="none" w="med" len="med"/>
                      <a:tailEnd type="none" w="med" len="med"/>
                    </a:lnL>
                    <a:lnR w="12700" cap="flat" cmpd="sng">
                      <a:solidFill>
                        <a:srgbClr val="4BACC6"/>
                      </a:solidFill>
                      <a:prstDash val="solid"/>
                      <a:headEnd type="none" w="med" len="med"/>
                      <a:tailEnd type="none" w="med" len="med"/>
                    </a:lnR>
                    <a:lnT w="28575" cap="flat" cmpd="sng">
                      <a:solidFill>
                        <a:srgbClr val="FFFFFF"/>
                      </a:solidFill>
                      <a:prstDash val="solid"/>
                      <a:headEnd type="none" w="med" len="med"/>
                      <a:tailEnd type="none" w="med" len="med"/>
                    </a:lnT>
                    <a:lnB w="12700" cap="flat" cmpd="sng">
                      <a:solidFill>
                        <a:srgbClr val="4BACC6"/>
                      </a:solidFill>
                      <a:prstDash val="solid"/>
                      <a:headEnd type="none" w="med" len="med"/>
                      <a:tailEnd type="none" w="med" len="med"/>
                    </a:lnB>
                    <a:solidFill>
                      <a:srgbClr val="B7DDE8"/>
                    </a:solidFill>
                  </a:tcPr>
                </a:tc>
                <a:tc>
                  <a:txBody>
                    <a:bodyPr/>
                    <a:p>
                      <a:pPr marL="85725" indent="0" algn="ctr">
                        <a:spcBef>
                          <a:spcPct val="0"/>
                        </a:spcBef>
                        <a:spcAft>
                          <a:spcPct val="0"/>
                        </a:spcAft>
                      </a:pPr>
                      <a:r>
                        <a:rPr sz="1600" i="0">
                          <a:solidFill>
                            <a:srgbClr val="000000"/>
                          </a:solidFill>
                          <a:latin typeface="Times New Roman" panose="02020503050405090304"/>
                          <a:ea typeface="SimSun"/>
                        </a:rPr>
                        <a:t>Robert D. Putnam (1993)</a:t>
                      </a:r>
                      <a:endParaRPr sz="1600" i="0">
                        <a:solidFill>
                          <a:srgbClr val="000000"/>
                        </a:solidFill>
                        <a:latin typeface="Times New Roman" panose="02020503050405090304"/>
                        <a:ea typeface="SimSun"/>
                      </a:endParaRPr>
                    </a:p>
                  </a:txBody>
                  <a:tcPr marL="68580" marR="68580" marT="0" marB="0" anchor="ctr" anchorCtr="0">
                    <a:lnL w="12700" cap="flat" cmpd="sng">
                      <a:solidFill>
                        <a:srgbClr val="4BACC6"/>
                      </a:solidFill>
                      <a:prstDash val="solid"/>
                      <a:headEnd type="none" w="med" len="med"/>
                      <a:tailEnd type="none" w="med" len="med"/>
                    </a:lnL>
                    <a:lnR w="12700" cap="flat" cmpd="sng">
                      <a:solidFill>
                        <a:srgbClr val="4BACC6"/>
                      </a:solidFill>
                      <a:prstDash val="solid"/>
                      <a:headEnd type="none" w="med" len="med"/>
                      <a:tailEnd type="none" w="med" len="med"/>
                    </a:lnR>
                    <a:lnT w="28575" cap="flat" cmpd="sng">
                      <a:solidFill>
                        <a:srgbClr val="FFFFFF"/>
                      </a:solidFill>
                      <a:prstDash val="solid"/>
                      <a:headEnd type="none" w="med" len="med"/>
                      <a:tailEnd type="none" w="med" len="med"/>
                    </a:lnT>
                    <a:lnB w="12700" cap="flat" cmpd="sng">
                      <a:solidFill>
                        <a:srgbClr val="4BACC6"/>
                      </a:solidFill>
                      <a:prstDash val="solid"/>
                      <a:headEnd type="none" w="med" len="med"/>
                      <a:tailEnd type="none" w="med" len="med"/>
                    </a:lnB>
                    <a:solidFill>
                      <a:srgbClr val="B7DDE8"/>
                    </a:solidFill>
                  </a:tcPr>
                </a:tc>
              </a:tr>
              <a:tr h="2593340">
                <a:tc>
                  <a:txBody>
                    <a:bodyPr/>
                    <a:p>
                      <a:pPr marL="85725" indent="0" algn="ctr">
                        <a:spcBef>
                          <a:spcPct val="0"/>
                        </a:spcBef>
                        <a:spcAft>
                          <a:spcPct val="0"/>
                        </a:spcAft>
                      </a:pPr>
                      <a:r>
                        <a:rPr sz="1600" i="0">
                          <a:solidFill>
                            <a:srgbClr val="000000"/>
                          </a:solidFill>
                          <a:latin typeface="Times New Roman" panose="02020503050405090304"/>
                          <a:ea typeface="SimSun"/>
                        </a:rPr>
                        <a:t>Teoría de la cadena de valor</a:t>
                      </a:r>
                      <a:endParaRPr sz="1600" i="0">
                        <a:solidFill>
                          <a:srgbClr val="000000"/>
                        </a:solidFill>
                        <a:latin typeface="Times New Roman" panose="02020503050405090304"/>
                        <a:ea typeface="SimSun"/>
                      </a:endParaRPr>
                    </a:p>
                  </a:txBody>
                  <a:tcPr marL="68580" marR="68580" marT="0" marB="0" anchor="ctr" anchorCtr="0">
                    <a:lnL w="12700" cap="flat" cmpd="sng">
                      <a:solidFill>
                        <a:srgbClr val="4BACC6"/>
                      </a:solidFill>
                      <a:prstDash val="solid"/>
                      <a:headEnd type="none" w="med" len="med"/>
                      <a:tailEnd type="none" w="med" len="med"/>
                    </a:lnL>
                    <a:lnR w="12700" cap="flat" cmpd="sng">
                      <a:solidFill>
                        <a:srgbClr val="4BACC6"/>
                      </a:solidFill>
                      <a:prstDash val="solid"/>
                      <a:headEnd type="none" w="med" len="med"/>
                      <a:tailEnd type="none" w="med" len="med"/>
                    </a:lnR>
                    <a:lnT w="12700" cap="flat" cmpd="sng">
                      <a:solidFill>
                        <a:srgbClr val="4BACC6"/>
                      </a:solidFill>
                      <a:prstDash val="solid"/>
                      <a:headEnd type="none" w="med" len="med"/>
                      <a:tailEnd type="none" w="med" len="med"/>
                    </a:lnT>
                    <a:lnB w="12700" cap="flat" cmpd="sng">
                      <a:solidFill>
                        <a:srgbClr val="4BACC6"/>
                      </a:solidFill>
                      <a:prstDash val="solid"/>
                      <a:headEnd type="none" w="med" len="med"/>
                      <a:tailEnd type="none" w="med" len="med"/>
                    </a:lnB>
                    <a:solidFill>
                      <a:srgbClr val="FFFFFF"/>
                    </a:solidFill>
                  </a:tcPr>
                </a:tc>
                <a:tc>
                  <a:txBody>
                    <a:bodyPr/>
                    <a:p>
                      <a:pPr marL="85725" indent="0" algn="l">
                        <a:spcBef>
                          <a:spcPct val="0"/>
                        </a:spcBef>
                        <a:spcAft>
                          <a:spcPct val="0"/>
                        </a:spcAft>
                      </a:pPr>
                      <a:r>
                        <a:rPr sz="1600" i="0">
                          <a:solidFill>
                            <a:srgbClr val="000000"/>
                          </a:solidFill>
                          <a:latin typeface="Times New Roman" panose="02020503050405090304"/>
                          <a:ea typeface="SimSun"/>
                        </a:rPr>
                        <a:t>Modelo de análisis estratégico que analiza a las empresas al analizar sus ventajas competitivas, proponer mejoras en sus prácticas, propuestas para operar de manera eficiente, incrementar los márgenes de beneficio y mejorar su rentabilidad.</a:t>
                      </a:r>
                      <a:endParaRPr sz="1600" i="0">
                        <a:solidFill>
                          <a:srgbClr val="000000"/>
                        </a:solidFill>
                        <a:latin typeface="Times New Roman" panose="02020503050405090304"/>
                        <a:ea typeface="SimSun"/>
                      </a:endParaRPr>
                    </a:p>
                    <a:p>
                      <a:pPr marL="85725" indent="0" algn="l">
                        <a:spcBef>
                          <a:spcPct val="0"/>
                        </a:spcBef>
                        <a:spcAft>
                          <a:spcPct val="0"/>
                        </a:spcAft>
                      </a:pPr>
                      <a:r>
                        <a:rPr sz="1600" i="0">
                          <a:solidFill>
                            <a:srgbClr val="000000"/>
                          </a:solidFill>
                          <a:latin typeface="Times New Roman" panose="02020503050405090304"/>
                          <a:ea typeface="SimSun"/>
                        </a:rPr>
                        <a:t> </a:t>
                      </a:r>
                      <a:endParaRPr sz="1600" i="0">
                        <a:solidFill>
                          <a:srgbClr val="000000"/>
                        </a:solidFill>
                        <a:latin typeface="Times New Roman" panose="02020503050405090304"/>
                        <a:ea typeface="SimSun"/>
                      </a:endParaRPr>
                    </a:p>
                  </a:txBody>
                  <a:tcPr marL="68580" marR="68580" marT="0" marB="0" anchor="ctr" anchorCtr="0">
                    <a:lnL w="12700" cap="flat" cmpd="sng">
                      <a:solidFill>
                        <a:srgbClr val="4BACC6"/>
                      </a:solidFill>
                      <a:prstDash val="solid"/>
                      <a:headEnd type="none" w="med" len="med"/>
                      <a:tailEnd type="none" w="med" len="med"/>
                    </a:lnL>
                    <a:lnR w="12700" cap="flat" cmpd="sng">
                      <a:solidFill>
                        <a:srgbClr val="4BACC6"/>
                      </a:solidFill>
                      <a:prstDash val="solid"/>
                      <a:headEnd type="none" w="med" len="med"/>
                      <a:tailEnd type="none" w="med" len="med"/>
                    </a:lnR>
                    <a:lnT w="12700" cap="flat" cmpd="sng">
                      <a:solidFill>
                        <a:srgbClr val="4BACC6"/>
                      </a:solidFill>
                      <a:prstDash val="solid"/>
                      <a:headEnd type="none" w="med" len="med"/>
                      <a:tailEnd type="none" w="med" len="med"/>
                    </a:lnT>
                    <a:lnB w="12700" cap="flat" cmpd="sng">
                      <a:solidFill>
                        <a:srgbClr val="4BACC6"/>
                      </a:solidFill>
                      <a:prstDash val="solid"/>
                      <a:headEnd type="none" w="med" len="med"/>
                      <a:tailEnd type="none" w="med" len="med"/>
                    </a:lnB>
                    <a:solidFill>
                      <a:srgbClr val="FFFFFF"/>
                    </a:solidFill>
                  </a:tcPr>
                </a:tc>
                <a:tc>
                  <a:txBody>
                    <a:bodyPr/>
                    <a:p>
                      <a:pPr marL="85725" indent="0" algn="l">
                        <a:spcBef>
                          <a:spcPct val="0"/>
                        </a:spcBef>
                        <a:spcAft>
                          <a:spcPct val="0"/>
                        </a:spcAft>
                      </a:pPr>
                      <a:r>
                        <a:rPr sz="1600" i="0">
                          <a:solidFill>
                            <a:srgbClr val="000000"/>
                          </a:solidFill>
                          <a:latin typeface="Times New Roman" panose="02020503050405090304"/>
                          <a:ea typeface="SimSun"/>
                        </a:rPr>
                        <a:t>Es útil en el presente contexto ya que con su amplio análisis de eslaboles en la empresa, la perspectica ayuda al incrementar el análisis de  los desafíos logísticos y de procesamiento en el proyecto.</a:t>
                      </a:r>
                      <a:endParaRPr sz="1600" i="0">
                        <a:solidFill>
                          <a:srgbClr val="000000"/>
                        </a:solidFill>
                        <a:latin typeface="Times New Roman" panose="02020503050405090304"/>
                        <a:ea typeface="SimSun"/>
                      </a:endParaRPr>
                    </a:p>
                  </a:txBody>
                  <a:tcPr marL="68580" marR="68580" marT="0" marB="0" anchor="ctr" anchorCtr="0">
                    <a:lnL w="12700" cap="flat" cmpd="sng">
                      <a:solidFill>
                        <a:srgbClr val="4BACC6"/>
                      </a:solidFill>
                      <a:prstDash val="solid"/>
                      <a:headEnd type="none" w="med" len="med"/>
                      <a:tailEnd type="none" w="med" len="med"/>
                    </a:lnL>
                    <a:lnR w="12700" cap="flat" cmpd="sng">
                      <a:solidFill>
                        <a:srgbClr val="4BACC6"/>
                      </a:solidFill>
                      <a:prstDash val="solid"/>
                      <a:headEnd type="none" w="med" len="med"/>
                      <a:tailEnd type="none" w="med" len="med"/>
                    </a:lnR>
                    <a:lnT w="12700" cap="flat" cmpd="sng">
                      <a:solidFill>
                        <a:srgbClr val="4BACC6"/>
                      </a:solidFill>
                      <a:prstDash val="solid"/>
                      <a:headEnd type="none" w="med" len="med"/>
                      <a:tailEnd type="none" w="med" len="med"/>
                    </a:lnT>
                    <a:lnB w="12700" cap="flat" cmpd="sng">
                      <a:solidFill>
                        <a:srgbClr val="4BACC6"/>
                      </a:solidFill>
                      <a:prstDash val="solid"/>
                      <a:headEnd type="none" w="med" len="med"/>
                      <a:tailEnd type="none" w="med" len="med"/>
                    </a:lnB>
                    <a:solidFill>
                      <a:srgbClr val="FFFFFF"/>
                    </a:solidFill>
                  </a:tcPr>
                </a:tc>
                <a:tc>
                  <a:txBody>
                    <a:bodyPr/>
                    <a:p>
                      <a:pPr marL="85725" indent="0" algn="ctr">
                        <a:spcBef>
                          <a:spcPct val="0"/>
                        </a:spcBef>
                        <a:spcAft>
                          <a:spcPct val="0"/>
                        </a:spcAft>
                      </a:pPr>
                      <a:r>
                        <a:rPr sz="1600" i="0">
                          <a:solidFill>
                            <a:srgbClr val="000000"/>
                          </a:solidFill>
                          <a:latin typeface="Times New Roman" panose="02020503050405090304"/>
                          <a:ea typeface="SimSun"/>
                        </a:rPr>
                        <a:t>Michael Porter (1985)</a:t>
                      </a:r>
                      <a:endParaRPr sz="1600" i="0">
                        <a:solidFill>
                          <a:srgbClr val="000000"/>
                        </a:solidFill>
                        <a:latin typeface="Times New Roman" panose="02020503050405090304"/>
                        <a:ea typeface="SimSun"/>
                      </a:endParaRPr>
                    </a:p>
                  </a:txBody>
                  <a:tcPr marL="68580" marR="68580" marT="0" marB="0" anchor="ctr" anchorCtr="0">
                    <a:lnL w="12700" cap="flat" cmpd="sng">
                      <a:solidFill>
                        <a:srgbClr val="4BACC6"/>
                      </a:solidFill>
                      <a:prstDash val="solid"/>
                      <a:headEnd type="none" w="med" len="med"/>
                      <a:tailEnd type="none" w="med" len="med"/>
                    </a:lnL>
                    <a:lnR w="12700" cap="flat" cmpd="sng">
                      <a:solidFill>
                        <a:srgbClr val="4BACC6"/>
                      </a:solidFill>
                      <a:prstDash val="solid"/>
                      <a:headEnd type="none" w="med" len="med"/>
                      <a:tailEnd type="none" w="med" len="med"/>
                    </a:lnR>
                    <a:lnT w="12700" cap="flat" cmpd="sng">
                      <a:solidFill>
                        <a:srgbClr val="4BACC6"/>
                      </a:solidFill>
                      <a:prstDash val="solid"/>
                      <a:headEnd type="none" w="med" len="med"/>
                      <a:tailEnd type="none" w="med" len="med"/>
                    </a:lnT>
                    <a:lnB w="12700" cap="flat" cmpd="sng">
                      <a:solidFill>
                        <a:srgbClr val="4BACC6"/>
                      </a:solidFill>
                      <a:prstDash val="solid"/>
                      <a:headEnd type="none" w="med" len="med"/>
                      <a:tailEnd type="none" w="med" len="med"/>
                    </a:lnB>
                    <a:solidFill>
                      <a:srgbClr val="FFFFFF"/>
                    </a:solidFill>
                  </a:tcPr>
                </a:tc>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descr="documentos-de-exportacion-1"/>
          <p:cNvPicPr>
            <a:picLocks noChangeAspect="1"/>
          </p:cNvPicPr>
          <p:nvPr/>
        </p:nvPicPr>
        <p:blipFill>
          <a:blip r:embed="rId1"/>
          <a:stretch>
            <a:fillRect/>
          </a:stretch>
        </p:blipFill>
        <p:spPr>
          <a:xfrm>
            <a:off x="7013575" y="3635375"/>
            <a:ext cx="5145405" cy="2762250"/>
          </a:xfrm>
          <a:prstGeom prst="rect">
            <a:avLst/>
          </a:prstGeom>
        </p:spPr>
      </p:pic>
      <p:grpSp>
        <p:nvGrpSpPr>
          <p:cNvPr id="40" name="Grupo 39"/>
          <p:cNvGrpSpPr/>
          <p:nvPr/>
        </p:nvGrpSpPr>
        <p:grpSpPr>
          <a:xfrm>
            <a:off x="36576" y="-3233"/>
            <a:ext cx="12122584" cy="1212330"/>
            <a:chOff x="221816" y="147783"/>
            <a:chExt cx="12122584" cy="1212330"/>
          </a:xfrm>
        </p:grpSpPr>
        <p:pic>
          <p:nvPicPr>
            <p:cNvPr id="41" name="Imagen 40"/>
            <p:cNvPicPr>
              <a:picLocks noChangeAspect="1"/>
            </p:cNvPicPr>
            <p:nvPr/>
          </p:nvPicPr>
          <p:blipFill>
            <a:blip r:embed="rId2"/>
            <a:stretch>
              <a:fillRect/>
            </a:stretch>
          </p:blipFill>
          <p:spPr>
            <a:xfrm>
              <a:off x="221816" y="147783"/>
              <a:ext cx="6506483" cy="1181265"/>
            </a:xfrm>
            <a:prstGeom prst="rect">
              <a:avLst/>
            </a:prstGeom>
          </p:spPr>
        </p:pic>
        <p:sp>
          <p:nvSpPr>
            <p:cNvPr id="42" name="Rectángulo 41"/>
            <p:cNvSpPr/>
            <p:nvPr/>
          </p:nvSpPr>
          <p:spPr>
            <a:xfrm>
              <a:off x="6657372" y="964584"/>
              <a:ext cx="5687028"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3" name="CuadroTexto 42"/>
            <p:cNvSpPr txBox="1"/>
            <p:nvPr/>
          </p:nvSpPr>
          <p:spPr>
            <a:xfrm>
              <a:off x="4550572" y="1002495"/>
              <a:ext cx="5952836" cy="307777"/>
            </a:xfrm>
            <a:prstGeom prst="rect">
              <a:avLst/>
            </a:prstGeom>
            <a:noFill/>
          </p:spPr>
          <p:txBody>
            <a:bodyPr wrap="square" rtlCol="0">
              <a:spAutoFit/>
            </a:bodyPr>
            <a:lstStyle/>
            <a:p>
              <a:r>
                <a:rPr lang="es-MX" sz="1400" b="1" dirty="0">
                  <a:solidFill>
                    <a:schemeClr val="bg1"/>
                  </a:solidFill>
                </a:rPr>
                <a:t>Facultad de Contabilidad y Administración- 10, 11 y 12 de noviembre 2021</a:t>
              </a:r>
              <a:endParaRPr lang="es-MX" sz="1400" b="1" dirty="0">
                <a:solidFill>
                  <a:schemeClr val="bg1"/>
                </a:solidFill>
              </a:endParaRPr>
            </a:p>
          </p:txBody>
        </p:sp>
        <p:sp>
          <p:nvSpPr>
            <p:cNvPr id="44" name="CuadroTexto 43"/>
            <p:cNvSpPr txBox="1"/>
            <p:nvPr/>
          </p:nvSpPr>
          <p:spPr>
            <a:xfrm>
              <a:off x="635000" y="1052336"/>
              <a:ext cx="2882007" cy="307777"/>
            </a:xfrm>
            <a:prstGeom prst="rect">
              <a:avLst/>
            </a:prstGeom>
            <a:noFill/>
          </p:spPr>
          <p:txBody>
            <a:bodyPr wrap="none" rtlCol="0">
              <a:spAutoFit/>
            </a:bodyPr>
            <a:lstStyle/>
            <a:p>
              <a:r>
                <a:rPr lang="es-MX" sz="1400" dirty="0"/>
                <a:t>Universidad Autónoma de Querétaro</a:t>
              </a:r>
              <a:endParaRPr lang="es-MX" sz="1400" dirty="0"/>
            </a:p>
          </p:txBody>
        </p:sp>
        <p:pic>
          <p:nvPicPr>
            <p:cNvPr id="45" name="Imagen 44"/>
            <p:cNvPicPr>
              <a:picLocks noChangeAspect="1"/>
            </p:cNvPicPr>
            <p:nvPr/>
          </p:nvPicPr>
          <p:blipFill>
            <a:blip r:embed="rId3"/>
            <a:stretch>
              <a:fillRect/>
            </a:stretch>
          </p:blipFill>
          <p:spPr>
            <a:xfrm>
              <a:off x="1727408" y="253638"/>
              <a:ext cx="624078" cy="824051"/>
            </a:xfrm>
            <a:prstGeom prst="rect">
              <a:avLst/>
            </a:prstGeom>
          </p:spPr>
        </p:pic>
        <p:grpSp>
          <p:nvGrpSpPr>
            <p:cNvPr id="46" name="Grupo 45"/>
            <p:cNvGrpSpPr/>
            <p:nvPr/>
          </p:nvGrpSpPr>
          <p:grpSpPr>
            <a:xfrm>
              <a:off x="2438169" y="190957"/>
              <a:ext cx="2918099" cy="781051"/>
              <a:chOff x="458611" y="-1705663"/>
              <a:chExt cx="3093173" cy="951198"/>
            </a:xfrm>
          </p:grpSpPr>
          <p:sp>
            <p:nvSpPr>
              <p:cNvPr id="50" name="Cuadro de texto 2"/>
              <p:cNvSpPr txBox="1">
                <a:spLocks noChangeArrowheads="1"/>
              </p:cNvSpPr>
              <p:nvPr/>
            </p:nvSpPr>
            <p:spPr bwMode="auto">
              <a:xfrm>
                <a:off x="1418755" y="-1705663"/>
                <a:ext cx="2133029" cy="857251"/>
              </a:xfrm>
              <a:prstGeom prst="rect">
                <a:avLst/>
              </a:prstGeom>
              <a:solidFill>
                <a:srgbClr val="FFFFFF"/>
              </a:solidFill>
              <a:ln w="9525">
                <a:noFill/>
                <a:miter lim="800000"/>
              </a:ln>
            </p:spPr>
            <p:txBody>
              <a:bodyPr rot="0" vert="horz" wrap="square" lIns="91440" tIns="45720" rIns="91440" bIns="45720" anchor="t" anchorCtr="0">
                <a:noAutofit/>
              </a:bodyPr>
              <a:lstStyle/>
              <a:p>
                <a:pPr algn="ctr"/>
                <a:r>
                  <a:rPr lang="es-ES" sz="700" b="1" dirty="0">
                    <a:solidFill>
                      <a:srgbClr val="002060"/>
                    </a:solidFill>
                    <a:effectLst/>
                    <a:latin typeface="Arial" panose="020B0604020202090204" pitchFamily="34" charset="0"/>
                    <a:ea typeface="Calibri" panose="020F0502020204030204" pitchFamily="34" charset="0"/>
                  </a:rPr>
                  <a:t>CIGECOM</a:t>
                </a:r>
                <a:endParaRPr lang="es-MX" sz="1200" dirty="0">
                  <a:effectLst/>
                  <a:latin typeface="Times New Roman" panose="02020503050405090304" pitchFamily="18" charset="0"/>
                  <a:ea typeface="Calibri" panose="020F0502020204030204" pitchFamily="34" charset="0"/>
                </a:endParaRPr>
              </a:p>
              <a:p>
                <a:pPr algn="just"/>
                <a:r>
                  <a:rPr lang="es-ES" sz="700" dirty="0">
                    <a:effectLst/>
                    <a:latin typeface="Arial" panose="020B0604020202090204" pitchFamily="34" charset="0"/>
                    <a:ea typeface="Calibri" panose="020F0502020204030204" pitchFamily="34" charset="0"/>
                  </a:rPr>
                  <a:t>Congreso Internacional en Gestión Competitiva, Tecnología e Innovación, Coloquio estudiantil y IV Encuentro de Investigadores de la Red Iberoamericana RITMMA 2021</a:t>
                </a:r>
                <a:endParaRPr lang="es-MX" sz="1200" dirty="0">
                  <a:effectLst/>
                  <a:latin typeface="Times New Roman" panose="02020503050405090304" pitchFamily="18" charset="0"/>
                  <a:ea typeface="Calibri" panose="020F0502020204030204" pitchFamily="34" charset="0"/>
                </a:endParaRPr>
              </a:p>
            </p:txBody>
          </p:sp>
          <p:pic>
            <p:nvPicPr>
              <p:cNvPr id="51" name="Imagen 50" descr="Boomerang"/>
              <p:cNvPicPr>
                <a:picLocks noChangeAspect="1"/>
              </p:cNvPicPr>
              <p:nvPr/>
            </p:nvPicPr>
            <p:blipFill rotWithShape="1">
              <a:blip r:embed="rId4">
                <a:extLst>
                  <a:ext uri="{28A0092B-C50C-407E-A947-70E740481C1C}">
                    <a14:useLocalDpi xmlns:a14="http://schemas.microsoft.com/office/drawing/2010/main" val="0"/>
                  </a:ext>
                </a:extLst>
              </a:blip>
              <a:srcRect r="60360"/>
              <a:stretch>
                <a:fillRect/>
              </a:stretch>
            </p:blipFill>
            <p:spPr bwMode="auto">
              <a:xfrm>
                <a:off x="458611" y="-1701686"/>
                <a:ext cx="1040317" cy="947221"/>
              </a:xfrm>
              <a:prstGeom prst="rect">
                <a:avLst/>
              </a:prstGeom>
              <a:noFill/>
              <a:ln>
                <a:noFill/>
              </a:ln>
            </p:spPr>
          </p:pic>
        </p:grpSp>
        <p:pic>
          <p:nvPicPr>
            <p:cNvPr id="47" name="Imagen 46"/>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13688" y="574470"/>
              <a:ext cx="1342432" cy="407076"/>
            </a:xfrm>
            <a:prstGeom prst="rect">
              <a:avLst/>
            </a:prstGeom>
            <a:noFill/>
            <a:ln>
              <a:noFill/>
            </a:ln>
          </p:spPr>
        </p:pic>
        <p:pic>
          <p:nvPicPr>
            <p:cNvPr id="48" name="Imagen 47"/>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443287" y="221570"/>
              <a:ext cx="1342432" cy="360005"/>
            </a:xfrm>
            <a:prstGeom prst="rect">
              <a:avLst/>
            </a:prstGeom>
            <a:noFill/>
          </p:spPr>
        </p:pic>
        <p:pic>
          <p:nvPicPr>
            <p:cNvPr id="49" name="Imagen 48"/>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968540" y="242198"/>
              <a:ext cx="829310" cy="639445"/>
            </a:xfrm>
            <a:prstGeom prst="rect">
              <a:avLst/>
            </a:prstGeom>
            <a:noFill/>
          </p:spPr>
        </p:pic>
      </p:grpSp>
      <p:sp>
        <p:nvSpPr>
          <p:cNvPr id="12" name="Rectángulo 11"/>
          <p:cNvSpPr/>
          <p:nvPr/>
        </p:nvSpPr>
        <p:spPr>
          <a:xfrm>
            <a:off x="0" y="6490270"/>
            <a:ext cx="12192000"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altLang="es-MX" dirty="0">
                <a:sym typeface="+mn-ea"/>
              </a:rPr>
              <a:t>Flor de Perlas Vásquez Hernández</a:t>
            </a:r>
            <a:r>
              <a:rPr lang="es-MX" dirty="0">
                <a:sym typeface="+mn-ea"/>
              </a:rPr>
              <a:t> – Maestría </a:t>
            </a:r>
            <a:r>
              <a:rPr lang="es-ES" altLang="es-MX" dirty="0">
                <a:sym typeface="+mn-ea"/>
              </a:rPr>
              <a:t>en Negocios y Comercio Internacional</a:t>
            </a:r>
            <a:r>
              <a:rPr lang="es-MX" dirty="0">
                <a:sym typeface="+mn-ea"/>
              </a:rPr>
              <a:t>– </a:t>
            </a:r>
            <a:r>
              <a:rPr lang="es-ES" altLang="es-MX" dirty="0">
                <a:sym typeface="+mn-ea"/>
              </a:rPr>
              <a:t>5° semestre</a:t>
            </a:r>
            <a:endParaRPr lang="es-MX" dirty="0"/>
          </a:p>
        </p:txBody>
      </p:sp>
      <p:sp>
        <p:nvSpPr>
          <p:cNvPr id="15" name="CuadroTexto 14"/>
          <p:cNvSpPr txBox="1"/>
          <p:nvPr/>
        </p:nvSpPr>
        <p:spPr>
          <a:xfrm>
            <a:off x="450215" y="1373505"/>
            <a:ext cx="11421110" cy="4753610"/>
          </a:xfrm>
          <a:prstGeom prst="rect">
            <a:avLst/>
          </a:prstGeom>
          <a:noFill/>
        </p:spPr>
        <p:txBody>
          <a:bodyPr wrap="square" rtlCol="0">
            <a:noAutofit/>
          </a:bodyPr>
          <a:lstStyle/>
          <a:p>
            <a:r>
              <a:rPr lang="es-ES" altLang="es-MX" sz="3200" dirty="0"/>
              <a:t>Objetivo General:</a:t>
            </a:r>
            <a:endParaRPr lang="es-MX" sz="3200" dirty="0"/>
          </a:p>
          <a:p>
            <a:pPr algn="ctr"/>
            <a:endParaRPr lang="es-MX" sz="2400" dirty="0"/>
          </a:p>
          <a:p>
            <a:pPr algn="ctr"/>
            <a:endParaRPr lang="es-MX" sz="2400" dirty="0"/>
          </a:p>
          <a:p>
            <a:pPr algn="ctr"/>
            <a:r>
              <a:rPr lang="es-MX" sz="2400" dirty="0"/>
              <a:t>Evaluar </a:t>
            </a:r>
            <a:r>
              <a:rPr lang="es-ES" altLang="es-MX" sz="2400" dirty="0"/>
              <a:t>la repercusión de los </a:t>
            </a:r>
            <a:r>
              <a:rPr lang="es-MX" sz="2400" dirty="0"/>
              <a:t>factores económicos</a:t>
            </a:r>
            <a:r>
              <a:rPr lang="es-ES" altLang="es-MX" sz="2400" dirty="0"/>
              <a:t>, </a:t>
            </a:r>
            <a:r>
              <a:rPr lang="es-MX" sz="2400" dirty="0"/>
              <a:t>logísticos,</a:t>
            </a:r>
            <a:r>
              <a:rPr lang="es-ES" altLang="es-MX" sz="2400" dirty="0"/>
              <a:t> </a:t>
            </a:r>
            <a:r>
              <a:rPr lang="es-MX" sz="2400" dirty="0"/>
              <a:t>tecnológicos y de mercado</a:t>
            </a:r>
            <a:r>
              <a:rPr lang="es-ES" altLang="es-MX" sz="2400" dirty="0"/>
              <a:t>, </a:t>
            </a:r>
            <a:r>
              <a:rPr lang="es-MX" sz="2400" dirty="0"/>
              <a:t>en la</a:t>
            </a:r>
            <a:r>
              <a:rPr lang="es-ES" altLang="es-MX" sz="2400" dirty="0"/>
              <a:t> </a:t>
            </a:r>
            <a:r>
              <a:rPr lang="es-MX" sz="2400" dirty="0"/>
              <a:t>viabilidad de una empresa productora y exportadora de café en Oaxaca de Juárez hacia el mercado estadounidense</a:t>
            </a:r>
            <a:r>
              <a:rPr lang="es-ES" altLang="es-MX" sz="2400" dirty="0"/>
              <a:t>.</a:t>
            </a:r>
            <a:endParaRPr lang="es-ES" altLang="es-MX" sz="2400" dirty="0"/>
          </a:p>
        </p:txBody>
      </p:sp>
      <p:sp>
        <p:nvSpPr>
          <p:cNvPr id="3" name="Rectángulo 2"/>
          <p:cNvSpPr/>
          <p:nvPr/>
        </p:nvSpPr>
        <p:spPr>
          <a:xfrm>
            <a:off x="10617200" y="0"/>
            <a:ext cx="1574800" cy="11799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dirty="0"/>
              <a:t>Área de video si lo graban en ZOOM</a:t>
            </a:r>
            <a:endParaRPr lang="es-MX" sz="1400" dirty="0"/>
          </a:p>
          <a:p>
            <a:pPr algn="ctr"/>
            <a:r>
              <a:rPr lang="es-MX" sz="1400" dirty="0"/>
              <a:t>(quita este recuadro)</a:t>
            </a:r>
            <a:endParaRPr lang="es-MX" sz="1400" dirty="0"/>
          </a:p>
        </p:txBody>
      </p:sp>
      <p:sp>
        <p:nvSpPr>
          <p:cNvPr id="17" name="CuadroTexto 16"/>
          <p:cNvSpPr txBox="1"/>
          <p:nvPr/>
        </p:nvSpPr>
        <p:spPr>
          <a:xfrm>
            <a:off x="7723505" y="15240"/>
            <a:ext cx="2882900" cy="836295"/>
          </a:xfrm>
          <a:prstGeom prst="rect">
            <a:avLst/>
          </a:prstGeom>
          <a:noFill/>
        </p:spPr>
        <p:txBody>
          <a:bodyPr wrap="square" rtlCol="0">
            <a:noAutofit/>
          </a:bodyPr>
          <a:lstStyle/>
          <a:p>
            <a:pPr algn="ctr"/>
            <a:r>
              <a:rPr lang="es-MX" sz="1200" b="1" dirty="0">
                <a:sym typeface="+mn-ea"/>
              </a:rPr>
              <a:t>Evaluar la viabilidad de establecer una empresa productora y exportadora de café en Oaxaca, con destino a EUA.</a:t>
            </a:r>
            <a:endParaRPr lang="es-MX" sz="1200" b="1" i="1" dirty="0">
              <a:solidFill>
                <a:srgbClr val="C00000"/>
              </a:solidFill>
              <a:sym typeface="+mn-ea"/>
            </a:endParaRPr>
          </a:p>
        </p:txBody>
      </p:sp>
      <p:pic>
        <p:nvPicPr>
          <p:cNvPr id="14" name="Imagen 13"/>
          <p:cNvPicPr>
            <a:picLocks noChangeAspect="1"/>
          </p:cNvPicPr>
          <p:nvPr/>
        </p:nvPicPr>
        <p:blipFill>
          <a:blip r:embed="rId8"/>
          <a:stretch>
            <a:fillRect/>
          </a:stretch>
        </p:blipFill>
        <p:spPr>
          <a:xfrm>
            <a:off x="10966014" y="5817941"/>
            <a:ext cx="1329264" cy="1026026"/>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descr="documentos-de-exportacion-1"/>
          <p:cNvPicPr>
            <a:picLocks noChangeAspect="1"/>
          </p:cNvPicPr>
          <p:nvPr/>
        </p:nvPicPr>
        <p:blipFill>
          <a:blip r:embed="rId1">
            <a:alphaModFix amt="20000"/>
          </a:blip>
          <a:stretch>
            <a:fillRect/>
          </a:stretch>
        </p:blipFill>
        <p:spPr>
          <a:xfrm>
            <a:off x="7013575" y="3635375"/>
            <a:ext cx="5145405" cy="2762250"/>
          </a:xfrm>
          <a:prstGeom prst="rect">
            <a:avLst/>
          </a:prstGeom>
        </p:spPr>
      </p:pic>
      <p:grpSp>
        <p:nvGrpSpPr>
          <p:cNvPr id="40" name="Grupo 39"/>
          <p:cNvGrpSpPr/>
          <p:nvPr/>
        </p:nvGrpSpPr>
        <p:grpSpPr>
          <a:xfrm>
            <a:off x="36576" y="-3233"/>
            <a:ext cx="12122584" cy="1212330"/>
            <a:chOff x="221816" y="147783"/>
            <a:chExt cx="12122584" cy="1212330"/>
          </a:xfrm>
        </p:grpSpPr>
        <p:pic>
          <p:nvPicPr>
            <p:cNvPr id="41" name="Imagen 40"/>
            <p:cNvPicPr>
              <a:picLocks noChangeAspect="1"/>
            </p:cNvPicPr>
            <p:nvPr/>
          </p:nvPicPr>
          <p:blipFill>
            <a:blip r:embed="rId2"/>
            <a:stretch>
              <a:fillRect/>
            </a:stretch>
          </p:blipFill>
          <p:spPr>
            <a:xfrm>
              <a:off x="221816" y="147783"/>
              <a:ext cx="6506483" cy="1181265"/>
            </a:xfrm>
            <a:prstGeom prst="rect">
              <a:avLst/>
            </a:prstGeom>
          </p:spPr>
        </p:pic>
        <p:sp>
          <p:nvSpPr>
            <p:cNvPr id="42" name="Rectángulo 41"/>
            <p:cNvSpPr/>
            <p:nvPr/>
          </p:nvSpPr>
          <p:spPr>
            <a:xfrm>
              <a:off x="6657372" y="964584"/>
              <a:ext cx="5687028"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3" name="CuadroTexto 42"/>
            <p:cNvSpPr txBox="1"/>
            <p:nvPr/>
          </p:nvSpPr>
          <p:spPr>
            <a:xfrm>
              <a:off x="4550572" y="1002495"/>
              <a:ext cx="5952836" cy="307777"/>
            </a:xfrm>
            <a:prstGeom prst="rect">
              <a:avLst/>
            </a:prstGeom>
            <a:noFill/>
          </p:spPr>
          <p:txBody>
            <a:bodyPr wrap="square" rtlCol="0">
              <a:spAutoFit/>
            </a:bodyPr>
            <a:lstStyle/>
            <a:p>
              <a:r>
                <a:rPr lang="es-MX" sz="1400" b="1" dirty="0">
                  <a:solidFill>
                    <a:schemeClr val="bg1"/>
                  </a:solidFill>
                </a:rPr>
                <a:t>Facultad de Contabilidad y Administración- 10, 11 y 12 de noviembre 2021</a:t>
              </a:r>
              <a:endParaRPr lang="es-MX" sz="1400" b="1" dirty="0">
                <a:solidFill>
                  <a:schemeClr val="bg1"/>
                </a:solidFill>
              </a:endParaRPr>
            </a:p>
          </p:txBody>
        </p:sp>
        <p:sp>
          <p:nvSpPr>
            <p:cNvPr id="44" name="CuadroTexto 43"/>
            <p:cNvSpPr txBox="1"/>
            <p:nvPr/>
          </p:nvSpPr>
          <p:spPr>
            <a:xfrm>
              <a:off x="635000" y="1052336"/>
              <a:ext cx="2882007" cy="307777"/>
            </a:xfrm>
            <a:prstGeom prst="rect">
              <a:avLst/>
            </a:prstGeom>
            <a:noFill/>
          </p:spPr>
          <p:txBody>
            <a:bodyPr wrap="none" rtlCol="0">
              <a:spAutoFit/>
            </a:bodyPr>
            <a:lstStyle/>
            <a:p>
              <a:r>
                <a:rPr lang="es-MX" sz="1400" dirty="0"/>
                <a:t>Universidad Autónoma de Querétaro</a:t>
              </a:r>
              <a:endParaRPr lang="es-MX" sz="1400" dirty="0"/>
            </a:p>
          </p:txBody>
        </p:sp>
        <p:pic>
          <p:nvPicPr>
            <p:cNvPr id="45" name="Imagen 44"/>
            <p:cNvPicPr>
              <a:picLocks noChangeAspect="1"/>
            </p:cNvPicPr>
            <p:nvPr/>
          </p:nvPicPr>
          <p:blipFill>
            <a:blip r:embed="rId3"/>
            <a:stretch>
              <a:fillRect/>
            </a:stretch>
          </p:blipFill>
          <p:spPr>
            <a:xfrm>
              <a:off x="1727408" y="253638"/>
              <a:ext cx="624078" cy="824051"/>
            </a:xfrm>
            <a:prstGeom prst="rect">
              <a:avLst/>
            </a:prstGeom>
          </p:spPr>
        </p:pic>
        <p:grpSp>
          <p:nvGrpSpPr>
            <p:cNvPr id="46" name="Grupo 45"/>
            <p:cNvGrpSpPr/>
            <p:nvPr/>
          </p:nvGrpSpPr>
          <p:grpSpPr>
            <a:xfrm>
              <a:off x="2438169" y="190957"/>
              <a:ext cx="2918099" cy="781051"/>
              <a:chOff x="458611" y="-1705663"/>
              <a:chExt cx="3093173" cy="951198"/>
            </a:xfrm>
          </p:grpSpPr>
          <p:sp>
            <p:nvSpPr>
              <p:cNvPr id="50" name="Cuadro de texto 2"/>
              <p:cNvSpPr txBox="1">
                <a:spLocks noChangeArrowheads="1"/>
              </p:cNvSpPr>
              <p:nvPr/>
            </p:nvSpPr>
            <p:spPr bwMode="auto">
              <a:xfrm>
                <a:off x="1418755" y="-1705663"/>
                <a:ext cx="2133029" cy="857251"/>
              </a:xfrm>
              <a:prstGeom prst="rect">
                <a:avLst/>
              </a:prstGeom>
              <a:solidFill>
                <a:srgbClr val="FFFFFF"/>
              </a:solidFill>
              <a:ln w="9525">
                <a:noFill/>
                <a:miter lim="800000"/>
              </a:ln>
            </p:spPr>
            <p:txBody>
              <a:bodyPr rot="0" vert="horz" wrap="square" lIns="91440" tIns="45720" rIns="91440" bIns="45720" anchor="t" anchorCtr="0">
                <a:noAutofit/>
              </a:bodyPr>
              <a:lstStyle/>
              <a:p>
                <a:pPr algn="ctr"/>
                <a:r>
                  <a:rPr lang="es-ES" sz="700" b="1" dirty="0">
                    <a:solidFill>
                      <a:srgbClr val="002060"/>
                    </a:solidFill>
                    <a:effectLst/>
                    <a:latin typeface="Arial" panose="020B0604020202090204" pitchFamily="34" charset="0"/>
                    <a:ea typeface="Calibri" panose="020F0502020204030204" pitchFamily="34" charset="0"/>
                  </a:rPr>
                  <a:t>CIGECOM</a:t>
                </a:r>
                <a:endParaRPr lang="es-MX" sz="1200" dirty="0">
                  <a:effectLst/>
                  <a:latin typeface="Times New Roman" panose="02020503050405090304" pitchFamily="18" charset="0"/>
                  <a:ea typeface="Calibri" panose="020F0502020204030204" pitchFamily="34" charset="0"/>
                </a:endParaRPr>
              </a:p>
              <a:p>
                <a:pPr algn="just"/>
                <a:r>
                  <a:rPr lang="es-ES" sz="700" dirty="0">
                    <a:effectLst/>
                    <a:latin typeface="Arial" panose="020B0604020202090204" pitchFamily="34" charset="0"/>
                    <a:ea typeface="Calibri" panose="020F0502020204030204" pitchFamily="34" charset="0"/>
                  </a:rPr>
                  <a:t>Congreso Internacional en Gestión Competitiva, Tecnología e Innovación, Coloquio estudiantil y IV Encuentro de Investigadores de la Red Iberoamericana RITMMA 2021</a:t>
                </a:r>
                <a:endParaRPr lang="es-MX" sz="1200" dirty="0">
                  <a:effectLst/>
                  <a:latin typeface="Times New Roman" panose="02020503050405090304" pitchFamily="18" charset="0"/>
                  <a:ea typeface="Calibri" panose="020F0502020204030204" pitchFamily="34" charset="0"/>
                </a:endParaRPr>
              </a:p>
            </p:txBody>
          </p:sp>
          <p:pic>
            <p:nvPicPr>
              <p:cNvPr id="51" name="Imagen 50" descr="Boomerang"/>
              <p:cNvPicPr>
                <a:picLocks noChangeAspect="1"/>
              </p:cNvPicPr>
              <p:nvPr/>
            </p:nvPicPr>
            <p:blipFill rotWithShape="1">
              <a:blip r:embed="rId4">
                <a:extLst>
                  <a:ext uri="{28A0092B-C50C-407E-A947-70E740481C1C}">
                    <a14:useLocalDpi xmlns:a14="http://schemas.microsoft.com/office/drawing/2010/main" val="0"/>
                  </a:ext>
                </a:extLst>
              </a:blip>
              <a:srcRect r="60360"/>
              <a:stretch>
                <a:fillRect/>
              </a:stretch>
            </p:blipFill>
            <p:spPr bwMode="auto">
              <a:xfrm>
                <a:off x="458611" y="-1701686"/>
                <a:ext cx="1040317" cy="947221"/>
              </a:xfrm>
              <a:prstGeom prst="rect">
                <a:avLst/>
              </a:prstGeom>
              <a:noFill/>
              <a:ln>
                <a:noFill/>
              </a:ln>
            </p:spPr>
          </p:pic>
        </p:grpSp>
        <p:pic>
          <p:nvPicPr>
            <p:cNvPr id="47" name="Imagen 46"/>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13688" y="574470"/>
              <a:ext cx="1342432" cy="407076"/>
            </a:xfrm>
            <a:prstGeom prst="rect">
              <a:avLst/>
            </a:prstGeom>
            <a:noFill/>
            <a:ln>
              <a:noFill/>
            </a:ln>
          </p:spPr>
        </p:pic>
        <p:pic>
          <p:nvPicPr>
            <p:cNvPr id="48" name="Imagen 47"/>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443287" y="221570"/>
              <a:ext cx="1342432" cy="360005"/>
            </a:xfrm>
            <a:prstGeom prst="rect">
              <a:avLst/>
            </a:prstGeom>
            <a:noFill/>
          </p:spPr>
        </p:pic>
        <p:pic>
          <p:nvPicPr>
            <p:cNvPr id="49" name="Imagen 48"/>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968540" y="242198"/>
              <a:ext cx="829310" cy="639445"/>
            </a:xfrm>
            <a:prstGeom prst="rect">
              <a:avLst/>
            </a:prstGeom>
            <a:noFill/>
          </p:spPr>
        </p:pic>
      </p:grpSp>
      <p:sp>
        <p:nvSpPr>
          <p:cNvPr id="12" name="Rectángulo 11"/>
          <p:cNvSpPr/>
          <p:nvPr/>
        </p:nvSpPr>
        <p:spPr>
          <a:xfrm>
            <a:off x="0" y="6490270"/>
            <a:ext cx="12192000"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altLang="es-MX" dirty="0">
                <a:sym typeface="+mn-ea"/>
              </a:rPr>
              <a:t>Flor de Perlas Vásquez Hernández</a:t>
            </a:r>
            <a:r>
              <a:rPr lang="es-MX" dirty="0">
                <a:sym typeface="+mn-ea"/>
              </a:rPr>
              <a:t> – Maestría </a:t>
            </a:r>
            <a:r>
              <a:rPr lang="es-ES" altLang="es-MX" dirty="0">
                <a:sym typeface="+mn-ea"/>
              </a:rPr>
              <a:t>en Negocios y Comercio Internacional</a:t>
            </a:r>
            <a:r>
              <a:rPr lang="es-MX" dirty="0">
                <a:sym typeface="+mn-ea"/>
              </a:rPr>
              <a:t>– </a:t>
            </a:r>
            <a:r>
              <a:rPr lang="es-ES" altLang="es-MX" dirty="0">
                <a:sym typeface="+mn-ea"/>
              </a:rPr>
              <a:t>5° semestre</a:t>
            </a:r>
            <a:endParaRPr lang="es-MX" dirty="0"/>
          </a:p>
        </p:txBody>
      </p:sp>
      <p:sp>
        <p:nvSpPr>
          <p:cNvPr id="15" name="CuadroTexto 14"/>
          <p:cNvSpPr txBox="1"/>
          <p:nvPr/>
        </p:nvSpPr>
        <p:spPr>
          <a:xfrm>
            <a:off x="642620" y="1221105"/>
            <a:ext cx="11212830" cy="4753610"/>
          </a:xfrm>
          <a:prstGeom prst="rect">
            <a:avLst/>
          </a:prstGeom>
          <a:noFill/>
        </p:spPr>
        <p:txBody>
          <a:bodyPr wrap="square" rtlCol="0">
            <a:noAutofit/>
          </a:bodyPr>
          <a:lstStyle/>
          <a:p>
            <a:pPr>
              <a:lnSpc>
                <a:spcPct val="150000"/>
              </a:lnSpc>
            </a:pPr>
            <a:r>
              <a:rPr lang="es-MX" sz="2400" b="1" dirty="0">
                <a:sym typeface="+mn-ea"/>
              </a:rPr>
              <a:t>Objetivos secundarios</a:t>
            </a:r>
            <a:r>
              <a:rPr lang="es-ES" altLang="es-MX" sz="2400" b="1" dirty="0">
                <a:sym typeface="+mn-ea"/>
              </a:rPr>
              <a:t>:</a:t>
            </a:r>
            <a:endParaRPr lang="es-MX" sz="2000" dirty="0"/>
          </a:p>
          <a:p>
            <a:pPr marL="285750" indent="-285750">
              <a:lnSpc>
                <a:spcPct val="150000"/>
              </a:lnSpc>
              <a:buFont typeface="Arial" panose="020B0604020202090204" pitchFamily="34" charset="0"/>
              <a:buChar char="•"/>
            </a:pPr>
            <a:endParaRPr lang="es-MX" sz="2000" dirty="0">
              <a:sym typeface="+mn-ea"/>
            </a:endParaRPr>
          </a:p>
          <a:p>
            <a:pPr marL="285750" indent="-285750">
              <a:lnSpc>
                <a:spcPct val="150000"/>
              </a:lnSpc>
              <a:buFont typeface="Arial" panose="020B0604020202090204" pitchFamily="34" charset="0"/>
              <a:buChar char="•"/>
            </a:pPr>
            <a:r>
              <a:rPr lang="es-MX" sz="2000" dirty="0">
                <a:sym typeface="+mn-ea"/>
              </a:rPr>
              <a:t>Analizar las condiciones económicas y financieras actuales del sector cafetalero en Oaxaca </a:t>
            </a:r>
            <a:r>
              <a:rPr lang="es-ES" altLang="es-MX" sz="2000" dirty="0">
                <a:sym typeface="+mn-ea"/>
              </a:rPr>
              <a:t>por medio del análisis documental y el análisis de datos secundarios </a:t>
            </a:r>
            <a:r>
              <a:rPr lang="es-MX" sz="2000" dirty="0">
                <a:sym typeface="+mn-ea"/>
              </a:rPr>
              <a:t>para determinar la viabilidad de establecer una empresa productora y exportadora de café hacia Estados Unidos.</a:t>
            </a:r>
            <a:endParaRPr lang="es-MX" sz="2000" dirty="0">
              <a:sym typeface="+mn-ea"/>
            </a:endParaRPr>
          </a:p>
          <a:p>
            <a:pPr marL="285750" indent="-285750">
              <a:lnSpc>
                <a:spcPct val="150000"/>
              </a:lnSpc>
              <a:buFont typeface="Arial" panose="020B0604020202090204" pitchFamily="34" charset="0"/>
              <a:buChar char="•"/>
            </a:pPr>
            <a:r>
              <a:rPr lang="es-MX" sz="2000" dirty="0">
                <a:sym typeface="+mn-ea"/>
              </a:rPr>
              <a:t>Identificar los retos logísticos y las infraestructuras necesarias para la exportación de café desde Oaxaca hacia el mercado estadounidense</a:t>
            </a:r>
            <a:r>
              <a:rPr lang="es-ES" altLang="es-MX" sz="2000" dirty="0">
                <a:sym typeface="+mn-ea"/>
              </a:rPr>
              <a:t>, a través del análisis de datos secundarios, entrevistas y encuestas aplicadas</a:t>
            </a:r>
            <a:r>
              <a:rPr lang="es-MX" sz="2000" dirty="0">
                <a:sym typeface="+mn-ea"/>
              </a:rPr>
              <a:t>.</a:t>
            </a:r>
            <a:r>
              <a:rPr lang="es-ES" altLang="es-MX" sz="2000" dirty="0">
                <a:sym typeface="+mn-ea"/>
              </a:rPr>
              <a:t> </a:t>
            </a:r>
            <a:endParaRPr lang="es-MX" sz="2000" dirty="0">
              <a:sym typeface="+mn-ea"/>
            </a:endParaRPr>
          </a:p>
          <a:p>
            <a:pPr marL="285750" indent="-285750">
              <a:lnSpc>
                <a:spcPct val="150000"/>
              </a:lnSpc>
              <a:buFont typeface="Arial" panose="020B0604020202090204" pitchFamily="34" charset="0"/>
              <a:buChar char="•"/>
            </a:pPr>
            <a:r>
              <a:rPr lang="es-MX" sz="2000" dirty="0">
                <a:sym typeface="+mn-ea"/>
              </a:rPr>
              <a:t>Evaluar las oportunidades y preferencias del mercado estadounidense para el café oaxaqueño, considerando las tendencias de consumo de cafés especiales y la competencia en dicho mercado</a:t>
            </a:r>
            <a:r>
              <a:rPr lang="es-ES" altLang="es-MX" sz="2000" dirty="0">
                <a:sym typeface="+mn-ea"/>
              </a:rPr>
              <a:t> a través de los distintos indicadores y análisis cualitativos</a:t>
            </a:r>
            <a:r>
              <a:rPr lang="es-MX" sz="2000" dirty="0">
                <a:sym typeface="+mn-ea"/>
              </a:rPr>
              <a:t>.</a:t>
            </a:r>
            <a:endParaRPr lang="es-MX" sz="2000" dirty="0">
              <a:sym typeface="+mn-ea"/>
            </a:endParaRPr>
          </a:p>
        </p:txBody>
      </p:sp>
      <p:sp>
        <p:nvSpPr>
          <p:cNvPr id="3" name="Rectángulo 2"/>
          <p:cNvSpPr/>
          <p:nvPr/>
        </p:nvSpPr>
        <p:spPr>
          <a:xfrm>
            <a:off x="10617200" y="0"/>
            <a:ext cx="1574800" cy="11799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dirty="0"/>
              <a:t>Área de video si lo graban en ZOOM</a:t>
            </a:r>
            <a:endParaRPr lang="es-MX" sz="1400" dirty="0"/>
          </a:p>
          <a:p>
            <a:pPr algn="ctr"/>
            <a:r>
              <a:rPr lang="es-MX" sz="1400" dirty="0"/>
              <a:t>(quita este recuadro)</a:t>
            </a:r>
            <a:endParaRPr lang="es-MX" sz="1400" dirty="0"/>
          </a:p>
        </p:txBody>
      </p:sp>
      <p:sp>
        <p:nvSpPr>
          <p:cNvPr id="17" name="CuadroTexto 16"/>
          <p:cNvSpPr txBox="1"/>
          <p:nvPr/>
        </p:nvSpPr>
        <p:spPr>
          <a:xfrm>
            <a:off x="7723505" y="15240"/>
            <a:ext cx="2882900" cy="836295"/>
          </a:xfrm>
          <a:prstGeom prst="rect">
            <a:avLst/>
          </a:prstGeom>
          <a:noFill/>
        </p:spPr>
        <p:txBody>
          <a:bodyPr wrap="square" rtlCol="0">
            <a:noAutofit/>
          </a:bodyPr>
          <a:lstStyle/>
          <a:p>
            <a:pPr algn="ctr"/>
            <a:r>
              <a:rPr lang="es-MX" sz="1200" b="1" dirty="0">
                <a:sym typeface="+mn-ea"/>
              </a:rPr>
              <a:t>Evaluar la viabilidad de establecer una empresa productora y exportadora de café en Oaxaca, con destino a EUA.</a:t>
            </a:r>
            <a:endParaRPr lang="es-MX" sz="1200" b="1" i="1" dirty="0">
              <a:solidFill>
                <a:srgbClr val="C00000"/>
              </a:solidFill>
              <a:sym typeface="+mn-ea"/>
            </a:endParaRPr>
          </a:p>
        </p:txBody>
      </p:sp>
      <p:pic>
        <p:nvPicPr>
          <p:cNvPr id="14" name="Imagen 13"/>
          <p:cNvPicPr>
            <a:picLocks noChangeAspect="1"/>
          </p:cNvPicPr>
          <p:nvPr/>
        </p:nvPicPr>
        <p:blipFill>
          <a:blip r:embed="rId8"/>
          <a:stretch>
            <a:fillRect/>
          </a:stretch>
        </p:blipFill>
        <p:spPr>
          <a:xfrm>
            <a:off x="10966014" y="5817941"/>
            <a:ext cx="1329264" cy="1026026"/>
          </a:xfrm>
          <a:prstGeom prst="rect">
            <a:avLst/>
          </a:prstGeom>
        </p:spPr>
      </p:pic>
      <p:sp>
        <p:nvSpPr>
          <p:cNvPr id="2" name="Freeform 2"/>
          <p:cNvSpPr/>
          <p:nvPr/>
        </p:nvSpPr>
        <p:spPr>
          <a:xfrm>
            <a:off x="36830" y="1366520"/>
            <a:ext cx="1235710" cy="1181100"/>
          </a:xfrm>
          <a:custGeom>
            <a:avLst/>
            <a:gdLst/>
            <a:ahLst/>
            <a:cxnLst/>
            <a:rect l="l" t="t" r="r" b="b"/>
            <a:pathLst>
              <a:path w="1399480" h="1364493">
                <a:moveTo>
                  <a:pt x="0" y="0"/>
                </a:moveTo>
                <a:lnTo>
                  <a:pt x="1399480" y="0"/>
                </a:lnTo>
                <a:lnTo>
                  <a:pt x="1399480" y="1364493"/>
                </a:lnTo>
                <a:lnTo>
                  <a:pt x="0" y="1364493"/>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descr="Screenshot-2024-09-20-at-5.19.01 p.m-1024x1018"/>
          <p:cNvPicPr>
            <a:picLocks noChangeAspect="1"/>
          </p:cNvPicPr>
          <p:nvPr/>
        </p:nvPicPr>
        <p:blipFill>
          <a:blip r:embed="rId1"/>
          <a:srcRect l="7535" t="10738" r="7437" b="12108"/>
          <a:stretch>
            <a:fillRect/>
          </a:stretch>
        </p:blipFill>
        <p:spPr>
          <a:xfrm>
            <a:off x="390253" y="1732668"/>
            <a:ext cx="4567827" cy="4400562"/>
          </a:xfrm>
          <a:prstGeom prst="rect">
            <a:avLst/>
          </a:prstGeom>
        </p:spPr>
      </p:pic>
      <p:grpSp>
        <p:nvGrpSpPr>
          <p:cNvPr id="40" name="Grupo 39"/>
          <p:cNvGrpSpPr/>
          <p:nvPr/>
        </p:nvGrpSpPr>
        <p:grpSpPr>
          <a:xfrm>
            <a:off x="36576" y="-3233"/>
            <a:ext cx="12122584" cy="1212330"/>
            <a:chOff x="221816" y="147783"/>
            <a:chExt cx="12122584" cy="1212330"/>
          </a:xfrm>
        </p:grpSpPr>
        <p:pic>
          <p:nvPicPr>
            <p:cNvPr id="41" name="Imagen 40"/>
            <p:cNvPicPr>
              <a:picLocks noChangeAspect="1"/>
            </p:cNvPicPr>
            <p:nvPr/>
          </p:nvPicPr>
          <p:blipFill>
            <a:blip r:embed="rId2"/>
            <a:stretch>
              <a:fillRect/>
            </a:stretch>
          </p:blipFill>
          <p:spPr>
            <a:xfrm>
              <a:off x="221816" y="147783"/>
              <a:ext cx="6506483" cy="1181265"/>
            </a:xfrm>
            <a:prstGeom prst="rect">
              <a:avLst/>
            </a:prstGeom>
          </p:spPr>
        </p:pic>
        <p:sp>
          <p:nvSpPr>
            <p:cNvPr id="42" name="Rectángulo 41"/>
            <p:cNvSpPr/>
            <p:nvPr/>
          </p:nvSpPr>
          <p:spPr>
            <a:xfrm>
              <a:off x="6657372" y="964584"/>
              <a:ext cx="5687028"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3" name="CuadroTexto 42"/>
            <p:cNvSpPr txBox="1"/>
            <p:nvPr/>
          </p:nvSpPr>
          <p:spPr>
            <a:xfrm>
              <a:off x="4550611" y="1002493"/>
              <a:ext cx="6400165" cy="274320"/>
            </a:xfrm>
            <a:prstGeom prst="rect">
              <a:avLst/>
            </a:prstGeom>
            <a:noFill/>
          </p:spPr>
          <p:txBody>
            <a:bodyPr wrap="square" rtlCol="0">
              <a:noAutofit/>
            </a:bodyPr>
            <a:lstStyle/>
            <a:p>
              <a:r>
                <a:rPr lang="es-MX" sz="1400" b="1" dirty="0">
                  <a:solidFill>
                    <a:schemeClr val="bg1"/>
                  </a:solidFill>
                </a:rPr>
                <a:t>Facultad de Contabilidad y Administración- 10, 11 y 12 de noviembre 2021</a:t>
              </a:r>
              <a:endParaRPr lang="es-MX" sz="1400" b="1" dirty="0">
                <a:solidFill>
                  <a:schemeClr val="bg1"/>
                </a:solidFill>
              </a:endParaRPr>
            </a:p>
          </p:txBody>
        </p:sp>
        <p:sp>
          <p:nvSpPr>
            <p:cNvPr id="44" name="CuadroTexto 43"/>
            <p:cNvSpPr txBox="1"/>
            <p:nvPr/>
          </p:nvSpPr>
          <p:spPr>
            <a:xfrm>
              <a:off x="635000" y="1052336"/>
              <a:ext cx="2882007" cy="307777"/>
            </a:xfrm>
            <a:prstGeom prst="rect">
              <a:avLst/>
            </a:prstGeom>
            <a:noFill/>
          </p:spPr>
          <p:txBody>
            <a:bodyPr wrap="none" rtlCol="0">
              <a:spAutoFit/>
            </a:bodyPr>
            <a:lstStyle/>
            <a:p>
              <a:r>
                <a:rPr lang="es-MX" sz="1400" dirty="0"/>
                <a:t>Universidad Autónoma de Querétaro</a:t>
              </a:r>
              <a:endParaRPr lang="es-MX" sz="1400" dirty="0"/>
            </a:p>
          </p:txBody>
        </p:sp>
        <p:pic>
          <p:nvPicPr>
            <p:cNvPr id="45" name="Imagen 44"/>
            <p:cNvPicPr>
              <a:picLocks noChangeAspect="1"/>
            </p:cNvPicPr>
            <p:nvPr/>
          </p:nvPicPr>
          <p:blipFill>
            <a:blip r:embed="rId3"/>
            <a:stretch>
              <a:fillRect/>
            </a:stretch>
          </p:blipFill>
          <p:spPr>
            <a:xfrm>
              <a:off x="1727408" y="253638"/>
              <a:ext cx="624078" cy="824051"/>
            </a:xfrm>
            <a:prstGeom prst="rect">
              <a:avLst/>
            </a:prstGeom>
          </p:spPr>
        </p:pic>
        <p:grpSp>
          <p:nvGrpSpPr>
            <p:cNvPr id="46" name="Grupo 45"/>
            <p:cNvGrpSpPr/>
            <p:nvPr/>
          </p:nvGrpSpPr>
          <p:grpSpPr>
            <a:xfrm>
              <a:off x="2438169" y="190957"/>
              <a:ext cx="2918099" cy="781051"/>
              <a:chOff x="458611" y="-1705663"/>
              <a:chExt cx="3093173" cy="951198"/>
            </a:xfrm>
          </p:grpSpPr>
          <p:sp>
            <p:nvSpPr>
              <p:cNvPr id="50" name="Cuadro de texto 2"/>
              <p:cNvSpPr txBox="1">
                <a:spLocks noChangeArrowheads="1"/>
              </p:cNvSpPr>
              <p:nvPr/>
            </p:nvSpPr>
            <p:spPr bwMode="auto">
              <a:xfrm>
                <a:off x="1418755" y="-1705663"/>
                <a:ext cx="2133029" cy="857251"/>
              </a:xfrm>
              <a:prstGeom prst="rect">
                <a:avLst/>
              </a:prstGeom>
              <a:solidFill>
                <a:srgbClr val="FFFFFF"/>
              </a:solidFill>
              <a:ln w="9525">
                <a:noFill/>
                <a:miter lim="800000"/>
              </a:ln>
            </p:spPr>
            <p:txBody>
              <a:bodyPr rot="0" vert="horz" wrap="square" lIns="91440" tIns="45720" rIns="91440" bIns="45720" anchor="t" anchorCtr="0">
                <a:noAutofit/>
              </a:bodyPr>
              <a:lstStyle/>
              <a:p>
                <a:pPr algn="ctr"/>
                <a:r>
                  <a:rPr lang="es-ES" sz="700" b="1" dirty="0">
                    <a:solidFill>
                      <a:srgbClr val="002060"/>
                    </a:solidFill>
                    <a:effectLst/>
                    <a:latin typeface="Arial" panose="020B0604020202090204" pitchFamily="34" charset="0"/>
                    <a:ea typeface="Calibri" panose="020F0502020204030204" pitchFamily="34" charset="0"/>
                  </a:rPr>
                  <a:t>CIGECOM</a:t>
                </a:r>
                <a:endParaRPr lang="es-MX" sz="1200" dirty="0">
                  <a:effectLst/>
                  <a:latin typeface="Times New Roman" panose="02020503050405090304" pitchFamily="18" charset="0"/>
                  <a:ea typeface="Calibri" panose="020F0502020204030204" pitchFamily="34" charset="0"/>
                </a:endParaRPr>
              </a:p>
              <a:p>
                <a:pPr algn="just"/>
                <a:r>
                  <a:rPr lang="es-ES" sz="700" dirty="0">
                    <a:effectLst/>
                    <a:latin typeface="Arial" panose="020B0604020202090204" pitchFamily="34" charset="0"/>
                    <a:ea typeface="Calibri" panose="020F0502020204030204" pitchFamily="34" charset="0"/>
                  </a:rPr>
                  <a:t>Congreso Internacional en Gestión Competitiva, Tecnología e Innovación, Coloquio estudiantil y IV Encuentro de Investigadores de la Red Iberoamericana RITMMA 2021</a:t>
                </a:r>
                <a:endParaRPr lang="es-MX" sz="1200" dirty="0">
                  <a:effectLst/>
                  <a:latin typeface="Times New Roman" panose="02020503050405090304" pitchFamily="18" charset="0"/>
                  <a:ea typeface="Calibri" panose="020F0502020204030204" pitchFamily="34" charset="0"/>
                </a:endParaRPr>
              </a:p>
            </p:txBody>
          </p:sp>
          <p:pic>
            <p:nvPicPr>
              <p:cNvPr id="51" name="Imagen 50" descr="Boomerang"/>
              <p:cNvPicPr>
                <a:picLocks noChangeAspect="1"/>
              </p:cNvPicPr>
              <p:nvPr/>
            </p:nvPicPr>
            <p:blipFill rotWithShape="1">
              <a:blip r:embed="rId4">
                <a:extLst>
                  <a:ext uri="{28A0092B-C50C-407E-A947-70E740481C1C}">
                    <a14:useLocalDpi xmlns:a14="http://schemas.microsoft.com/office/drawing/2010/main" val="0"/>
                  </a:ext>
                </a:extLst>
              </a:blip>
              <a:srcRect r="60360"/>
              <a:stretch>
                <a:fillRect/>
              </a:stretch>
            </p:blipFill>
            <p:spPr bwMode="auto">
              <a:xfrm>
                <a:off x="458611" y="-1701686"/>
                <a:ext cx="1040317" cy="947221"/>
              </a:xfrm>
              <a:prstGeom prst="rect">
                <a:avLst/>
              </a:prstGeom>
              <a:noFill/>
              <a:ln>
                <a:noFill/>
              </a:ln>
            </p:spPr>
          </p:pic>
        </p:grpSp>
        <p:pic>
          <p:nvPicPr>
            <p:cNvPr id="47" name="Imagen 46"/>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13688" y="574470"/>
              <a:ext cx="1342432" cy="407076"/>
            </a:xfrm>
            <a:prstGeom prst="rect">
              <a:avLst/>
            </a:prstGeom>
            <a:noFill/>
            <a:ln>
              <a:noFill/>
            </a:ln>
          </p:spPr>
        </p:pic>
        <p:pic>
          <p:nvPicPr>
            <p:cNvPr id="48" name="Imagen 47"/>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443287" y="221570"/>
              <a:ext cx="1342432" cy="360005"/>
            </a:xfrm>
            <a:prstGeom prst="rect">
              <a:avLst/>
            </a:prstGeom>
            <a:noFill/>
          </p:spPr>
        </p:pic>
        <p:pic>
          <p:nvPicPr>
            <p:cNvPr id="49" name="Imagen 48"/>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968540" y="242198"/>
              <a:ext cx="829310" cy="639445"/>
            </a:xfrm>
            <a:prstGeom prst="rect">
              <a:avLst/>
            </a:prstGeom>
            <a:noFill/>
          </p:spPr>
        </p:pic>
      </p:grpSp>
      <p:sp>
        <p:nvSpPr>
          <p:cNvPr id="12" name="Rectángulo 11"/>
          <p:cNvSpPr/>
          <p:nvPr/>
        </p:nvSpPr>
        <p:spPr>
          <a:xfrm>
            <a:off x="0" y="6490270"/>
            <a:ext cx="12192000"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altLang="es-MX" dirty="0">
                <a:sym typeface="+mn-ea"/>
              </a:rPr>
              <a:t>Flor de Perlas Vásquez Hernández</a:t>
            </a:r>
            <a:r>
              <a:rPr lang="es-MX" dirty="0">
                <a:sym typeface="+mn-ea"/>
              </a:rPr>
              <a:t> – Maestría </a:t>
            </a:r>
            <a:r>
              <a:rPr lang="es-ES" altLang="es-MX" dirty="0">
                <a:sym typeface="+mn-ea"/>
              </a:rPr>
              <a:t>en Negocios y Comercio Internacional</a:t>
            </a:r>
            <a:r>
              <a:rPr lang="es-MX" dirty="0">
                <a:sym typeface="+mn-ea"/>
              </a:rPr>
              <a:t>– </a:t>
            </a:r>
            <a:r>
              <a:rPr lang="es-ES" altLang="es-MX" dirty="0">
                <a:sym typeface="+mn-ea"/>
              </a:rPr>
              <a:t>5° semestre</a:t>
            </a:r>
            <a:endParaRPr lang="es-MX" dirty="0"/>
          </a:p>
        </p:txBody>
      </p:sp>
      <p:sp>
        <p:nvSpPr>
          <p:cNvPr id="15" name="CuadroTexto 14"/>
          <p:cNvSpPr txBox="1"/>
          <p:nvPr/>
        </p:nvSpPr>
        <p:spPr>
          <a:xfrm>
            <a:off x="5170805" y="1229995"/>
            <a:ext cx="6808470" cy="5259705"/>
          </a:xfrm>
          <a:prstGeom prst="rect">
            <a:avLst/>
          </a:prstGeom>
          <a:noFill/>
        </p:spPr>
        <p:txBody>
          <a:bodyPr wrap="square" rtlCol="0">
            <a:noAutofit/>
          </a:bodyPr>
          <a:lstStyle/>
          <a:p>
            <a:pPr algn="ctr"/>
            <a:r>
              <a:rPr lang="es-ES" sz="2000" dirty="0"/>
              <a:t>ANTECEDENTES:</a:t>
            </a:r>
            <a:endParaRPr lang="es-ES" sz="2000" dirty="0"/>
          </a:p>
          <a:p>
            <a:pPr algn="just"/>
            <a:endParaRPr lang="es-ES" dirty="0"/>
          </a:p>
          <a:p>
            <a:pPr algn="just"/>
            <a:r>
              <a:rPr lang="es-ES" dirty="0"/>
              <a:t>El mercado del café ha mostrado un crecimiento constante en la última década, con un aumento notable en la demanda de cafés especiales y de origen único, especialmente en Estados Unidos, que es uno de los principales importadores (International Coffee Organization, 2022). Este contexto ofrece oportunidades para productores de regiones reconocidas como Oaxaca, que buscan ingresar a mercados internacionales.</a:t>
            </a:r>
            <a:endParaRPr lang="es-ES" dirty="0"/>
          </a:p>
          <a:p>
            <a:pPr algn="just"/>
            <a:endParaRPr lang="es-ES" dirty="0"/>
          </a:p>
          <a:p>
            <a:pPr algn="just"/>
            <a:r>
              <a:rPr lang="es-ES" dirty="0"/>
              <a:t>La región de Oaxaca es reconocida a nivel nacional e internacional por la producción de café de alta calidad, con denominaciones de origen que destacan su singularidad (Gómez, 2019). Sin embargo, la producción enfrenta retos significativos, como la falta de infraestructura adecuada y el acceso limitado a financiamiento, lo que limita su capacidad de exportación (Sánchez, 2020).</a:t>
            </a:r>
            <a:endParaRPr lang="es-ES" dirty="0"/>
          </a:p>
        </p:txBody>
      </p:sp>
      <p:sp>
        <p:nvSpPr>
          <p:cNvPr id="3" name="Rectángulo 2"/>
          <p:cNvSpPr/>
          <p:nvPr/>
        </p:nvSpPr>
        <p:spPr>
          <a:xfrm>
            <a:off x="10617200" y="0"/>
            <a:ext cx="1574800" cy="11799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dirty="0"/>
              <a:t>Área de video si lo graban en ZOOM</a:t>
            </a:r>
            <a:endParaRPr lang="es-MX" sz="1400" dirty="0"/>
          </a:p>
          <a:p>
            <a:pPr algn="ctr"/>
            <a:r>
              <a:rPr lang="es-MX" sz="1400" dirty="0"/>
              <a:t>(quita este recuadro)</a:t>
            </a:r>
            <a:endParaRPr lang="es-MX" sz="1400" dirty="0"/>
          </a:p>
        </p:txBody>
      </p:sp>
      <p:sp>
        <p:nvSpPr>
          <p:cNvPr id="17" name="CuadroTexto 16"/>
          <p:cNvSpPr txBox="1"/>
          <p:nvPr/>
        </p:nvSpPr>
        <p:spPr>
          <a:xfrm>
            <a:off x="7723505" y="15240"/>
            <a:ext cx="2882900" cy="836295"/>
          </a:xfrm>
          <a:prstGeom prst="rect">
            <a:avLst/>
          </a:prstGeom>
          <a:noFill/>
        </p:spPr>
        <p:txBody>
          <a:bodyPr wrap="square" rtlCol="0">
            <a:noAutofit/>
          </a:bodyPr>
          <a:lstStyle/>
          <a:p>
            <a:pPr algn="ctr"/>
            <a:r>
              <a:rPr lang="es-MX" sz="1200" b="1" dirty="0">
                <a:sym typeface="+mn-ea"/>
              </a:rPr>
              <a:t>Evaluar la viabilidad de establecer una empresa productora y exportadora de café en Oaxaca, con destino a EUA.</a:t>
            </a:r>
            <a:endParaRPr lang="es-MX" sz="1200" b="1" i="1" dirty="0">
              <a:solidFill>
                <a:srgbClr val="C00000"/>
              </a:solidFill>
              <a:sym typeface="+mn-ea"/>
            </a:endParaRPr>
          </a:p>
        </p:txBody>
      </p:sp>
      <p:pic>
        <p:nvPicPr>
          <p:cNvPr id="14" name="Imagen 13"/>
          <p:cNvPicPr>
            <a:picLocks noChangeAspect="1"/>
          </p:cNvPicPr>
          <p:nvPr/>
        </p:nvPicPr>
        <p:blipFill>
          <a:blip r:embed="rId8"/>
          <a:stretch>
            <a:fillRect/>
          </a:stretch>
        </p:blipFill>
        <p:spPr>
          <a:xfrm>
            <a:off x="10966014" y="5817941"/>
            <a:ext cx="1329264" cy="1026026"/>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upo 39"/>
          <p:cNvGrpSpPr/>
          <p:nvPr/>
        </p:nvGrpSpPr>
        <p:grpSpPr>
          <a:xfrm>
            <a:off x="36576" y="-3233"/>
            <a:ext cx="12122584" cy="1212330"/>
            <a:chOff x="221816" y="147783"/>
            <a:chExt cx="12122584" cy="1212330"/>
          </a:xfrm>
        </p:grpSpPr>
        <p:pic>
          <p:nvPicPr>
            <p:cNvPr id="41" name="Imagen 40"/>
            <p:cNvPicPr>
              <a:picLocks noChangeAspect="1"/>
            </p:cNvPicPr>
            <p:nvPr/>
          </p:nvPicPr>
          <p:blipFill>
            <a:blip r:embed="rId1"/>
            <a:stretch>
              <a:fillRect/>
            </a:stretch>
          </p:blipFill>
          <p:spPr>
            <a:xfrm>
              <a:off x="221816" y="147783"/>
              <a:ext cx="6506483" cy="1181265"/>
            </a:xfrm>
            <a:prstGeom prst="rect">
              <a:avLst/>
            </a:prstGeom>
          </p:spPr>
        </p:pic>
        <p:sp>
          <p:nvSpPr>
            <p:cNvPr id="42" name="Rectángulo 41"/>
            <p:cNvSpPr/>
            <p:nvPr/>
          </p:nvSpPr>
          <p:spPr>
            <a:xfrm>
              <a:off x="6657372" y="964584"/>
              <a:ext cx="5687028"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3" name="CuadroTexto 42"/>
            <p:cNvSpPr txBox="1"/>
            <p:nvPr/>
          </p:nvSpPr>
          <p:spPr>
            <a:xfrm>
              <a:off x="4550572" y="1002495"/>
              <a:ext cx="5952836" cy="307777"/>
            </a:xfrm>
            <a:prstGeom prst="rect">
              <a:avLst/>
            </a:prstGeom>
            <a:noFill/>
          </p:spPr>
          <p:txBody>
            <a:bodyPr wrap="square" rtlCol="0">
              <a:spAutoFit/>
            </a:bodyPr>
            <a:lstStyle/>
            <a:p>
              <a:r>
                <a:rPr lang="es-MX" sz="1400" b="1" dirty="0">
                  <a:solidFill>
                    <a:schemeClr val="bg1"/>
                  </a:solidFill>
                </a:rPr>
                <a:t>Facultad de Contabilidad y Administración- 10, 11 y 12 de noviembre 2021</a:t>
              </a:r>
              <a:endParaRPr lang="es-MX" sz="1400" b="1" dirty="0">
                <a:solidFill>
                  <a:schemeClr val="bg1"/>
                </a:solidFill>
              </a:endParaRPr>
            </a:p>
          </p:txBody>
        </p:sp>
        <p:sp>
          <p:nvSpPr>
            <p:cNvPr id="44" name="CuadroTexto 43"/>
            <p:cNvSpPr txBox="1"/>
            <p:nvPr/>
          </p:nvSpPr>
          <p:spPr>
            <a:xfrm>
              <a:off x="635000" y="1052336"/>
              <a:ext cx="2882007" cy="307777"/>
            </a:xfrm>
            <a:prstGeom prst="rect">
              <a:avLst/>
            </a:prstGeom>
            <a:noFill/>
          </p:spPr>
          <p:txBody>
            <a:bodyPr wrap="none" rtlCol="0">
              <a:spAutoFit/>
            </a:bodyPr>
            <a:lstStyle/>
            <a:p>
              <a:r>
                <a:rPr lang="es-MX" sz="1400" dirty="0"/>
                <a:t>Universidad Autónoma de Querétaro</a:t>
              </a:r>
              <a:endParaRPr lang="es-MX" sz="1400" dirty="0"/>
            </a:p>
          </p:txBody>
        </p:sp>
        <p:pic>
          <p:nvPicPr>
            <p:cNvPr id="45" name="Imagen 44"/>
            <p:cNvPicPr>
              <a:picLocks noChangeAspect="1"/>
            </p:cNvPicPr>
            <p:nvPr/>
          </p:nvPicPr>
          <p:blipFill>
            <a:blip r:embed="rId2"/>
            <a:stretch>
              <a:fillRect/>
            </a:stretch>
          </p:blipFill>
          <p:spPr>
            <a:xfrm>
              <a:off x="1727408" y="253638"/>
              <a:ext cx="624078" cy="824051"/>
            </a:xfrm>
            <a:prstGeom prst="rect">
              <a:avLst/>
            </a:prstGeom>
          </p:spPr>
        </p:pic>
        <p:grpSp>
          <p:nvGrpSpPr>
            <p:cNvPr id="46" name="Grupo 45"/>
            <p:cNvGrpSpPr/>
            <p:nvPr/>
          </p:nvGrpSpPr>
          <p:grpSpPr>
            <a:xfrm>
              <a:off x="2438169" y="190957"/>
              <a:ext cx="2918099" cy="781051"/>
              <a:chOff x="458611" y="-1705663"/>
              <a:chExt cx="3093173" cy="951198"/>
            </a:xfrm>
          </p:grpSpPr>
          <p:sp>
            <p:nvSpPr>
              <p:cNvPr id="50" name="Cuadro de texto 2"/>
              <p:cNvSpPr txBox="1">
                <a:spLocks noChangeArrowheads="1"/>
              </p:cNvSpPr>
              <p:nvPr/>
            </p:nvSpPr>
            <p:spPr bwMode="auto">
              <a:xfrm>
                <a:off x="1418755" y="-1705663"/>
                <a:ext cx="2133029" cy="857251"/>
              </a:xfrm>
              <a:prstGeom prst="rect">
                <a:avLst/>
              </a:prstGeom>
              <a:solidFill>
                <a:srgbClr val="FFFFFF"/>
              </a:solidFill>
              <a:ln w="9525">
                <a:noFill/>
                <a:miter lim="800000"/>
              </a:ln>
            </p:spPr>
            <p:txBody>
              <a:bodyPr rot="0" vert="horz" wrap="square" lIns="91440" tIns="45720" rIns="91440" bIns="45720" anchor="t" anchorCtr="0">
                <a:noAutofit/>
              </a:bodyPr>
              <a:lstStyle/>
              <a:p>
                <a:pPr algn="ctr"/>
                <a:r>
                  <a:rPr lang="es-ES" sz="700" b="1" dirty="0">
                    <a:solidFill>
                      <a:srgbClr val="002060"/>
                    </a:solidFill>
                    <a:effectLst/>
                    <a:latin typeface="Arial" panose="020B0604020202090204" pitchFamily="34" charset="0"/>
                    <a:ea typeface="Calibri" panose="020F0502020204030204" pitchFamily="34" charset="0"/>
                  </a:rPr>
                  <a:t>CIGECOM</a:t>
                </a:r>
                <a:endParaRPr lang="es-MX" sz="1200" dirty="0">
                  <a:effectLst/>
                  <a:latin typeface="Times New Roman" panose="02020503050405090304" pitchFamily="18" charset="0"/>
                  <a:ea typeface="Calibri" panose="020F0502020204030204" pitchFamily="34" charset="0"/>
                </a:endParaRPr>
              </a:p>
              <a:p>
                <a:pPr algn="just"/>
                <a:r>
                  <a:rPr lang="es-ES" sz="700" dirty="0">
                    <a:effectLst/>
                    <a:latin typeface="Arial" panose="020B0604020202090204" pitchFamily="34" charset="0"/>
                    <a:ea typeface="Calibri" panose="020F0502020204030204" pitchFamily="34" charset="0"/>
                  </a:rPr>
                  <a:t>Congreso Internacional en Gestión Competitiva, Tecnología e Innovación, Coloquio estudiantil y IV Encuentro de Investigadores de la Red Iberoamericana RITMMA 2021</a:t>
                </a:r>
                <a:endParaRPr lang="es-MX" sz="1200" dirty="0">
                  <a:effectLst/>
                  <a:latin typeface="Times New Roman" panose="02020503050405090304" pitchFamily="18" charset="0"/>
                  <a:ea typeface="Calibri" panose="020F0502020204030204" pitchFamily="34" charset="0"/>
                </a:endParaRPr>
              </a:p>
            </p:txBody>
          </p:sp>
          <p:pic>
            <p:nvPicPr>
              <p:cNvPr id="51" name="Imagen 50" descr="Boomerang"/>
              <p:cNvPicPr>
                <a:picLocks noChangeAspect="1"/>
              </p:cNvPicPr>
              <p:nvPr/>
            </p:nvPicPr>
            <p:blipFill rotWithShape="1">
              <a:blip r:embed="rId3">
                <a:extLst>
                  <a:ext uri="{28A0092B-C50C-407E-A947-70E740481C1C}">
                    <a14:useLocalDpi xmlns:a14="http://schemas.microsoft.com/office/drawing/2010/main" val="0"/>
                  </a:ext>
                </a:extLst>
              </a:blip>
              <a:srcRect r="60360"/>
              <a:stretch>
                <a:fillRect/>
              </a:stretch>
            </p:blipFill>
            <p:spPr bwMode="auto">
              <a:xfrm>
                <a:off x="458611" y="-1701686"/>
                <a:ext cx="1040317" cy="947221"/>
              </a:xfrm>
              <a:prstGeom prst="rect">
                <a:avLst/>
              </a:prstGeom>
              <a:noFill/>
              <a:ln>
                <a:noFill/>
              </a:ln>
            </p:spPr>
          </p:pic>
        </p:grpSp>
        <p:pic>
          <p:nvPicPr>
            <p:cNvPr id="47" name="Imagen 46"/>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13688" y="574470"/>
              <a:ext cx="1342432" cy="407076"/>
            </a:xfrm>
            <a:prstGeom prst="rect">
              <a:avLst/>
            </a:prstGeom>
            <a:noFill/>
            <a:ln>
              <a:noFill/>
            </a:ln>
          </p:spPr>
        </p:pic>
        <p:pic>
          <p:nvPicPr>
            <p:cNvPr id="48" name="Imagen 47"/>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443287" y="221570"/>
              <a:ext cx="1342432" cy="360005"/>
            </a:xfrm>
            <a:prstGeom prst="rect">
              <a:avLst/>
            </a:prstGeom>
            <a:noFill/>
          </p:spPr>
        </p:pic>
        <p:pic>
          <p:nvPicPr>
            <p:cNvPr id="49" name="Imagen 48"/>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968540" y="242198"/>
              <a:ext cx="829310" cy="639445"/>
            </a:xfrm>
            <a:prstGeom prst="rect">
              <a:avLst/>
            </a:prstGeom>
            <a:noFill/>
          </p:spPr>
        </p:pic>
      </p:grpSp>
      <p:sp>
        <p:nvSpPr>
          <p:cNvPr id="12" name="Rectángulo 11"/>
          <p:cNvSpPr/>
          <p:nvPr/>
        </p:nvSpPr>
        <p:spPr>
          <a:xfrm>
            <a:off x="0" y="6490270"/>
            <a:ext cx="12192000"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altLang="es-MX" dirty="0">
                <a:sym typeface="+mn-ea"/>
              </a:rPr>
              <a:t>Flor de Perlas Vásquez Hernández</a:t>
            </a:r>
            <a:r>
              <a:rPr lang="es-MX" dirty="0">
                <a:sym typeface="+mn-ea"/>
              </a:rPr>
              <a:t> – Maestría </a:t>
            </a:r>
            <a:r>
              <a:rPr lang="es-ES" altLang="es-MX" dirty="0">
                <a:sym typeface="+mn-ea"/>
              </a:rPr>
              <a:t>en Negocios y Comercio Internacional</a:t>
            </a:r>
            <a:r>
              <a:rPr lang="es-MX" dirty="0">
                <a:sym typeface="+mn-ea"/>
              </a:rPr>
              <a:t>– </a:t>
            </a:r>
            <a:r>
              <a:rPr lang="es-ES" altLang="es-MX" dirty="0">
                <a:sym typeface="+mn-ea"/>
              </a:rPr>
              <a:t>5° semestre</a:t>
            </a:r>
            <a:endParaRPr lang="es-MX" dirty="0"/>
          </a:p>
        </p:txBody>
      </p:sp>
      <p:sp>
        <p:nvSpPr>
          <p:cNvPr id="15" name="CuadroTexto 14"/>
          <p:cNvSpPr txBox="1"/>
          <p:nvPr/>
        </p:nvSpPr>
        <p:spPr>
          <a:xfrm>
            <a:off x="4834890" y="1373505"/>
            <a:ext cx="7036435" cy="4753610"/>
          </a:xfrm>
          <a:prstGeom prst="rect">
            <a:avLst/>
          </a:prstGeom>
          <a:noFill/>
        </p:spPr>
        <p:txBody>
          <a:bodyPr wrap="square" rtlCol="0">
            <a:noAutofit/>
          </a:bodyPr>
          <a:lstStyle/>
          <a:p>
            <a:pPr algn="ctr"/>
            <a:r>
              <a:rPr lang="es-MX" sz="2800" b="1" dirty="0">
                <a:sym typeface="+mn-ea"/>
              </a:rPr>
              <a:t>Metodología a usar</a:t>
            </a:r>
            <a:endParaRPr lang="es-ES" altLang="es-MX" sz="2800" b="1" dirty="0">
              <a:sym typeface="+mn-ea"/>
            </a:endParaRPr>
          </a:p>
          <a:p>
            <a:pPr indent="0" algn="l">
              <a:buFont typeface="+mj-lt"/>
              <a:buNone/>
            </a:pPr>
            <a:endParaRPr lang="es-ES" altLang="es-MX" dirty="0">
              <a:sym typeface="+mn-ea"/>
            </a:endParaRPr>
          </a:p>
          <a:p>
            <a:pPr indent="0" algn="l">
              <a:buFont typeface="+mj-lt"/>
              <a:buNone/>
            </a:pPr>
            <a:r>
              <a:rPr lang="es-ES" altLang="es-MX" dirty="0">
                <a:sym typeface="+mn-ea"/>
              </a:rPr>
              <a:t>Diseño de investigación:</a:t>
            </a:r>
            <a:br>
              <a:rPr lang="es-ES" altLang="es-MX" dirty="0">
                <a:sym typeface="+mn-ea"/>
              </a:rPr>
            </a:br>
            <a:endParaRPr lang="es-ES" altLang="es-MX" dirty="0">
              <a:sym typeface="+mn-ea"/>
            </a:endParaRPr>
          </a:p>
          <a:p>
            <a:pPr marL="342900" indent="-342900" algn="l">
              <a:buFont typeface="+mj-lt"/>
              <a:buAutoNum type="arabicPeriod"/>
            </a:pPr>
            <a:r>
              <a:rPr lang="es-MX" dirty="0"/>
              <a:t>Enfoque Mixto</a:t>
            </a:r>
            <a:r>
              <a:rPr lang="es-ES" altLang="es-MX" dirty="0"/>
              <a:t>: Cualitativa + Cuantitativa</a:t>
            </a:r>
            <a:endParaRPr lang="es-MX" dirty="0"/>
          </a:p>
          <a:p>
            <a:pPr indent="0" algn="l">
              <a:buFont typeface="+mj-lt"/>
              <a:buNone/>
            </a:pPr>
            <a:br>
              <a:rPr lang="es-ES" altLang="es-MX" dirty="0"/>
            </a:br>
            <a:r>
              <a:rPr lang="es-ES" altLang="es-MX" dirty="0"/>
              <a:t>Investigación documental y de campo:</a:t>
            </a:r>
            <a:br>
              <a:rPr lang="es-ES" altLang="es-MX" dirty="0"/>
            </a:br>
            <a:endParaRPr lang="es-MX" dirty="0"/>
          </a:p>
          <a:p>
            <a:pPr marL="342900" indent="-342900" algn="l">
              <a:buFont typeface="+mj-lt"/>
              <a:buAutoNum type="arabicPeriod"/>
            </a:pPr>
            <a:r>
              <a:rPr lang="es-ES" altLang="es-MX" dirty="0"/>
              <a:t>Revisión y análisis de literatura</a:t>
            </a:r>
            <a:endParaRPr lang="es-ES" altLang="es-MX" dirty="0"/>
          </a:p>
          <a:p>
            <a:pPr marL="342900" indent="-342900" algn="l">
              <a:buFont typeface="+mj-lt"/>
              <a:buAutoNum type="arabicPeriod"/>
            </a:pPr>
            <a:r>
              <a:rPr lang="es-ES" altLang="es-MX" dirty="0">
                <a:sym typeface="+mn-ea"/>
              </a:rPr>
              <a:t>Entrevistas</a:t>
            </a:r>
            <a:endParaRPr lang="es-ES" altLang="es-MX" dirty="0"/>
          </a:p>
          <a:p>
            <a:pPr marL="342900" indent="-342900" algn="l">
              <a:buFont typeface="+mj-lt"/>
              <a:buAutoNum type="arabicPeriod"/>
            </a:pPr>
            <a:r>
              <a:rPr lang="es-ES" altLang="es-MX" dirty="0"/>
              <a:t>Encuestas</a:t>
            </a:r>
            <a:endParaRPr lang="es-ES" altLang="es-MX" dirty="0"/>
          </a:p>
          <a:p>
            <a:pPr marL="342900" indent="-342900" algn="l">
              <a:buFont typeface="+mj-lt"/>
              <a:buAutoNum type="arabicPeriod"/>
            </a:pPr>
            <a:r>
              <a:rPr lang="es-ES" altLang="es-MX" dirty="0"/>
              <a:t>Análisis</a:t>
            </a:r>
            <a:endParaRPr lang="es-ES" altLang="es-MX" dirty="0"/>
          </a:p>
          <a:p>
            <a:pPr marL="342900" indent="-342900" algn="l">
              <a:buFont typeface="+mj-lt"/>
              <a:buAutoNum type="arabicPeriod"/>
            </a:pPr>
            <a:endParaRPr lang="es-ES" altLang="es-MX" dirty="0"/>
          </a:p>
          <a:p>
            <a:pPr indent="0" algn="l">
              <a:buFont typeface="+mj-lt"/>
              <a:buNone/>
            </a:pPr>
            <a:endParaRPr lang="es-ES" altLang="es-MX" dirty="0"/>
          </a:p>
        </p:txBody>
      </p:sp>
      <p:sp>
        <p:nvSpPr>
          <p:cNvPr id="3" name="Rectángulo 2"/>
          <p:cNvSpPr/>
          <p:nvPr/>
        </p:nvSpPr>
        <p:spPr>
          <a:xfrm>
            <a:off x="10617200" y="0"/>
            <a:ext cx="1574800" cy="11799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dirty="0"/>
              <a:t>Área de video si lo graban en ZOOM</a:t>
            </a:r>
            <a:endParaRPr lang="es-MX" sz="1400" dirty="0"/>
          </a:p>
          <a:p>
            <a:pPr algn="ctr"/>
            <a:r>
              <a:rPr lang="es-MX" sz="1400" dirty="0"/>
              <a:t>(quita este recuadro)</a:t>
            </a:r>
            <a:endParaRPr lang="es-MX" sz="1400" dirty="0"/>
          </a:p>
        </p:txBody>
      </p:sp>
      <p:sp>
        <p:nvSpPr>
          <p:cNvPr id="17" name="CuadroTexto 16"/>
          <p:cNvSpPr txBox="1"/>
          <p:nvPr/>
        </p:nvSpPr>
        <p:spPr>
          <a:xfrm>
            <a:off x="7723505" y="15240"/>
            <a:ext cx="2882900" cy="836295"/>
          </a:xfrm>
          <a:prstGeom prst="rect">
            <a:avLst/>
          </a:prstGeom>
          <a:noFill/>
        </p:spPr>
        <p:txBody>
          <a:bodyPr wrap="square" rtlCol="0">
            <a:noAutofit/>
          </a:bodyPr>
          <a:lstStyle/>
          <a:p>
            <a:pPr algn="ctr"/>
            <a:r>
              <a:rPr lang="es-MX" sz="1200" b="1" dirty="0">
                <a:sym typeface="+mn-ea"/>
              </a:rPr>
              <a:t>Evaluar la viabilidad de establecer una empresa productora y exportadora de café en Oaxaca, con destino a EUA.</a:t>
            </a:r>
            <a:endParaRPr lang="es-MX" sz="1200" b="1" i="1" dirty="0">
              <a:solidFill>
                <a:srgbClr val="C00000"/>
              </a:solidFill>
              <a:sym typeface="+mn-ea"/>
            </a:endParaRPr>
          </a:p>
        </p:txBody>
      </p:sp>
      <p:pic>
        <p:nvPicPr>
          <p:cNvPr id="14" name="Imagen 13"/>
          <p:cNvPicPr>
            <a:picLocks noChangeAspect="1"/>
          </p:cNvPicPr>
          <p:nvPr/>
        </p:nvPicPr>
        <p:blipFill>
          <a:blip r:embed="rId7"/>
          <a:stretch>
            <a:fillRect/>
          </a:stretch>
        </p:blipFill>
        <p:spPr>
          <a:xfrm>
            <a:off x="10966014" y="5817941"/>
            <a:ext cx="1329264" cy="1026026"/>
          </a:xfrm>
          <a:prstGeom prst="rect">
            <a:avLst/>
          </a:prstGeom>
        </p:spPr>
      </p:pic>
      <p:pic>
        <p:nvPicPr>
          <p:cNvPr id="4" name="Imagen 3" descr="Enfoques-pep-cny"/>
          <p:cNvPicPr>
            <a:picLocks noChangeAspect="1"/>
          </p:cNvPicPr>
          <p:nvPr/>
        </p:nvPicPr>
        <p:blipFill>
          <a:blip r:embed="rId8"/>
          <a:srcRect l="18446" t="20497" r="19661" b="18697"/>
          <a:stretch>
            <a:fillRect/>
          </a:stretch>
        </p:blipFill>
        <p:spPr>
          <a:xfrm>
            <a:off x="449580" y="1479550"/>
            <a:ext cx="4269740" cy="4161155"/>
          </a:xfrm>
          <a:prstGeom prst="rect">
            <a:avLst/>
          </a:prstGeom>
        </p:spPr>
      </p:pic>
    </p:spTree>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17759</Words>
  <Application>WPS Writer</Application>
  <PresentationFormat>Panorámica</PresentationFormat>
  <Paragraphs>402</Paragraphs>
  <Slides>18</Slides>
  <Notes>7</Notes>
  <HiddenSlides>0</HiddenSlides>
  <MMClips>0</MMClips>
  <ScaleCrop>false</ScaleCrop>
  <HeadingPairs>
    <vt:vector size="6" baseType="variant">
      <vt:variant>
        <vt:lpstr>已用的字体</vt:lpstr>
      </vt:variant>
      <vt:variant>
        <vt:i4>14</vt:i4>
      </vt:variant>
      <vt:variant>
        <vt:lpstr>主题</vt:lpstr>
      </vt:variant>
      <vt:variant>
        <vt:i4>2</vt:i4>
      </vt:variant>
      <vt:variant>
        <vt:lpstr>幻灯片标题</vt:lpstr>
      </vt:variant>
      <vt:variant>
        <vt:i4>18</vt:i4>
      </vt:variant>
    </vt:vector>
  </HeadingPairs>
  <TitlesOfParts>
    <vt:vector size="34" baseType="lpstr">
      <vt:lpstr>Arial</vt:lpstr>
      <vt:lpstr>SimSun</vt:lpstr>
      <vt:lpstr>Wingdings</vt:lpstr>
      <vt:lpstr>Calibri</vt:lpstr>
      <vt:lpstr>Helvetica Neue</vt:lpstr>
      <vt:lpstr>Times New Roman</vt:lpstr>
      <vt:lpstr>Wingdings</vt:lpstr>
      <vt:lpstr>Microsoft YaHei</vt:lpstr>
      <vt:lpstr>汉仪旗黑</vt:lpstr>
      <vt:lpstr>Arial Unicode MS</vt:lpstr>
      <vt:lpstr>Calibri Light</vt:lpstr>
      <vt:lpstr>宋体-简</vt:lpstr>
      <vt:lpstr>Times New Roman</vt:lpstr>
      <vt:lpstr>SimSun</vt:lpstr>
      <vt:lpstr>Tema de Office</vt:lpstr>
      <vt:lpstr>1_Tema de Office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Microsoft Office User</dc:creator>
  <cp:lastModifiedBy>Vasquez BM</cp:lastModifiedBy>
  <cp:revision>32</cp:revision>
  <dcterms:created xsi:type="dcterms:W3CDTF">2024-11-08T02:00:50Z</dcterms:created>
  <dcterms:modified xsi:type="dcterms:W3CDTF">2024-11-08T02:00:50Z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53315B2780A316CBE6062D6760550475_43</vt:lpwstr>
  </property>
  <property fmtid="{D5CDD505-2E9C-101B-9397-08002B2CF9AE}" pid="3" name="KSOProductBuildVer">
    <vt:lpwstr>3082-6.10.1.8197</vt:lpwstr>
  </property>
</Properties>
</file>