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1" r:id="rId4"/>
    <p:sldId id="262" r:id="rId5"/>
    <p:sldId id="263" r:id="rId6"/>
    <p:sldId id="271" r:id="rId7"/>
    <p:sldId id="272" r:id="rId8"/>
    <p:sldId id="273" r:id="rId9"/>
    <p:sldId id="274" r:id="rId10"/>
    <p:sldId id="275" r:id="rId11"/>
    <p:sldId id="264" r:id="rId12"/>
    <p:sldId id="265" r:id="rId13"/>
    <p:sldId id="266" r:id="rId14"/>
    <p:sldId id="267" r:id="rId15"/>
    <p:sldId id="268" r:id="rId16"/>
    <p:sldId id="270" r:id="rId17"/>
    <p:sldId id="259" r:id="rId18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42F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162" autoAdjust="0"/>
    <p:restoredTop sz="94728"/>
  </p:normalViewPr>
  <p:slideViewPr>
    <p:cSldViewPr snapToGrid="0" snapToObjects="1">
      <p:cViewPr varScale="1">
        <p:scale>
          <a:sx n="80" d="100"/>
          <a:sy n="80" d="100"/>
        </p:scale>
        <p:origin x="37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4BE3F8E-B64D-354F-8760-F963BA0DAF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EBEC0DF-F923-C843-B3C4-2AF9228084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F1C0DF7-FC57-914C-8DCC-BB65DEEDC6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EF622-0C42-F146-9702-1A81A6D276A8}" type="datetimeFigureOut">
              <a:rPr lang="es-MX" smtClean="0"/>
              <a:t>13/11/2024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BED087F-78F3-F344-AA22-5BFFDE2155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727E845-DE3A-5643-BBD5-D781F6974C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FA426-29AE-B94E-98D6-D93EE2BA70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715256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79371C-0A2D-FC41-BC3F-2A9716852F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E025B02-0CA5-C148-87E2-E960CF95A9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1BFF75C-BB54-2D49-A806-9061C6F91D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EF622-0C42-F146-9702-1A81A6D276A8}" type="datetimeFigureOut">
              <a:rPr lang="es-MX" smtClean="0"/>
              <a:t>13/11/2024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D24F091-74D0-5C40-8D83-97F7EAD791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983D353-7565-444E-ABAC-9E577EBD3D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FA426-29AE-B94E-98D6-D93EE2BA70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288370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E0522FD-F958-1249-A15F-3D58241F34B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3FBA2CE-DF9A-C54D-9701-ADF278AFE3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C077ADB-F064-3B48-A37D-C86442E9FB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EF622-0C42-F146-9702-1A81A6D276A8}" type="datetimeFigureOut">
              <a:rPr lang="es-MX" smtClean="0"/>
              <a:t>13/11/2024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3E276E8-4100-A64A-B0C2-058891BC1F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2F28F17-20ED-0646-AEFA-430ED8F21C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FA426-29AE-B94E-98D6-D93EE2BA70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867331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976538-C34E-E34A-BEA6-3C734E3876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FDA24A8-BE88-8949-B33F-C9EC279E9E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20D6BB1-2B99-C94F-BC5E-4C007C8605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EF622-0C42-F146-9702-1A81A6D276A8}" type="datetimeFigureOut">
              <a:rPr lang="es-MX" smtClean="0"/>
              <a:t>13/11/2024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B18B3B9-CCB7-8641-AD03-CAB9507B71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FC62F79-496C-6641-984F-FBEAC0D22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FA426-29AE-B94E-98D6-D93EE2BA70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729888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EA6065C-2B49-5841-ADC1-7B8ED9D75D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C41F125-CC6F-EB45-AA8D-781E84D410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D2602F2-90F7-DA4A-B173-C80208187D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EF622-0C42-F146-9702-1A81A6D276A8}" type="datetimeFigureOut">
              <a:rPr lang="es-MX" smtClean="0"/>
              <a:t>13/11/2024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5F659BB-A32A-2044-A224-6BAE96D62F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B31E6B2-6ADD-5944-B249-9F57498F85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FA426-29AE-B94E-98D6-D93EE2BA70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83633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96B47E5-36CB-0748-A1F3-C33AB32333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3105170-3ABF-0545-9B6D-3A4F836ADC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B3B8B19-D3D7-7748-8E3F-48DD703EA3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215E4C3-94BB-A74E-B8A2-591023FB3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EF622-0C42-F146-9702-1A81A6D276A8}" type="datetimeFigureOut">
              <a:rPr lang="es-MX" smtClean="0"/>
              <a:t>13/11/2024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EB7F58A-D6BF-5945-BCC8-5BCCE26C9A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F4BD9D9-2642-9649-8D0B-A1D63323DC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FA426-29AE-B94E-98D6-D93EE2BA70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45148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5DC8CF-B1E9-994B-9076-B7620E098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EB7945F-BBF4-6243-8826-A2EADB1A5D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702A1BE-F833-4E46-9668-F158C9FF5E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7995B65E-8D70-6341-B26D-8C2AE08BF2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A0FD4145-D036-0A4B-BF8C-6C8AD0CD76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968AD44-D7C4-A743-B2D8-05350A1C59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EF622-0C42-F146-9702-1A81A6D276A8}" type="datetimeFigureOut">
              <a:rPr lang="es-MX" smtClean="0"/>
              <a:t>13/11/2024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919B0355-B6E8-4446-8540-AED3F77072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0ADA5C0A-4623-0943-B6BB-280650ABE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FA426-29AE-B94E-98D6-D93EE2BA70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674776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F76DC1-79B9-9640-8BBA-EFD560D361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61E8593-9CA9-2B4E-B0AC-031D2F4C2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EF622-0C42-F146-9702-1A81A6D276A8}" type="datetimeFigureOut">
              <a:rPr lang="es-MX" smtClean="0"/>
              <a:t>13/11/2024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AD2B79E-3403-9D45-9A15-8ADAE3D86D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3646AC9-1951-7948-A44F-F799A6B35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FA426-29AE-B94E-98D6-D93EE2BA70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7740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D2DA5A6A-137F-0B48-8C69-ECE4E2C4EA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EF622-0C42-F146-9702-1A81A6D276A8}" type="datetimeFigureOut">
              <a:rPr lang="es-MX" smtClean="0"/>
              <a:t>13/11/2024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4DA162D5-77DC-3B40-8A18-2A1BAD82F2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9DEF420-D368-804E-8CC4-3B0082D98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FA426-29AE-B94E-98D6-D93EE2BA70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470706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E4E4B2-94E9-6B45-82CB-D187F0124E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05E26CB-E6C6-484D-9632-3E6542973E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565E088-52C4-6F44-9CC8-5828ACF45F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43BB6C0-8EFA-4345-9CE4-739FC282FE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EF622-0C42-F146-9702-1A81A6D276A8}" type="datetimeFigureOut">
              <a:rPr lang="es-MX" smtClean="0"/>
              <a:t>13/11/2024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F930AC1-E5D4-234D-9072-62DA61F279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7D3BA5F-A0F4-864F-BE18-9564FF8D03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FA426-29AE-B94E-98D6-D93EE2BA70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366610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C14FC52-D32C-B44D-BB5D-9D836FFF76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57B426BE-E3EA-304F-A841-9B1734C43A2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E8E9A57-5918-6046-980E-A0D85C82BD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E63B259-7060-3940-9422-D4CE618A1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EF622-0C42-F146-9702-1A81A6D276A8}" type="datetimeFigureOut">
              <a:rPr lang="es-MX" smtClean="0"/>
              <a:t>13/11/2024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51705E8-E4DC-5A46-8CD4-EB8D5B0016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9FBD902-C969-E246-82E6-5A9F269B83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FA426-29AE-B94E-98D6-D93EE2BA70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503355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F00011B3-7F0E-4243-99A6-06C2425B40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FD8F3BE-C11C-8D47-B84D-A80341867C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2235E94-BC77-C74A-A205-D4D5CFCB09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5EF622-0C42-F146-9702-1A81A6D276A8}" type="datetimeFigureOut">
              <a:rPr lang="es-MX" smtClean="0"/>
              <a:t>13/11/2024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308FE7F-5DF1-4C4C-9045-5946C08A93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276DA39-72F3-3D45-9B01-68DCA18D19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1FA426-29AE-B94E-98D6-D93EE2BA70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86824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tiff"/><Relationship Id="rId13" Type="http://schemas.openxmlformats.org/officeDocument/2006/relationships/image" Target="../media/image24.emf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23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image" Target="../media/image22.emf"/><Relationship Id="rId5" Type="http://schemas.openxmlformats.org/officeDocument/2006/relationships/image" Target="../media/image9.jpeg"/><Relationship Id="rId10" Type="http://schemas.openxmlformats.org/officeDocument/2006/relationships/image" Target="../media/image21.emf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tiff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tiff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image" Target="../media/image26.png"/><Relationship Id="rId5" Type="http://schemas.openxmlformats.org/officeDocument/2006/relationships/image" Target="../media/image9.jpeg"/><Relationship Id="rId10" Type="http://schemas.openxmlformats.org/officeDocument/2006/relationships/image" Target="../media/image25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tiff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image" Target="../media/image28.emf"/><Relationship Id="rId5" Type="http://schemas.openxmlformats.org/officeDocument/2006/relationships/image" Target="../media/image9.jpeg"/><Relationship Id="rId10" Type="http://schemas.openxmlformats.org/officeDocument/2006/relationships/image" Target="../media/image27.emf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tiff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10" Type="http://schemas.openxmlformats.org/officeDocument/2006/relationships/image" Target="../media/image29.emf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tiff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10" Type="http://schemas.openxmlformats.org/officeDocument/2006/relationships/image" Target="../media/image30.emf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tiff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hyperlink" Target="mailto:kevinroquerubio@gmail.com" TargetMode="External"/><Relationship Id="rId7" Type="http://schemas.openxmlformats.org/officeDocument/2006/relationships/image" Target="../media/image9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1.png"/><Relationship Id="rId9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tiff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tiff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tiff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tiff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tiff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tiff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10" Type="http://schemas.openxmlformats.org/officeDocument/2006/relationships/image" Target="../media/image14.emf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tiff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image" Target="../media/image16.emf"/><Relationship Id="rId5" Type="http://schemas.openxmlformats.org/officeDocument/2006/relationships/image" Target="../media/image9.jpeg"/><Relationship Id="rId10" Type="http://schemas.openxmlformats.org/officeDocument/2006/relationships/image" Target="../media/image15.emf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tiff"/><Relationship Id="rId13" Type="http://schemas.openxmlformats.org/officeDocument/2006/relationships/image" Target="../media/image20.emf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9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image" Target="../media/image18.emf"/><Relationship Id="rId5" Type="http://schemas.openxmlformats.org/officeDocument/2006/relationships/image" Target="../media/image9.jpeg"/><Relationship Id="rId10" Type="http://schemas.openxmlformats.org/officeDocument/2006/relationships/image" Target="../media/image17.emf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o 8">
            <a:extLst>
              <a:ext uri="{FF2B5EF4-FFF2-40B4-BE49-F238E27FC236}">
                <a16:creationId xmlns:a16="http://schemas.microsoft.com/office/drawing/2014/main" id="{7623C73B-AB66-4855-A367-A0084E209E89}"/>
              </a:ext>
            </a:extLst>
          </p:cNvPr>
          <p:cNvGrpSpPr/>
          <p:nvPr/>
        </p:nvGrpSpPr>
        <p:grpSpPr>
          <a:xfrm>
            <a:off x="67012" y="10780"/>
            <a:ext cx="12122584" cy="1212330"/>
            <a:chOff x="69416" y="-4617"/>
            <a:chExt cx="12122584" cy="1212330"/>
          </a:xfrm>
        </p:grpSpPr>
        <p:pic>
          <p:nvPicPr>
            <p:cNvPr id="29" name="Imagen 28">
              <a:extLst>
                <a:ext uri="{FF2B5EF4-FFF2-40B4-BE49-F238E27FC236}">
                  <a16:creationId xmlns:a16="http://schemas.microsoft.com/office/drawing/2014/main" id="{B807ADC7-FE8F-4D14-9587-6D358FF51C1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9416" y="-4617"/>
              <a:ext cx="6506483" cy="1181265"/>
            </a:xfrm>
            <a:prstGeom prst="rect">
              <a:avLst/>
            </a:prstGeom>
          </p:spPr>
        </p:pic>
        <p:sp>
          <p:nvSpPr>
            <p:cNvPr id="30" name="Rectángulo 29">
              <a:extLst>
                <a:ext uri="{FF2B5EF4-FFF2-40B4-BE49-F238E27FC236}">
                  <a16:creationId xmlns:a16="http://schemas.microsoft.com/office/drawing/2014/main" id="{BB8C7402-4146-4985-B8D3-95D2C4DAE6FF}"/>
                </a:ext>
              </a:extLst>
            </p:cNvPr>
            <p:cNvSpPr/>
            <p:nvPr/>
          </p:nvSpPr>
          <p:spPr>
            <a:xfrm>
              <a:off x="6504972" y="812184"/>
              <a:ext cx="5687028" cy="367730"/>
            </a:xfrm>
            <a:prstGeom prst="rect">
              <a:avLst/>
            </a:prstGeom>
            <a:solidFill>
              <a:srgbClr val="742F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31" name="CuadroTexto 30">
              <a:extLst>
                <a:ext uri="{FF2B5EF4-FFF2-40B4-BE49-F238E27FC236}">
                  <a16:creationId xmlns:a16="http://schemas.microsoft.com/office/drawing/2014/main" id="{15A164E3-6F1E-4413-9190-C8763D24396C}"/>
                </a:ext>
              </a:extLst>
            </p:cNvPr>
            <p:cNvSpPr txBox="1"/>
            <p:nvPr/>
          </p:nvSpPr>
          <p:spPr>
            <a:xfrm>
              <a:off x="4398172" y="850095"/>
              <a:ext cx="595283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400" b="1" dirty="0">
                  <a:solidFill>
                    <a:schemeClr val="bg1"/>
                  </a:solidFill>
                </a:rPr>
                <a:t>Facultad de Contabilidad y Administración</a:t>
              </a:r>
            </a:p>
          </p:txBody>
        </p:sp>
        <p:sp>
          <p:nvSpPr>
            <p:cNvPr id="32" name="CuadroTexto 31">
              <a:extLst>
                <a:ext uri="{FF2B5EF4-FFF2-40B4-BE49-F238E27FC236}">
                  <a16:creationId xmlns:a16="http://schemas.microsoft.com/office/drawing/2014/main" id="{C8776B3B-C568-454C-823A-5268238C91C8}"/>
                </a:ext>
              </a:extLst>
            </p:cNvPr>
            <p:cNvSpPr txBox="1"/>
            <p:nvPr/>
          </p:nvSpPr>
          <p:spPr>
            <a:xfrm>
              <a:off x="482600" y="899936"/>
              <a:ext cx="288200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1400" dirty="0"/>
                <a:t>Universidad Autónoma de Querétaro</a:t>
              </a:r>
            </a:p>
          </p:txBody>
        </p:sp>
      </p:grpSp>
      <p:sp>
        <p:nvSpPr>
          <p:cNvPr id="12" name="Rectángulo 11">
            <a:extLst>
              <a:ext uri="{FF2B5EF4-FFF2-40B4-BE49-F238E27FC236}">
                <a16:creationId xmlns:a16="http://schemas.microsoft.com/office/drawing/2014/main" id="{00AFBC16-56D1-C347-8C30-BDE7E1D5EB48}"/>
              </a:ext>
            </a:extLst>
          </p:cNvPr>
          <p:cNvSpPr/>
          <p:nvPr/>
        </p:nvSpPr>
        <p:spPr>
          <a:xfrm>
            <a:off x="0" y="6490270"/>
            <a:ext cx="12192000" cy="367730"/>
          </a:xfrm>
          <a:prstGeom prst="rect">
            <a:avLst/>
          </a:prstGeom>
          <a:solidFill>
            <a:srgbClr val="742F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5D4DC33A-47BD-0948-B93B-EB53944B523D}"/>
              </a:ext>
            </a:extLst>
          </p:cNvPr>
          <p:cNvSpPr txBox="1"/>
          <p:nvPr/>
        </p:nvSpPr>
        <p:spPr>
          <a:xfrm>
            <a:off x="0" y="2517868"/>
            <a:ext cx="1219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5400" b="1" dirty="0"/>
              <a:t>PANDEMIA Y BRECHA SALARIAL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6B429D04-9C69-1F49-A8E1-9CC93789B957}"/>
              </a:ext>
            </a:extLst>
          </p:cNvPr>
          <p:cNvSpPr txBox="1"/>
          <p:nvPr/>
        </p:nvSpPr>
        <p:spPr>
          <a:xfrm>
            <a:off x="-2404" y="490220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i="1" dirty="0"/>
              <a:t>LIC. KEVIN ROQUE RUBIO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99E41E08-BEB2-954D-8483-03B9ED33950B}"/>
              </a:ext>
            </a:extLst>
          </p:cNvPr>
          <p:cNvSpPr txBox="1"/>
          <p:nvPr/>
        </p:nvSpPr>
        <p:spPr>
          <a:xfrm>
            <a:off x="0" y="5623068"/>
            <a:ext cx="121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i="1" dirty="0"/>
              <a:t>DRA. FLOR BROWN GROSSMAN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82B0A80C-4814-5F4A-917E-C0DA8F15FE37}"/>
              </a:ext>
            </a:extLst>
          </p:cNvPr>
          <p:cNvSpPr txBox="1"/>
          <p:nvPr/>
        </p:nvSpPr>
        <p:spPr>
          <a:xfrm>
            <a:off x="103278" y="162943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i="1" dirty="0"/>
              <a:t>Maestría en Ciencias Económico Administrativas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17FAA79F-0C23-F8CD-05A5-EA3A35B7CF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478" y="93008"/>
            <a:ext cx="1743710" cy="48641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CB619E04-CF6F-03D3-A268-DB185CF84E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3553" y="93008"/>
            <a:ext cx="628650" cy="807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21D2C9B1-A77A-8BE6-24CC-9B3F3881304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8653" y="83483"/>
            <a:ext cx="633095" cy="8318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" name="Grupo 4">
            <a:extLst>
              <a:ext uri="{FF2B5EF4-FFF2-40B4-BE49-F238E27FC236}">
                <a16:creationId xmlns:a16="http://schemas.microsoft.com/office/drawing/2014/main" id="{DB81D0A1-AA50-0316-DA75-A7CD4931B945}"/>
              </a:ext>
            </a:extLst>
          </p:cNvPr>
          <p:cNvGrpSpPr/>
          <p:nvPr/>
        </p:nvGrpSpPr>
        <p:grpSpPr>
          <a:xfrm>
            <a:off x="10042288" y="5656249"/>
            <a:ext cx="2050415" cy="680085"/>
            <a:chOff x="0" y="0"/>
            <a:chExt cx="2050415" cy="680085"/>
          </a:xfrm>
        </p:grpSpPr>
        <p:pic>
          <p:nvPicPr>
            <p:cNvPr id="7" name="image2.png">
              <a:extLst>
                <a:ext uri="{FF2B5EF4-FFF2-40B4-BE49-F238E27FC236}">
                  <a16:creationId xmlns:a16="http://schemas.microsoft.com/office/drawing/2014/main" id="{C75A5D2B-C4A6-373B-9A22-DE509169B11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0" y="0"/>
              <a:ext cx="857885" cy="680085"/>
            </a:xfrm>
            <a:prstGeom prst="rect">
              <a:avLst/>
            </a:prstGeom>
          </p:spPr>
        </p:pic>
        <p:pic>
          <p:nvPicPr>
            <p:cNvPr id="8" name="image1.png">
              <a:extLst>
                <a:ext uri="{FF2B5EF4-FFF2-40B4-BE49-F238E27FC236}">
                  <a16:creationId xmlns:a16="http://schemas.microsoft.com/office/drawing/2014/main" id="{D1AD173C-C7EC-E179-2622-F2C9DA8D8F9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74420" y="289560"/>
              <a:ext cx="975995" cy="3365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955463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6FB98B-5C58-EE7A-712C-373F5EDDF5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o 9">
            <a:extLst>
              <a:ext uri="{FF2B5EF4-FFF2-40B4-BE49-F238E27FC236}">
                <a16:creationId xmlns:a16="http://schemas.microsoft.com/office/drawing/2014/main" id="{732E2E68-19E6-AC2F-F51B-7A6DAE46CAAC}"/>
              </a:ext>
            </a:extLst>
          </p:cNvPr>
          <p:cNvGrpSpPr/>
          <p:nvPr/>
        </p:nvGrpSpPr>
        <p:grpSpPr>
          <a:xfrm>
            <a:off x="0" y="4160"/>
            <a:ext cx="12122584" cy="1212330"/>
            <a:chOff x="221816" y="147783"/>
            <a:chExt cx="12122584" cy="1212330"/>
          </a:xfrm>
        </p:grpSpPr>
        <p:pic>
          <p:nvPicPr>
            <p:cNvPr id="52" name="Imagen 51">
              <a:extLst>
                <a:ext uri="{FF2B5EF4-FFF2-40B4-BE49-F238E27FC236}">
                  <a16:creationId xmlns:a16="http://schemas.microsoft.com/office/drawing/2014/main" id="{A29FB16F-E42E-2D25-F472-7011581CDA1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1816" y="147783"/>
              <a:ext cx="6506483" cy="1181265"/>
            </a:xfrm>
            <a:prstGeom prst="rect">
              <a:avLst/>
            </a:prstGeom>
          </p:spPr>
        </p:pic>
        <p:sp>
          <p:nvSpPr>
            <p:cNvPr id="53" name="Rectángulo 52">
              <a:extLst>
                <a:ext uri="{FF2B5EF4-FFF2-40B4-BE49-F238E27FC236}">
                  <a16:creationId xmlns:a16="http://schemas.microsoft.com/office/drawing/2014/main" id="{F655074D-6604-6C0C-2159-858D5139C4A4}"/>
                </a:ext>
              </a:extLst>
            </p:cNvPr>
            <p:cNvSpPr/>
            <p:nvPr/>
          </p:nvSpPr>
          <p:spPr>
            <a:xfrm>
              <a:off x="6657372" y="964584"/>
              <a:ext cx="5687028" cy="367730"/>
            </a:xfrm>
            <a:prstGeom prst="rect">
              <a:avLst/>
            </a:prstGeom>
            <a:solidFill>
              <a:srgbClr val="742F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54" name="CuadroTexto 53">
              <a:extLst>
                <a:ext uri="{FF2B5EF4-FFF2-40B4-BE49-F238E27FC236}">
                  <a16:creationId xmlns:a16="http://schemas.microsoft.com/office/drawing/2014/main" id="{5FF7E718-5144-FC6E-0475-A8089ECC12A2}"/>
                </a:ext>
              </a:extLst>
            </p:cNvPr>
            <p:cNvSpPr txBox="1"/>
            <p:nvPr/>
          </p:nvSpPr>
          <p:spPr>
            <a:xfrm>
              <a:off x="4550572" y="1002495"/>
              <a:ext cx="595283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400" b="1" dirty="0">
                  <a:solidFill>
                    <a:schemeClr val="bg1"/>
                  </a:solidFill>
                </a:rPr>
                <a:t>Facultad de Contabilidad y Administración- 10, 11 y 12 de noviembre 2021</a:t>
              </a:r>
            </a:p>
          </p:txBody>
        </p:sp>
        <p:sp>
          <p:nvSpPr>
            <p:cNvPr id="55" name="CuadroTexto 54">
              <a:extLst>
                <a:ext uri="{FF2B5EF4-FFF2-40B4-BE49-F238E27FC236}">
                  <a16:creationId xmlns:a16="http://schemas.microsoft.com/office/drawing/2014/main" id="{2692B284-E86F-4B61-AACE-AE05354B5934}"/>
                </a:ext>
              </a:extLst>
            </p:cNvPr>
            <p:cNvSpPr txBox="1"/>
            <p:nvPr/>
          </p:nvSpPr>
          <p:spPr>
            <a:xfrm>
              <a:off x="635000" y="1052336"/>
              <a:ext cx="288200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1400" dirty="0"/>
                <a:t>Universidad Autónoma de Querétaro</a:t>
              </a:r>
            </a:p>
          </p:txBody>
        </p:sp>
        <p:pic>
          <p:nvPicPr>
            <p:cNvPr id="56" name="Imagen 55">
              <a:extLst>
                <a:ext uri="{FF2B5EF4-FFF2-40B4-BE49-F238E27FC236}">
                  <a16:creationId xmlns:a16="http://schemas.microsoft.com/office/drawing/2014/main" id="{6C53A15E-D82B-7300-BAC6-5FE4196AF13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27408" y="253638"/>
              <a:ext cx="624078" cy="824051"/>
            </a:xfrm>
            <a:prstGeom prst="rect">
              <a:avLst/>
            </a:prstGeom>
          </p:spPr>
        </p:pic>
        <p:grpSp>
          <p:nvGrpSpPr>
            <p:cNvPr id="57" name="Grupo 56">
              <a:extLst>
                <a:ext uri="{FF2B5EF4-FFF2-40B4-BE49-F238E27FC236}">
                  <a16:creationId xmlns:a16="http://schemas.microsoft.com/office/drawing/2014/main" id="{3E6D1A46-AFE3-A992-6C33-532E5F10883B}"/>
                </a:ext>
              </a:extLst>
            </p:cNvPr>
            <p:cNvGrpSpPr/>
            <p:nvPr/>
          </p:nvGrpSpPr>
          <p:grpSpPr>
            <a:xfrm>
              <a:off x="2438169" y="190957"/>
              <a:ext cx="2918099" cy="781051"/>
              <a:chOff x="458611" y="-1705663"/>
              <a:chExt cx="3093173" cy="951198"/>
            </a:xfrm>
          </p:grpSpPr>
          <p:sp>
            <p:nvSpPr>
              <p:cNvPr id="58" name="Cuadro de texto 2">
                <a:extLst>
                  <a:ext uri="{FF2B5EF4-FFF2-40B4-BE49-F238E27FC236}">
                    <a16:creationId xmlns:a16="http://schemas.microsoft.com/office/drawing/2014/main" id="{B60B449B-AF00-5882-2E03-FFC389395C4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18755" y="-1705663"/>
                <a:ext cx="2133029" cy="857251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algn="ctr"/>
                <a:r>
                  <a:rPr lang="es-ES" sz="700" b="1" dirty="0">
                    <a:solidFill>
                      <a:srgbClr val="00206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CIGECOM</a:t>
                </a:r>
                <a:endParaRPr lang="es-MX" sz="1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algn="just"/>
                <a:r>
                  <a:rPr lang="es-ES" sz="7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Congreso Internacional en Gestión Competitiva, Tecnología e Innovación, Coloquio estudiantil y IV Encuentro de Investigadores de la Red Iberoamericana RITMMA 2021</a:t>
                </a:r>
                <a:endParaRPr lang="es-MX" sz="1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  <p:pic>
            <p:nvPicPr>
              <p:cNvPr id="59" name="Imagen 58" descr="Boomerang">
                <a:extLst>
                  <a:ext uri="{FF2B5EF4-FFF2-40B4-BE49-F238E27FC236}">
                    <a16:creationId xmlns:a16="http://schemas.microsoft.com/office/drawing/2014/main" id="{79C0D3F0-C02D-34E8-0CD2-86AC17B4134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0360"/>
              <a:stretch/>
            </p:blipFill>
            <p:spPr bwMode="auto">
              <a:xfrm>
                <a:off x="458611" y="-1701686"/>
                <a:ext cx="1040317" cy="947221"/>
              </a:xfrm>
              <a:prstGeom prst="rect">
                <a:avLst/>
              </a:prstGeom>
              <a:noFill/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</p:grpSp>
        <p:pic>
          <p:nvPicPr>
            <p:cNvPr id="60" name="Imagen 59">
              <a:extLst>
                <a:ext uri="{FF2B5EF4-FFF2-40B4-BE49-F238E27FC236}">
                  <a16:creationId xmlns:a16="http://schemas.microsoft.com/office/drawing/2014/main" id="{65FE0CC6-B759-8DBD-8C8A-501778A9CC1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13688" y="574470"/>
              <a:ext cx="1342432" cy="4070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1" name="Imagen 60">
              <a:extLst>
                <a:ext uri="{FF2B5EF4-FFF2-40B4-BE49-F238E27FC236}">
                  <a16:creationId xmlns:a16="http://schemas.microsoft.com/office/drawing/2014/main" id="{54AAA49C-069A-0060-BD51-29713F1B3A6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43287" y="221570"/>
              <a:ext cx="1342432" cy="360005"/>
            </a:xfrm>
            <a:prstGeom prst="rect">
              <a:avLst/>
            </a:prstGeom>
            <a:noFill/>
          </p:spPr>
        </p:pic>
        <p:pic>
          <p:nvPicPr>
            <p:cNvPr id="62" name="Imagen 61">
              <a:extLst>
                <a:ext uri="{FF2B5EF4-FFF2-40B4-BE49-F238E27FC236}">
                  <a16:creationId xmlns:a16="http://schemas.microsoft.com/office/drawing/2014/main" id="{4CA5D95F-69E1-2A69-6F7B-E5DBEAA6D46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68540" y="242198"/>
              <a:ext cx="829310" cy="639445"/>
            </a:xfrm>
            <a:prstGeom prst="rect">
              <a:avLst/>
            </a:prstGeom>
            <a:noFill/>
          </p:spPr>
        </p:pic>
      </p:grpSp>
      <p:sp>
        <p:nvSpPr>
          <p:cNvPr id="12" name="Rectángulo 11">
            <a:extLst>
              <a:ext uri="{FF2B5EF4-FFF2-40B4-BE49-F238E27FC236}">
                <a16:creationId xmlns:a16="http://schemas.microsoft.com/office/drawing/2014/main" id="{B5ED5BA3-173E-633A-DA69-75E6CD6479AB}"/>
              </a:ext>
            </a:extLst>
          </p:cNvPr>
          <p:cNvSpPr/>
          <p:nvPr/>
        </p:nvSpPr>
        <p:spPr>
          <a:xfrm>
            <a:off x="0" y="6490270"/>
            <a:ext cx="12192000" cy="367730"/>
          </a:xfrm>
          <a:prstGeom prst="rect">
            <a:avLst/>
          </a:prstGeom>
          <a:solidFill>
            <a:srgbClr val="742F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dirty="0"/>
              <a:t>Lic. Kevin Roque Rubio – Maestría en Ciencias Económico Administrativas – (6°cuatrimestre)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4919E5E1-D3CB-5054-84F3-044B11243574}"/>
              </a:ext>
            </a:extLst>
          </p:cNvPr>
          <p:cNvSpPr txBox="1"/>
          <p:nvPr/>
        </p:nvSpPr>
        <p:spPr>
          <a:xfrm>
            <a:off x="413184" y="1524524"/>
            <a:ext cx="6022372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dirty="0"/>
              <a:t>METODOLOGÍA</a:t>
            </a:r>
            <a:endParaRPr lang="es-MX" sz="2800" dirty="0"/>
          </a:p>
          <a:p>
            <a:pPr algn="just">
              <a:spcAft>
                <a:spcPts val="800"/>
              </a:spcAft>
            </a:pPr>
            <a:r>
              <a:rPr lang="es-MX" dirty="0"/>
              <a:t>Aplicación: </a:t>
            </a:r>
          </a:p>
          <a:p>
            <a:pPr algn="just">
              <a:spcAft>
                <a:spcPts val="800"/>
              </a:spcAft>
            </a:pPr>
            <a:r>
              <a:rPr lang="es-MX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 </a:t>
            </a:r>
            <a:r>
              <a:rPr lang="es-MX" dirty="0"/>
              <a:t>también se puede descomponer en dos partes.</a:t>
            </a:r>
          </a:p>
          <a:p>
            <a:pPr algn="just">
              <a:spcAft>
                <a:spcPts val="800"/>
              </a:spcAft>
            </a:pPr>
            <a:endParaRPr lang="es-MX" dirty="0"/>
          </a:p>
          <a:p>
            <a:pPr algn="just">
              <a:spcAft>
                <a:spcPts val="800"/>
              </a:spcAft>
            </a:pPr>
            <a:endParaRPr lang="es-MX" dirty="0"/>
          </a:p>
          <a:p>
            <a:pPr algn="just">
              <a:spcAft>
                <a:spcPts val="800"/>
              </a:spcAft>
            </a:pPr>
            <a:endParaRPr lang="es-MX" dirty="0"/>
          </a:p>
          <a:p>
            <a:pPr algn="just">
              <a:spcAft>
                <a:spcPts val="800"/>
              </a:spcAft>
            </a:pPr>
            <a:r>
              <a:rPr lang="es-MX" dirty="0"/>
              <a:t>La primera parte se refiere a la parte explicada por las estimaciones.</a:t>
            </a:r>
          </a:p>
          <a:p>
            <a:pPr algn="just">
              <a:spcAft>
                <a:spcPts val="800"/>
              </a:spcAft>
            </a:pPr>
            <a:endParaRPr lang="es-MX" dirty="0"/>
          </a:p>
          <a:p>
            <a:pPr algn="just">
              <a:spcAft>
                <a:spcPts val="800"/>
              </a:spcAft>
            </a:pPr>
            <a:r>
              <a:rPr lang="es-MX" dirty="0"/>
              <a:t>La segunda es la parte no explicada generalmente atribuida a la discriminación.</a:t>
            </a:r>
          </a:p>
          <a:p>
            <a:pPr algn="just">
              <a:spcAft>
                <a:spcPts val="800"/>
              </a:spcAft>
            </a:pPr>
            <a:endParaRPr lang="es-MX" sz="1000" dirty="0"/>
          </a:p>
          <a:p>
            <a:endParaRPr lang="es-MX" sz="1000"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A45B2236-C184-1343-41C8-C9F79A31AC28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9840" r="20693"/>
          <a:stretch/>
        </p:blipFill>
        <p:spPr>
          <a:xfrm>
            <a:off x="6746724" y="1179914"/>
            <a:ext cx="5422448" cy="5310356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80DA7BD1-FE8D-3A88-4543-B336A2EEA00C}"/>
              </a:ext>
            </a:extLst>
          </p:cNvPr>
          <p:cNvSpPr/>
          <p:nvPr/>
        </p:nvSpPr>
        <p:spPr>
          <a:xfrm>
            <a:off x="10617200" y="0"/>
            <a:ext cx="1574800" cy="11799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dirty="0"/>
              <a:t>Área de video si lo graban en ZOOM</a:t>
            </a:r>
          </a:p>
          <a:p>
            <a:pPr algn="ctr"/>
            <a:r>
              <a:rPr lang="es-MX" sz="1400" dirty="0"/>
              <a:t>(quita este recuadro)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AC251D14-3079-DEEF-3B02-BC3A5C767FE2}"/>
              </a:ext>
            </a:extLst>
          </p:cNvPr>
          <p:cNvSpPr txBox="1"/>
          <p:nvPr/>
        </p:nvSpPr>
        <p:spPr>
          <a:xfrm>
            <a:off x="4203700" y="3237"/>
            <a:ext cx="632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800" b="1" i="1" dirty="0">
                <a:solidFill>
                  <a:srgbClr val="C00000"/>
                </a:solidFill>
              </a:rPr>
              <a:t>TEMA DE TESIS</a:t>
            </a: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F5EC973B-70EF-F172-9645-C5E6406E9BB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966014" y="5817941"/>
            <a:ext cx="1329264" cy="1026026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E8323F29-68FD-AF2F-1420-C794EEC67BED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 b="19955"/>
          <a:stretch/>
        </p:blipFill>
        <p:spPr>
          <a:xfrm>
            <a:off x="206468" y="2828391"/>
            <a:ext cx="6229088" cy="5207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E490102E-A01C-3DB6-D7B9-1F1763E15D8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90356" y="3382265"/>
            <a:ext cx="1424120" cy="417742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20E2FFD0-5B32-7331-F726-9C0F50E244A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680879" y="4491819"/>
            <a:ext cx="3280265" cy="427861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29BB8286-6C91-AF36-C169-17B54636C73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88024" y="5700594"/>
            <a:ext cx="5107976" cy="453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0805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FF2858-91CB-F1B3-1435-2E30EB9AB9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o 9">
            <a:extLst>
              <a:ext uri="{FF2B5EF4-FFF2-40B4-BE49-F238E27FC236}">
                <a16:creationId xmlns:a16="http://schemas.microsoft.com/office/drawing/2014/main" id="{B270702B-DA3C-DE98-6727-C161A9813DF2}"/>
              </a:ext>
            </a:extLst>
          </p:cNvPr>
          <p:cNvGrpSpPr/>
          <p:nvPr/>
        </p:nvGrpSpPr>
        <p:grpSpPr>
          <a:xfrm>
            <a:off x="0" y="4160"/>
            <a:ext cx="12122584" cy="1212330"/>
            <a:chOff x="221816" y="147783"/>
            <a:chExt cx="12122584" cy="1212330"/>
          </a:xfrm>
        </p:grpSpPr>
        <p:pic>
          <p:nvPicPr>
            <p:cNvPr id="52" name="Imagen 51">
              <a:extLst>
                <a:ext uri="{FF2B5EF4-FFF2-40B4-BE49-F238E27FC236}">
                  <a16:creationId xmlns:a16="http://schemas.microsoft.com/office/drawing/2014/main" id="{E424CD0E-548B-7780-0D6D-B45A90B9FCD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1816" y="147783"/>
              <a:ext cx="6506483" cy="1181265"/>
            </a:xfrm>
            <a:prstGeom prst="rect">
              <a:avLst/>
            </a:prstGeom>
          </p:spPr>
        </p:pic>
        <p:sp>
          <p:nvSpPr>
            <p:cNvPr id="53" name="Rectángulo 52">
              <a:extLst>
                <a:ext uri="{FF2B5EF4-FFF2-40B4-BE49-F238E27FC236}">
                  <a16:creationId xmlns:a16="http://schemas.microsoft.com/office/drawing/2014/main" id="{AE5D5282-FA77-2CD9-3332-863B896A0135}"/>
                </a:ext>
              </a:extLst>
            </p:cNvPr>
            <p:cNvSpPr/>
            <p:nvPr/>
          </p:nvSpPr>
          <p:spPr>
            <a:xfrm>
              <a:off x="6657372" y="964584"/>
              <a:ext cx="5687028" cy="367730"/>
            </a:xfrm>
            <a:prstGeom prst="rect">
              <a:avLst/>
            </a:prstGeom>
            <a:solidFill>
              <a:srgbClr val="742F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54" name="CuadroTexto 53">
              <a:extLst>
                <a:ext uri="{FF2B5EF4-FFF2-40B4-BE49-F238E27FC236}">
                  <a16:creationId xmlns:a16="http://schemas.microsoft.com/office/drawing/2014/main" id="{4625D792-12AE-3DD3-94E0-F56B629AF61F}"/>
                </a:ext>
              </a:extLst>
            </p:cNvPr>
            <p:cNvSpPr txBox="1"/>
            <p:nvPr/>
          </p:nvSpPr>
          <p:spPr>
            <a:xfrm>
              <a:off x="4550572" y="1002495"/>
              <a:ext cx="595283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400" b="1" dirty="0">
                  <a:solidFill>
                    <a:schemeClr val="bg1"/>
                  </a:solidFill>
                </a:rPr>
                <a:t>Facultad de Contabilidad y Administración- 10, 11 y 12 de noviembre 2021</a:t>
              </a:r>
            </a:p>
          </p:txBody>
        </p:sp>
        <p:sp>
          <p:nvSpPr>
            <p:cNvPr id="55" name="CuadroTexto 54">
              <a:extLst>
                <a:ext uri="{FF2B5EF4-FFF2-40B4-BE49-F238E27FC236}">
                  <a16:creationId xmlns:a16="http://schemas.microsoft.com/office/drawing/2014/main" id="{9E3EF6B4-1A29-832E-A570-73C208179A90}"/>
                </a:ext>
              </a:extLst>
            </p:cNvPr>
            <p:cNvSpPr txBox="1"/>
            <p:nvPr/>
          </p:nvSpPr>
          <p:spPr>
            <a:xfrm>
              <a:off x="635000" y="1052336"/>
              <a:ext cx="288200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1400" dirty="0"/>
                <a:t>Universidad Autónoma de Querétaro</a:t>
              </a:r>
            </a:p>
          </p:txBody>
        </p:sp>
        <p:pic>
          <p:nvPicPr>
            <p:cNvPr id="56" name="Imagen 55">
              <a:extLst>
                <a:ext uri="{FF2B5EF4-FFF2-40B4-BE49-F238E27FC236}">
                  <a16:creationId xmlns:a16="http://schemas.microsoft.com/office/drawing/2014/main" id="{7157A3FB-1F34-8BDD-14B4-1C2A5426110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27408" y="253638"/>
              <a:ext cx="624078" cy="824051"/>
            </a:xfrm>
            <a:prstGeom prst="rect">
              <a:avLst/>
            </a:prstGeom>
          </p:spPr>
        </p:pic>
        <p:grpSp>
          <p:nvGrpSpPr>
            <p:cNvPr id="57" name="Grupo 56">
              <a:extLst>
                <a:ext uri="{FF2B5EF4-FFF2-40B4-BE49-F238E27FC236}">
                  <a16:creationId xmlns:a16="http://schemas.microsoft.com/office/drawing/2014/main" id="{49A12C3C-6B41-DB7D-A9F6-F1F9C62F0945}"/>
                </a:ext>
              </a:extLst>
            </p:cNvPr>
            <p:cNvGrpSpPr/>
            <p:nvPr/>
          </p:nvGrpSpPr>
          <p:grpSpPr>
            <a:xfrm>
              <a:off x="2438169" y="190957"/>
              <a:ext cx="2918099" cy="781051"/>
              <a:chOff x="458611" y="-1705663"/>
              <a:chExt cx="3093173" cy="951198"/>
            </a:xfrm>
          </p:grpSpPr>
          <p:sp>
            <p:nvSpPr>
              <p:cNvPr id="58" name="Cuadro de texto 2">
                <a:extLst>
                  <a:ext uri="{FF2B5EF4-FFF2-40B4-BE49-F238E27FC236}">
                    <a16:creationId xmlns:a16="http://schemas.microsoft.com/office/drawing/2014/main" id="{08C51955-5779-4CB5-571D-9ADB99EAE53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18755" y="-1705663"/>
                <a:ext cx="2133029" cy="857251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algn="ctr"/>
                <a:r>
                  <a:rPr lang="es-ES" sz="700" b="1" dirty="0">
                    <a:solidFill>
                      <a:srgbClr val="00206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CIGECOM</a:t>
                </a:r>
                <a:endParaRPr lang="es-MX" sz="1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algn="just"/>
                <a:r>
                  <a:rPr lang="es-ES" sz="7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Congreso Internacional en Gestión Competitiva, Tecnología e Innovación, Coloquio estudiantil y IV Encuentro de Investigadores de la Red Iberoamericana RITMMA 2021</a:t>
                </a:r>
                <a:endParaRPr lang="es-MX" sz="1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  <p:pic>
            <p:nvPicPr>
              <p:cNvPr id="59" name="Imagen 58" descr="Boomerang">
                <a:extLst>
                  <a:ext uri="{FF2B5EF4-FFF2-40B4-BE49-F238E27FC236}">
                    <a16:creationId xmlns:a16="http://schemas.microsoft.com/office/drawing/2014/main" id="{8BBE5C9C-F0D3-C6BC-C584-2785615E591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0360"/>
              <a:stretch/>
            </p:blipFill>
            <p:spPr bwMode="auto">
              <a:xfrm>
                <a:off x="458611" y="-1701686"/>
                <a:ext cx="1040317" cy="947221"/>
              </a:xfrm>
              <a:prstGeom prst="rect">
                <a:avLst/>
              </a:prstGeom>
              <a:noFill/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</p:grpSp>
        <p:pic>
          <p:nvPicPr>
            <p:cNvPr id="60" name="Imagen 59">
              <a:extLst>
                <a:ext uri="{FF2B5EF4-FFF2-40B4-BE49-F238E27FC236}">
                  <a16:creationId xmlns:a16="http://schemas.microsoft.com/office/drawing/2014/main" id="{243A1FA5-6A57-805F-9441-27FFEFDB5FC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13688" y="574470"/>
              <a:ext cx="1342432" cy="4070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1" name="Imagen 60">
              <a:extLst>
                <a:ext uri="{FF2B5EF4-FFF2-40B4-BE49-F238E27FC236}">
                  <a16:creationId xmlns:a16="http://schemas.microsoft.com/office/drawing/2014/main" id="{01D186DC-7EE8-671D-8D35-D581F89F3D0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43287" y="221570"/>
              <a:ext cx="1342432" cy="360005"/>
            </a:xfrm>
            <a:prstGeom prst="rect">
              <a:avLst/>
            </a:prstGeom>
            <a:noFill/>
          </p:spPr>
        </p:pic>
        <p:pic>
          <p:nvPicPr>
            <p:cNvPr id="62" name="Imagen 61">
              <a:extLst>
                <a:ext uri="{FF2B5EF4-FFF2-40B4-BE49-F238E27FC236}">
                  <a16:creationId xmlns:a16="http://schemas.microsoft.com/office/drawing/2014/main" id="{5C598DD3-59B6-6A42-EDFE-E33C70934E5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68540" y="242198"/>
              <a:ext cx="829310" cy="639445"/>
            </a:xfrm>
            <a:prstGeom prst="rect">
              <a:avLst/>
            </a:prstGeom>
            <a:noFill/>
          </p:spPr>
        </p:pic>
      </p:grpSp>
      <p:sp>
        <p:nvSpPr>
          <p:cNvPr id="12" name="Rectángulo 11">
            <a:extLst>
              <a:ext uri="{FF2B5EF4-FFF2-40B4-BE49-F238E27FC236}">
                <a16:creationId xmlns:a16="http://schemas.microsoft.com/office/drawing/2014/main" id="{599B57FD-15E8-1770-BD05-B6B04EA3549D}"/>
              </a:ext>
            </a:extLst>
          </p:cNvPr>
          <p:cNvSpPr/>
          <p:nvPr/>
        </p:nvSpPr>
        <p:spPr>
          <a:xfrm>
            <a:off x="0" y="6490270"/>
            <a:ext cx="12192000" cy="367730"/>
          </a:xfrm>
          <a:prstGeom prst="rect">
            <a:avLst/>
          </a:prstGeom>
          <a:solidFill>
            <a:srgbClr val="742F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dirty="0"/>
              <a:t>Lic. Kevin Roque Rubio – Maestría en Ciencias Económico Administrativas – (6°cuatrimestre)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021D6AB2-7176-94B2-900F-10A2B09A5705}"/>
              </a:ext>
            </a:extLst>
          </p:cNvPr>
          <p:cNvSpPr txBox="1"/>
          <p:nvPr/>
        </p:nvSpPr>
        <p:spPr>
          <a:xfrm>
            <a:off x="413184" y="1524524"/>
            <a:ext cx="6022372" cy="41088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dirty="0"/>
              <a:t>METODOLOGÍA</a:t>
            </a:r>
            <a:endParaRPr lang="es-MX" sz="2800" dirty="0"/>
          </a:p>
          <a:p>
            <a:pPr algn="just"/>
            <a:endParaRPr lang="es-ES" sz="1400" dirty="0"/>
          </a:p>
          <a:p>
            <a:pPr algn="just">
              <a:spcBef>
                <a:spcPts val="200"/>
              </a:spcBef>
              <a:spcAft>
                <a:spcPts val="800"/>
              </a:spcAft>
            </a:pPr>
            <a:r>
              <a:rPr lang="es-MX" b="1" dirty="0"/>
              <a:t>HIPÓTESIS.</a:t>
            </a:r>
          </a:p>
          <a:p>
            <a:pPr algn="just">
              <a:spcAft>
                <a:spcPts val="800"/>
              </a:spcAft>
            </a:pPr>
            <a:r>
              <a:rPr lang="es-MX" dirty="0"/>
              <a:t> Se plantea como hipótesis para esta investigación que, la brecha salarial preexistente a la pandemia se amplío después de la misma.</a:t>
            </a:r>
          </a:p>
          <a:p>
            <a:pPr algn="just">
              <a:spcAft>
                <a:spcPts val="800"/>
              </a:spcAft>
            </a:pPr>
            <a:endParaRPr lang="es-MX" dirty="0"/>
          </a:p>
          <a:p>
            <a:pPr algn="just">
              <a:spcAft>
                <a:spcPts val="800"/>
              </a:spcAft>
            </a:pPr>
            <a:r>
              <a:rPr lang="es-MX" b="1" dirty="0"/>
              <a:t>PREGUNTAS DE INVESTIGACIÓN.</a:t>
            </a:r>
          </a:p>
          <a:p>
            <a:pPr algn="just">
              <a:spcAft>
                <a:spcPts val="800"/>
              </a:spcAft>
            </a:pPr>
            <a:r>
              <a:rPr lang="es-MX" dirty="0"/>
              <a:t>¿Cuáles son las principales causas de la brecha salarial en el estado de Querétaro?</a:t>
            </a:r>
          </a:p>
          <a:p>
            <a:pPr algn="just">
              <a:spcAft>
                <a:spcPts val="800"/>
              </a:spcAft>
            </a:pPr>
            <a:r>
              <a:rPr lang="es-MX" dirty="0"/>
              <a:t>¿Los efectos de la pandemia </a:t>
            </a:r>
            <a:r>
              <a:rPr lang="es-MX" dirty="0" err="1"/>
              <a:t>Sars</a:t>
            </a:r>
            <a:r>
              <a:rPr lang="es-MX" dirty="0"/>
              <a:t> COV 2 (covid-19) profundizaron la brecha salarial en el estado de Querétaro?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8CBAF374-A245-9CCB-34F8-5B49457DB9C0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9840" r="20693"/>
          <a:stretch/>
        </p:blipFill>
        <p:spPr>
          <a:xfrm>
            <a:off x="6746724" y="1179914"/>
            <a:ext cx="5422448" cy="5310356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C26158F0-FF03-B9C3-D9FF-2906619A6FEE}"/>
              </a:ext>
            </a:extLst>
          </p:cNvPr>
          <p:cNvSpPr/>
          <p:nvPr/>
        </p:nvSpPr>
        <p:spPr>
          <a:xfrm>
            <a:off x="10617200" y="0"/>
            <a:ext cx="1574800" cy="11799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dirty="0"/>
              <a:t>Área de video si lo graban en ZOOM</a:t>
            </a:r>
          </a:p>
          <a:p>
            <a:pPr algn="ctr"/>
            <a:r>
              <a:rPr lang="es-MX" sz="1400" dirty="0"/>
              <a:t>(quita este recuadro)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334A63B4-F20D-A349-5563-95AA7BB71BAA}"/>
              </a:ext>
            </a:extLst>
          </p:cNvPr>
          <p:cNvSpPr txBox="1"/>
          <p:nvPr/>
        </p:nvSpPr>
        <p:spPr>
          <a:xfrm>
            <a:off x="4203700" y="3237"/>
            <a:ext cx="632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800" b="1" i="1" dirty="0">
                <a:solidFill>
                  <a:srgbClr val="C00000"/>
                </a:solidFill>
              </a:rPr>
              <a:t>TEMA DE TESIS</a:t>
            </a: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3DA68551-4654-6696-1D3A-3E754728AE0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966014" y="5817941"/>
            <a:ext cx="1329264" cy="1026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0378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27BD89-C186-35E6-42EF-E56B324E7C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o 9">
            <a:extLst>
              <a:ext uri="{FF2B5EF4-FFF2-40B4-BE49-F238E27FC236}">
                <a16:creationId xmlns:a16="http://schemas.microsoft.com/office/drawing/2014/main" id="{B51F650C-944A-3E23-4671-F8467F3D2816}"/>
              </a:ext>
            </a:extLst>
          </p:cNvPr>
          <p:cNvGrpSpPr/>
          <p:nvPr/>
        </p:nvGrpSpPr>
        <p:grpSpPr>
          <a:xfrm>
            <a:off x="0" y="4160"/>
            <a:ext cx="12122584" cy="1212330"/>
            <a:chOff x="221816" y="147783"/>
            <a:chExt cx="12122584" cy="1212330"/>
          </a:xfrm>
        </p:grpSpPr>
        <p:pic>
          <p:nvPicPr>
            <p:cNvPr id="52" name="Imagen 51">
              <a:extLst>
                <a:ext uri="{FF2B5EF4-FFF2-40B4-BE49-F238E27FC236}">
                  <a16:creationId xmlns:a16="http://schemas.microsoft.com/office/drawing/2014/main" id="{7238C3EE-81CC-3C06-4959-0972DFBC1E1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1816" y="147783"/>
              <a:ext cx="6506483" cy="1181265"/>
            </a:xfrm>
            <a:prstGeom prst="rect">
              <a:avLst/>
            </a:prstGeom>
          </p:spPr>
        </p:pic>
        <p:sp>
          <p:nvSpPr>
            <p:cNvPr id="53" name="Rectángulo 52">
              <a:extLst>
                <a:ext uri="{FF2B5EF4-FFF2-40B4-BE49-F238E27FC236}">
                  <a16:creationId xmlns:a16="http://schemas.microsoft.com/office/drawing/2014/main" id="{C9CA1E3C-AE96-C7A8-9F79-F6DB6DE8A985}"/>
                </a:ext>
              </a:extLst>
            </p:cNvPr>
            <p:cNvSpPr/>
            <p:nvPr/>
          </p:nvSpPr>
          <p:spPr>
            <a:xfrm>
              <a:off x="6657372" y="964584"/>
              <a:ext cx="5687028" cy="367730"/>
            </a:xfrm>
            <a:prstGeom prst="rect">
              <a:avLst/>
            </a:prstGeom>
            <a:solidFill>
              <a:srgbClr val="742F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54" name="CuadroTexto 53">
              <a:extLst>
                <a:ext uri="{FF2B5EF4-FFF2-40B4-BE49-F238E27FC236}">
                  <a16:creationId xmlns:a16="http://schemas.microsoft.com/office/drawing/2014/main" id="{1655E5B0-4CAB-C5FE-13B7-D70C8E297FEA}"/>
                </a:ext>
              </a:extLst>
            </p:cNvPr>
            <p:cNvSpPr txBox="1"/>
            <p:nvPr/>
          </p:nvSpPr>
          <p:spPr>
            <a:xfrm>
              <a:off x="4550572" y="1002495"/>
              <a:ext cx="595283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400" b="1" dirty="0">
                  <a:solidFill>
                    <a:schemeClr val="bg1"/>
                  </a:solidFill>
                </a:rPr>
                <a:t>Facultad de Contabilidad y Administración- 10, 11 y 12 de noviembre 2021</a:t>
              </a:r>
            </a:p>
          </p:txBody>
        </p:sp>
        <p:sp>
          <p:nvSpPr>
            <p:cNvPr id="55" name="CuadroTexto 54">
              <a:extLst>
                <a:ext uri="{FF2B5EF4-FFF2-40B4-BE49-F238E27FC236}">
                  <a16:creationId xmlns:a16="http://schemas.microsoft.com/office/drawing/2014/main" id="{B9E3566F-E666-C501-8C2D-C52C0026FA41}"/>
                </a:ext>
              </a:extLst>
            </p:cNvPr>
            <p:cNvSpPr txBox="1"/>
            <p:nvPr/>
          </p:nvSpPr>
          <p:spPr>
            <a:xfrm>
              <a:off x="635000" y="1052336"/>
              <a:ext cx="288200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1400" dirty="0"/>
                <a:t>Universidad Autónoma de Querétaro</a:t>
              </a:r>
            </a:p>
          </p:txBody>
        </p:sp>
        <p:pic>
          <p:nvPicPr>
            <p:cNvPr id="56" name="Imagen 55">
              <a:extLst>
                <a:ext uri="{FF2B5EF4-FFF2-40B4-BE49-F238E27FC236}">
                  <a16:creationId xmlns:a16="http://schemas.microsoft.com/office/drawing/2014/main" id="{EA811E39-C431-8A27-9477-8D5C5CD95BB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27408" y="253638"/>
              <a:ext cx="624078" cy="824051"/>
            </a:xfrm>
            <a:prstGeom prst="rect">
              <a:avLst/>
            </a:prstGeom>
          </p:spPr>
        </p:pic>
        <p:grpSp>
          <p:nvGrpSpPr>
            <p:cNvPr id="57" name="Grupo 56">
              <a:extLst>
                <a:ext uri="{FF2B5EF4-FFF2-40B4-BE49-F238E27FC236}">
                  <a16:creationId xmlns:a16="http://schemas.microsoft.com/office/drawing/2014/main" id="{8C3CC581-CC37-C4D0-E727-D9F0992CE224}"/>
                </a:ext>
              </a:extLst>
            </p:cNvPr>
            <p:cNvGrpSpPr/>
            <p:nvPr/>
          </p:nvGrpSpPr>
          <p:grpSpPr>
            <a:xfrm>
              <a:off x="2438169" y="190957"/>
              <a:ext cx="2918099" cy="781051"/>
              <a:chOff x="458611" y="-1705663"/>
              <a:chExt cx="3093173" cy="951198"/>
            </a:xfrm>
          </p:grpSpPr>
          <p:sp>
            <p:nvSpPr>
              <p:cNvPr id="58" name="Cuadro de texto 2">
                <a:extLst>
                  <a:ext uri="{FF2B5EF4-FFF2-40B4-BE49-F238E27FC236}">
                    <a16:creationId xmlns:a16="http://schemas.microsoft.com/office/drawing/2014/main" id="{2FDF6C06-ECB5-D536-B411-840139E65D6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18755" y="-1705663"/>
                <a:ext cx="2133029" cy="857251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algn="ctr"/>
                <a:r>
                  <a:rPr lang="es-ES" sz="700" b="1" dirty="0">
                    <a:solidFill>
                      <a:srgbClr val="00206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CIGECOM</a:t>
                </a:r>
                <a:endParaRPr lang="es-MX" sz="1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algn="just"/>
                <a:r>
                  <a:rPr lang="es-ES" sz="7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Congreso Internacional en Gestión Competitiva, Tecnología e Innovación, Coloquio estudiantil y IV Encuentro de Investigadores de la Red Iberoamericana RITMMA 2021</a:t>
                </a:r>
                <a:endParaRPr lang="es-MX" sz="1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  <p:pic>
            <p:nvPicPr>
              <p:cNvPr id="59" name="Imagen 58" descr="Boomerang">
                <a:extLst>
                  <a:ext uri="{FF2B5EF4-FFF2-40B4-BE49-F238E27FC236}">
                    <a16:creationId xmlns:a16="http://schemas.microsoft.com/office/drawing/2014/main" id="{41078423-3BF4-F0EC-98C4-2704139EB59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0360"/>
              <a:stretch/>
            </p:blipFill>
            <p:spPr bwMode="auto">
              <a:xfrm>
                <a:off x="458611" y="-1701686"/>
                <a:ext cx="1040317" cy="947221"/>
              </a:xfrm>
              <a:prstGeom prst="rect">
                <a:avLst/>
              </a:prstGeom>
              <a:noFill/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</p:grpSp>
        <p:pic>
          <p:nvPicPr>
            <p:cNvPr id="60" name="Imagen 59">
              <a:extLst>
                <a:ext uri="{FF2B5EF4-FFF2-40B4-BE49-F238E27FC236}">
                  <a16:creationId xmlns:a16="http://schemas.microsoft.com/office/drawing/2014/main" id="{C6A7D0DA-A57A-5843-4FBD-463BCF8C64E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13688" y="574470"/>
              <a:ext cx="1342432" cy="4070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1" name="Imagen 60">
              <a:extLst>
                <a:ext uri="{FF2B5EF4-FFF2-40B4-BE49-F238E27FC236}">
                  <a16:creationId xmlns:a16="http://schemas.microsoft.com/office/drawing/2014/main" id="{A53BB12F-7102-E5EE-6DDD-993EAAB4005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43287" y="221570"/>
              <a:ext cx="1342432" cy="360005"/>
            </a:xfrm>
            <a:prstGeom prst="rect">
              <a:avLst/>
            </a:prstGeom>
            <a:noFill/>
          </p:spPr>
        </p:pic>
        <p:pic>
          <p:nvPicPr>
            <p:cNvPr id="62" name="Imagen 61">
              <a:extLst>
                <a:ext uri="{FF2B5EF4-FFF2-40B4-BE49-F238E27FC236}">
                  <a16:creationId xmlns:a16="http://schemas.microsoft.com/office/drawing/2014/main" id="{A621D6FE-DED2-9286-D816-6F476998919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68540" y="242198"/>
              <a:ext cx="829310" cy="639445"/>
            </a:xfrm>
            <a:prstGeom prst="rect">
              <a:avLst/>
            </a:prstGeom>
            <a:noFill/>
          </p:spPr>
        </p:pic>
      </p:grpSp>
      <p:sp>
        <p:nvSpPr>
          <p:cNvPr id="12" name="Rectángulo 11">
            <a:extLst>
              <a:ext uri="{FF2B5EF4-FFF2-40B4-BE49-F238E27FC236}">
                <a16:creationId xmlns:a16="http://schemas.microsoft.com/office/drawing/2014/main" id="{85D2B600-32CA-4617-68FC-213C0996CA28}"/>
              </a:ext>
            </a:extLst>
          </p:cNvPr>
          <p:cNvSpPr/>
          <p:nvPr/>
        </p:nvSpPr>
        <p:spPr>
          <a:xfrm>
            <a:off x="0" y="6490270"/>
            <a:ext cx="12192000" cy="367730"/>
          </a:xfrm>
          <a:prstGeom prst="rect">
            <a:avLst/>
          </a:prstGeom>
          <a:solidFill>
            <a:srgbClr val="742F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dirty="0"/>
              <a:t>Lic. Kevin Roque Rubio – Maestría en Ciencias Económico Administrativas – (6°cuatrimestre)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5E041758-9424-46C8-625E-BBDB1A85FF1F}"/>
              </a:ext>
            </a:extLst>
          </p:cNvPr>
          <p:cNvSpPr txBox="1"/>
          <p:nvPr/>
        </p:nvSpPr>
        <p:spPr>
          <a:xfrm>
            <a:off x="413184" y="1524524"/>
            <a:ext cx="6022372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dirty="0"/>
              <a:t>RESULTADOS PRELIMINARES.</a:t>
            </a:r>
            <a:endParaRPr lang="es-MX" sz="2800" dirty="0"/>
          </a:p>
          <a:p>
            <a:pPr algn="just"/>
            <a:endParaRPr lang="es-MX" b="1" dirty="0"/>
          </a:p>
          <a:p>
            <a:pPr algn="just"/>
            <a:r>
              <a:rPr lang="es-ES_tradnl" dirty="0"/>
              <a:t>Resultados para la ecuación de las mujeres</a:t>
            </a:r>
            <a:r>
              <a:rPr lang="es-MX" b="1" dirty="0"/>
              <a:t>:</a:t>
            </a:r>
          </a:p>
          <a:p>
            <a:pPr algn="just"/>
            <a:r>
              <a:rPr lang="es-MX" b="1" dirty="0"/>
              <a:t>2018</a:t>
            </a:r>
          </a:p>
          <a:p>
            <a:pPr algn="just"/>
            <a:endParaRPr lang="es-MX" b="1" dirty="0"/>
          </a:p>
          <a:p>
            <a:pPr algn="just"/>
            <a:endParaRPr lang="es-MX" b="1" dirty="0"/>
          </a:p>
          <a:p>
            <a:pPr algn="just"/>
            <a:endParaRPr lang="es-MX" b="1" dirty="0"/>
          </a:p>
          <a:p>
            <a:pPr algn="just"/>
            <a:endParaRPr lang="es-MX" b="1" dirty="0"/>
          </a:p>
          <a:p>
            <a:pPr algn="just"/>
            <a:endParaRPr lang="es-MX" b="1" dirty="0"/>
          </a:p>
          <a:p>
            <a:pPr algn="just"/>
            <a:endParaRPr lang="es-MX" b="1" dirty="0"/>
          </a:p>
          <a:p>
            <a:pPr algn="just"/>
            <a:r>
              <a:rPr lang="es-MX" b="1" dirty="0"/>
              <a:t>2023</a:t>
            </a:r>
          </a:p>
          <a:p>
            <a:pPr algn="just"/>
            <a:endParaRPr lang="es-MX" b="1" dirty="0"/>
          </a:p>
          <a:p>
            <a:pPr algn="just"/>
            <a:endParaRPr lang="es-MX" b="1" dirty="0"/>
          </a:p>
          <a:p>
            <a:pPr algn="just"/>
            <a:endParaRPr lang="es-MX" b="1" dirty="0"/>
          </a:p>
          <a:p>
            <a:pPr algn="just"/>
            <a:endParaRPr lang="es-MX" b="1" dirty="0"/>
          </a:p>
          <a:p>
            <a:pPr algn="just"/>
            <a:endParaRPr lang="es-MX" b="1" dirty="0"/>
          </a:p>
          <a:p>
            <a:pPr algn="just"/>
            <a:endParaRPr lang="es-MX" b="1" dirty="0"/>
          </a:p>
          <a:p>
            <a:pPr algn="just"/>
            <a:endParaRPr lang="es-MX" b="1" dirty="0"/>
          </a:p>
          <a:p>
            <a:pPr algn="just"/>
            <a:endParaRPr lang="es-ES"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F8D3E671-C563-0CCE-7B8A-934E2AF4B558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9840" r="20693"/>
          <a:stretch/>
        </p:blipFill>
        <p:spPr>
          <a:xfrm>
            <a:off x="6746724" y="1179914"/>
            <a:ext cx="5422448" cy="5310356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680FFD8A-F32C-F0E3-29AF-2A242C7581C5}"/>
              </a:ext>
            </a:extLst>
          </p:cNvPr>
          <p:cNvSpPr/>
          <p:nvPr/>
        </p:nvSpPr>
        <p:spPr>
          <a:xfrm>
            <a:off x="10617200" y="0"/>
            <a:ext cx="1574800" cy="11799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dirty="0"/>
              <a:t>Área de video si lo graban en ZOOM</a:t>
            </a:r>
          </a:p>
          <a:p>
            <a:pPr algn="ctr"/>
            <a:r>
              <a:rPr lang="es-MX" sz="1400" dirty="0"/>
              <a:t>(quita este recuadro)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691FB538-44E8-B7B2-8F5E-0285F3D13FEE}"/>
              </a:ext>
            </a:extLst>
          </p:cNvPr>
          <p:cNvSpPr txBox="1"/>
          <p:nvPr/>
        </p:nvSpPr>
        <p:spPr>
          <a:xfrm>
            <a:off x="4203700" y="3237"/>
            <a:ext cx="632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800" b="1" i="1" dirty="0">
                <a:solidFill>
                  <a:srgbClr val="C00000"/>
                </a:solidFill>
              </a:rPr>
              <a:t>TEMA DE TESIS</a:t>
            </a: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DEF7D08E-C206-CFC2-3DD8-D87B1446665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966014" y="5817941"/>
            <a:ext cx="1329264" cy="1026026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E4C872D7-7D95-F706-B3D1-3FBB737B6F6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57103" y="2893482"/>
            <a:ext cx="4534533" cy="1600423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A3B4ED14-398F-68B3-9490-881172D0115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57103" y="4771375"/>
            <a:ext cx="4534532" cy="1638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8699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9AE223-1ECD-D5A6-FB6B-11ACCD2B7C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o 9">
            <a:extLst>
              <a:ext uri="{FF2B5EF4-FFF2-40B4-BE49-F238E27FC236}">
                <a16:creationId xmlns:a16="http://schemas.microsoft.com/office/drawing/2014/main" id="{F66F7B4D-96E1-0230-3EAB-E6907945F18D}"/>
              </a:ext>
            </a:extLst>
          </p:cNvPr>
          <p:cNvGrpSpPr/>
          <p:nvPr/>
        </p:nvGrpSpPr>
        <p:grpSpPr>
          <a:xfrm>
            <a:off x="0" y="4160"/>
            <a:ext cx="12122584" cy="1212330"/>
            <a:chOff x="221816" y="147783"/>
            <a:chExt cx="12122584" cy="1212330"/>
          </a:xfrm>
        </p:grpSpPr>
        <p:pic>
          <p:nvPicPr>
            <p:cNvPr id="52" name="Imagen 51">
              <a:extLst>
                <a:ext uri="{FF2B5EF4-FFF2-40B4-BE49-F238E27FC236}">
                  <a16:creationId xmlns:a16="http://schemas.microsoft.com/office/drawing/2014/main" id="{EF7BC56D-374A-E319-AB1A-61F9681898D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1816" y="147783"/>
              <a:ext cx="6506483" cy="1181265"/>
            </a:xfrm>
            <a:prstGeom prst="rect">
              <a:avLst/>
            </a:prstGeom>
          </p:spPr>
        </p:pic>
        <p:sp>
          <p:nvSpPr>
            <p:cNvPr id="53" name="Rectángulo 52">
              <a:extLst>
                <a:ext uri="{FF2B5EF4-FFF2-40B4-BE49-F238E27FC236}">
                  <a16:creationId xmlns:a16="http://schemas.microsoft.com/office/drawing/2014/main" id="{95EE2AA1-5A97-9218-29AA-9F855D883F78}"/>
                </a:ext>
              </a:extLst>
            </p:cNvPr>
            <p:cNvSpPr/>
            <p:nvPr/>
          </p:nvSpPr>
          <p:spPr>
            <a:xfrm>
              <a:off x="6657372" y="964584"/>
              <a:ext cx="5687028" cy="367730"/>
            </a:xfrm>
            <a:prstGeom prst="rect">
              <a:avLst/>
            </a:prstGeom>
            <a:solidFill>
              <a:srgbClr val="742F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54" name="CuadroTexto 53">
              <a:extLst>
                <a:ext uri="{FF2B5EF4-FFF2-40B4-BE49-F238E27FC236}">
                  <a16:creationId xmlns:a16="http://schemas.microsoft.com/office/drawing/2014/main" id="{A3CF9404-8328-D7B7-F024-6C9545DCA697}"/>
                </a:ext>
              </a:extLst>
            </p:cNvPr>
            <p:cNvSpPr txBox="1"/>
            <p:nvPr/>
          </p:nvSpPr>
          <p:spPr>
            <a:xfrm>
              <a:off x="4550572" y="1002495"/>
              <a:ext cx="595283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400" b="1" dirty="0">
                  <a:solidFill>
                    <a:schemeClr val="bg1"/>
                  </a:solidFill>
                </a:rPr>
                <a:t>Facultad de Contabilidad y Administración- 10, 11 y 12 de noviembre 2021</a:t>
              </a:r>
            </a:p>
          </p:txBody>
        </p:sp>
        <p:sp>
          <p:nvSpPr>
            <p:cNvPr id="55" name="CuadroTexto 54">
              <a:extLst>
                <a:ext uri="{FF2B5EF4-FFF2-40B4-BE49-F238E27FC236}">
                  <a16:creationId xmlns:a16="http://schemas.microsoft.com/office/drawing/2014/main" id="{8EF0B622-2193-43AE-C2BA-F6DA59E8AA97}"/>
                </a:ext>
              </a:extLst>
            </p:cNvPr>
            <p:cNvSpPr txBox="1"/>
            <p:nvPr/>
          </p:nvSpPr>
          <p:spPr>
            <a:xfrm>
              <a:off x="635000" y="1052336"/>
              <a:ext cx="288200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1400" dirty="0"/>
                <a:t>Universidad Autónoma de Querétaro</a:t>
              </a:r>
            </a:p>
          </p:txBody>
        </p:sp>
        <p:pic>
          <p:nvPicPr>
            <p:cNvPr id="56" name="Imagen 55">
              <a:extLst>
                <a:ext uri="{FF2B5EF4-FFF2-40B4-BE49-F238E27FC236}">
                  <a16:creationId xmlns:a16="http://schemas.microsoft.com/office/drawing/2014/main" id="{62C3A01E-B8B6-1542-4F1A-EF7799786F2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27408" y="253638"/>
              <a:ext cx="624078" cy="824051"/>
            </a:xfrm>
            <a:prstGeom prst="rect">
              <a:avLst/>
            </a:prstGeom>
          </p:spPr>
        </p:pic>
        <p:grpSp>
          <p:nvGrpSpPr>
            <p:cNvPr id="57" name="Grupo 56">
              <a:extLst>
                <a:ext uri="{FF2B5EF4-FFF2-40B4-BE49-F238E27FC236}">
                  <a16:creationId xmlns:a16="http://schemas.microsoft.com/office/drawing/2014/main" id="{7A2C8432-C0D4-0597-7B8A-1211B5B10682}"/>
                </a:ext>
              </a:extLst>
            </p:cNvPr>
            <p:cNvGrpSpPr/>
            <p:nvPr/>
          </p:nvGrpSpPr>
          <p:grpSpPr>
            <a:xfrm>
              <a:off x="2438169" y="190957"/>
              <a:ext cx="2918099" cy="781051"/>
              <a:chOff x="458611" y="-1705663"/>
              <a:chExt cx="3093173" cy="951198"/>
            </a:xfrm>
          </p:grpSpPr>
          <p:sp>
            <p:nvSpPr>
              <p:cNvPr id="58" name="Cuadro de texto 2">
                <a:extLst>
                  <a:ext uri="{FF2B5EF4-FFF2-40B4-BE49-F238E27FC236}">
                    <a16:creationId xmlns:a16="http://schemas.microsoft.com/office/drawing/2014/main" id="{A62FD787-EA4C-E7DB-4862-82C8420753F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18755" y="-1705663"/>
                <a:ext cx="2133029" cy="857251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algn="ctr"/>
                <a:r>
                  <a:rPr lang="es-ES" sz="700" b="1" dirty="0">
                    <a:solidFill>
                      <a:srgbClr val="00206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CIGECOM</a:t>
                </a:r>
                <a:endParaRPr lang="es-MX" sz="1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algn="just"/>
                <a:r>
                  <a:rPr lang="es-ES" sz="7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Congreso Internacional en Gestión Competitiva, Tecnología e Innovación, Coloquio estudiantil y IV Encuentro de Investigadores de la Red Iberoamericana RITMMA 2021</a:t>
                </a:r>
                <a:endParaRPr lang="es-MX" sz="1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  <p:pic>
            <p:nvPicPr>
              <p:cNvPr id="59" name="Imagen 58" descr="Boomerang">
                <a:extLst>
                  <a:ext uri="{FF2B5EF4-FFF2-40B4-BE49-F238E27FC236}">
                    <a16:creationId xmlns:a16="http://schemas.microsoft.com/office/drawing/2014/main" id="{1C0486C6-1EF9-A6F7-E6AE-933913398D2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0360"/>
              <a:stretch/>
            </p:blipFill>
            <p:spPr bwMode="auto">
              <a:xfrm>
                <a:off x="458611" y="-1701686"/>
                <a:ext cx="1040317" cy="947221"/>
              </a:xfrm>
              <a:prstGeom prst="rect">
                <a:avLst/>
              </a:prstGeom>
              <a:noFill/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</p:grpSp>
        <p:pic>
          <p:nvPicPr>
            <p:cNvPr id="60" name="Imagen 59">
              <a:extLst>
                <a:ext uri="{FF2B5EF4-FFF2-40B4-BE49-F238E27FC236}">
                  <a16:creationId xmlns:a16="http://schemas.microsoft.com/office/drawing/2014/main" id="{BC778CD8-F9D2-C24E-ACBE-ECE60B52006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13688" y="574470"/>
              <a:ext cx="1342432" cy="4070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1" name="Imagen 60">
              <a:extLst>
                <a:ext uri="{FF2B5EF4-FFF2-40B4-BE49-F238E27FC236}">
                  <a16:creationId xmlns:a16="http://schemas.microsoft.com/office/drawing/2014/main" id="{4EE02551-7399-E79A-60EA-445795BAA0D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43287" y="221570"/>
              <a:ext cx="1342432" cy="360005"/>
            </a:xfrm>
            <a:prstGeom prst="rect">
              <a:avLst/>
            </a:prstGeom>
            <a:noFill/>
          </p:spPr>
        </p:pic>
        <p:pic>
          <p:nvPicPr>
            <p:cNvPr id="62" name="Imagen 61">
              <a:extLst>
                <a:ext uri="{FF2B5EF4-FFF2-40B4-BE49-F238E27FC236}">
                  <a16:creationId xmlns:a16="http://schemas.microsoft.com/office/drawing/2014/main" id="{4424A740-A44E-B811-3898-A2658764CCC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68540" y="242198"/>
              <a:ext cx="829310" cy="639445"/>
            </a:xfrm>
            <a:prstGeom prst="rect">
              <a:avLst/>
            </a:prstGeom>
            <a:noFill/>
          </p:spPr>
        </p:pic>
      </p:grpSp>
      <p:sp>
        <p:nvSpPr>
          <p:cNvPr id="12" name="Rectángulo 11">
            <a:extLst>
              <a:ext uri="{FF2B5EF4-FFF2-40B4-BE49-F238E27FC236}">
                <a16:creationId xmlns:a16="http://schemas.microsoft.com/office/drawing/2014/main" id="{AD616C87-76DD-FFA7-82B1-A4DD420FB751}"/>
              </a:ext>
            </a:extLst>
          </p:cNvPr>
          <p:cNvSpPr/>
          <p:nvPr/>
        </p:nvSpPr>
        <p:spPr>
          <a:xfrm>
            <a:off x="0" y="6490270"/>
            <a:ext cx="12192000" cy="367730"/>
          </a:xfrm>
          <a:prstGeom prst="rect">
            <a:avLst/>
          </a:prstGeom>
          <a:solidFill>
            <a:srgbClr val="742F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dirty="0"/>
              <a:t>Lic. Kevin Roque Rubio – Maestría en Ciencias Económico Administrativas – (6°cuatrimestre)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6C4BC0B7-9057-A90C-CDD1-66D0450FF4BE}"/>
              </a:ext>
            </a:extLst>
          </p:cNvPr>
          <p:cNvSpPr txBox="1"/>
          <p:nvPr/>
        </p:nvSpPr>
        <p:spPr>
          <a:xfrm>
            <a:off x="413184" y="1524524"/>
            <a:ext cx="6022372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dirty="0"/>
              <a:t>RESULTADOS PRELIMINARES.</a:t>
            </a:r>
            <a:endParaRPr lang="es-MX" sz="2800" dirty="0"/>
          </a:p>
          <a:p>
            <a:pPr algn="just"/>
            <a:endParaRPr lang="es-MX" b="1" dirty="0"/>
          </a:p>
          <a:p>
            <a:pPr algn="just"/>
            <a:r>
              <a:rPr lang="es-ES_tradnl" dirty="0"/>
              <a:t>Resultados para la ecuación de los hombres</a:t>
            </a:r>
            <a:r>
              <a:rPr lang="es-MX" b="1" dirty="0"/>
              <a:t>:</a:t>
            </a:r>
          </a:p>
          <a:p>
            <a:pPr algn="just"/>
            <a:r>
              <a:rPr lang="es-MX" b="1" dirty="0"/>
              <a:t>2018</a:t>
            </a:r>
          </a:p>
          <a:p>
            <a:pPr algn="just"/>
            <a:endParaRPr lang="es-MX" b="1" dirty="0"/>
          </a:p>
          <a:p>
            <a:pPr algn="just"/>
            <a:endParaRPr lang="es-MX" b="1" dirty="0"/>
          </a:p>
          <a:p>
            <a:pPr algn="just"/>
            <a:endParaRPr lang="es-MX" b="1" dirty="0"/>
          </a:p>
          <a:p>
            <a:pPr algn="just"/>
            <a:endParaRPr lang="es-MX" b="1" dirty="0"/>
          </a:p>
          <a:p>
            <a:pPr algn="just"/>
            <a:endParaRPr lang="es-MX" b="1" dirty="0"/>
          </a:p>
          <a:p>
            <a:pPr algn="just"/>
            <a:endParaRPr lang="es-MX" b="1" dirty="0"/>
          </a:p>
          <a:p>
            <a:pPr algn="just"/>
            <a:r>
              <a:rPr lang="es-MX" b="1" dirty="0"/>
              <a:t>2023</a:t>
            </a:r>
          </a:p>
          <a:p>
            <a:pPr algn="just"/>
            <a:endParaRPr lang="es-MX" b="1" dirty="0"/>
          </a:p>
          <a:p>
            <a:pPr algn="just"/>
            <a:endParaRPr lang="es-MX" b="1" dirty="0"/>
          </a:p>
          <a:p>
            <a:pPr algn="just"/>
            <a:endParaRPr lang="es-MX" b="1" dirty="0"/>
          </a:p>
          <a:p>
            <a:pPr algn="just"/>
            <a:endParaRPr lang="es-MX" b="1" dirty="0"/>
          </a:p>
          <a:p>
            <a:pPr algn="just"/>
            <a:endParaRPr lang="es-MX" b="1" dirty="0"/>
          </a:p>
          <a:p>
            <a:pPr algn="just"/>
            <a:endParaRPr lang="es-MX" b="1" dirty="0"/>
          </a:p>
          <a:p>
            <a:pPr algn="just"/>
            <a:endParaRPr lang="es-MX" b="1" dirty="0"/>
          </a:p>
          <a:p>
            <a:pPr algn="just"/>
            <a:endParaRPr lang="es-ES"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11264E6F-07B7-79DC-D6EB-56E7883C0569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9840" r="20693"/>
          <a:stretch/>
        </p:blipFill>
        <p:spPr>
          <a:xfrm>
            <a:off x="6746724" y="1179914"/>
            <a:ext cx="5422448" cy="5310356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80181129-D474-F1FF-889A-AB0583DD600B}"/>
              </a:ext>
            </a:extLst>
          </p:cNvPr>
          <p:cNvSpPr/>
          <p:nvPr/>
        </p:nvSpPr>
        <p:spPr>
          <a:xfrm>
            <a:off x="10617200" y="0"/>
            <a:ext cx="1574800" cy="11799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dirty="0"/>
              <a:t>Área de video si lo graban en ZOOM</a:t>
            </a:r>
          </a:p>
          <a:p>
            <a:pPr algn="ctr"/>
            <a:r>
              <a:rPr lang="es-MX" sz="1400" dirty="0"/>
              <a:t>(quita este recuadro)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F43ED2C1-ACEC-ED35-1587-7A4C1292D82E}"/>
              </a:ext>
            </a:extLst>
          </p:cNvPr>
          <p:cNvSpPr txBox="1"/>
          <p:nvPr/>
        </p:nvSpPr>
        <p:spPr>
          <a:xfrm>
            <a:off x="4203700" y="3237"/>
            <a:ext cx="632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800" b="1" i="1" dirty="0">
                <a:solidFill>
                  <a:srgbClr val="C00000"/>
                </a:solidFill>
              </a:rPr>
              <a:t>TEMA DE TESIS</a:t>
            </a: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D9FF27C9-3123-0353-0930-0B4AAC8FEEA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966014" y="5817941"/>
            <a:ext cx="1329264" cy="1026026"/>
          </a:xfrm>
          <a:prstGeom prst="rect">
            <a:avLst/>
          </a:prstGeom>
        </p:spPr>
      </p:pic>
      <p:pic>
        <p:nvPicPr>
          <p:cNvPr id="6" name="Marcador de contenido 3">
            <a:extLst>
              <a:ext uri="{FF2B5EF4-FFF2-40B4-BE49-F238E27FC236}">
                <a16:creationId xmlns:a16="http://schemas.microsoft.com/office/drawing/2014/main" id="{699E222A-9F80-595C-F77D-B366040C5D5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63770" y="2813384"/>
            <a:ext cx="4521200" cy="16383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BEE1D4F0-445B-B4CA-2AEC-FBB895831F8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63770" y="4802129"/>
            <a:ext cx="4521200" cy="163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7432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6919BF-C9A8-F113-2BF1-1160473543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o 9">
            <a:extLst>
              <a:ext uri="{FF2B5EF4-FFF2-40B4-BE49-F238E27FC236}">
                <a16:creationId xmlns:a16="http://schemas.microsoft.com/office/drawing/2014/main" id="{39310483-1EE2-3EFF-CFA9-815B8B497381}"/>
              </a:ext>
            </a:extLst>
          </p:cNvPr>
          <p:cNvGrpSpPr/>
          <p:nvPr/>
        </p:nvGrpSpPr>
        <p:grpSpPr>
          <a:xfrm>
            <a:off x="0" y="4160"/>
            <a:ext cx="12122584" cy="1212330"/>
            <a:chOff x="221816" y="147783"/>
            <a:chExt cx="12122584" cy="1212330"/>
          </a:xfrm>
        </p:grpSpPr>
        <p:pic>
          <p:nvPicPr>
            <p:cNvPr id="52" name="Imagen 51">
              <a:extLst>
                <a:ext uri="{FF2B5EF4-FFF2-40B4-BE49-F238E27FC236}">
                  <a16:creationId xmlns:a16="http://schemas.microsoft.com/office/drawing/2014/main" id="{C1FBC0D4-7216-1D24-F183-61F2E6FCDEF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1816" y="147783"/>
              <a:ext cx="6506483" cy="1181265"/>
            </a:xfrm>
            <a:prstGeom prst="rect">
              <a:avLst/>
            </a:prstGeom>
          </p:spPr>
        </p:pic>
        <p:sp>
          <p:nvSpPr>
            <p:cNvPr id="53" name="Rectángulo 52">
              <a:extLst>
                <a:ext uri="{FF2B5EF4-FFF2-40B4-BE49-F238E27FC236}">
                  <a16:creationId xmlns:a16="http://schemas.microsoft.com/office/drawing/2014/main" id="{FE259DA9-E0CA-2D34-04F5-5BD59422322B}"/>
                </a:ext>
              </a:extLst>
            </p:cNvPr>
            <p:cNvSpPr/>
            <p:nvPr/>
          </p:nvSpPr>
          <p:spPr>
            <a:xfrm>
              <a:off x="6657372" y="964584"/>
              <a:ext cx="5687028" cy="367730"/>
            </a:xfrm>
            <a:prstGeom prst="rect">
              <a:avLst/>
            </a:prstGeom>
            <a:solidFill>
              <a:srgbClr val="742F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54" name="CuadroTexto 53">
              <a:extLst>
                <a:ext uri="{FF2B5EF4-FFF2-40B4-BE49-F238E27FC236}">
                  <a16:creationId xmlns:a16="http://schemas.microsoft.com/office/drawing/2014/main" id="{6C9C2C29-C35F-A8AC-E1E7-1F35D1270930}"/>
                </a:ext>
              </a:extLst>
            </p:cNvPr>
            <p:cNvSpPr txBox="1"/>
            <p:nvPr/>
          </p:nvSpPr>
          <p:spPr>
            <a:xfrm>
              <a:off x="4550572" y="1002495"/>
              <a:ext cx="595283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400" b="1" dirty="0">
                  <a:solidFill>
                    <a:schemeClr val="bg1"/>
                  </a:solidFill>
                </a:rPr>
                <a:t>Facultad de Contabilidad y Administración- 10, 11 y 12 de noviembre 2021</a:t>
              </a:r>
            </a:p>
          </p:txBody>
        </p:sp>
        <p:sp>
          <p:nvSpPr>
            <p:cNvPr id="55" name="CuadroTexto 54">
              <a:extLst>
                <a:ext uri="{FF2B5EF4-FFF2-40B4-BE49-F238E27FC236}">
                  <a16:creationId xmlns:a16="http://schemas.microsoft.com/office/drawing/2014/main" id="{0691E77D-6FDD-5385-C1D8-434A43F13D72}"/>
                </a:ext>
              </a:extLst>
            </p:cNvPr>
            <p:cNvSpPr txBox="1"/>
            <p:nvPr/>
          </p:nvSpPr>
          <p:spPr>
            <a:xfrm>
              <a:off x="635000" y="1052336"/>
              <a:ext cx="288200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1400" dirty="0"/>
                <a:t>Universidad Autónoma de Querétaro</a:t>
              </a:r>
            </a:p>
          </p:txBody>
        </p:sp>
        <p:pic>
          <p:nvPicPr>
            <p:cNvPr id="56" name="Imagen 55">
              <a:extLst>
                <a:ext uri="{FF2B5EF4-FFF2-40B4-BE49-F238E27FC236}">
                  <a16:creationId xmlns:a16="http://schemas.microsoft.com/office/drawing/2014/main" id="{2A38762C-337F-66EF-3F2B-C60CD77D126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27408" y="253638"/>
              <a:ext cx="624078" cy="824051"/>
            </a:xfrm>
            <a:prstGeom prst="rect">
              <a:avLst/>
            </a:prstGeom>
          </p:spPr>
        </p:pic>
        <p:grpSp>
          <p:nvGrpSpPr>
            <p:cNvPr id="57" name="Grupo 56">
              <a:extLst>
                <a:ext uri="{FF2B5EF4-FFF2-40B4-BE49-F238E27FC236}">
                  <a16:creationId xmlns:a16="http://schemas.microsoft.com/office/drawing/2014/main" id="{5B768F20-E1C4-407D-B580-A1696A0D1809}"/>
                </a:ext>
              </a:extLst>
            </p:cNvPr>
            <p:cNvGrpSpPr/>
            <p:nvPr/>
          </p:nvGrpSpPr>
          <p:grpSpPr>
            <a:xfrm>
              <a:off x="2438169" y="190957"/>
              <a:ext cx="2918099" cy="781051"/>
              <a:chOff x="458611" y="-1705663"/>
              <a:chExt cx="3093173" cy="951198"/>
            </a:xfrm>
          </p:grpSpPr>
          <p:sp>
            <p:nvSpPr>
              <p:cNvPr id="58" name="Cuadro de texto 2">
                <a:extLst>
                  <a:ext uri="{FF2B5EF4-FFF2-40B4-BE49-F238E27FC236}">
                    <a16:creationId xmlns:a16="http://schemas.microsoft.com/office/drawing/2014/main" id="{C6387BC5-D6A5-54CD-EDEF-F46AC54AEBA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18755" y="-1705663"/>
                <a:ext cx="2133029" cy="857251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algn="ctr"/>
                <a:r>
                  <a:rPr lang="es-ES" sz="700" b="1" dirty="0">
                    <a:solidFill>
                      <a:srgbClr val="00206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CIGECOM</a:t>
                </a:r>
                <a:endParaRPr lang="es-MX" sz="1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algn="just"/>
                <a:r>
                  <a:rPr lang="es-ES" sz="7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Congreso Internacional en Gestión Competitiva, Tecnología e Innovación, Coloquio estudiantil y IV Encuentro de Investigadores de la Red Iberoamericana RITMMA 2021</a:t>
                </a:r>
                <a:endParaRPr lang="es-MX" sz="1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  <p:pic>
            <p:nvPicPr>
              <p:cNvPr id="59" name="Imagen 58" descr="Boomerang">
                <a:extLst>
                  <a:ext uri="{FF2B5EF4-FFF2-40B4-BE49-F238E27FC236}">
                    <a16:creationId xmlns:a16="http://schemas.microsoft.com/office/drawing/2014/main" id="{1D199558-0B67-6CED-C543-3D9E32128E8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0360"/>
              <a:stretch/>
            </p:blipFill>
            <p:spPr bwMode="auto">
              <a:xfrm>
                <a:off x="458611" y="-1701686"/>
                <a:ext cx="1040317" cy="947221"/>
              </a:xfrm>
              <a:prstGeom prst="rect">
                <a:avLst/>
              </a:prstGeom>
              <a:noFill/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</p:grpSp>
        <p:pic>
          <p:nvPicPr>
            <p:cNvPr id="60" name="Imagen 59">
              <a:extLst>
                <a:ext uri="{FF2B5EF4-FFF2-40B4-BE49-F238E27FC236}">
                  <a16:creationId xmlns:a16="http://schemas.microsoft.com/office/drawing/2014/main" id="{9BAA2129-9C7E-980C-02E9-828E922CAF7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13688" y="574470"/>
              <a:ext cx="1342432" cy="4070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1" name="Imagen 60">
              <a:extLst>
                <a:ext uri="{FF2B5EF4-FFF2-40B4-BE49-F238E27FC236}">
                  <a16:creationId xmlns:a16="http://schemas.microsoft.com/office/drawing/2014/main" id="{54DAC660-020B-00FE-8FFB-73879C37475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43287" y="221570"/>
              <a:ext cx="1342432" cy="360005"/>
            </a:xfrm>
            <a:prstGeom prst="rect">
              <a:avLst/>
            </a:prstGeom>
            <a:noFill/>
          </p:spPr>
        </p:pic>
        <p:pic>
          <p:nvPicPr>
            <p:cNvPr id="62" name="Imagen 61">
              <a:extLst>
                <a:ext uri="{FF2B5EF4-FFF2-40B4-BE49-F238E27FC236}">
                  <a16:creationId xmlns:a16="http://schemas.microsoft.com/office/drawing/2014/main" id="{50938CA3-2522-69FB-7206-3E0D29AC18B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68540" y="242198"/>
              <a:ext cx="829310" cy="639445"/>
            </a:xfrm>
            <a:prstGeom prst="rect">
              <a:avLst/>
            </a:prstGeom>
            <a:noFill/>
          </p:spPr>
        </p:pic>
      </p:grpSp>
      <p:sp>
        <p:nvSpPr>
          <p:cNvPr id="12" name="Rectángulo 11">
            <a:extLst>
              <a:ext uri="{FF2B5EF4-FFF2-40B4-BE49-F238E27FC236}">
                <a16:creationId xmlns:a16="http://schemas.microsoft.com/office/drawing/2014/main" id="{4431C7C7-BA07-B60E-BC58-CB916A31F043}"/>
              </a:ext>
            </a:extLst>
          </p:cNvPr>
          <p:cNvSpPr/>
          <p:nvPr/>
        </p:nvSpPr>
        <p:spPr>
          <a:xfrm>
            <a:off x="0" y="6490270"/>
            <a:ext cx="12192000" cy="367730"/>
          </a:xfrm>
          <a:prstGeom prst="rect">
            <a:avLst/>
          </a:prstGeom>
          <a:solidFill>
            <a:srgbClr val="742F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dirty="0"/>
              <a:t>Lic. Kevin Roque Rubio – Maestría en Ciencias Económico Administrativas – (6°cuatrimestre)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FB9B65FF-F4D5-7FA8-9F16-BD56D468CB0D}"/>
              </a:ext>
            </a:extLst>
          </p:cNvPr>
          <p:cNvSpPr txBox="1"/>
          <p:nvPr/>
        </p:nvSpPr>
        <p:spPr>
          <a:xfrm>
            <a:off x="413184" y="1524524"/>
            <a:ext cx="6022372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dirty="0"/>
              <a:t>RESULTADOS PRELIMINARES.</a:t>
            </a:r>
            <a:endParaRPr lang="es-MX" sz="2800" dirty="0"/>
          </a:p>
          <a:p>
            <a:pPr algn="just"/>
            <a:endParaRPr lang="es-MX" b="1" dirty="0"/>
          </a:p>
          <a:p>
            <a:pPr algn="just"/>
            <a:r>
              <a:rPr lang="es-ES_tradnl" dirty="0"/>
              <a:t>Resultados de la brecha salarial:</a:t>
            </a:r>
          </a:p>
          <a:p>
            <a:pPr algn="just"/>
            <a:endParaRPr lang="es-ES_tradnl" b="1" dirty="0"/>
          </a:p>
          <a:p>
            <a:pPr algn="just"/>
            <a:r>
              <a:rPr lang="es-MX" b="1" dirty="0"/>
              <a:t>2018</a:t>
            </a:r>
          </a:p>
          <a:p>
            <a:pPr algn="just"/>
            <a:endParaRPr lang="es-MX" b="1" dirty="0"/>
          </a:p>
          <a:p>
            <a:pPr algn="just"/>
            <a:endParaRPr lang="es-MX" b="1" dirty="0"/>
          </a:p>
          <a:p>
            <a:pPr algn="just"/>
            <a:endParaRPr lang="es-MX" b="1" dirty="0"/>
          </a:p>
          <a:p>
            <a:pPr algn="just"/>
            <a:endParaRPr lang="es-MX" b="1" dirty="0"/>
          </a:p>
          <a:p>
            <a:pPr algn="just"/>
            <a:endParaRPr lang="es-MX" b="1" dirty="0"/>
          </a:p>
          <a:p>
            <a:pPr algn="just"/>
            <a:endParaRPr lang="es-MX" b="1" dirty="0"/>
          </a:p>
          <a:p>
            <a:pPr algn="just"/>
            <a:endParaRPr lang="es-MX" b="1" dirty="0"/>
          </a:p>
          <a:p>
            <a:pPr algn="just"/>
            <a:endParaRPr lang="es-MX" b="1" dirty="0"/>
          </a:p>
          <a:p>
            <a:pPr algn="just"/>
            <a:endParaRPr lang="es-MX" b="1" dirty="0"/>
          </a:p>
          <a:p>
            <a:pPr algn="just"/>
            <a:endParaRPr lang="es-MX" b="1" dirty="0"/>
          </a:p>
          <a:p>
            <a:pPr algn="just"/>
            <a:endParaRPr lang="es-ES"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0CBC76DA-BA75-2B26-8FE1-048A5266E88C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9840" r="20693"/>
          <a:stretch/>
        </p:blipFill>
        <p:spPr>
          <a:xfrm>
            <a:off x="6746724" y="1179914"/>
            <a:ext cx="5422448" cy="5310356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E715253D-6DAD-E240-E759-8016A5CF7659}"/>
              </a:ext>
            </a:extLst>
          </p:cNvPr>
          <p:cNvSpPr/>
          <p:nvPr/>
        </p:nvSpPr>
        <p:spPr>
          <a:xfrm>
            <a:off x="10617200" y="0"/>
            <a:ext cx="1574800" cy="11799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dirty="0"/>
              <a:t>Área de video si lo graban en ZOOM</a:t>
            </a:r>
          </a:p>
          <a:p>
            <a:pPr algn="ctr"/>
            <a:r>
              <a:rPr lang="es-MX" sz="1400" dirty="0"/>
              <a:t>(quita este recuadro)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6A1941CC-57B6-2F17-B567-9EF589C4F10E}"/>
              </a:ext>
            </a:extLst>
          </p:cNvPr>
          <p:cNvSpPr txBox="1"/>
          <p:nvPr/>
        </p:nvSpPr>
        <p:spPr>
          <a:xfrm>
            <a:off x="4203700" y="3237"/>
            <a:ext cx="632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800" b="1" i="1" dirty="0">
                <a:solidFill>
                  <a:srgbClr val="C00000"/>
                </a:solidFill>
              </a:rPr>
              <a:t>TEMA DE TESIS</a:t>
            </a: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12844207-DAC3-3F04-B92A-D531B1DC67A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966014" y="5817941"/>
            <a:ext cx="1329264" cy="1026026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E351E4F0-C916-F1F9-0ADA-4F6013574B5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12761" y="3147237"/>
            <a:ext cx="4969109" cy="2592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3082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D41771-96AB-7740-92A9-47A6621F53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o 9">
            <a:extLst>
              <a:ext uri="{FF2B5EF4-FFF2-40B4-BE49-F238E27FC236}">
                <a16:creationId xmlns:a16="http://schemas.microsoft.com/office/drawing/2014/main" id="{02EB8F70-6003-C755-031C-484E32BD5219}"/>
              </a:ext>
            </a:extLst>
          </p:cNvPr>
          <p:cNvGrpSpPr/>
          <p:nvPr/>
        </p:nvGrpSpPr>
        <p:grpSpPr>
          <a:xfrm>
            <a:off x="0" y="4160"/>
            <a:ext cx="12122584" cy="1212330"/>
            <a:chOff x="221816" y="147783"/>
            <a:chExt cx="12122584" cy="1212330"/>
          </a:xfrm>
        </p:grpSpPr>
        <p:pic>
          <p:nvPicPr>
            <p:cNvPr id="52" name="Imagen 51">
              <a:extLst>
                <a:ext uri="{FF2B5EF4-FFF2-40B4-BE49-F238E27FC236}">
                  <a16:creationId xmlns:a16="http://schemas.microsoft.com/office/drawing/2014/main" id="{8C16330B-EC41-AEFC-B68C-E00E66C8BBF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1816" y="147783"/>
              <a:ext cx="6506483" cy="1181265"/>
            </a:xfrm>
            <a:prstGeom prst="rect">
              <a:avLst/>
            </a:prstGeom>
          </p:spPr>
        </p:pic>
        <p:sp>
          <p:nvSpPr>
            <p:cNvPr id="53" name="Rectángulo 52">
              <a:extLst>
                <a:ext uri="{FF2B5EF4-FFF2-40B4-BE49-F238E27FC236}">
                  <a16:creationId xmlns:a16="http://schemas.microsoft.com/office/drawing/2014/main" id="{E25E9593-50C3-7415-4FBE-99B3EDB80C91}"/>
                </a:ext>
              </a:extLst>
            </p:cNvPr>
            <p:cNvSpPr/>
            <p:nvPr/>
          </p:nvSpPr>
          <p:spPr>
            <a:xfrm>
              <a:off x="6657372" y="964584"/>
              <a:ext cx="5687028" cy="367730"/>
            </a:xfrm>
            <a:prstGeom prst="rect">
              <a:avLst/>
            </a:prstGeom>
            <a:solidFill>
              <a:srgbClr val="742F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54" name="CuadroTexto 53">
              <a:extLst>
                <a:ext uri="{FF2B5EF4-FFF2-40B4-BE49-F238E27FC236}">
                  <a16:creationId xmlns:a16="http://schemas.microsoft.com/office/drawing/2014/main" id="{6518B38E-8575-0C12-DED2-25731DF4F198}"/>
                </a:ext>
              </a:extLst>
            </p:cNvPr>
            <p:cNvSpPr txBox="1"/>
            <p:nvPr/>
          </p:nvSpPr>
          <p:spPr>
            <a:xfrm>
              <a:off x="4550572" y="1002495"/>
              <a:ext cx="595283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400" b="1" dirty="0">
                  <a:solidFill>
                    <a:schemeClr val="bg1"/>
                  </a:solidFill>
                </a:rPr>
                <a:t>Facultad de Contabilidad y Administración- 10, 11 y 12 de noviembre 2021</a:t>
              </a:r>
            </a:p>
          </p:txBody>
        </p:sp>
        <p:sp>
          <p:nvSpPr>
            <p:cNvPr id="55" name="CuadroTexto 54">
              <a:extLst>
                <a:ext uri="{FF2B5EF4-FFF2-40B4-BE49-F238E27FC236}">
                  <a16:creationId xmlns:a16="http://schemas.microsoft.com/office/drawing/2014/main" id="{3F527391-D412-9B9F-D259-0DF53D6DE3E2}"/>
                </a:ext>
              </a:extLst>
            </p:cNvPr>
            <p:cNvSpPr txBox="1"/>
            <p:nvPr/>
          </p:nvSpPr>
          <p:spPr>
            <a:xfrm>
              <a:off x="635000" y="1052336"/>
              <a:ext cx="288200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1400" dirty="0"/>
                <a:t>Universidad Autónoma de Querétaro</a:t>
              </a:r>
            </a:p>
          </p:txBody>
        </p:sp>
        <p:pic>
          <p:nvPicPr>
            <p:cNvPr id="56" name="Imagen 55">
              <a:extLst>
                <a:ext uri="{FF2B5EF4-FFF2-40B4-BE49-F238E27FC236}">
                  <a16:creationId xmlns:a16="http://schemas.microsoft.com/office/drawing/2014/main" id="{027A7BE9-DF69-15FD-93F1-386BFEC6F7D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27408" y="253638"/>
              <a:ext cx="624078" cy="824051"/>
            </a:xfrm>
            <a:prstGeom prst="rect">
              <a:avLst/>
            </a:prstGeom>
          </p:spPr>
        </p:pic>
        <p:grpSp>
          <p:nvGrpSpPr>
            <p:cNvPr id="57" name="Grupo 56">
              <a:extLst>
                <a:ext uri="{FF2B5EF4-FFF2-40B4-BE49-F238E27FC236}">
                  <a16:creationId xmlns:a16="http://schemas.microsoft.com/office/drawing/2014/main" id="{92C29F44-3F79-7ADE-7C31-6149E519F3EF}"/>
                </a:ext>
              </a:extLst>
            </p:cNvPr>
            <p:cNvGrpSpPr/>
            <p:nvPr/>
          </p:nvGrpSpPr>
          <p:grpSpPr>
            <a:xfrm>
              <a:off x="2438169" y="190957"/>
              <a:ext cx="2918099" cy="781051"/>
              <a:chOff x="458611" y="-1705663"/>
              <a:chExt cx="3093173" cy="951198"/>
            </a:xfrm>
          </p:grpSpPr>
          <p:sp>
            <p:nvSpPr>
              <p:cNvPr id="58" name="Cuadro de texto 2">
                <a:extLst>
                  <a:ext uri="{FF2B5EF4-FFF2-40B4-BE49-F238E27FC236}">
                    <a16:creationId xmlns:a16="http://schemas.microsoft.com/office/drawing/2014/main" id="{4E70DA6D-6244-923B-7ED0-B8CE0C97312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18755" y="-1705663"/>
                <a:ext cx="2133029" cy="857251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algn="ctr"/>
                <a:r>
                  <a:rPr lang="es-ES" sz="700" b="1" dirty="0">
                    <a:solidFill>
                      <a:srgbClr val="00206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CIGECOM</a:t>
                </a:r>
                <a:endParaRPr lang="es-MX" sz="1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algn="just"/>
                <a:r>
                  <a:rPr lang="es-ES" sz="7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Congreso Internacional en Gestión Competitiva, Tecnología e Innovación, Coloquio estudiantil y IV Encuentro de Investigadores de la Red Iberoamericana RITMMA 2021</a:t>
                </a:r>
                <a:endParaRPr lang="es-MX" sz="1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  <p:pic>
            <p:nvPicPr>
              <p:cNvPr id="59" name="Imagen 58" descr="Boomerang">
                <a:extLst>
                  <a:ext uri="{FF2B5EF4-FFF2-40B4-BE49-F238E27FC236}">
                    <a16:creationId xmlns:a16="http://schemas.microsoft.com/office/drawing/2014/main" id="{3377BD83-3AB0-B3F6-BE2D-C573B74C719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0360"/>
              <a:stretch/>
            </p:blipFill>
            <p:spPr bwMode="auto">
              <a:xfrm>
                <a:off x="458611" y="-1701686"/>
                <a:ext cx="1040317" cy="947221"/>
              </a:xfrm>
              <a:prstGeom prst="rect">
                <a:avLst/>
              </a:prstGeom>
              <a:noFill/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</p:grpSp>
        <p:pic>
          <p:nvPicPr>
            <p:cNvPr id="60" name="Imagen 59">
              <a:extLst>
                <a:ext uri="{FF2B5EF4-FFF2-40B4-BE49-F238E27FC236}">
                  <a16:creationId xmlns:a16="http://schemas.microsoft.com/office/drawing/2014/main" id="{FC993517-88A8-4028-B383-AD0DCFE7926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13688" y="574470"/>
              <a:ext cx="1342432" cy="4070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1" name="Imagen 60">
              <a:extLst>
                <a:ext uri="{FF2B5EF4-FFF2-40B4-BE49-F238E27FC236}">
                  <a16:creationId xmlns:a16="http://schemas.microsoft.com/office/drawing/2014/main" id="{D4E7CC67-B190-35F3-113F-79095984222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43287" y="221570"/>
              <a:ext cx="1342432" cy="360005"/>
            </a:xfrm>
            <a:prstGeom prst="rect">
              <a:avLst/>
            </a:prstGeom>
            <a:noFill/>
          </p:spPr>
        </p:pic>
        <p:pic>
          <p:nvPicPr>
            <p:cNvPr id="62" name="Imagen 61">
              <a:extLst>
                <a:ext uri="{FF2B5EF4-FFF2-40B4-BE49-F238E27FC236}">
                  <a16:creationId xmlns:a16="http://schemas.microsoft.com/office/drawing/2014/main" id="{E3C52E20-19F9-BB58-8873-53A3B9C4702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68540" y="242198"/>
              <a:ext cx="829310" cy="639445"/>
            </a:xfrm>
            <a:prstGeom prst="rect">
              <a:avLst/>
            </a:prstGeom>
            <a:noFill/>
          </p:spPr>
        </p:pic>
      </p:grpSp>
      <p:sp>
        <p:nvSpPr>
          <p:cNvPr id="12" name="Rectángulo 11">
            <a:extLst>
              <a:ext uri="{FF2B5EF4-FFF2-40B4-BE49-F238E27FC236}">
                <a16:creationId xmlns:a16="http://schemas.microsoft.com/office/drawing/2014/main" id="{788DA95E-01E0-CDA2-A3EC-5CCE0A44617B}"/>
              </a:ext>
            </a:extLst>
          </p:cNvPr>
          <p:cNvSpPr/>
          <p:nvPr/>
        </p:nvSpPr>
        <p:spPr>
          <a:xfrm>
            <a:off x="0" y="6490270"/>
            <a:ext cx="12192000" cy="367730"/>
          </a:xfrm>
          <a:prstGeom prst="rect">
            <a:avLst/>
          </a:prstGeom>
          <a:solidFill>
            <a:srgbClr val="742F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dirty="0"/>
              <a:t>Lic. Kevin Roque Rubio – Maestría en Ciencias Económico Administrativas – (6°cuatrimestre)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9D0F025E-A5B9-D7E6-81A7-DC1C87396187}"/>
              </a:ext>
            </a:extLst>
          </p:cNvPr>
          <p:cNvSpPr txBox="1"/>
          <p:nvPr/>
        </p:nvSpPr>
        <p:spPr>
          <a:xfrm>
            <a:off x="413184" y="1524524"/>
            <a:ext cx="6022372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dirty="0"/>
              <a:t>RESULTADOS PRELIMINARES.</a:t>
            </a:r>
            <a:endParaRPr lang="es-MX" sz="2800" dirty="0"/>
          </a:p>
          <a:p>
            <a:pPr algn="just"/>
            <a:endParaRPr lang="es-MX" b="1" dirty="0"/>
          </a:p>
          <a:p>
            <a:pPr algn="just"/>
            <a:r>
              <a:rPr lang="es-ES_tradnl" dirty="0"/>
              <a:t>Resultados de la brecha salarial: </a:t>
            </a:r>
          </a:p>
          <a:p>
            <a:pPr algn="just"/>
            <a:endParaRPr lang="es-ES_tradnl" b="1" dirty="0"/>
          </a:p>
          <a:p>
            <a:pPr algn="just"/>
            <a:r>
              <a:rPr lang="es-MX" b="1" dirty="0"/>
              <a:t>2023</a:t>
            </a:r>
          </a:p>
          <a:p>
            <a:pPr algn="just"/>
            <a:endParaRPr lang="es-MX" b="1" dirty="0"/>
          </a:p>
          <a:p>
            <a:pPr algn="just"/>
            <a:endParaRPr lang="es-MX" b="1" dirty="0"/>
          </a:p>
          <a:p>
            <a:pPr algn="just"/>
            <a:endParaRPr lang="es-MX" b="1" dirty="0"/>
          </a:p>
          <a:p>
            <a:pPr algn="just"/>
            <a:endParaRPr lang="es-MX" b="1" dirty="0"/>
          </a:p>
          <a:p>
            <a:pPr algn="just"/>
            <a:endParaRPr lang="es-MX" b="1" dirty="0"/>
          </a:p>
          <a:p>
            <a:pPr algn="just"/>
            <a:endParaRPr lang="es-MX" b="1" dirty="0"/>
          </a:p>
          <a:p>
            <a:pPr algn="just"/>
            <a:endParaRPr lang="es-MX" b="1" dirty="0"/>
          </a:p>
          <a:p>
            <a:pPr algn="just"/>
            <a:endParaRPr lang="es-MX" b="1" dirty="0"/>
          </a:p>
          <a:p>
            <a:pPr algn="just"/>
            <a:endParaRPr lang="es-MX" b="1" dirty="0"/>
          </a:p>
          <a:p>
            <a:pPr algn="just"/>
            <a:endParaRPr lang="es-MX" b="1" dirty="0"/>
          </a:p>
          <a:p>
            <a:pPr algn="just"/>
            <a:endParaRPr lang="es-ES"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4000E42A-A42F-3761-2E18-4CC4E3B63BAE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9840" r="20693"/>
          <a:stretch/>
        </p:blipFill>
        <p:spPr>
          <a:xfrm>
            <a:off x="6746724" y="1179914"/>
            <a:ext cx="5422448" cy="5310356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8ABA2BB9-58F9-7B3E-93B2-836691DE4F29}"/>
              </a:ext>
            </a:extLst>
          </p:cNvPr>
          <p:cNvSpPr/>
          <p:nvPr/>
        </p:nvSpPr>
        <p:spPr>
          <a:xfrm>
            <a:off x="10617200" y="0"/>
            <a:ext cx="1574800" cy="11799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dirty="0"/>
              <a:t>Área de video si lo graban en ZOOM</a:t>
            </a:r>
          </a:p>
          <a:p>
            <a:pPr algn="ctr"/>
            <a:r>
              <a:rPr lang="es-MX" sz="1400" dirty="0"/>
              <a:t>(quita este recuadro)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3365B093-18A3-168E-6841-C7E6D0B46EDF}"/>
              </a:ext>
            </a:extLst>
          </p:cNvPr>
          <p:cNvSpPr txBox="1"/>
          <p:nvPr/>
        </p:nvSpPr>
        <p:spPr>
          <a:xfrm>
            <a:off x="4203700" y="3237"/>
            <a:ext cx="632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800" b="1" i="1" dirty="0">
                <a:solidFill>
                  <a:srgbClr val="C00000"/>
                </a:solidFill>
              </a:rPr>
              <a:t>TEMA DE TESIS</a:t>
            </a: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BF9F8684-0501-E068-BA5A-A6CBF710587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966014" y="5817941"/>
            <a:ext cx="1329264" cy="1026026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7DAE9E30-C0DE-40FE-8B3E-EA9D5FED679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5749" y="3353105"/>
            <a:ext cx="5010251" cy="2358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4419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2F84D8-414C-58CB-4BB5-82555DA52E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o 9">
            <a:extLst>
              <a:ext uri="{FF2B5EF4-FFF2-40B4-BE49-F238E27FC236}">
                <a16:creationId xmlns:a16="http://schemas.microsoft.com/office/drawing/2014/main" id="{3F20369E-32CC-EA59-7712-352503201465}"/>
              </a:ext>
            </a:extLst>
          </p:cNvPr>
          <p:cNvGrpSpPr/>
          <p:nvPr/>
        </p:nvGrpSpPr>
        <p:grpSpPr>
          <a:xfrm>
            <a:off x="0" y="4160"/>
            <a:ext cx="12122584" cy="1212330"/>
            <a:chOff x="221816" y="147783"/>
            <a:chExt cx="12122584" cy="1212330"/>
          </a:xfrm>
        </p:grpSpPr>
        <p:pic>
          <p:nvPicPr>
            <p:cNvPr id="52" name="Imagen 51">
              <a:extLst>
                <a:ext uri="{FF2B5EF4-FFF2-40B4-BE49-F238E27FC236}">
                  <a16:creationId xmlns:a16="http://schemas.microsoft.com/office/drawing/2014/main" id="{711B786A-1B3B-4371-49F7-9AA31E8EE26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1816" y="147783"/>
              <a:ext cx="6506483" cy="1181265"/>
            </a:xfrm>
            <a:prstGeom prst="rect">
              <a:avLst/>
            </a:prstGeom>
          </p:spPr>
        </p:pic>
        <p:sp>
          <p:nvSpPr>
            <p:cNvPr id="53" name="Rectángulo 52">
              <a:extLst>
                <a:ext uri="{FF2B5EF4-FFF2-40B4-BE49-F238E27FC236}">
                  <a16:creationId xmlns:a16="http://schemas.microsoft.com/office/drawing/2014/main" id="{C3159BEE-09E0-8CC1-D86D-069E4603233B}"/>
                </a:ext>
              </a:extLst>
            </p:cNvPr>
            <p:cNvSpPr/>
            <p:nvPr/>
          </p:nvSpPr>
          <p:spPr>
            <a:xfrm>
              <a:off x="6657372" y="964584"/>
              <a:ext cx="5687028" cy="367730"/>
            </a:xfrm>
            <a:prstGeom prst="rect">
              <a:avLst/>
            </a:prstGeom>
            <a:solidFill>
              <a:srgbClr val="742F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54" name="CuadroTexto 53">
              <a:extLst>
                <a:ext uri="{FF2B5EF4-FFF2-40B4-BE49-F238E27FC236}">
                  <a16:creationId xmlns:a16="http://schemas.microsoft.com/office/drawing/2014/main" id="{2B6B0EE1-5408-1740-A831-FB08AF8C04F7}"/>
                </a:ext>
              </a:extLst>
            </p:cNvPr>
            <p:cNvSpPr txBox="1"/>
            <p:nvPr/>
          </p:nvSpPr>
          <p:spPr>
            <a:xfrm>
              <a:off x="4550572" y="1002495"/>
              <a:ext cx="595283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400" b="1" dirty="0">
                  <a:solidFill>
                    <a:schemeClr val="bg1"/>
                  </a:solidFill>
                </a:rPr>
                <a:t>Facultad de Contabilidad y Administración- 10, 11 y 12 de noviembre 2021</a:t>
              </a:r>
            </a:p>
          </p:txBody>
        </p:sp>
        <p:sp>
          <p:nvSpPr>
            <p:cNvPr id="55" name="CuadroTexto 54">
              <a:extLst>
                <a:ext uri="{FF2B5EF4-FFF2-40B4-BE49-F238E27FC236}">
                  <a16:creationId xmlns:a16="http://schemas.microsoft.com/office/drawing/2014/main" id="{54510154-0D41-3B0D-F650-03296DC5C390}"/>
                </a:ext>
              </a:extLst>
            </p:cNvPr>
            <p:cNvSpPr txBox="1"/>
            <p:nvPr/>
          </p:nvSpPr>
          <p:spPr>
            <a:xfrm>
              <a:off x="635000" y="1052336"/>
              <a:ext cx="288200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1400" dirty="0"/>
                <a:t>Universidad Autónoma de Querétaro</a:t>
              </a:r>
            </a:p>
          </p:txBody>
        </p:sp>
        <p:pic>
          <p:nvPicPr>
            <p:cNvPr id="56" name="Imagen 55">
              <a:extLst>
                <a:ext uri="{FF2B5EF4-FFF2-40B4-BE49-F238E27FC236}">
                  <a16:creationId xmlns:a16="http://schemas.microsoft.com/office/drawing/2014/main" id="{DB79B531-7294-C6A1-1923-7D11F6B8304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27408" y="253638"/>
              <a:ext cx="624078" cy="824051"/>
            </a:xfrm>
            <a:prstGeom prst="rect">
              <a:avLst/>
            </a:prstGeom>
          </p:spPr>
        </p:pic>
        <p:grpSp>
          <p:nvGrpSpPr>
            <p:cNvPr id="57" name="Grupo 56">
              <a:extLst>
                <a:ext uri="{FF2B5EF4-FFF2-40B4-BE49-F238E27FC236}">
                  <a16:creationId xmlns:a16="http://schemas.microsoft.com/office/drawing/2014/main" id="{664FED30-46AD-B5BE-DD70-5D4BE3E06D8F}"/>
                </a:ext>
              </a:extLst>
            </p:cNvPr>
            <p:cNvGrpSpPr/>
            <p:nvPr/>
          </p:nvGrpSpPr>
          <p:grpSpPr>
            <a:xfrm>
              <a:off x="2438169" y="190957"/>
              <a:ext cx="2918099" cy="781051"/>
              <a:chOff x="458611" y="-1705663"/>
              <a:chExt cx="3093173" cy="951198"/>
            </a:xfrm>
          </p:grpSpPr>
          <p:sp>
            <p:nvSpPr>
              <p:cNvPr id="58" name="Cuadro de texto 2">
                <a:extLst>
                  <a:ext uri="{FF2B5EF4-FFF2-40B4-BE49-F238E27FC236}">
                    <a16:creationId xmlns:a16="http://schemas.microsoft.com/office/drawing/2014/main" id="{4897F894-F75C-ABFD-F724-BFDE9FBC697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18755" y="-1705663"/>
                <a:ext cx="2133029" cy="857251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algn="ctr"/>
                <a:r>
                  <a:rPr lang="es-ES" sz="700" b="1" dirty="0">
                    <a:solidFill>
                      <a:srgbClr val="00206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CIGECOM</a:t>
                </a:r>
                <a:endParaRPr lang="es-MX" sz="1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algn="just"/>
                <a:r>
                  <a:rPr lang="es-ES" sz="7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Congreso Internacional en Gestión Competitiva, Tecnología e Innovación, Coloquio estudiantil y IV Encuentro de Investigadores de la Red Iberoamericana RITMMA 2021</a:t>
                </a:r>
                <a:endParaRPr lang="es-MX" sz="1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  <p:pic>
            <p:nvPicPr>
              <p:cNvPr id="59" name="Imagen 58" descr="Boomerang">
                <a:extLst>
                  <a:ext uri="{FF2B5EF4-FFF2-40B4-BE49-F238E27FC236}">
                    <a16:creationId xmlns:a16="http://schemas.microsoft.com/office/drawing/2014/main" id="{CEE0029C-48C2-1FA6-F867-BE2FD569B98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0360"/>
              <a:stretch/>
            </p:blipFill>
            <p:spPr bwMode="auto">
              <a:xfrm>
                <a:off x="458611" y="-1701686"/>
                <a:ext cx="1040317" cy="947221"/>
              </a:xfrm>
              <a:prstGeom prst="rect">
                <a:avLst/>
              </a:prstGeom>
              <a:noFill/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</p:grpSp>
        <p:pic>
          <p:nvPicPr>
            <p:cNvPr id="60" name="Imagen 59">
              <a:extLst>
                <a:ext uri="{FF2B5EF4-FFF2-40B4-BE49-F238E27FC236}">
                  <a16:creationId xmlns:a16="http://schemas.microsoft.com/office/drawing/2014/main" id="{5C78EFFD-04C0-631F-9F21-BCD3E870A04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13688" y="574470"/>
              <a:ext cx="1342432" cy="4070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1" name="Imagen 60">
              <a:extLst>
                <a:ext uri="{FF2B5EF4-FFF2-40B4-BE49-F238E27FC236}">
                  <a16:creationId xmlns:a16="http://schemas.microsoft.com/office/drawing/2014/main" id="{C2111241-BB29-BB9E-60E6-D289EF23605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43287" y="221570"/>
              <a:ext cx="1342432" cy="360005"/>
            </a:xfrm>
            <a:prstGeom prst="rect">
              <a:avLst/>
            </a:prstGeom>
            <a:noFill/>
          </p:spPr>
        </p:pic>
        <p:pic>
          <p:nvPicPr>
            <p:cNvPr id="62" name="Imagen 61">
              <a:extLst>
                <a:ext uri="{FF2B5EF4-FFF2-40B4-BE49-F238E27FC236}">
                  <a16:creationId xmlns:a16="http://schemas.microsoft.com/office/drawing/2014/main" id="{A020780B-430F-DEF4-7AE8-D3F25B96978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68540" y="242198"/>
              <a:ext cx="829310" cy="639445"/>
            </a:xfrm>
            <a:prstGeom prst="rect">
              <a:avLst/>
            </a:prstGeom>
            <a:noFill/>
          </p:spPr>
        </p:pic>
      </p:grpSp>
      <p:sp>
        <p:nvSpPr>
          <p:cNvPr id="12" name="Rectángulo 11">
            <a:extLst>
              <a:ext uri="{FF2B5EF4-FFF2-40B4-BE49-F238E27FC236}">
                <a16:creationId xmlns:a16="http://schemas.microsoft.com/office/drawing/2014/main" id="{91F11CB3-EA56-4F48-4E8A-05FC9908A409}"/>
              </a:ext>
            </a:extLst>
          </p:cNvPr>
          <p:cNvSpPr/>
          <p:nvPr/>
        </p:nvSpPr>
        <p:spPr>
          <a:xfrm>
            <a:off x="0" y="6490270"/>
            <a:ext cx="12192000" cy="367730"/>
          </a:xfrm>
          <a:prstGeom prst="rect">
            <a:avLst/>
          </a:prstGeom>
          <a:solidFill>
            <a:srgbClr val="742F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dirty="0"/>
              <a:t>Lic. Kevin Roque Rubio – Maestría en Ciencias Económico Administrativas – (6°cuatrimestre)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766E86F9-BFE9-B9E5-F829-60419D5EE265}"/>
              </a:ext>
            </a:extLst>
          </p:cNvPr>
          <p:cNvSpPr txBox="1"/>
          <p:nvPr/>
        </p:nvSpPr>
        <p:spPr>
          <a:xfrm>
            <a:off x="284005" y="1524524"/>
            <a:ext cx="6022372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dirty="0"/>
              <a:t>REFERENCIAS:</a:t>
            </a:r>
            <a:endParaRPr lang="es-MX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Singha</a:t>
            </a:r>
            <a:r>
              <a:rPr lang="es-ES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V., </a:t>
            </a:r>
            <a:r>
              <a:rPr lang="es-ES" sz="16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Shirazi</a:t>
            </a:r>
            <a:r>
              <a:rPr lang="es-ES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H., &amp; </a:t>
            </a:r>
            <a:r>
              <a:rPr lang="es-ES" sz="16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Turetkena</a:t>
            </a:r>
            <a:r>
              <a:rPr lang="es-ES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J. (2022). COVID-19 and </a:t>
            </a:r>
            <a:r>
              <a:rPr lang="es-ES" sz="16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gender</a:t>
            </a:r>
            <a:r>
              <a:rPr lang="es-ES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6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disparities</a:t>
            </a:r>
            <a:r>
              <a:rPr lang="es-ES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s-ES" sz="16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Labour</a:t>
            </a:r>
            <a:r>
              <a:rPr lang="es-ES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6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market</a:t>
            </a:r>
            <a:r>
              <a:rPr lang="es-ES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6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outcomes</a:t>
            </a:r>
            <a:r>
              <a:rPr lang="es-ES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s-ES" sz="1600" i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sciencedirect</a:t>
            </a:r>
            <a:r>
              <a:rPr lang="es-ES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217.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Organización Internacional de Trabajo. (2021). </a:t>
            </a:r>
            <a:r>
              <a:rPr lang="es-ES" sz="16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LAS DESIGUALDADES Y EL MUNDO DEL TRABAJO.</a:t>
            </a:r>
            <a:r>
              <a:rPr lang="es-ES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GINEBRA: OFICINA INTERNACIONAL DEL TRABAJO.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Castillo, A. R. (2021). ¿Cómo empezar a estudiar el mercado de trabajo en México? </a:t>
            </a:r>
            <a:r>
              <a:rPr lang="es-ES" sz="16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UNIVERSIDAD AUTÓNOMA DE MÉXICO</a:t>
            </a:r>
            <a:r>
              <a:rPr lang="es-ES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261.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6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Instituto Nacional de Estadística y Geografía (INEGI)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600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Jann</a:t>
            </a:r>
            <a:r>
              <a:rPr lang="es-MX" sz="16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Ben (2008). </a:t>
            </a:r>
            <a:r>
              <a:rPr lang="es-MX" sz="1600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es-MX" sz="16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sz="1600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Blinder</a:t>
            </a:r>
            <a:r>
              <a:rPr lang="es-MX" sz="16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-Oaxaca </a:t>
            </a:r>
            <a:r>
              <a:rPr lang="es-MX" sz="1600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decomposition</a:t>
            </a:r>
            <a:r>
              <a:rPr lang="es-MX" sz="16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sz="1600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</a:t>
            </a:r>
            <a:r>
              <a:rPr lang="es-MX" sz="16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linear </a:t>
            </a:r>
            <a:r>
              <a:rPr lang="es-MX" sz="1600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regression</a:t>
            </a:r>
            <a:r>
              <a:rPr lang="es-MX" sz="16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sz="1600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models</a:t>
            </a:r>
            <a:r>
              <a:rPr lang="es-MX" sz="16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s-MX" sz="1600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es-MX" sz="16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sz="1600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stata</a:t>
            </a:r>
            <a:r>
              <a:rPr lang="es-MX" sz="16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sz="1600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Journal</a:t>
            </a:r>
            <a:r>
              <a:rPr lang="es-MX" sz="16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8(4): 453-4779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Tania </a:t>
            </a:r>
            <a:r>
              <a:rPr lang="es-E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Itxelt</a:t>
            </a:r>
            <a:r>
              <a:rPr lang="es-E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Miranda Vázquez. (septiembre 2016). Desigualdad salarial de género en México: un efecto de la discriminación. [Tesis de maestría, Centro de Investigación y Docencia Económicas, A. C.].https://cide.repositorioinstitucional.mx/</a:t>
            </a:r>
            <a:r>
              <a:rPr lang="es-E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jspui</a:t>
            </a:r>
            <a:r>
              <a:rPr lang="es-E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es-E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bitstream</a:t>
            </a:r>
            <a:r>
              <a:rPr lang="es-E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/1011/533/1/000153271_documento.pdf.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Meza, G. L. (2001). </a:t>
            </a:r>
            <a:r>
              <a:rPr lang="es-ES" sz="16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Wage</a:t>
            </a:r>
            <a:r>
              <a:rPr lang="es-ES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6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Inequality</a:t>
            </a:r>
            <a:r>
              <a:rPr lang="es-ES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es-ES" sz="16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es-ES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6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Gender</a:t>
            </a:r>
            <a:r>
              <a:rPr lang="es-ES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6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Wage</a:t>
            </a:r>
            <a:r>
              <a:rPr lang="es-ES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Gap in </a:t>
            </a:r>
            <a:r>
              <a:rPr lang="es-ES" sz="16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Mexico</a:t>
            </a:r>
            <a:r>
              <a:rPr lang="es-ES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s-ES" sz="16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economía mexicana. NUEVA ÉPOCA, vol. X, núm. 2, segundo semestre de 2001</a:t>
            </a:r>
            <a:r>
              <a:rPr lang="es-ES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33.</a:t>
            </a:r>
            <a:endParaRPr lang="es-MX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sz="16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76816D98-3F74-8287-BAA6-740E341B3BA9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9840" r="20693"/>
          <a:stretch/>
        </p:blipFill>
        <p:spPr>
          <a:xfrm>
            <a:off x="6746724" y="1179914"/>
            <a:ext cx="5422448" cy="5310356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59AAE8BA-E978-9759-CF1A-29B635150426}"/>
              </a:ext>
            </a:extLst>
          </p:cNvPr>
          <p:cNvSpPr/>
          <p:nvPr/>
        </p:nvSpPr>
        <p:spPr>
          <a:xfrm>
            <a:off x="10617200" y="0"/>
            <a:ext cx="1574800" cy="11799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dirty="0"/>
              <a:t>Área de video si lo graban en ZOOM</a:t>
            </a:r>
          </a:p>
          <a:p>
            <a:pPr algn="ctr"/>
            <a:r>
              <a:rPr lang="es-MX" sz="1400" dirty="0"/>
              <a:t>(quita este recuadro)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254D6334-8B9C-72FB-00AC-E15109F43657}"/>
              </a:ext>
            </a:extLst>
          </p:cNvPr>
          <p:cNvSpPr txBox="1"/>
          <p:nvPr/>
        </p:nvSpPr>
        <p:spPr>
          <a:xfrm>
            <a:off x="4203700" y="3237"/>
            <a:ext cx="632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800" b="1" i="1" dirty="0">
                <a:solidFill>
                  <a:srgbClr val="C00000"/>
                </a:solidFill>
              </a:rPr>
              <a:t>TEMA DE TESIS</a:t>
            </a: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94CC4A03-7BC9-74FB-ECFC-4B34D954542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966014" y="5817941"/>
            <a:ext cx="1329264" cy="1026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3317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>
            <a:extLst>
              <a:ext uri="{FF2B5EF4-FFF2-40B4-BE49-F238E27FC236}">
                <a16:creationId xmlns:a16="http://schemas.microsoft.com/office/drawing/2014/main" id="{00AFBC16-56D1-C347-8C30-BDE7E1D5EB48}"/>
              </a:ext>
            </a:extLst>
          </p:cNvPr>
          <p:cNvSpPr/>
          <p:nvPr/>
        </p:nvSpPr>
        <p:spPr>
          <a:xfrm>
            <a:off x="0" y="6490270"/>
            <a:ext cx="12192000" cy="367730"/>
          </a:xfrm>
          <a:prstGeom prst="rect">
            <a:avLst/>
          </a:prstGeom>
          <a:solidFill>
            <a:srgbClr val="742F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dirty="0"/>
              <a:t>Lic. Kevin Roque Rubio – Maestría en Ciencias Económico Administrativas – (6°cuatrimestre)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6B429D04-9C69-1F49-A8E1-9CC93789B957}"/>
              </a:ext>
            </a:extLst>
          </p:cNvPr>
          <p:cNvSpPr txBox="1"/>
          <p:nvPr/>
        </p:nvSpPr>
        <p:spPr>
          <a:xfrm>
            <a:off x="2199086" y="1866641"/>
            <a:ext cx="74549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dirty="0"/>
              <a:t>Licenciado en ciencias políticas y administración pública. </a:t>
            </a:r>
          </a:p>
          <a:p>
            <a:pPr algn="ctr"/>
            <a:r>
              <a:rPr lang="es-MX" sz="3200" dirty="0"/>
              <a:t>Kevin Roque Rubio</a:t>
            </a:r>
          </a:p>
          <a:p>
            <a:pPr algn="ctr"/>
            <a:endParaRPr lang="es-MX" sz="3200" dirty="0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7B0A2AE9-12B7-B747-AA9C-1B2E8BF5ECC6}"/>
              </a:ext>
            </a:extLst>
          </p:cNvPr>
          <p:cNvSpPr/>
          <p:nvPr/>
        </p:nvSpPr>
        <p:spPr>
          <a:xfrm>
            <a:off x="10617200" y="0"/>
            <a:ext cx="1574800" cy="11799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dirty="0"/>
              <a:t>Área de video si lo graban en ZOOM</a:t>
            </a:r>
          </a:p>
          <a:p>
            <a:pPr algn="ctr"/>
            <a:r>
              <a:rPr lang="es-MX" sz="1400" dirty="0"/>
              <a:t>(quita este recuadro)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1515444D-F28E-0548-9310-1F4624E414D4}"/>
              </a:ext>
            </a:extLst>
          </p:cNvPr>
          <p:cNvSpPr txBox="1"/>
          <p:nvPr/>
        </p:nvSpPr>
        <p:spPr>
          <a:xfrm>
            <a:off x="4203700" y="3237"/>
            <a:ext cx="632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800" b="1" i="1" dirty="0">
                <a:solidFill>
                  <a:srgbClr val="C00000"/>
                </a:solidFill>
              </a:rPr>
              <a:t>TEMA DE TESIS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3A7691C6-E4F7-2147-80C0-486C7626697B}"/>
              </a:ext>
            </a:extLst>
          </p:cNvPr>
          <p:cNvSpPr txBox="1"/>
          <p:nvPr/>
        </p:nvSpPr>
        <p:spPr>
          <a:xfrm>
            <a:off x="4398172" y="850095"/>
            <a:ext cx="6155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>
                <a:solidFill>
                  <a:schemeClr val="bg1"/>
                </a:solidFill>
              </a:rPr>
              <a:t>Facultad de Contabilidad y Administración- 10, 11 y 12 de noviembre 2021</a:t>
            </a: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D0D6DB3D-A449-D946-B4F0-940B2A717B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66014" y="5817941"/>
            <a:ext cx="1329264" cy="1026026"/>
          </a:xfrm>
          <a:prstGeom prst="rect">
            <a:avLst/>
          </a:prstGeom>
        </p:spPr>
      </p:pic>
      <p:sp>
        <p:nvSpPr>
          <p:cNvPr id="19" name="CuadroTexto 18">
            <a:extLst>
              <a:ext uri="{FF2B5EF4-FFF2-40B4-BE49-F238E27FC236}">
                <a16:creationId xmlns:a16="http://schemas.microsoft.com/office/drawing/2014/main" id="{C876C7D7-40F8-6F42-91E4-FE1988589A0A}"/>
              </a:ext>
            </a:extLst>
          </p:cNvPr>
          <p:cNvSpPr txBox="1"/>
          <p:nvPr/>
        </p:nvSpPr>
        <p:spPr>
          <a:xfrm>
            <a:off x="2251061" y="4469939"/>
            <a:ext cx="74549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dirty="0"/>
              <a:t>Datos de contacto </a:t>
            </a:r>
            <a:r>
              <a:rPr lang="es-MX" sz="3200" dirty="0">
                <a:hlinkClick r:id="rId3"/>
              </a:rPr>
              <a:t>kevinroquerubio@gmail.com</a:t>
            </a:r>
            <a:endParaRPr lang="es-MX" sz="3200" dirty="0"/>
          </a:p>
          <a:p>
            <a:pPr algn="ctr"/>
            <a:r>
              <a:rPr lang="es-MX" sz="3200" dirty="0"/>
              <a:t>Cel: 4611287790</a:t>
            </a:r>
          </a:p>
        </p:txBody>
      </p:sp>
      <p:grpSp>
        <p:nvGrpSpPr>
          <p:cNvPr id="20" name="Grupo 19">
            <a:extLst>
              <a:ext uri="{FF2B5EF4-FFF2-40B4-BE49-F238E27FC236}">
                <a16:creationId xmlns:a16="http://schemas.microsoft.com/office/drawing/2014/main" id="{DE97E45F-0EA7-495C-A69C-2920594FD0D0}"/>
              </a:ext>
            </a:extLst>
          </p:cNvPr>
          <p:cNvGrpSpPr/>
          <p:nvPr/>
        </p:nvGrpSpPr>
        <p:grpSpPr>
          <a:xfrm>
            <a:off x="34708" y="19319"/>
            <a:ext cx="12122584" cy="1212330"/>
            <a:chOff x="221816" y="147783"/>
            <a:chExt cx="12122584" cy="1212330"/>
          </a:xfrm>
        </p:grpSpPr>
        <p:pic>
          <p:nvPicPr>
            <p:cNvPr id="21" name="Imagen 20">
              <a:extLst>
                <a:ext uri="{FF2B5EF4-FFF2-40B4-BE49-F238E27FC236}">
                  <a16:creationId xmlns:a16="http://schemas.microsoft.com/office/drawing/2014/main" id="{9B5E774E-9D5C-484C-ABD1-237108BE805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21816" y="147783"/>
              <a:ext cx="6506483" cy="1181265"/>
            </a:xfrm>
            <a:prstGeom prst="rect">
              <a:avLst/>
            </a:prstGeom>
          </p:spPr>
        </p:pic>
        <p:sp>
          <p:nvSpPr>
            <p:cNvPr id="22" name="Rectángulo 21">
              <a:extLst>
                <a:ext uri="{FF2B5EF4-FFF2-40B4-BE49-F238E27FC236}">
                  <a16:creationId xmlns:a16="http://schemas.microsoft.com/office/drawing/2014/main" id="{37FD10B5-C327-4B11-9DDC-1E7FBEC2D9CB}"/>
                </a:ext>
              </a:extLst>
            </p:cNvPr>
            <p:cNvSpPr/>
            <p:nvPr/>
          </p:nvSpPr>
          <p:spPr>
            <a:xfrm>
              <a:off x="6657372" y="964584"/>
              <a:ext cx="5687028" cy="367730"/>
            </a:xfrm>
            <a:prstGeom prst="rect">
              <a:avLst/>
            </a:prstGeom>
            <a:solidFill>
              <a:srgbClr val="742F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23" name="CuadroTexto 22">
              <a:extLst>
                <a:ext uri="{FF2B5EF4-FFF2-40B4-BE49-F238E27FC236}">
                  <a16:creationId xmlns:a16="http://schemas.microsoft.com/office/drawing/2014/main" id="{58F72EFE-2BBC-4820-8DFB-E7F20859DEFD}"/>
                </a:ext>
              </a:extLst>
            </p:cNvPr>
            <p:cNvSpPr txBox="1"/>
            <p:nvPr/>
          </p:nvSpPr>
          <p:spPr>
            <a:xfrm>
              <a:off x="4550572" y="1002495"/>
              <a:ext cx="595283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400" b="1" dirty="0">
                  <a:solidFill>
                    <a:schemeClr val="bg1"/>
                  </a:solidFill>
                </a:rPr>
                <a:t>Facultad de Contabilidad y Administración- 10, 11 y 12 de noviembre 2021</a:t>
              </a:r>
            </a:p>
          </p:txBody>
        </p:sp>
        <p:sp>
          <p:nvSpPr>
            <p:cNvPr id="24" name="CuadroTexto 23">
              <a:extLst>
                <a:ext uri="{FF2B5EF4-FFF2-40B4-BE49-F238E27FC236}">
                  <a16:creationId xmlns:a16="http://schemas.microsoft.com/office/drawing/2014/main" id="{B785CDA0-065B-43E5-A4DC-B0BF832E85BD}"/>
                </a:ext>
              </a:extLst>
            </p:cNvPr>
            <p:cNvSpPr txBox="1"/>
            <p:nvPr/>
          </p:nvSpPr>
          <p:spPr>
            <a:xfrm>
              <a:off x="635000" y="1052336"/>
              <a:ext cx="288200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1400" dirty="0"/>
                <a:t>Universidad Autónoma de Querétaro</a:t>
              </a:r>
            </a:p>
          </p:txBody>
        </p:sp>
        <p:pic>
          <p:nvPicPr>
            <p:cNvPr id="25" name="Imagen 24">
              <a:extLst>
                <a:ext uri="{FF2B5EF4-FFF2-40B4-BE49-F238E27FC236}">
                  <a16:creationId xmlns:a16="http://schemas.microsoft.com/office/drawing/2014/main" id="{02696CBE-D8A3-4BC8-AF24-33065BE3687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727408" y="253638"/>
              <a:ext cx="624078" cy="824051"/>
            </a:xfrm>
            <a:prstGeom prst="rect">
              <a:avLst/>
            </a:prstGeom>
          </p:spPr>
        </p:pic>
        <p:grpSp>
          <p:nvGrpSpPr>
            <p:cNvPr id="26" name="Grupo 25">
              <a:extLst>
                <a:ext uri="{FF2B5EF4-FFF2-40B4-BE49-F238E27FC236}">
                  <a16:creationId xmlns:a16="http://schemas.microsoft.com/office/drawing/2014/main" id="{7F9C6E4D-88D2-4304-BA7B-9EE8AED2F8EB}"/>
                </a:ext>
              </a:extLst>
            </p:cNvPr>
            <p:cNvGrpSpPr/>
            <p:nvPr/>
          </p:nvGrpSpPr>
          <p:grpSpPr>
            <a:xfrm>
              <a:off x="2438169" y="190957"/>
              <a:ext cx="2918099" cy="781051"/>
              <a:chOff x="458611" y="-1705663"/>
              <a:chExt cx="3093173" cy="951198"/>
            </a:xfrm>
          </p:grpSpPr>
          <p:sp>
            <p:nvSpPr>
              <p:cNvPr id="30" name="Cuadro de texto 2">
                <a:extLst>
                  <a:ext uri="{FF2B5EF4-FFF2-40B4-BE49-F238E27FC236}">
                    <a16:creationId xmlns:a16="http://schemas.microsoft.com/office/drawing/2014/main" id="{F434C15F-CA26-4C07-B85D-EE686400AEA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18755" y="-1705663"/>
                <a:ext cx="2133029" cy="857251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algn="ctr"/>
                <a:r>
                  <a:rPr lang="es-ES" sz="700" b="1" dirty="0">
                    <a:solidFill>
                      <a:srgbClr val="00206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CIGECOM</a:t>
                </a:r>
                <a:endParaRPr lang="es-MX" sz="1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algn="just"/>
                <a:r>
                  <a:rPr lang="es-ES" sz="7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Congreso Internacional en Gestión Competitiva, Tecnología e Innovación, Coloquio estudiantil y IV Encuentro de Investigadores de la Red Iberoamericana RITMMA 2021</a:t>
                </a:r>
                <a:endParaRPr lang="es-MX" sz="1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  <p:pic>
            <p:nvPicPr>
              <p:cNvPr id="31" name="Imagen 30" descr="Boomerang">
                <a:extLst>
                  <a:ext uri="{FF2B5EF4-FFF2-40B4-BE49-F238E27FC236}">
                    <a16:creationId xmlns:a16="http://schemas.microsoft.com/office/drawing/2014/main" id="{6ADFBDBA-951E-44AA-B488-E8F4BCF492B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0360"/>
              <a:stretch/>
            </p:blipFill>
            <p:spPr bwMode="auto">
              <a:xfrm>
                <a:off x="458611" y="-1701686"/>
                <a:ext cx="1040317" cy="947221"/>
              </a:xfrm>
              <a:prstGeom prst="rect">
                <a:avLst/>
              </a:prstGeom>
              <a:noFill/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</p:grpSp>
        <p:pic>
          <p:nvPicPr>
            <p:cNvPr id="27" name="Imagen 26">
              <a:extLst>
                <a:ext uri="{FF2B5EF4-FFF2-40B4-BE49-F238E27FC236}">
                  <a16:creationId xmlns:a16="http://schemas.microsoft.com/office/drawing/2014/main" id="{323F1787-69C9-4F1A-9A52-6F7656A8D0B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13688" y="574470"/>
              <a:ext cx="1342432" cy="4070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" name="Imagen 27">
              <a:extLst>
                <a:ext uri="{FF2B5EF4-FFF2-40B4-BE49-F238E27FC236}">
                  <a16:creationId xmlns:a16="http://schemas.microsoft.com/office/drawing/2014/main" id="{20FCDDEA-3CB2-4E66-BBED-85DCE0BF4AC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43287" y="221570"/>
              <a:ext cx="1342432" cy="360005"/>
            </a:xfrm>
            <a:prstGeom prst="rect">
              <a:avLst/>
            </a:prstGeom>
            <a:noFill/>
          </p:spPr>
        </p:pic>
        <p:pic>
          <p:nvPicPr>
            <p:cNvPr id="29" name="Imagen 28">
              <a:extLst>
                <a:ext uri="{FF2B5EF4-FFF2-40B4-BE49-F238E27FC236}">
                  <a16:creationId xmlns:a16="http://schemas.microsoft.com/office/drawing/2014/main" id="{1E289A58-AD67-40EC-BC05-10A4DDF0F17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68540" y="242198"/>
              <a:ext cx="829310" cy="639445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12171478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o 9">
            <a:extLst>
              <a:ext uri="{FF2B5EF4-FFF2-40B4-BE49-F238E27FC236}">
                <a16:creationId xmlns:a16="http://schemas.microsoft.com/office/drawing/2014/main" id="{800F5A98-77E0-48C0-81A4-C3D79C41CF46}"/>
              </a:ext>
            </a:extLst>
          </p:cNvPr>
          <p:cNvGrpSpPr/>
          <p:nvPr/>
        </p:nvGrpSpPr>
        <p:grpSpPr>
          <a:xfrm>
            <a:off x="0" y="4160"/>
            <a:ext cx="12122584" cy="1212330"/>
            <a:chOff x="221816" y="147783"/>
            <a:chExt cx="12122584" cy="1212330"/>
          </a:xfrm>
        </p:grpSpPr>
        <p:pic>
          <p:nvPicPr>
            <p:cNvPr id="52" name="Imagen 51">
              <a:extLst>
                <a:ext uri="{FF2B5EF4-FFF2-40B4-BE49-F238E27FC236}">
                  <a16:creationId xmlns:a16="http://schemas.microsoft.com/office/drawing/2014/main" id="{16A14003-659E-4B40-B68F-C97C3E85741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1816" y="147783"/>
              <a:ext cx="6506483" cy="1181265"/>
            </a:xfrm>
            <a:prstGeom prst="rect">
              <a:avLst/>
            </a:prstGeom>
          </p:spPr>
        </p:pic>
        <p:sp>
          <p:nvSpPr>
            <p:cNvPr id="53" name="Rectángulo 52">
              <a:extLst>
                <a:ext uri="{FF2B5EF4-FFF2-40B4-BE49-F238E27FC236}">
                  <a16:creationId xmlns:a16="http://schemas.microsoft.com/office/drawing/2014/main" id="{9A0FF188-6E04-4FFE-95C1-3BDDE4207810}"/>
                </a:ext>
              </a:extLst>
            </p:cNvPr>
            <p:cNvSpPr/>
            <p:nvPr/>
          </p:nvSpPr>
          <p:spPr>
            <a:xfrm>
              <a:off x="6657372" y="964584"/>
              <a:ext cx="5687028" cy="367730"/>
            </a:xfrm>
            <a:prstGeom prst="rect">
              <a:avLst/>
            </a:prstGeom>
            <a:solidFill>
              <a:srgbClr val="742F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54" name="CuadroTexto 53">
              <a:extLst>
                <a:ext uri="{FF2B5EF4-FFF2-40B4-BE49-F238E27FC236}">
                  <a16:creationId xmlns:a16="http://schemas.microsoft.com/office/drawing/2014/main" id="{2B234A7F-820E-4029-82B6-5C130AD8665A}"/>
                </a:ext>
              </a:extLst>
            </p:cNvPr>
            <p:cNvSpPr txBox="1"/>
            <p:nvPr/>
          </p:nvSpPr>
          <p:spPr>
            <a:xfrm>
              <a:off x="4550572" y="1002495"/>
              <a:ext cx="595283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400" b="1" dirty="0">
                  <a:solidFill>
                    <a:schemeClr val="bg1"/>
                  </a:solidFill>
                </a:rPr>
                <a:t>Facultad de Contabilidad y Administración- 10, 11 y 12 de noviembre 2021</a:t>
              </a:r>
            </a:p>
          </p:txBody>
        </p:sp>
        <p:sp>
          <p:nvSpPr>
            <p:cNvPr id="55" name="CuadroTexto 54">
              <a:extLst>
                <a:ext uri="{FF2B5EF4-FFF2-40B4-BE49-F238E27FC236}">
                  <a16:creationId xmlns:a16="http://schemas.microsoft.com/office/drawing/2014/main" id="{A4EBDD39-A46D-41D1-8B9D-B8749DD403BD}"/>
                </a:ext>
              </a:extLst>
            </p:cNvPr>
            <p:cNvSpPr txBox="1"/>
            <p:nvPr/>
          </p:nvSpPr>
          <p:spPr>
            <a:xfrm>
              <a:off x="635000" y="1052336"/>
              <a:ext cx="288200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1400" dirty="0"/>
                <a:t>Universidad Autónoma de Querétaro</a:t>
              </a:r>
            </a:p>
          </p:txBody>
        </p:sp>
        <p:pic>
          <p:nvPicPr>
            <p:cNvPr id="56" name="Imagen 55">
              <a:extLst>
                <a:ext uri="{FF2B5EF4-FFF2-40B4-BE49-F238E27FC236}">
                  <a16:creationId xmlns:a16="http://schemas.microsoft.com/office/drawing/2014/main" id="{FB4098E5-2A60-4DE0-AB78-03D4199FA65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27408" y="253638"/>
              <a:ext cx="624078" cy="824051"/>
            </a:xfrm>
            <a:prstGeom prst="rect">
              <a:avLst/>
            </a:prstGeom>
          </p:spPr>
        </p:pic>
        <p:grpSp>
          <p:nvGrpSpPr>
            <p:cNvPr id="57" name="Grupo 56">
              <a:extLst>
                <a:ext uri="{FF2B5EF4-FFF2-40B4-BE49-F238E27FC236}">
                  <a16:creationId xmlns:a16="http://schemas.microsoft.com/office/drawing/2014/main" id="{946769C3-B2BF-48F5-9844-48CD83EE2C81}"/>
                </a:ext>
              </a:extLst>
            </p:cNvPr>
            <p:cNvGrpSpPr/>
            <p:nvPr/>
          </p:nvGrpSpPr>
          <p:grpSpPr>
            <a:xfrm>
              <a:off x="2438169" y="190957"/>
              <a:ext cx="2918099" cy="781051"/>
              <a:chOff x="458611" y="-1705663"/>
              <a:chExt cx="3093173" cy="951198"/>
            </a:xfrm>
          </p:grpSpPr>
          <p:sp>
            <p:nvSpPr>
              <p:cNvPr id="58" name="Cuadro de texto 2">
                <a:extLst>
                  <a:ext uri="{FF2B5EF4-FFF2-40B4-BE49-F238E27FC236}">
                    <a16:creationId xmlns:a16="http://schemas.microsoft.com/office/drawing/2014/main" id="{785EE421-ECEC-4BCC-86FB-E461020E0B2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18755" y="-1705663"/>
                <a:ext cx="2133029" cy="857251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algn="ctr"/>
                <a:r>
                  <a:rPr lang="es-ES" sz="700" b="1" dirty="0">
                    <a:solidFill>
                      <a:srgbClr val="00206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CIGECOM</a:t>
                </a:r>
                <a:endParaRPr lang="es-MX" sz="1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algn="just"/>
                <a:r>
                  <a:rPr lang="es-ES" sz="7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Congreso Internacional en Gestión Competitiva, Tecnología e Innovación, Coloquio estudiantil y IV Encuentro de Investigadores de la Red Iberoamericana RITMMA 2021</a:t>
                </a:r>
                <a:endParaRPr lang="es-MX" sz="1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  <p:pic>
            <p:nvPicPr>
              <p:cNvPr id="59" name="Imagen 58" descr="Boomerang">
                <a:extLst>
                  <a:ext uri="{FF2B5EF4-FFF2-40B4-BE49-F238E27FC236}">
                    <a16:creationId xmlns:a16="http://schemas.microsoft.com/office/drawing/2014/main" id="{C6D0F44E-FBD2-4EA5-821A-1B921CA3418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0360"/>
              <a:stretch/>
            </p:blipFill>
            <p:spPr bwMode="auto">
              <a:xfrm>
                <a:off x="458611" y="-1701686"/>
                <a:ext cx="1040317" cy="947221"/>
              </a:xfrm>
              <a:prstGeom prst="rect">
                <a:avLst/>
              </a:prstGeom>
              <a:noFill/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</p:grpSp>
        <p:pic>
          <p:nvPicPr>
            <p:cNvPr id="60" name="Imagen 59">
              <a:extLst>
                <a:ext uri="{FF2B5EF4-FFF2-40B4-BE49-F238E27FC236}">
                  <a16:creationId xmlns:a16="http://schemas.microsoft.com/office/drawing/2014/main" id="{0DA14CE2-3DC5-4DB7-8E82-CB56FBD569D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13688" y="574470"/>
              <a:ext cx="1342432" cy="4070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1" name="Imagen 60">
              <a:extLst>
                <a:ext uri="{FF2B5EF4-FFF2-40B4-BE49-F238E27FC236}">
                  <a16:creationId xmlns:a16="http://schemas.microsoft.com/office/drawing/2014/main" id="{37212CC1-E541-4B78-A93A-902605881DC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43287" y="221570"/>
              <a:ext cx="1342432" cy="360005"/>
            </a:xfrm>
            <a:prstGeom prst="rect">
              <a:avLst/>
            </a:prstGeom>
            <a:noFill/>
          </p:spPr>
        </p:pic>
        <p:pic>
          <p:nvPicPr>
            <p:cNvPr id="62" name="Imagen 61">
              <a:extLst>
                <a:ext uri="{FF2B5EF4-FFF2-40B4-BE49-F238E27FC236}">
                  <a16:creationId xmlns:a16="http://schemas.microsoft.com/office/drawing/2014/main" id="{0BD82C86-6168-4582-B5D8-CC2A15114F3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68540" y="242198"/>
              <a:ext cx="829310" cy="639445"/>
            </a:xfrm>
            <a:prstGeom prst="rect">
              <a:avLst/>
            </a:prstGeom>
            <a:noFill/>
          </p:spPr>
        </p:pic>
      </p:grpSp>
      <p:sp>
        <p:nvSpPr>
          <p:cNvPr id="12" name="Rectángulo 11">
            <a:extLst>
              <a:ext uri="{FF2B5EF4-FFF2-40B4-BE49-F238E27FC236}">
                <a16:creationId xmlns:a16="http://schemas.microsoft.com/office/drawing/2014/main" id="{00AFBC16-56D1-C347-8C30-BDE7E1D5EB48}"/>
              </a:ext>
            </a:extLst>
          </p:cNvPr>
          <p:cNvSpPr/>
          <p:nvPr/>
        </p:nvSpPr>
        <p:spPr>
          <a:xfrm>
            <a:off x="0" y="6490270"/>
            <a:ext cx="12192000" cy="367730"/>
          </a:xfrm>
          <a:prstGeom prst="rect">
            <a:avLst/>
          </a:prstGeom>
          <a:solidFill>
            <a:srgbClr val="742F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dirty="0"/>
              <a:t>Lic. Kevin Roque Rubio – Maestría en Ciencias Económico Administrativas – (6°cuatrimestre)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6B429D04-9C69-1F49-A8E1-9CC93789B957}"/>
              </a:ext>
            </a:extLst>
          </p:cNvPr>
          <p:cNvSpPr txBox="1"/>
          <p:nvPr/>
        </p:nvSpPr>
        <p:spPr>
          <a:xfrm>
            <a:off x="413184" y="1524524"/>
            <a:ext cx="51943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dirty="0"/>
              <a:t>JUSTIFICACIÓN</a:t>
            </a:r>
          </a:p>
          <a:p>
            <a:endParaRPr lang="es-MX" sz="1000" dirty="0"/>
          </a:p>
          <a:p>
            <a:pPr algn="just"/>
            <a:r>
              <a:rPr lang="es-MX" dirty="0"/>
              <a:t>El estudio de la brecha salarial es de relevancia debido a la relativa falta de estudios en el contexto local, Querétaro. La pandemia y sus efectos se sumaron a un conjunto de factores preexistentes, que inciden en la brecha salarial entre hombres y mujeres: escolarización, experiencia laboral, ocupación, género, tasa de participación, entre otros </a:t>
            </a:r>
          </a:p>
          <a:p>
            <a:pPr algn="just"/>
            <a:endParaRPr lang="es-MX" dirty="0"/>
          </a:p>
          <a:p>
            <a:pPr algn="just"/>
            <a:r>
              <a:rPr lang="es-MX" dirty="0"/>
              <a:t>La evidencia acerca los efectos de la pandemia muestra una situación económica especialmente vulnerable para las mujeres en México, ya que las mujeres no tuvieron la oportunidad de migrar a otros espacios de trabajo, como ha sido posible durante otros fenómenos más focalizados. (</a:t>
            </a:r>
            <a:r>
              <a:rPr lang="es-MX" dirty="0" err="1"/>
              <a:t>Singha</a:t>
            </a:r>
            <a:r>
              <a:rPr lang="es-MX" dirty="0"/>
              <a:t>, </a:t>
            </a:r>
            <a:r>
              <a:rPr lang="es-MX" dirty="0" err="1"/>
              <a:t>Shirazi</a:t>
            </a:r>
            <a:r>
              <a:rPr lang="es-MX" dirty="0"/>
              <a:t>, &amp; </a:t>
            </a:r>
            <a:r>
              <a:rPr lang="es-MX" dirty="0" err="1"/>
              <a:t>Turetkena</a:t>
            </a:r>
            <a:r>
              <a:rPr lang="es-MX" dirty="0"/>
              <a:t>, 2022) 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00BA07C8-105F-8340-BD4E-579030CDBCCB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9840" r="20693"/>
          <a:stretch/>
        </p:blipFill>
        <p:spPr>
          <a:xfrm>
            <a:off x="6746724" y="1179914"/>
            <a:ext cx="5422448" cy="5310356"/>
          </a:xfrm>
          <a:prstGeom prst="rect">
            <a:avLst/>
          </a:prstGeom>
        </p:spPr>
      </p:pic>
      <p:sp>
        <p:nvSpPr>
          <p:cNvPr id="17" name="CuadroTexto 16">
            <a:extLst>
              <a:ext uri="{FF2B5EF4-FFF2-40B4-BE49-F238E27FC236}">
                <a16:creationId xmlns:a16="http://schemas.microsoft.com/office/drawing/2014/main" id="{1515444D-F28E-0548-9310-1F4624E414D4}"/>
              </a:ext>
            </a:extLst>
          </p:cNvPr>
          <p:cNvSpPr txBox="1"/>
          <p:nvPr/>
        </p:nvSpPr>
        <p:spPr>
          <a:xfrm>
            <a:off x="4203700" y="3237"/>
            <a:ext cx="632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800" b="1" i="1" dirty="0">
                <a:solidFill>
                  <a:srgbClr val="C00000"/>
                </a:solidFill>
              </a:rPr>
              <a:t>TEMA DE TESIS</a:t>
            </a: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7503BB35-8688-E34A-B43D-A3E035B1FF0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966014" y="5817941"/>
            <a:ext cx="1329264" cy="1026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9564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02D4DA-8D04-FB72-C74D-042AF092CB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o 9">
            <a:extLst>
              <a:ext uri="{FF2B5EF4-FFF2-40B4-BE49-F238E27FC236}">
                <a16:creationId xmlns:a16="http://schemas.microsoft.com/office/drawing/2014/main" id="{E1B09802-FEFB-C4C3-5709-E8EB455C0F26}"/>
              </a:ext>
            </a:extLst>
          </p:cNvPr>
          <p:cNvGrpSpPr/>
          <p:nvPr/>
        </p:nvGrpSpPr>
        <p:grpSpPr>
          <a:xfrm>
            <a:off x="0" y="4160"/>
            <a:ext cx="12122584" cy="1212330"/>
            <a:chOff x="221816" y="147783"/>
            <a:chExt cx="12122584" cy="1212330"/>
          </a:xfrm>
        </p:grpSpPr>
        <p:pic>
          <p:nvPicPr>
            <p:cNvPr id="52" name="Imagen 51">
              <a:extLst>
                <a:ext uri="{FF2B5EF4-FFF2-40B4-BE49-F238E27FC236}">
                  <a16:creationId xmlns:a16="http://schemas.microsoft.com/office/drawing/2014/main" id="{C6E8B955-CB0A-6FC6-C804-2E9D60E7940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1816" y="147783"/>
              <a:ext cx="6506483" cy="1181265"/>
            </a:xfrm>
            <a:prstGeom prst="rect">
              <a:avLst/>
            </a:prstGeom>
          </p:spPr>
        </p:pic>
        <p:sp>
          <p:nvSpPr>
            <p:cNvPr id="53" name="Rectángulo 52">
              <a:extLst>
                <a:ext uri="{FF2B5EF4-FFF2-40B4-BE49-F238E27FC236}">
                  <a16:creationId xmlns:a16="http://schemas.microsoft.com/office/drawing/2014/main" id="{72D0E4E0-8A2A-B670-4C09-D2B6AF2E9CFA}"/>
                </a:ext>
              </a:extLst>
            </p:cNvPr>
            <p:cNvSpPr/>
            <p:nvPr/>
          </p:nvSpPr>
          <p:spPr>
            <a:xfrm>
              <a:off x="6657372" y="964584"/>
              <a:ext cx="5687028" cy="367730"/>
            </a:xfrm>
            <a:prstGeom prst="rect">
              <a:avLst/>
            </a:prstGeom>
            <a:solidFill>
              <a:srgbClr val="742F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54" name="CuadroTexto 53">
              <a:extLst>
                <a:ext uri="{FF2B5EF4-FFF2-40B4-BE49-F238E27FC236}">
                  <a16:creationId xmlns:a16="http://schemas.microsoft.com/office/drawing/2014/main" id="{D03FC3C8-2CC3-BF0E-D29B-243E4BEE6E69}"/>
                </a:ext>
              </a:extLst>
            </p:cNvPr>
            <p:cNvSpPr txBox="1"/>
            <p:nvPr/>
          </p:nvSpPr>
          <p:spPr>
            <a:xfrm>
              <a:off x="4550572" y="1002495"/>
              <a:ext cx="595283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400" b="1" dirty="0">
                  <a:solidFill>
                    <a:schemeClr val="bg1"/>
                  </a:solidFill>
                </a:rPr>
                <a:t>Facultad de Contabilidad y Administración- 10, 11 y 12 de noviembre 2021</a:t>
              </a:r>
            </a:p>
          </p:txBody>
        </p:sp>
        <p:sp>
          <p:nvSpPr>
            <p:cNvPr id="55" name="CuadroTexto 54">
              <a:extLst>
                <a:ext uri="{FF2B5EF4-FFF2-40B4-BE49-F238E27FC236}">
                  <a16:creationId xmlns:a16="http://schemas.microsoft.com/office/drawing/2014/main" id="{BCA7F899-C2F8-F850-540D-46CED4671CEF}"/>
                </a:ext>
              </a:extLst>
            </p:cNvPr>
            <p:cNvSpPr txBox="1"/>
            <p:nvPr/>
          </p:nvSpPr>
          <p:spPr>
            <a:xfrm>
              <a:off x="635000" y="1052336"/>
              <a:ext cx="288200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1400" dirty="0"/>
                <a:t>Universidad Autónoma de Querétaro</a:t>
              </a:r>
            </a:p>
          </p:txBody>
        </p:sp>
        <p:pic>
          <p:nvPicPr>
            <p:cNvPr id="56" name="Imagen 55">
              <a:extLst>
                <a:ext uri="{FF2B5EF4-FFF2-40B4-BE49-F238E27FC236}">
                  <a16:creationId xmlns:a16="http://schemas.microsoft.com/office/drawing/2014/main" id="{FB2043D4-1F1A-D582-D1F4-F4A0FEC2548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27408" y="253638"/>
              <a:ext cx="624078" cy="824051"/>
            </a:xfrm>
            <a:prstGeom prst="rect">
              <a:avLst/>
            </a:prstGeom>
          </p:spPr>
        </p:pic>
        <p:grpSp>
          <p:nvGrpSpPr>
            <p:cNvPr id="57" name="Grupo 56">
              <a:extLst>
                <a:ext uri="{FF2B5EF4-FFF2-40B4-BE49-F238E27FC236}">
                  <a16:creationId xmlns:a16="http://schemas.microsoft.com/office/drawing/2014/main" id="{ED315544-E65F-B8C3-A7DB-1D216D258FC5}"/>
                </a:ext>
              </a:extLst>
            </p:cNvPr>
            <p:cNvGrpSpPr/>
            <p:nvPr/>
          </p:nvGrpSpPr>
          <p:grpSpPr>
            <a:xfrm>
              <a:off x="2438169" y="190957"/>
              <a:ext cx="2918099" cy="781051"/>
              <a:chOff x="458611" y="-1705663"/>
              <a:chExt cx="3093173" cy="951198"/>
            </a:xfrm>
          </p:grpSpPr>
          <p:sp>
            <p:nvSpPr>
              <p:cNvPr id="58" name="Cuadro de texto 2">
                <a:extLst>
                  <a:ext uri="{FF2B5EF4-FFF2-40B4-BE49-F238E27FC236}">
                    <a16:creationId xmlns:a16="http://schemas.microsoft.com/office/drawing/2014/main" id="{848C37DB-D338-5D63-C69B-25B46FD6731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18755" y="-1705663"/>
                <a:ext cx="2133029" cy="857251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algn="ctr"/>
                <a:r>
                  <a:rPr lang="es-ES" sz="700" b="1" dirty="0">
                    <a:solidFill>
                      <a:srgbClr val="00206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CIGECOM</a:t>
                </a:r>
                <a:endParaRPr lang="es-MX" sz="1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algn="just"/>
                <a:r>
                  <a:rPr lang="es-ES" sz="7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Congreso Internacional en Gestión Competitiva, Tecnología e Innovación, Coloquio estudiantil y IV Encuentro de Investigadores de la Red Iberoamericana RITMMA 2021</a:t>
                </a:r>
                <a:endParaRPr lang="es-MX" sz="1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  <p:pic>
            <p:nvPicPr>
              <p:cNvPr id="59" name="Imagen 58" descr="Boomerang">
                <a:extLst>
                  <a:ext uri="{FF2B5EF4-FFF2-40B4-BE49-F238E27FC236}">
                    <a16:creationId xmlns:a16="http://schemas.microsoft.com/office/drawing/2014/main" id="{031BA3FA-6472-94A5-4BCC-BD27818C40C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0360"/>
              <a:stretch/>
            </p:blipFill>
            <p:spPr bwMode="auto">
              <a:xfrm>
                <a:off x="458611" y="-1701686"/>
                <a:ext cx="1040317" cy="947221"/>
              </a:xfrm>
              <a:prstGeom prst="rect">
                <a:avLst/>
              </a:prstGeom>
              <a:noFill/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</p:grpSp>
        <p:pic>
          <p:nvPicPr>
            <p:cNvPr id="60" name="Imagen 59">
              <a:extLst>
                <a:ext uri="{FF2B5EF4-FFF2-40B4-BE49-F238E27FC236}">
                  <a16:creationId xmlns:a16="http://schemas.microsoft.com/office/drawing/2014/main" id="{70FEF616-7E95-FDE2-2702-EF32ECE73E0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13688" y="574470"/>
              <a:ext cx="1342432" cy="4070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1" name="Imagen 60">
              <a:extLst>
                <a:ext uri="{FF2B5EF4-FFF2-40B4-BE49-F238E27FC236}">
                  <a16:creationId xmlns:a16="http://schemas.microsoft.com/office/drawing/2014/main" id="{36061B9A-2B29-0D5B-E302-623BD9979A7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43287" y="221570"/>
              <a:ext cx="1342432" cy="360005"/>
            </a:xfrm>
            <a:prstGeom prst="rect">
              <a:avLst/>
            </a:prstGeom>
            <a:noFill/>
          </p:spPr>
        </p:pic>
        <p:pic>
          <p:nvPicPr>
            <p:cNvPr id="62" name="Imagen 61">
              <a:extLst>
                <a:ext uri="{FF2B5EF4-FFF2-40B4-BE49-F238E27FC236}">
                  <a16:creationId xmlns:a16="http://schemas.microsoft.com/office/drawing/2014/main" id="{33113130-5CD2-C339-B2FC-AFF5E611F7D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68540" y="242198"/>
              <a:ext cx="829310" cy="639445"/>
            </a:xfrm>
            <a:prstGeom prst="rect">
              <a:avLst/>
            </a:prstGeom>
            <a:noFill/>
          </p:spPr>
        </p:pic>
      </p:grpSp>
      <p:sp>
        <p:nvSpPr>
          <p:cNvPr id="12" name="Rectángulo 11">
            <a:extLst>
              <a:ext uri="{FF2B5EF4-FFF2-40B4-BE49-F238E27FC236}">
                <a16:creationId xmlns:a16="http://schemas.microsoft.com/office/drawing/2014/main" id="{69F82558-629A-5780-294A-F5BCF0C01EE8}"/>
              </a:ext>
            </a:extLst>
          </p:cNvPr>
          <p:cNvSpPr/>
          <p:nvPr/>
        </p:nvSpPr>
        <p:spPr>
          <a:xfrm>
            <a:off x="0" y="6490270"/>
            <a:ext cx="12192000" cy="367730"/>
          </a:xfrm>
          <a:prstGeom prst="rect">
            <a:avLst/>
          </a:prstGeom>
          <a:solidFill>
            <a:srgbClr val="742F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dirty="0"/>
              <a:t>Lic. Kevin Roque Rubio – Maestría en Ciencias Económico Administrativas – (6°cuatrimestre)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E3A0489B-F202-2629-2DEF-E7B18A0D4857}"/>
              </a:ext>
            </a:extLst>
          </p:cNvPr>
          <p:cNvSpPr txBox="1"/>
          <p:nvPr/>
        </p:nvSpPr>
        <p:spPr>
          <a:xfrm>
            <a:off x="413184" y="1524524"/>
            <a:ext cx="5194300" cy="33752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dirty="0"/>
              <a:t>OBJETIVOS</a:t>
            </a:r>
          </a:p>
          <a:p>
            <a:endParaRPr lang="es-MX" sz="3200" dirty="0"/>
          </a:p>
          <a:p>
            <a:pPr algn="just">
              <a:spcAft>
                <a:spcPts val="800"/>
              </a:spcAft>
            </a:pPr>
            <a:r>
              <a:rPr lang="es-MX" b="1" u="sng" dirty="0"/>
              <a:t>El objetivo general</a:t>
            </a:r>
            <a:r>
              <a:rPr lang="es-MX" b="1" dirty="0"/>
              <a:t> </a:t>
            </a:r>
            <a:r>
              <a:rPr lang="es-MX" dirty="0"/>
              <a:t>es determinar si la pandemia Covid-19 aumentó la brecha salarial entre hombres y mujeres en el estado de Querétaro.</a:t>
            </a:r>
          </a:p>
          <a:p>
            <a:pPr algn="just">
              <a:spcAft>
                <a:spcPts val="800"/>
              </a:spcAft>
            </a:pPr>
            <a:r>
              <a:rPr lang="es-MX" dirty="0"/>
              <a:t> </a:t>
            </a:r>
          </a:p>
          <a:p>
            <a:pPr algn="just"/>
            <a:r>
              <a:rPr lang="es-MX" b="1" u="sng" dirty="0"/>
              <a:t>El objetivo específico</a:t>
            </a:r>
            <a:r>
              <a:rPr lang="es-MX" dirty="0"/>
              <a:t> es Identificar los principales elementos que incidieron en la brecha salarial antes y después de la pandemia Covid-19 en Querétaro</a:t>
            </a:r>
          </a:p>
          <a:p>
            <a:endParaRPr lang="es-MX" sz="1000"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04EB8B4D-BC69-50A8-52C9-D9C5F4721AEF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9840" r="20693"/>
          <a:stretch/>
        </p:blipFill>
        <p:spPr>
          <a:xfrm>
            <a:off x="6746724" y="1179914"/>
            <a:ext cx="5422448" cy="5310356"/>
          </a:xfrm>
          <a:prstGeom prst="rect">
            <a:avLst/>
          </a:prstGeom>
        </p:spPr>
      </p:pic>
      <p:sp>
        <p:nvSpPr>
          <p:cNvPr id="17" name="CuadroTexto 16">
            <a:extLst>
              <a:ext uri="{FF2B5EF4-FFF2-40B4-BE49-F238E27FC236}">
                <a16:creationId xmlns:a16="http://schemas.microsoft.com/office/drawing/2014/main" id="{0D706F05-9A9E-4455-D9D0-0C1B4E5FA0F8}"/>
              </a:ext>
            </a:extLst>
          </p:cNvPr>
          <p:cNvSpPr txBox="1"/>
          <p:nvPr/>
        </p:nvSpPr>
        <p:spPr>
          <a:xfrm>
            <a:off x="4203700" y="3237"/>
            <a:ext cx="632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800" b="1" i="1" dirty="0">
                <a:solidFill>
                  <a:srgbClr val="C00000"/>
                </a:solidFill>
              </a:rPr>
              <a:t>TEMA DE TESIS</a:t>
            </a: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1C5EF4FB-96D2-1002-4E38-8B66DB85EAC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966014" y="5817941"/>
            <a:ext cx="1329264" cy="1026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5870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778E08-A0E2-C8D0-655A-BD849C99E3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o 9">
            <a:extLst>
              <a:ext uri="{FF2B5EF4-FFF2-40B4-BE49-F238E27FC236}">
                <a16:creationId xmlns:a16="http://schemas.microsoft.com/office/drawing/2014/main" id="{1D811C1E-BBD1-0D40-9CB6-F235CBF62AAB}"/>
              </a:ext>
            </a:extLst>
          </p:cNvPr>
          <p:cNvGrpSpPr/>
          <p:nvPr/>
        </p:nvGrpSpPr>
        <p:grpSpPr>
          <a:xfrm>
            <a:off x="0" y="4160"/>
            <a:ext cx="12122584" cy="1212330"/>
            <a:chOff x="221816" y="147783"/>
            <a:chExt cx="12122584" cy="1212330"/>
          </a:xfrm>
        </p:grpSpPr>
        <p:pic>
          <p:nvPicPr>
            <p:cNvPr id="52" name="Imagen 51">
              <a:extLst>
                <a:ext uri="{FF2B5EF4-FFF2-40B4-BE49-F238E27FC236}">
                  <a16:creationId xmlns:a16="http://schemas.microsoft.com/office/drawing/2014/main" id="{ECABF9AD-E2AA-9C13-22EC-1A1D0FB0BD3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1816" y="147783"/>
              <a:ext cx="6506483" cy="1181265"/>
            </a:xfrm>
            <a:prstGeom prst="rect">
              <a:avLst/>
            </a:prstGeom>
          </p:spPr>
        </p:pic>
        <p:sp>
          <p:nvSpPr>
            <p:cNvPr id="53" name="Rectángulo 52">
              <a:extLst>
                <a:ext uri="{FF2B5EF4-FFF2-40B4-BE49-F238E27FC236}">
                  <a16:creationId xmlns:a16="http://schemas.microsoft.com/office/drawing/2014/main" id="{F8663D74-1331-DF05-67DD-D51820F72FE9}"/>
                </a:ext>
              </a:extLst>
            </p:cNvPr>
            <p:cNvSpPr/>
            <p:nvPr/>
          </p:nvSpPr>
          <p:spPr>
            <a:xfrm>
              <a:off x="6657372" y="964584"/>
              <a:ext cx="5687028" cy="367730"/>
            </a:xfrm>
            <a:prstGeom prst="rect">
              <a:avLst/>
            </a:prstGeom>
            <a:solidFill>
              <a:srgbClr val="742F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54" name="CuadroTexto 53">
              <a:extLst>
                <a:ext uri="{FF2B5EF4-FFF2-40B4-BE49-F238E27FC236}">
                  <a16:creationId xmlns:a16="http://schemas.microsoft.com/office/drawing/2014/main" id="{FC111C81-A8F8-E9E1-DE33-E5642A066D64}"/>
                </a:ext>
              </a:extLst>
            </p:cNvPr>
            <p:cNvSpPr txBox="1"/>
            <p:nvPr/>
          </p:nvSpPr>
          <p:spPr>
            <a:xfrm>
              <a:off x="4550572" y="1002495"/>
              <a:ext cx="595283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400" b="1" dirty="0">
                  <a:solidFill>
                    <a:schemeClr val="bg1"/>
                  </a:solidFill>
                </a:rPr>
                <a:t>Facultad de Contabilidad y Administración- 10, 11 y 12 de noviembre 2021</a:t>
              </a:r>
            </a:p>
          </p:txBody>
        </p:sp>
        <p:sp>
          <p:nvSpPr>
            <p:cNvPr id="55" name="CuadroTexto 54">
              <a:extLst>
                <a:ext uri="{FF2B5EF4-FFF2-40B4-BE49-F238E27FC236}">
                  <a16:creationId xmlns:a16="http://schemas.microsoft.com/office/drawing/2014/main" id="{9BBB3F9F-8608-43C6-3EBC-14B4D5F735EA}"/>
                </a:ext>
              </a:extLst>
            </p:cNvPr>
            <p:cNvSpPr txBox="1"/>
            <p:nvPr/>
          </p:nvSpPr>
          <p:spPr>
            <a:xfrm>
              <a:off x="635000" y="1052336"/>
              <a:ext cx="288200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1400" dirty="0"/>
                <a:t>Universidad Autónoma de Querétaro</a:t>
              </a:r>
            </a:p>
          </p:txBody>
        </p:sp>
        <p:pic>
          <p:nvPicPr>
            <p:cNvPr id="56" name="Imagen 55">
              <a:extLst>
                <a:ext uri="{FF2B5EF4-FFF2-40B4-BE49-F238E27FC236}">
                  <a16:creationId xmlns:a16="http://schemas.microsoft.com/office/drawing/2014/main" id="{8823A46E-A194-3044-CADF-F31E25A453C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27408" y="253638"/>
              <a:ext cx="624078" cy="824051"/>
            </a:xfrm>
            <a:prstGeom prst="rect">
              <a:avLst/>
            </a:prstGeom>
          </p:spPr>
        </p:pic>
        <p:grpSp>
          <p:nvGrpSpPr>
            <p:cNvPr id="57" name="Grupo 56">
              <a:extLst>
                <a:ext uri="{FF2B5EF4-FFF2-40B4-BE49-F238E27FC236}">
                  <a16:creationId xmlns:a16="http://schemas.microsoft.com/office/drawing/2014/main" id="{6537C0A2-4164-2B79-3B7C-32056BA63C3E}"/>
                </a:ext>
              </a:extLst>
            </p:cNvPr>
            <p:cNvGrpSpPr/>
            <p:nvPr/>
          </p:nvGrpSpPr>
          <p:grpSpPr>
            <a:xfrm>
              <a:off x="2438169" y="190957"/>
              <a:ext cx="2918099" cy="781051"/>
              <a:chOff x="458611" y="-1705663"/>
              <a:chExt cx="3093173" cy="951198"/>
            </a:xfrm>
          </p:grpSpPr>
          <p:sp>
            <p:nvSpPr>
              <p:cNvPr id="58" name="Cuadro de texto 2">
                <a:extLst>
                  <a:ext uri="{FF2B5EF4-FFF2-40B4-BE49-F238E27FC236}">
                    <a16:creationId xmlns:a16="http://schemas.microsoft.com/office/drawing/2014/main" id="{93691FA5-6EE8-B2CA-F5ED-4B594C8E23F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18755" y="-1705663"/>
                <a:ext cx="2133029" cy="857251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algn="ctr"/>
                <a:r>
                  <a:rPr lang="es-ES" sz="700" b="1" dirty="0">
                    <a:solidFill>
                      <a:srgbClr val="00206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CIGECOM</a:t>
                </a:r>
                <a:endParaRPr lang="es-MX" sz="1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algn="just"/>
                <a:r>
                  <a:rPr lang="es-ES" sz="7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Congreso Internacional en Gestión Competitiva, Tecnología e Innovación, Coloquio estudiantil y IV Encuentro de Investigadores de la Red Iberoamericana RITMMA 2021</a:t>
                </a:r>
                <a:endParaRPr lang="es-MX" sz="1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  <p:pic>
            <p:nvPicPr>
              <p:cNvPr id="59" name="Imagen 58" descr="Boomerang">
                <a:extLst>
                  <a:ext uri="{FF2B5EF4-FFF2-40B4-BE49-F238E27FC236}">
                    <a16:creationId xmlns:a16="http://schemas.microsoft.com/office/drawing/2014/main" id="{5F6106CB-2417-5892-DF86-0709FC59B39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0360"/>
              <a:stretch/>
            </p:blipFill>
            <p:spPr bwMode="auto">
              <a:xfrm>
                <a:off x="458611" y="-1701686"/>
                <a:ext cx="1040317" cy="947221"/>
              </a:xfrm>
              <a:prstGeom prst="rect">
                <a:avLst/>
              </a:prstGeom>
              <a:noFill/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</p:grpSp>
        <p:pic>
          <p:nvPicPr>
            <p:cNvPr id="60" name="Imagen 59">
              <a:extLst>
                <a:ext uri="{FF2B5EF4-FFF2-40B4-BE49-F238E27FC236}">
                  <a16:creationId xmlns:a16="http://schemas.microsoft.com/office/drawing/2014/main" id="{F76FCAFD-1A7B-8022-E99D-A1987F422E7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13688" y="574470"/>
              <a:ext cx="1342432" cy="4070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1" name="Imagen 60">
              <a:extLst>
                <a:ext uri="{FF2B5EF4-FFF2-40B4-BE49-F238E27FC236}">
                  <a16:creationId xmlns:a16="http://schemas.microsoft.com/office/drawing/2014/main" id="{6D0B08D1-BF85-F1E2-F716-BCBC9A89C2D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43287" y="221570"/>
              <a:ext cx="1342432" cy="360005"/>
            </a:xfrm>
            <a:prstGeom prst="rect">
              <a:avLst/>
            </a:prstGeom>
            <a:noFill/>
          </p:spPr>
        </p:pic>
        <p:pic>
          <p:nvPicPr>
            <p:cNvPr id="62" name="Imagen 61">
              <a:extLst>
                <a:ext uri="{FF2B5EF4-FFF2-40B4-BE49-F238E27FC236}">
                  <a16:creationId xmlns:a16="http://schemas.microsoft.com/office/drawing/2014/main" id="{2069FA9F-AB35-536C-7777-B790E303AB8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68540" y="242198"/>
              <a:ext cx="829310" cy="639445"/>
            </a:xfrm>
            <a:prstGeom prst="rect">
              <a:avLst/>
            </a:prstGeom>
            <a:noFill/>
          </p:spPr>
        </p:pic>
      </p:grpSp>
      <p:sp>
        <p:nvSpPr>
          <p:cNvPr id="12" name="Rectángulo 11">
            <a:extLst>
              <a:ext uri="{FF2B5EF4-FFF2-40B4-BE49-F238E27FC236}">
                <a16:creationId xmlns:a16="http://schemas.microsoft.com/office/drawing/2014/main" id="{CE636839-523C-3067-A206-AC403B8514EB}"/>
              </a:ext>
            </a:extLst>
          </p:cNvPr>
          <p:cNvSpPr/>
          <p:nvPr/>
        </p:nvSpPr>
        <p:spPr>
          <a:xfrm>
            <a:off x="0" y="6490270"/>
            <a:ext cx="12192000" cy="367730"/>
          </a:xfrm>
          <a:prstGeom prst="rect">
            <a:avLst/>
          </a:prstGeom>
          <a:solidFill>
            <a:srgbClr val="742F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dirty="0"/>
              <a:t>Lic. Kevin Roque Rubio – Maestría en Ciencias Económico Administrativas – (6°cuatrimestre)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BE3F627A-70FE-486C-4C93-55AD2B567391}"/>
              </a:ext>
            </a:extLst>
          </p:cNvPr>
          <p:cNvSpPr txBox="1"/>
          <p:nvPr/>
        </p:nvSpPr>
        <p:spPr>
          <a:xfrm>
            <a:off x="413184" y="1524524"/>
            <a:ext cx="519430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dirty="0"/>
              <a:t>ANTECEDENTES </a:t>
            </a:r>
            <a:r>
              <a:rPr lang="es-MX" sz="2800" dirty="0"/>
              <a:t>(Marco Teórico)</a:t>
            </a:r>
          </a:p>
          <a:p>
            <a:pPr algn="just"/>
            <a:endParaRPr lang="es-ES" dirty="0"/>
          </a:p>
          <a:p>
            <a:pPr algn="just"/>
            <a:r>
              <a:rPr lang="es-ES" dirty="0"/>
              <a:t>Otros estudios han sugerido que la capacidad de las mujeres para acceder al empleo, permanecer y ascender se ve limitada por el </a:t>
            </a:r>
            <a:r>
              <a:rPr lang="es-ES" u="sng" dirty="0"/>
              <a:t>reparto desigual de las tareas domésticas</a:t>
            </a:r>
            <a:r>
              <a:rPr lang="es-ES" dirty="0"/>
              <a:t> y las responsabilidades del hogar. </a:t>
            </a:r>
          </a:p>
          <a:p>
            <a:pPr algn="just"/>
            <a:endParaRPr lang="es-ES" dirty="0"/>
          </a:p>
          <a:p>
            <a:pPr algn="just"/>
            <a:r>
              <a:rPr lang="es-MX" dirty="0"/>
              <a:t>Las funciones de roles todavía se encuentran definidas en función del género y las mujeres suelen ser quienes </a:t>
            </a:r>
            <a:r>
              <a:rPr lang="es-MX" u="sng" dirty="0"/>
              <a:t>más frecuentemente dimiten a las actividades remuneradas</a:t>
            </a:r>
            <a:r>
              <a:rPr lang="es-MX" dirty="0"/>
              <a:t> para hacerse cargo de las tareas domésticas o cuidar a los hijos. </a:t>
            </a:r>
            <a:r>
              <a:rPr lang="es-ES" dirty="0"/>
              <a:t> (Organización Internacional de Trabajo, 2021)</a:t>
            </a:r>
            <a:endParaRPr lang="es-MX" dirty="0"/>
          </a:p>
          <a:p>
            <a:endParaRPr lang="es-MX" dirty="0"/>
          </a:p>
          <a:p>
            <a:endParaRPr lang="es-MX" sz="1000"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B9573077-0D84-0576-9AEA-335D2429E34B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9840" r="20693"/>
          <a:stretch/>
        </p:blipFill>
        <p:spPr>
          <a:xfrm>
            <a:off x="6746724" y="1179914"/>
            <a:ext cx="5422448" cy="5310356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9AD376DA-5284-8275-4766-A83AD50DC0EA}"/>
              </a:ext>
            </a:extLst>
          </p:cNvPr>
          <p:cNvSpPr/>
          <p:nvPr/>
        </p:nvSpPr>
        <p:spPr>
          <a:xfrm>
            <a:off x="10617200" y="0"/>
            <a:ext cx="1574800" cy="11799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dirty="0"/>
              <a:t>Área de video si lo graban en ZOOM</a:t>
            </a:r>
          </a:p>
          <a:p>
            <a:pPr algn="ctr"/>
            <a:r>
              <a:rPr lang="es-MX" sz="1400" dirty="0"/>
              <a:t>(quita este recuadro)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546527DF-B781-61CB-A324-58029E28050E}"/>
              </a:ext>
            </a:extLst>
          </p:cNvPr>
          <p:cNvSpPr txBox="1"/>
          <p:nvPr/>
        </p:nvSpPr>
        <p:spPr>
          <a:xfrm>
            <a:off x="4203700" y="3237"/>
            <a:ext cx="632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800" b="1" i="1" dirty="0">
                <a:solidFill>
                  <a:srgbClr val="C00000"/>
                </a:solidFill>
              </a:rPr>
              <a:t>TEMA DE TESIS</a:t>
            </a: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804017AB-D61F-1E62-728E-8337785A332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966014" y="5817941"/>
            <a:ext cx="1329264" cy="1026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8507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C23B9B-C061-22C4-529D-2BDEF57EF8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o 9">
            <a:extLst>
              <a:ext uri="{FF2B5EF4-FFF2-40B4-BE49-F238E27FC236}">
                <a16:creationId xmlns:a16="http://schemas.microsoft.com/office/drawing/2014/main" id="{7E25A5BB-D6C3-9E7E-183A-0713307728F6}"/>
              </a:ext>
            </a:extLst>
          </p:cNvPr>
          <p:cNvGrpSpPr/>
          <p:nvPr/>
        </p:nvGrpSpPr>
        <p:grpSpPr>
          <a:xfrm>
            <a:off x="0" y="4160"/>
            <a:ext cx="12122584" cy="1212330"/>
            <a:chOff x="221816" y="147783"/>
            <a:chExt cx="12122584" cy="1212330"/>
          </a:xfrm>
        </p:grpSpPr>
        <p:pic>
          <p:nvPicPr>
            <p:cNvPr id="52" name="Imagen 51">
              <a:extLst>
                <a:ext uri="{FF2B5EF4-FFF2-40B4-BE49-F238E27FC236}">
                  <a16:creationId xmlns:a16="http://schemas.microsoft.com/office/drawing/2014/main" id="{7C7ECB42-BDEA-25CD-0521-2FC8AA43B6A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1816" y="147783"/>
              <a:ext cx="6506483" cy="1181265"/>
            </a:xfrm>
            <a:prstGeom prst="rect">
              <a:avLst/>
            </a:prstGeom>
          </p:spPr>
        </p:pic>
        <p:sp>
          <p:nvSpPr>
            <p:cNvPr id="53" name="Rectángulo 52">
              <a:extLst>
                <a:ext uri="{FF2B5EF4-FFF2-40B4-BE49-F238E27FC236}">
                  <a16:creationId xmlns:a16="http://schemas.microsoft.com/office/drawing/2014/main" id="{8E8DAAFC-6C2C-3237-614E-4B5C9AE7BE67}"/>
                </a:ext>
              </a:extLst>
            </p:cNvPr>
            <p:cNvSpPr/>
            <p:nvPr/>
          </p:nvSpPr>
          <p:spPr>
            <a:xfrm>
              <a:off x="6657372" y="964584"/>
              <a:ext cx="5687028" cy="367730"/>
            </a:xfrm>
            <a:prstGeom prst="rect">
              <a:avLst/>
            </a:prstGeom>
            <a:solidFill>
              <a:srgbClr val="742F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54" name="CuadroTexto 53">
              <a:extLst>
                <a:ext uri="{FF2B5EF4-FFF2-40B4-BE49-F238E27FC236}">
                  <a16:creationId xmlns:a16="http://schemas.microsoft.com/office/drawing/2014/main" id="{4DEF85C5-0BA0-ADC3-FA76-FD05E89EE62E}"/>
                </a:ext>
              </a:extLst>
            </p:cNvPr>
            <p:cNvSpPr txBox="1"/>
            <p:nvPr/>
          </p:nvSpPr>
          <p:spPr>
            <a:xfrm>
              <a:off x="4550572" y="1002495"/>
              <a:ext cx="595283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400" b="1" dirty="0">
                  <a:solidFill>
                    <a:schemeClr val="bg1"/>
                  </a:solidFill>
                </a:rPr>
                <a:t>Facultad de Contabilidad y Administración- 10, 11 y 12 de noviembre 2021</a:t>
              </a:r>
            </a:p>
          </p:txBody>
        </p:sp>
        <p:sp>
          <p:nvSpPr>
            <p:cNvPr id="55" name="CuadroTexto 54">
              <a:extLst>
                <a:ext uri="{FF2B5EF4-FFF2-40B4-BE49-F238E27FC236}">
                  <a16:creationId xmlns:a16="http://schemas.microsoft.com/office/drawing/2014/main" id="{87FD5952-2235-8357-339E-E6A37DBAD67A}"/>
                </a:ext>
              </a:extLst>
            </p:cNvPr>
            <p:cNvSpPr txBox="1"/>
            <p:nvPr/>
          </p:nvSpPr>
          <p:spPr>
            <a:xfrm>
              <a:off x="635000" y="1052336"/>
              <a:ext cx="288200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1400" dirty="0"/>
                <a:t>Universidad Autónoma de Querétaro</a:t>
              </a:r>
            </a:p>
          </p:txBody>
        </p:sp>
        <p:pic>
          <p:nvPicPr>
            <p:cNvPr id="56" name="Imagen 55">
              <a:extLst>
                <a:ext uri="{FF2B5EF4-FFF2-40B4-BE49-F238E27FC236}">
                  <a16:creationId xmlns:a16="http://schemas.microsoft.com/office/drawing/2014/main" id="{BF23C7A1-A105-91E9-3439-FBD753C2E7A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27408" y="253638"/>
              <a:ext cx="624078" cy="824051"/>
            </a:xfrm>
            <a:prstGeom prst="rect">
              <a:avLst/>
            </a:prstGeom>
          </p:spPr>
        </p:pic>
        <p:grpSp>
          <p:nvGrpSpPr>
            <p:cNvPr id="57" name="Grupo 56">
              <a:extLst>
                <a:ext uri="{FF2B5EF4-FFF2-40B4-BE49-F238E27FC236}">
                  <a16:creationId xmlns:a16="http://schemas.microsoft.com/office/drawing/2014/main" id="{4DD1B44E-7FE8-A132-D67D-3A12705D829F}"/>
                </a:ext>
              </a:extLst>
            </p:cNvPr>
            <p:cNvGrpSpPr/>
            <p:nvPr/>
          </p:nvGrpSpPr>
          <p:grpSpPr>
            <a:xfrm>
              <a:off x="2438169" y="190957"/>
              <a:ext cx="2918099" cy="781051"/>
              <a:chOff x="458611" y="-1705663"/>
              <a:chExt cx="3093173" cy="951198"/>
            </a:xfrm>
          </p:grpSpPr>
          <p:sp>
            <p:nvSpPr>
              <p:cNvPr id="58" name="Cuadro de texto 2">
                <a:extLst>
                  <a:ext uri="{FF2B5EF4-FFF2-40B4-BE49-F238E27FC236}">
                    <a16:creationId xmlns:a16="http://schemas.microsoft.com/office/drawing/2014/main" id="{DFB4874B-4707-9046-8009-DB84CE29F9B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18755" y="-1705663"/>
                <a:ext cx="2133029" cy="857251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algn="ctr"/>
                <a:r>
                  <a:rPr lang="es-ES" sz="700" b="1" dirty="0">
                    <a:solidFill>
                      <a:srgbClr val="00206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CIGECOM</a:t>
                </a:r>
                <a:endParaRPr lang="es-MX" sz="1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algn="just"/>
                <a:r>
                  <a:rPr lang="es-ES" sz="7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Congreso Internacional en Gestión Competitiva, Tecnología e Innovación, Coloquio estudiantil y IV Encuentro de Investigadores de la Red Iberoamericana RITMMA 2021</a:t>
                </a:r>
                <a:endParaRPr lang="es-MX" sz="1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  <p:pic>
            <p:nvPicPr>
              <p:cNvPr id="59" name="Imagen 58" descr="Boomerang">
                <a:extLst>
                  <a:ext uri="{FF2B5EF4-FFF2-40B4-BE49-F238E27FC236}">
                    <a16:creationId xmlns:a16="http://schemas.microsoft.com/office/drawing/2014/main" id="{5D1BFCAE-1784-5F78-3516-2B3C208D8A9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0360"/>
              <a:stretch/>
            </p:blipFill>
            <p:spPr bwMode="auto">
              <a:xfrm>
                <a:off x="458611" y="-1701686"/>
                <a:ext cx="1040317" cy="947221"/>
              </a:xfrm>
              <a:prstGeom prst="rect">
                <a:avLst/>
              </a:prstGeom>
              <a:noFill/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</p:grpSp>
        <p:pic>
          <p:nvPicPr>
            <p:cNvPr id="60" name="Imagen 59">
              <a:extLst>
                <a:ext uri="{FF2B5EF4-FFF2-40B4-BE49-F238E27FC236}">
                  <a16:creationId xmlns:a16="http://schemas.microsoft.com/office/drawing/2014/main" id="{B2F6B578-296D-64AB-5DA1-7DB4493BB35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13688" y="574470"/>
              <a:ext cx="1342432" cy="4070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1" name="Imagen 60">
              <a:extLst>
                <a:ext uri="{FF2B5EF4-FFF2-40B4-BE49-F238E27FC236}">
                  <a16:creationId xmlns:a16="http://schemas.microsoft.com/office/drawing/2014/main" id="{F79E4D8C-3EFE-9A2C-C906-CC03882DFAE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43287" y="221570"/>
              <a:ext cx="1342432" cy="360005"/>
            </a:xfrm>
            <a:prstGeom prst="rect">
              <a:avLst/>
            </a:prstGeom>
            <a:noFill/>
          </p:spPr>
        </p:pic>
        <p:pic>
          <p:nvPicPr>
            <p:cNvPr id="62" name="Imagen 61">
              <a:extLst>
                <a:ext uri="{FF2B5EF4-FFF2-40B4-BE49-F238E27FC236}">
                  <a16:creationId xmlns:a16="http://schemas.microsoft.com/office/drawing/2014/main" id="{184B1BE4-5C89-0875-73EE-BB6B4EBBB12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68540" y="242198"/>
              <a:ext cx="829310" cy="639445"/>
            </a:xfrm>
            <a:prstGeom prst="rect">
              <a:avLst/>
            </a:prstGeom>
            <a:noFill/>
          </p:spPr>
        </p:pic>
      </p:grpSp>
      <p:sp>
        <p:nvSpPr>
          <p:cNvPr id="12" name="Rectángulo 11">
            <a:extLst>
              <a:ext uri="{FF2B5EF4-FFF2-40B4-BE49-F238E27FC236}">
                <a16:creationId xmlns:a16="http://schemas.microsoft.com/office/drawing/2014/main" id="{E9FD3D82-34B6-27F7-7606-EFEAB74F4BEA}"/>
              </a:ext>
            </a:extLst>
          </p:cNvPr>
          <p:cNvSpPr/>
          <p:nvPr/>
        </p:nvSpPr>
        <p:spPr>
          <a:xfrm>
            <a:off x="0" y="6490270"/>
            <a:ext cx="12192000" cy="367730"/>
          </a:xfrm>
          <a:prstGeom prst="rect">
            <a:avLst/>
          </a:prstGeom>
          <a:solidFill>
            <a:srgbClr val="742F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dirty="0"/>
              <a:t>Lic. Kevin Roque Rubio – Maestría en Ciencias Económico Administrativas – (6°cuatrimestre)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F1BDA568-6C23-6AD7-E68A-58AAF932E1F3}"/>
              </a:ext>
            </a:extLst>
          </p:cNvPr>
          <p:cNvSpPr txBox="1"/>
          <p:nvPr/>
        </p:nvSpPr>
        <p:spPr>
          <a:xfrm>
            <a:off x="413184" y="1524524"/>
            <a:ext cx="6022372" cy="7109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dirty="0"/>
              <a:t>METODOLOGÍA</a:t>
            </a:r>
            <a:endParaRPr lang="es-MX" sz="2800" dirty="0"/>
          </a:p>
          <a:p>
            <a:pPr algn="just"/>
            <a:endParaRPr lang="es-ES" dirty="0"/>
          </a:p>
          <a:p>
            <a:pPr algn="just">
              <a:spcAft>
                <a:spcPts val="800"/>
              </a:spcAft>
            </a:pPr>
            <a:r>
              <a:rPr lang="es-MX" b="1" dirty="0"/>
              <a:t>Cuantitativa.</a:t>
            </a:r>
          </a:p>
          <a:p>
            <a:pPr algn="just">
              <a:spcAft>
                <a:spcPts val="800"/>
              </a:spcAft>
            </a:pPr>
            <a:r>
              <a:rPr lang="es-MX" dirty="0"/>
              <a:t>ENOE - Encuesta nacional de Ocupación y Empleo.</a:t>
            </a:r>
          </a:p>
          <a:p>
            <a:pPr algn="just">
              <a:spcAft>
                <a:spcPts val="800"/>
              </a:spcAft>
            </a:pPr>
            <a:r>
              <a:rPr lang="es-MX" dirty="0"/>
              <a:t>Realiza el Instituto Nacional de Estadística y Geografía (INEGI) anualmente. (2018 y 2023).</a:t>
            </a:r>
          </a:p>
          <a:p>
            <a:pPr algn="just">
              <a:spcAft>
                <a:spcPts val="800"/>
              </a:spcAft>
            </a:pPr>
            <a:r>
              <a:rPr lang="es-MX" b="1" dirty="0"/>
              <a:t>Descomposición Oaxaca – </a:t>
            </a:r>
            <a:r>
              <a:rPr lang="es-MX" b="1" dirty="0" err="1"/>
              <a:t>Blinder</a:t>
            </a:r>
            <a:r>
              <a:rPr lang="es-MX" b="1" dirty="0"/>
              <a:t>:</a:t>
            </a:r>
          </a:p>
          <a:p>
            <a:pPr marL="285750" indent="-28575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MX" dirty="0"/>
              <a:t>Desarrollada en 1970 </a:t>
            </a:r>
            <a:r>
              <a:rPr lang="sv-SE" dirty="0"/>
              <a:t>Ronald Oaxaca y David Blinder</a:t>
            </a:r>
          </a:p>
          <a:p>
            <a:pPr marL="285750" indent="-28575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ES" dirty="0"/>
              <a:t>Herramienta comúnmente utilizada para analizar las diferencias salariales entre hombres y mujeres. (Castillo, 2021)</a:t>
            </a:r>
            <a:endParaRPr lang="es-MX" dirty="0"/>
          </a:p>
          <a:p>
            <a:pPr marL="285750" indent="-28575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ES" dirty="0"/>
              <a:t>Permite identificar cuánto de la brecha salarial se debe a diferencias en las características observables y cuánto se debe a factores no explicados.</a:t>
            </a:r>
            <a:endParaRPr lang="es-MX" dirty="0"/>
          </a:p>
          <a:p>
            <a:pPr algn="just">
              <a:spcAft>
                <a:spcPts val="800"/>
              </a:spcAft>
            </a:pPr>
            <a:endParaRPr lang="es-MX" dirty="0"/>
          </a:p>
          <a:p>
            <a:pPr algn="just">
              <a:spcAft>
                <a:spcPts val="800"/>
              </a:spcAft>
            </a:pPr>
            <a:endParaRPr lang="es-MX" dirty="0"/>
          </a:p>
          <a:p>
            <a:pPr algn="just">
              <a:spcAft>
                <a:spcPts val="800"/>
              </a:spcAft>
            </a:pPr>
            <a:endParaRPr lang="es-MX" dirty="0"/>
          </a:p>
          <a:p>
            <a:pPr algn="just">
              <a:spcAft>
                <a:spcPts val="800"/>
              </a:spcAft>
            </a:pPr>
            <a:endParaRPr lang="es-MX" dirty="0"/>
          </a:p>
          <a:p>
            <a:pPr algn="just">
              <a:spcAft>
                <a:spcPts val="800"/>
              </a:spcAft>
            </a:pPr>
            <a:endParaRPr lang="es-MX" dirty="0"/>
          </a:p>
          <a:p>
            <a:endParaRPr lang="es-MX" sz="1000" dirty="0"/>
          </a:p>
          <a:p>
            <a:endParaRPr lang="es-MX" sz="1000"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551CEF8F-2066-2039-C529-2017AFC31F8A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9840" r="20693"/>
          <a:stretch/>
        </p:blipFill>
        <p:spPr>
          <a:xfrm>
            <a:off x="6746724" y="1179914"/>
            <a:ext cx="5422448" cy="5310356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47034CB4-7BB1-9556-59C6-C2AF31B5ACC5}"/>
              </a:ext>
            </a:extLst>
          </p:cNvPr>
          <p:cNvSpPr/>
          <p:nvPr/>
        </p:nvSpPr>
        <p:spPr>
          <a:xfrm>
            <a:off x="10617200" y="0"/>
            <a:ext cx="1574800" cy="11799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dirty="0"/>
              <a:t>Área de video si lo graban en ZOOM</a:t>
            </a:r>
          </a:p>
          <a:p>
            <a:pPr algn="ctr"/>
            <a:r>
              <a:rPr lang="es-MX" sz="1400" dirty="0"/>
              <a:t>(quita este recuadro)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99E19136-D0F0-E679-8173-32DF6AB7AD92}"/>
              </a:ext>
            </a:extLst>
          </p:cNvPr>
          <p:cNvSpPr txBox="1"/>
          <p:nvPr/>
        </p:nvSpPr>
        <p:spPr>
          <a:xfrm>
            <a:off x="4203700" y="3237"/>
            <a:ext cx="632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800" b="1" i="1" dirty="0">
                <a:solidFill>
                  <a:srgbClr val="C00000"/>
                </a:solidFill>
              </a:rPr>
              <a:t>TEMA DE TESIS</a:t>
            </a: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DE5E97AD-0ACE-C84B-FACA-54FB338110F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966014" y="5817941"/>
            <a:ext cx="1329264" cy="1026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2389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986372-933C-1674-CE6D-0E0853E3BE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o 9">
            <a:extLst>
              <a:ext uri="{FF2B5EF4-FFF2-40B4-BE49-F238E27FC236}">
                <a16:creationId xmlns:a16="http://schemas.microsoft.com/office/drawing/2014/main" id="{7AE6E42B-24DE-6410-B01F-CB9E17F85783}"/>
              </a:ext>
            </a:extLst>
          </p:cNvPr>
          <p:cNvGrpSpPr/>
          <p:nvPr/>
        </p:nvGrpSpPr>
        <p:grpSpPr>
          <a:xfrm>
            <a:off x="0" y="4160"/>
            <a:ext cx="12122584" cy="1212330"/>
            <a:chOff x="221816" y="147783"/>
            <a:chExt cx="12122584" cy="1212330"/>
          </a:xfrm>
        </p:grpSpPr>
        <p:pic>
          <p:nvPicPr>
            <p:cNvPr id="52" name="Imagen 51">
              <a:extLst>
                <a:ext uri="{FF2B5EF4-FFF2-40B4-BE49-F238E27FC236}">
                  <a16:creationId xmlns:a16="http://schemas.microsoft.com/office/drawing/2014/main" id="{31E83E6B-563E-2782-6DEC-45BC9E31695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1816" y="147783"/>
              <a:ext cx="6506483" cy="1181265"/>
            </a:xfrm>
            <a:prstGeom prst="rect">
              <a:avLst/>
            </a:prstGeom>
          </p:spPr>
        </p:pic>
        <p:sp>
          <p:nvSpPr>
            <p:cNvPr id="53" name="Rectángulo 52">
              <a:extLst>
                <a:ext uri="{FF2B5EF4-FFF2-40B4-BE49-F238E27FC236}">
                  <a16:creationId xmlns:a16="http://schemas.microsoft.com/office/drawing/2014/main" id="{7CEF066A-15D4-03E5-215F-25F2AA068C10}"/>
                </a:ext>
              </a:extLst>
            </p:cNvPr>
            <p:cNvSpPr/>
            <p:nvPr/>
          </p:nvSpPr>
          <p:spPr>
            <a:xfrm>
              <a:off x="6657372" y="964584"/>
              <a:ext cx="5687028" cy="367730"/>
            </a:xfrm>
            <a:prstGeom prst="rect">
              <a:avLst/>
            </a:prstGeom>
            <a:solidFill>
              <a:srgbClr val="742F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54" name="CuadroTexto 53">
              <a:extLst>
                <a:ext uri="{FF2B5EF4-FFF2-40B4-BE49-F238E27FC236}">
                  <a16:creationId xmlns:a16="http://schemas.microsoft.com/office/drawing/2014/main" id="{2A4A4273-37DE-F0E8-AF9A-57991BE797D6}"/>
                </a:ext>
              </a:extLst>
            </p:cNvPr>
            <p:cNvSpPr txBox="1"/>
            <p:nvPr/>
          </p:nvSpPr>
          <p:spPr>
            <a:xfrm>
              <a:off x="4550572" y="1002495"/>
              <a:ext cx="595283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400" b="1" dirty="0">
                  <a:solidFill>
                    <a:schemeClr val="bg1"/>
                  </a:solidFill>
                </a:rPr>
                <a:t>Facultad de Contabilidad y Administración- 10, 11 y 12 de noviembre 2021</a:t>
              </a:r>
            </a:p>
          </p:txBody>
        </p:sp>
        <p:sp>
          <p:nvSpPr>
            <p:cNvPr id="55" name="CuadroTexto 54">
              <a:extLst>
                <a:ext uri="{FF2B5EF4-FFF2-40B4-BE49-F238E27FC236}">
                  <a16:creationId xmlns:a16="http://schemas.microsoft.com/office/drawing/2014/main" id="{730012DF-985A-9B83-79B3-FE65D71F687B}"/>
                </a:ext>
              </a:extLst>
            </p:cNvPr>
            <p:cNvSpPr txBox="1"/>
            <p:nvPr/>
          </p:nvSpPr>
          <p:spPr>
            <a:xfrm>
              <a:off x="635000" y="1052336"/>
              <a:ext cx="288200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1400" dirty="0"/>
                <a:t>Universidad Autónoma de Querétaro</a:t>
              </a:r>
            </a:p>
          </p:txBody>
        </p:sp>
        <p:pic>
          <p:nvPicPr>
            <p:cNvPr id="56" name="Imagen 55">
              <a:extLst>
                <a:ext uri="{FF2B5EF4-FFF2-40B4-BE49-F238E27FC236}">
                  <a16:creationId xmlns:a16="http://schemas.microsoft.com/office/drawing/2014/main" id="{4DCCAD7D-EFD8-C4C9-59F4-0725497010A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27408" y="253638"/>
              <a:ext cx="624078" cy="824051"/>
            </a:xfrm>
            <a:prstGeom prst="rect">
              <a:avLst/>
            </a:prstGeom>
          </p:spPr>
        </p:pic>
        <p:grpSp>
          <p:nvGrpSpPr>
            <p:cNvPr id="57" name="Grupo 56">
              <a:extLst>
                <a:ext uri="{FF2B5EF4-FFF2-40B4-BE49-F238E27FC236}">
                  <a16:creationId xmlns:a16="http://schemas.microsoft.com/office/drawing/2014/main" id="{10580DCD-EC36-AE9E-AE13-1566C63055E8}"/>
                </a:ext>
              </a:extLst>
            </p:cNvPr>
            <p:cNvGrpSpPr/>
            <p:nvPr/>
          </p:nvGrpSpPr>
          <p:grpSpPr>
            <a:xfrm>
              <a:off x="2438169" y="190957"/>
              <a:ext cx="2918099" cy="781051"/>
              <a:chOff x="458611" y="-1705663"/>
              <a:chExt cx="3093173" cy="951198"/>
            </a:xfrm>
          </p:grpSpPr>
          <p:sp>
            <p:nvSpPr>
              <p:cNvPr id="58" name="Cuadro de texto 2">
                <a:extLst>
                  <a:ext uri="{FF2B5EF4-FFF2-40B4-BE49-F238E27FC236}">
                    <a16:creationId xmlns:a16="http://schemas.microsoft.com/office/drawing/2014/main" id="{5536751D-3BFA-0036-3342-4B2F521EA90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18755" y="-1705663"/>
                <a:ext cx="2133029" cy="857251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algn="ctr"/>
                <a:r>
                  <a:rPr lang="es-ES" sz="700" b="1" dirty="0">
                    <a:solidFill>
                      <a:srgbClr val="00206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CIGECOM</a:t>
                </a:r>
                <a:endParaRPr lang="es-MX" sz="1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algn="just"/>
                <a:r>
                  <a:rPr lang="es-ES" sz="7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Congreso Internacional en Gestión Competitiva, Tecnología e Innovación, Coloquio estudiantil y IV Encuentro de Investigadores de la Red Iberoamericana RITMMA 2021</a:t>
                </a:r>
                <a:endParaRPr lang="es-MX" sz="1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  <p:pic>
            <p:nvPicPr>
              <p:cNvPr id="59" name="Imagen 58" descr="Boomerang">
                <a:extLst>
                  <a:ext uri="{FF2B5EF4-FFF2-40B4-BE49-F238E27FC236}">
                    <a16:creationId xmlns:a16="http://schemas.microsoft.com/office/drawing/2014/main" id="{63FE3574-53C6-01D2-7C23-42FB022097B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0360"/>
              <a:stretch/>
            </p:blipFill>
            <p:spPr bwMode="auto">
              <a:xfrm>
                <a:off x="458611" y="-1701686"/>
                <a:ext cx="1040317" cy="947221"/>
              </a:xfrm>
              <a:prstGeom prst="rect">
                <a:avLst/>
              </a:prstGeom>
              <a:noFill/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</p:grpSp>
        <p:pic>
          <p:nvPicPr>
            <p:cNvPr id="60" name="Imagen 59">
              <a:extLst>
                <a:ext uri="{FF2B5EF4-FFF2-40B4-BE49-F238E27FC236}">
                  <a16:creationId xmlns:a16="http://schemas.microsoft.com/office/drawing/2014/main" id="{A41B548C-5780-40B5-B5E1-E2DA3CDFC84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13688" y="574470"/>
              <a:ext cx="1342432" cy="4070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1" name="Imagen 60">
              <a:extLst>
                <a:ext uri="{FF2B5EF4-FFF2-40B4-BE49-F238E27FC236}">
                  <a16:creationId xmlns:a16="http://schemas.microsoft.com/office/drawing/2014/main" id="{C9AE5C5A-7A9D-18F4-9A90-8B45C413B4E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43287" y="221570"/>
              <a:ext cx="1342432" cy="360005"/>
            </a:xfrm>
            <a:prstGeom prst="rect">
              <a:avLst/>
            </a:prstGeom>
            <a:noFill/>
          </p:spPr>
        </p:pic>
        <p:pic>
          <p:nvPicPr>
            <p:cNvPr id="62" name="Imagen 61">
              <a:extLst>
                <a:ext uri="{FF2B5EF4-FFF2-40B4-BE49-F238E27FC236}">
                  <a16:creationId xmlns:a16="http://schemas.microsoft.com/office/drawing/2014/main" id="{9452BF1A-7F5D-3302-B433-7DF840DDE71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68540" y="242198"/>
              <a:ext cx="829310" cy="639445"/>
            </a:xfrm>
            <a:prstGeom prst="rect">
              <a:avLst/>
            </a:prstGeom>
            <a:noFill/>
          </p:spPr>
        </p:pic>
      </p:grpSp>
      <p:sp>
        <p:nvSpPr>
          <p:cNvPr id="12" name="Rectángulo 11">
            <a:extLst>
              <a:ext uri="{FF2B5EF4-FFF2-40B4-BE49-F238E27FC236}">
                <a16:creationId xmlns:a16="http://schemas.microsoft.com/office/drawing/2014/main" id="{997ABFDB-0C0E-972A-E050-784A09B1305D}"/>
              </a:ext>
            </a:extLst>
          </p:cNvPr>
          <p:cNvSpPr/>
          <p:nvPr/>
        </p:nvSpPr>
        <p:spPr>
          <a:xfrm>
            <a:off x="0" y="6490270"/>
            <a:ext cx="12192000" cy="367730"/>
          </a:xfrm>
          <a:prstGeom prst="rect">
            <a:avLst/>
          </a:prstGeom>
          <a:solidFill>
            <a:srgbClr val="742F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dirty="0"/>
              <a:t>Lic. Kevin Roque Rubio – Maestría en Ciencias Económico Administrativas – (6°cuatrimestre)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F4D3D390-26D6-02F2-420B-A355F095B625}"/>
              </a:ext>
            </a:extLst>
          </p:cNvPr>
          <p:cNvSpPr txBox="1"/>
          <p:nvPr/>
        </p:nvSpPr>
        <p:spPr>
          <a:xfrm>
            <a:off x="413184" y="1524524"/>
            <a:ext cx="6022372" cy="57656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dirty="0"/>
              <a:t>METODOLOGÍA</a:t>
            </a:r>
            <a:endParaRPr lang="es-MX" sz="2800" dirty="0"/>
          </a:p>
          <a:p>
            <a:pPr algn="just"/>
            <a:endParaRPr lang="es-ES" dirty="0"/>
          </a:p>
          <a:p>
            <a:pPr algn="just">
              <a:spcAft>
                <a:spcPts val="800"/>
              </a:spcAft>
            </a:pPr>
            <a:r>
              <a:rPr lang="es-ES" dirty="0"/>
              <a:t>En esta investigación se siguió la descomposición de Oaxaca-</a:t>
            </a:r>
            <a:r>
              <a:rPr lang="es-ES" dirty="0" err="1"/>
              <a:t>Blinder</a:t>
            </a:r>
            <a:r>
              <a:rPr lang="es-ES" dirty="0"/>
              <a:t> propuesta por </a:t>
            </a:r>
            <a:r>
              <a:rPr lang="es-ES" dirty="0" err="1"/>
              <a:t>Jann</a:t>
            </a:r>
            <a:r>
              <a:rPr lang="es-ES" dirty="0"/>
              <a:t> (2008). Con la intención de analizar las características de las brechas salariales de 2018 y 2023.</a:t>
            </a:r>
            <a:endParaRPr lang="es-MX" dirty="0"/>
          </a:p>
          <a:p>
            <a:pPr algn="just">
              <a:spcAft>
                <a:spcPts val="800"/>
              </a:spcAft>
            </a:pPr>
            <a:endParaRPr lang="es-MX" b="1" dirty="0"/>
          </a:p>
          <a:p>
            <a:pPr algn="just">
              <a:spcAft>
                <a:spcPts val="800"/>
              </a:spcAft>
            </a:pPr>
            <a:r>
              <a:rPr lang="es-MX" b="1" dirty="0"/>
              <a:t>Aplicación: </a:t>
            </a:r>
          </a:p>
          <a:p>
            <a:pPr algn="just">
              <a:spcAft>
                <a:spcPts val="800"/>
              </a:spcAft>
            </a:pPr>
            <a:r>
              <a:rPr lang="es-ES" dirty="0"/>
              <a:t>Se estimaron dos regresiones, una para el grupo A ( para mujeres)  y otra para el grupo B (para hombres). La variable dependiente de las regresiones es Y(logaritmo natural (</a:t>
            </a:r>
            <a:r>
              <a:rPr lang="es-ES" dirty="0" err="1"/>
              <a:t>ln</a:t>
            </a:r>
            <a:r>
              <a:rPr lang="es-ES" dirty="0"/>
              <a:t>) del salario), y un conjunto de variables (independientes) que inciden en el salario (educación, edad, estado civil, experiencia, profesionista).</a:t>
            </a:r>
            <a:endParaRPr lang="es-MX" dirty="0"/>
          </a:p>
          <a:p>
            <a:pPr algn="just">
              <a:spcAft>
                <a:spcPts val="800"/>
              </a:spcAft>
            </a:pPr>
            <a:endParaRPr lang="es-MX" dirty="0"/>
          </a:p>
          <a:p>
            <a:pPr algn="just">
              <a:spcAft>
                <a:spcPts val="800"/>
              </a:spcAft>
            </a:pPr>
            <a:endParaRPr lang="es-MX" dirty="0"/>
          </a:p>
          <a:p>
            <a:pPr algn="just">
              <a:spcAft>
                <a:spcPts val="800"/>
              </a:spcAft>
            </a:pPr>
            <a:endParaRPr lang="es-MX" dirty="0"/>
          </a:p>
          <a:p>
            <a:endParaRPr lang="es-MX" sz="1000" dirty="0"/>
          </a:p>
          <a:p>
            <a:endParaRPr lang="es-MX" sz="1000"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D515D883-637D-F685-1F86-208C1DF553D1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9840" r="20693"/>
          <a:stretch/>
        </p:blipFill>
        <p:spPr>
          <a:xfrm>
            <a:off x="6746724" y="1179914"/>
            <a:ext cx="5422448" cy="5310356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BB589AC5-6623-B6A8-240D-DDB74F548865}"/>
              </a:ext>
            </a:extLst>
          </p:cNvPr>
          <p:cNvSpPr/>
          <p:nvPr/>
        </p:nvSpPr>
        <p:spPr>
          <a:xfrm>
            <a:off x="10617200" y="0"/>
            <a:ext cx="1574800" cy="11799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dirty="0"/>
              <a:t>Área de video si lo graban en ZOOM</a:t>
            </a:r>
          </a:p>
          <a:p>
            <a:pPr algn="ctr"/>
            <a:r>
              <a:rPr lang="es-MX" sz="1400" dirty="0"/>
              <a:t>(quita este recuadro)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0685AF95-3CB3-2BF0-123F-7AA7D78B18BE}"/>
              </a:ext>
            </a:extLst>
          </p:cNvPr>
          <p:cNvSpPr txBox="1"/>
          <p:nvPr/>
        </p:nvSpPr>
        <p:spPr>
          <a:xfrm>
            <a:off x="4203700" y="3237"/>
            <a:ext cx="632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800" b="1" i="1" dirty="0">
                <a:solidFill>
                  <a:srgbClr val="C00000"/>
                </a:solidFill>
              </a:rPr>
              <a:t>TEMA DE TESIS</a:t>
            </a: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1FA5A0F3-65B3-D57B-8957-D10D5502214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966014" y="5817941"/>
            <a:ext cx="1329264" cy="1026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55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0A056C-F22C-E12E-E885-08177DFEF4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o 9">
            <a:extLst>
              <a:ext uri="{FF2B5EF4-FFF2-40B4-BE49-F238E27FC236}">
                <a16:creationId xmlns:a16="http://schemas.microsoft.com/office/drawing/2014/main" id="{9A342336-E3B8-6C07-BA1E-D31CCF7BDEAC}"/>
              </a:ext>
            </a:extLst>
          </p:cNvPr>
          <p:cNvGrpSpPr/>
          <p:nvPr/>
        </p:nvGrpSpPr>
        <p:grpSpPr>
          <a:xfrm>
            <a:off x="0" y="4160"/>
            <a:ext cx="12122584" cy="1212330"/>
            <a:chOff x="221816" y="147783"/>
            <a:chExt cx="12122584" cy="1212330"/>
          </a:xfrm>
        </p:grpSpPr>
        <p:pic>
          <p:nvPicPr>
            <p:cNvPr id="52" name="Imagen 51">
              <a:extLst>
                <a:ext uri="{FF2B5EF4-FFF2-40B4-BE49-F238E27FC236}">
                  <a16:creationId xmlns:a16="http://schemas.microsoft.com/office/drawing/2014/main" id="{6CB5DF3E-DCA0-1BE6-6419-B90BA190209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1816" y="147783"/>
              <a:ext cx="6506483" cy="1181265"/>
            </a:xfrm>
            <a:prstGeom prst="rect">
              <a:avLst/>
            </a:prstGeom>
          </p:spPr>
        </p:pic>
        <p:sp>
          <p:nvSpPr>
            <p:cNvPr id="53" name="Rectángulo 52">
              <a:extLst>
                <a:ext uri="{FF2B5EF4-FFF2-40B4-BE49-F238E27FC236}">
                  <a16:creationId xmlns:a16="http://schemas.microsoft.com/office/drawing/2014/main" id="{23EEC97F-1335-C449-35B4-6BC12EE3E519}"/>
                </a:ext>
              </a:extLst>
            </p:cNvPr>
            <p:cNvSpPr/>
            <p:nvPr/>
          </p:nvSpPr>
          <p:spPr>
            <a:xfrm>
              <a:off x="6657372" y="964584"/>
              <a:ext cx="5687028" cy="367730"/>
            </a:xfrm>
            <a:prstGeom prst="rect">
              <a:avLst/>
            </a:prstGeom>
            <a:solidFill>
              <a:srgbClr val="742F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54" name="CuadroTexto 53">
              <a:extLst>
                <a:ext uri="{FF2B5EF4-FFF2-40B4-BE49-F238E27FC236}">
                  <a16:creationId xmlns:a16="http://schemas.microsoft.com/office/drawing/2014/main" id="{D8980F67-5007-812B-D3D2-74E149AA914C}"/>
                </a:ext>
              </a:extLst>
            </p:cNvPr>
            <p:cNvSpPr txBox="1"/>
            <p:nvPr/>
          </p:nvSpPr>
          <p:spPr>
            <a:xfrm>
              <a:off x="4550572" y="1002495"/>
              <a:ext cx="595283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400" b="1" dirty="0">
                  <a:solidFill>
                    <a:schemeClr val="bg1"/>
                  </a:solidFill>
                </a:rPr>
                <a:t>Facultad de Contabilidad y Administración- 10, 11 y 12 de noviembre 2021</a:t>
              </a:r>
            </a:p>
          </p:txBody>
        </p:sp>
        <p:sp>
          <p:nvSpPr>
            <p:cNvPr id="55" name="CuadroTexto 54">
              <a:extLst>
                <a:ext uri="{FF2B5EF4-FFF2-40B4-BE49-F238E27FC236}">
                  <a16:creationId xmlns:a16="http://schemas.microsoft.com/office/drawing/2014/main" id="{5197409D-0063-95F2-BE29-F66CB25CB181}"/>
                </a:ext>
              </a:extLst>
            </p:cNvPr>
            <p:cNvSpPr txBox="1"/>
            <p:nvPr/>
          </p:nvSpPr>
          <p:spPr>
            <a:xfrm>
              <a:off x="635000" y="1052336"/>
              <a:ext cx="288200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1400" dirty="0"/>
                <a:t>Universidad Autónoma de Querétaro</a:t>
              </a:r>
            </a:p>
          </p:txBody>
        </p:sp>
        <p:pic>
          <p:nvPicPr>
            <p:cNvPr id="56" name="Imagen 55">
              <a:extLst>
                <a:ext uri="{FF2B5EF4-FFF2-40B4-BE49-F238E27FC236}">
                  <a16:creationId xmlns:a16="http://schemas.microsoft.com/office/drawing/2014/main" id="{99181974-DC9E-41DE-FDE6-7C7EEC3BD7D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27408" y="253638"/>
              <a:ext cx="624078" cy="824051"/>
            </a:xfrm>
            <a:prstGeom prst="rect">
              <a:avLst/>
            </a:prstGeom>
          </p:spPr>
        </p:pic>
        <p:grpSp>
          <p:nvGrpSpPr>
            <p:cNvPr id="57" name="Grupo 56">
              <a:extLst>
                <a:ext uri="{FF2B5EF4-FFF2-40B4-BE49-F238E27FC236}">
                  <a16:creationId xmlns:a16="http://schemas.microsoft.com/office/drawing/2014/main" id="{02564C6C-EF0D-EB6B-1AA3-F9101246619D}"/>
                </a:ext>
              </a:extLst>
            </p:cNvPr>
            <p:cNvGrpSpPr/>
            <p:nvPr/>
          </p:nvGrpSpPr>
          <p:grpSpPr>
            <a:xfrm>
              <a:off x="2438169" y="190957"/>
              <a:ext cx="2918099" cy="781051"/>
              <a:chOff x="458611" y="-1705663"/>
              <a:chExt cx="3093173" cy="951198"/>
            </a:xfrm>
          </p:grpSpPr>
          <p:sp>
            <p:nvSpPr>
              <p:cNvPr id="58" name="Cuadro de texto 2">
                <a:extLst>
                  <a:ext uri="{FF2B5EF4-FFF2-40B4-BE49-F238E27FC236}">
                    <a16:creationId xmlns:a16="http://schemas.microsoft.com/office/drawing/2014/main" id="{A9C74F30-9151-A039-02A6-FA925CA825E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18755" y="-1705663"/>
                <a:ext cx="2133029" cy="857251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algn="ctr"/>
                <a:r>
                  <a:rPr lang="es-ES" sz="700" b="1" dirty="0">
                    <a:solidFill>
                      <a:srgbClr val="00206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CIGECOM</a:t>
                </a:r>
                <a:endParaRPr lang="es-MX" sz="1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algn="just"/>
                <a:r>
                  <a:rPr lang="es-ES" sz="7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Congreso Internacional en Gestión Competitiva, Tecnología e Innovación, Coloquio estudiantil y IV Encuentro de Investigadores de la Red Iberoamericana RITMMA 2021</a:t>
                </a:r>
                <a:endParaRPr lang="es-MX" sz="1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  <p:pic>
            <p:nvPicPr>
              <p:cNvPr id="59" name="Imagen 58" descr="Boomerang">
                <a:extLst>
                  <a:ext uri="{FF2B5EF4-FFF2-40B4-BE49-F238E27FC236}">
                    <a16:creationId xmlns:a16="http://schemas.microsoft.com/office/drawing/2014/main" id="{AF9D212F-44A5-3655-3A0F-6891456BCC3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0360"/>
              <a:stretch/>
            </p:blipFill>
            <p:spPr bwMode="auto">
              <a:xfrm>
                <a:off x="458611" y="-1701686"/>
                <a:ext cx="1040317" cy="947221"/>
              </a:xfrm>
              <a:prstGeom prst="rect">
                <a:avLst/>
              </a:prstGeom>
              <a:noFill/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</p:grpSp>
        <p:pic>
          <p:nvPicPr>
            <p:cNvPr id="60" name="Imagen 59">
              <a:extLst>
                <a:ext uri="{FF2B5EF4-FFF2-40B4-BE49-F238E27FC236}">
                  <a16:creationId xmlns:a16="http://schemas.microsoft.com/office/drawing/2014/main" id="{5808329F-B5C7-BF19-D3C5-6C7B5182AE1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13688" y="574470"/>
              <a:ext cx="1342432" cy="4070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1" name="Imagen 60">
              <a:extLst>
                <a:ext uri="{FF2B5EF4-FFF2-40B4-BE49-F238E27FC236}">
                  <a16:creationId xmlns:a16="http://schemas.microsoft.com/office/drawing/2014/main" id="{70660BDB-02AE-6D89-9FC9-999ACACA977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43287" y="221570"/>
              <a:ext cx="1342432" cy="360005"/>
            </a:xfrm>
            <a:prstGeom prst="rect">
              <a:avLst/>
            </a:prstGeom>
            <a:noFill/>
          </p:spPr>
        </p:pic>
        <p:pic>
          <p:nvPicPr>
            <p:cNvPr id="62" name="Imagen 61">
              <a:extLst>
                <a:ext uri="{FF2B5EF4-FFF2-40B4-BE49-F238E27FC236}">
                  <a16:creationId xmlns:a16="http://schemas.microsoft.com/office/drawing/2014/main" id="{3FD22F7D-6348-8D78-5063-EFF7F336EC0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68540" y="242198"/>
              <a:ext cx="829310" cy="639445"/>
            </a:xfrm>
            <a:prstGeom prst="rect">
              <a:avLst/>
            </a:prstGeom>
            <a:noFill/>
          </p:spPr>
        </p:pic>
      </p:grpSp>
      <p:sp>
        <p:nvSpPr>
          <p:cNvPr id="12" name="Rectángulo 11">
            <a:extLst>
              <a:ext uri="{FF2B5EF4-FFF2-40B4-BE49-F238E27FC236}">
                <a16:creationId xmlns:a16="http://schemas.microsoft.com/office/drawing/2014/main" id="{D7143A7F-DFCC-D253-7C51-4D003E27F795}"/>
              </a:ext>
            </a:extLst>
          </p:cNvPr>
          <p:cNvSpPr/>
          <p:nvPr/>
        </p:nvSpPr>
        <p:spPr>
          <a:xfrm>
            <a:off x="0" y="6490270"/>
            <a:ext cx="12192000" cy="367730"/>
          </a:xfrm>
          <a:prstGeom prst="rect">
            <a:avLst/>
          </a:prstGeom>
          <a:solidFill>
            <a:srgbClr val="742F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dirty="0"/>
              <a:t>Lic. Kevin Roque Rubio – Maestría en Ciencias Económico Administrativas – (6°cuatrimestre)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FD78C3F7-059A-3CF4-7B25-09AE2ADB3320}"/>
              </a:ext>
            </a:extLst>
          </p:cNvPr>
          <p:cNvSpPr txBox="1"/>
          <p:nvPr/>
        </p:nvSpPr>
        <p:spPr>
          <a:xfrm>
            <a:off x="413184" y="1524524"/>
            <a:ext cx="6022372" cy="44422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dirty="0"/>
              <a:t>METODOLOGÍA</a:t>
            </a:r>
            <a:endParaRPr lang="es-MX" sz="2800" dirty="0"/>
          </a:p>
          <a:p>
            <a:pPr algn="just">
              <a:spcAft>
                <a:spcPts val="800"/>
              </a:spcAft>
            </a:pPr>
            <a:r>
              <a:rPr lang="es-MX" dirty="0"/>
              <a:t>Aplicación: </a:t>
            </a:r>
          </a:p>
          <a:p>
            <a:pPr algn="just">
              <a:spcAft>
                <a:spcPts val="800"/>
              </a:spcAft>
            </a:pPr>
            <a:endParaRPr lang="es-MX" dirty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MX" altLang="es-MX" dirty="0"/>
              <a:t>El cálculo de las diferencias entre la media esperada del </a:t>
            </a:r>
            <a:r>
              <a:rPr lang="es-ES" altLang="es-MX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s-ES" altLang="es-MX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ln</a:t>
            </a:r>
            <a:r>
              <a:rPr lang="es-ES" altLang="es-MX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s-ES" altLang="es-MX" dirty="0"/>
              <a:t>del salario de las mujeres</a:t>
            </a:r>
            <a:r>
              <a:rPr lang="es-MX" altLang="es-MX" dirty="0"/>
              <a:t> </a:t>
            </a:r>
            <a:r>
              <a:rPr lang="es-MX" altLang="es-MX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(Y</a:t>
            </a:r>
            <a:r>
              <a:rPr lang="es-MX" altLang="es-MX" baseline="-30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s-MX" altLang="es-MX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s-MX" altLang="es-MX" dirty="0"/>
              <a:t>y la del </a:t>
            </a:r>
            <a:r>
              <a:rPr lang="es-ES" altLang="es-MX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s-ES" altLang="es-MX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ln</a:t>
            </a:r>
            <a:r>
              <a:rPr lang="es-ES" altLang="es-MX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s-ES" altLang="es-MX" dirty="0"/>
              <a:t>del salario de los hombres</a:t>
            </a:r>
            <a:r>
              <a:rPr lang="es-ES" altLang="es-MX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altLang="es-MX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E(Y</a:t>
            </a:r>
            <a:r>
              <a:rPr lang="es-MX" altLang="es-MX" baseline="-30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es-MX" altLang="es-MX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s-MX" altLang="es-MX" dirty="0"/>
              <a:t>se define como: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s-MX" altLang="es-MX" sz="1600" dirty="0">
              <a:latin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MX" altLang="es-MX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 = E(Y</a:t>
            </a:r>
            <a:r>
              <a:rPr lang="es-MX" altLang="es-MX" baseline="-30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s-MX" altLang="es-MX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) − E(Y</a:t>
            </a:r>
            <a:r>
              <a:rPr lang="es-MX" altLang="es-MX" baseline="-30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es-MX" altLang="es-MX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) </a:t>
            </a:r>
            <a:r>
              <a:rPr lang="es-MX" altLang="es-MX" dirty="0"/>
              <a:t>y se puede calcular con el modelo lineal </a:t>
            </a:r>
          </a:p>
          <a:p>
            <a:pPr algn="just">
              <a:spcAft>
                <a:spcPts val="800"/>
              </a:spcAft>
            </a:pPr>
            <a:endParaRPr lang="es-MX" dirty="0"/>
          </a:p>
          <a:p>
            <a:pPr algn="just">
              <a:spcAft>
                <a:spcPts val="800"/>
              </a:spcAft>
            </a:pPr>
            <a:endParaRPr lang="es-MX" dirty="0"/>
          </a:p>
          <a:p>
            <a:endParaRPr lang="es-MX" sz="1000" dirty="0"/>
          </a:p>
          <a:p>
            <a:endParaRPr lang="es-ES" dirty="0"/>
          </a:p>
          <a:p>
            <a:r>
              <a:rPr lang="es-ES" dirty="0"/>
              <a:t>Donde </a:t>
            </a:r>
            <a:r>
              <a:rPr lang="es-E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 </a:t>
            </a:r>
            <a:r>
              <a:rPr lang="es-ES" dirty="0"/>
              <a:t>es un vector de las variables independiente, </a:t>
            </a:r>
            <a:r>
              <a:rPr lang="es-E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β </a:t>
            </a:r>
            <a:r>
              <a:rPr lang="es-ES" dirty="0"/>
              <a:t>son los coeficientes asociados a las variables.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526790BE-4D3D-E49C-D83D-8CDB98B90FF3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9840" r="20693"/>
          <a:stretch/>
        </p:blipFill>
        <p:spPr>
          <a:xfrm>
            <a:off x="6746724" y="1179914"/>
            <a:ext cx="5422448" cy="5310356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13116426-62E1-A7D6-7184-C9BE31108194}"/>
              </a:ext>
            </a:extLst>
          </p:cNvPr>
          <p:cNvSpPr/>
          <p:nvPr/>
        </p:nvSpPr>
        <p:spPr>
          <a:xfrm>
            <a:off x="10617200" y="0"/>
            <a:ext cx="1574800" cy="11799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dirty="0"/>
              <a:t>Área de video si lo graban en ZOOM</a:t>
            </a:r>
          </a:p>
          <a:p>
            <a:pPr algn="ctr"/>
            <a:r>
              <a:rPr lang="es-MX" sz="1400" dirty="0"/>
              <a:t>(quita este recuadro)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B61872DA-993A-A24F-EE72-8648C1A7D5E8}"/>
              </a:ext>
            </a:extLst>
          </p:cNvPr>
          <p:cNvSpPr txBox="1"/>
          <p:nvPr/>
        </p:nvSpPr>
        <p:spPr>
          <a:xfrm>
            <a:off x="4203700" y="3237"/>
            <a:ext cx="632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800" b="1" i="1" dirty="0">
                <a:solidFill>
                  <a:srgbClr val="C00000"/>
                </a:solidFill>
              </a:rPr>
              <a:t>TEMA DE TESIS</a:t>
            </a: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B5E47DC2-A5DB-212B-F48B-7038A522744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966014" y="5817941"/>
            <a:ext cx="1329264" cy="1026026"/>
          </a:xfrm>
          <a:prstGeom prst="rect">
            <a:avLst/>
          </a:prstGeom>
        </p:spPr>
      </p:pic>
      <p:pic>
        <p:nvPicPr>
          <p:cNvPr id="1029" name="Imagen 1">
            <a:extLst>
              <a:ext uri="{FF2B5EF4-FFF2-40B4-BE49-F238E27FC236}">
                <a16:creationId xmlns:a16="http://schemas.microsoft.com/office/drawing/2014/main" id="{43A50D71-7400-A8BD-5685-A63781E077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958" y="4399392"/>
            <a:ext cx="4318000" cy="642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52873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53076B-BC30-125D-764E-9036F5E7E6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o 9">
            <a:extLst>
              <a:ext uri="{FF2B5EF4-FFF2-40B4-BE49-F238E27FC236}">
                <a16:creationId xmlns:a16="http://schemas.microsoft.com/office/drawing/2014/main" id="{289D0A22-C392-9575-78E7-22313CFE10E1}"/>
              </a:ext>
            </a:extLst>
          </p:cNvPr>
          <p:cNvGrpSpPr/>
          <p:nvPr/>
        </p:nvGrpSpPr>
        <p:grpSpPr>
          <a:xfrm>
            <a:off x="0" y="4160"/>
            <a:ext cx="12122584" cy="1212330"/>
            <a:chOff x="221816" y="147783"/>
            <a:chExt cx="12122584" cy="1212330"/>
          </a:xfrm>
        </p:grpSpPr>
        <p:pic>
          <p:nvPicPr>
            <p:cNvPr id="52" name="Imagen 51">
              <a:extLst>
                <a:ext uri="{FF2B5EF4-FFF2-40B4-BE49-F238E27FC236}">
                  <a16:creationId xmlns:a16="http://schemas.microsoft.com/office/drawing/2014/main" id="{80DE59E3-10CB-B264-1225-C97D7DDCA00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1816" y="147783"/>
              <a:ext cx="6506483" cy="1181265"/>
            </a:xfrm>
            <a:prstGeom prst="rect">
              <a:avLst/>
            </a:prstGeom>
          </p:spPr>
        </p:pic>
        <p:sp>
          <p:nvSpPr>
            <p:cNvPr id="53" name="Rectángulo 52">
              <a:extLst>
                <a:ext uri="{FF2B5EF4-FFF2-40B4-BE49-F238E27FC236}">
                  <a16:creationId xmlns:a16="http://schemas.microsoft.com/office/drawing/2014/main" id="{3A4F2186-BDFA-138C-541F-BA0667444BAE}"/>
                </a:ext>
              </a:extLst>
            </p:cNvPr>
            <p:cNvSpPr/>
            <p:nvPr/>
          </p:nvSpPr>
          <p:spPr>
            <a:xfrm>
              <a:off x="6657372" y="964584"/>
              <a:ext cx="5687028" cy="367730"/>
            </a:xfrm>
            <a:prstGeom prst="rect">
              <a:avLst/>
            </a:prstGeom>
            <a:solidFill>
              <a:srgbClr val="742F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54" name="CuadroTexto 53">
              <a:extLst>
                <a:ext uri="{FF2B5EF4-FFF2-40B4-BE49-F238E27FC236}">
                  <a16:creationId xmlns:a16="http://schemas.microsoft.com/office/drawing/2014/main" id="{7A1A2F9D-42AA-4A5E-B374-733D8D4B833A}"/>
                </a:ext>
              </a:extLst>
            </p:cNvPr>
            <p:cNvSpPr txBox="1"/>
            <p:nvPr/>
          </p:nvSpPr>
          <p:spPr>
            <a:xfrm>
              <a:off x="4550572" y="1002495"/>
              <a:ext cx="595283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400" b="1" dirty="0">
                  <a:solidFill>
                    <a:schemeClr val="bg1"/>
                  </a:solidFill>
                </a:rPr>
                <a:t>Facultad de Contabilidad y Administración- 10, 11 y 12 de noviembre 2021</a:t>
              </a:r>
            </a:p>
          </p:txBody>
        </p:sp>
        <p:sp>
          <p:nvSpPr>
            <p:cNvPr id="55" name="CuadroTexto 54">
              <a:extLst>
                <a:ext uri="{FF2B5EF4-FFF2-40B4-BE49-F238E27FC236}">
                  <a16:creationId xmlns:a16="http://schemas.microsoft.com/office/drawing/2014/main" id="{39E4E706-36BF-DBF8-F06C-4C2B375C6CA9}"/>
                </a:ext>
              </a:extLst>
            </p:cNvPr>
            <p:cNvSpPr txBox="1"/>
            <p:nvPr/>
          </p:nvSpPr>
          <p:spPr>
            <a:xfrm>
              <a:off x="635000" y="1052336"/>
              <a:ext cx="288200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1400" dirty="0"/>
                <a:t>Universidad Autónoma de Querétaro</a:t>
              </a:r>
            </a:p>
          </p:txBody>
        </p:sp>
        <p:pic>
          <p:nvPicPr>
            <p:cNvPr id="56" name="Imagen 55">
              <a:extLst>
                <a:ext uri="{FF2B5EF4-FFF2-40B4-BE49-F238E27FC236}">
                  <a16:creationId xmlns:a16="http://schemas.microsoft.com/office/drawing/2014/main" id="{739E37F2-D9C7-1753-F3AB-91B71E29278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27408" y="253638"/>
              <a:ext cx="624078" cy="824051"/>
            </a:xfrm>
            <a:prstGeom prst="rect">
              <a:avLst/>
            </a:prstGeom>
          </p:spPr>
        </p:pic>
        <p:grpSp>
          <p:nvGrpSpPr>
            <p:cNvPr id="57" name="Grupo 56">
              <a:extLst>
                <a:ext uri="{FF2B5EF4-FFF2-40B4-BE49-F238E27FC236}">
                  <a16:creationId xmlns:a16="http://schemas.microsoft.com/office/drawing/2014/main" id="{B2C2081D-1E3A-B117-0F39-35D427E690DD}"/>
                </a:ext>
              </a:extLst>
            </p:cNvPr>
            <p:cNvGrpSpPr/>
            <p:nvPr/>
          </p:nvGrpSpPr>
          <p:grpSpPr>
            <a:xfrm>
              <a:off x="2438169" y="190957"/>
              <a:ext cx="2918099" cy="781051"/>
              <a:chOff x="458611" y="-1705663"/>
              <a:chExt cx="3093173" cy="951198"/>
            </a:xfrm>
          </p:grpSpPr>
          <p:sp>
            <p:nvSpPr>
              <p:cNvPr id="58" name="Cuadro de texto 2">
                <a:extLst>
                  <a:ext uri="{FF2B5EF4-FFF2-40B4-BE49-F238E27FC236}">
                    <a16:creationId xmlns:a16="http://schemas.microsoft.com/office/drawing/2014/main" id="{BCC7AD3E-B951-10C2-B333-82CE126A4E8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18755" y="-1705663"/>
                <a:ext cx="2133029" cy="857251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algn="ctr"/>
                <a:r>
                  <a:rPr lang="es-ES" sz="700" b="1" dirty="0">
                    <a:solidFill>
                      <a:srgbClr val="00206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CIGECOM</a:t>
                </a:r>
                <a:endParaRPr lang="es-MX" sz="1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algn="just"/>
                <a:r>
                  <a:rPr lang="es-ES" sz="7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Congreso Internacional en Gestión Competitiva, Tecnología e Innovación, Coloquio estudiantil y IV Encuentro de Investigadores de la Red Iberoamericana RITMMA 2021</a:t>
                </a:r>
                <a:endParaRPr lang="es-MX" sz="1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  <p:pic>
            <p:nvPicPr>
              <p:cNvPr id="59" name="Imagen 58" descr="Boomerang">
                <a:extLst>
                  <a:ext uri="{FF2B5EF4-FFF2-40B4-BE49-F238E27FC236}">
                    <a16:creationId xmlns:a16="http://schemas.microsoft.com/office/drawing/2014/main" id="{EDDB2FDE-6168-C807-B7BF-50FFCBDEABE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0360"/>
              <a:stretch/>
            </p:blipFill>
            <p:spPr bwMode="auto">
              <a:xfrm>
                <a:off x="458611" y="-1701686"/>
                <a:ext cx="1040317" cy="947221"/>
              </a:xfrm>
              <a:prstGeom prst="rect">
                <a:avLst/>
              </a:prstGeom>
              <a:noFill/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</p:grpSp>
        <p:pic>
          <p:nvPicPr>
            <p:cNvPr id="60" name="Imagen 59">
              <a:extLst>
                <a:ext uri="{FF2B5EF4-FFF2-40B4-BE49-F238E27FC236}">
                  <a16:creationId xmlns:a16="http://schemas.microsoft.com/office/drawing/2014/main" id="{A7C76882-86B6-F8E5-ED6D-EF9A7A582B5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13688" y="574470"/>
              <a:ext cx="1342432" cy="4070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1" name="Imagen 60">
              <a:extLst>
                <a:ext uri="{FF2B5EF4-FFF2-40B4-BE49-F238E27FC236}">
                  <a16:creationId xmlns:a16="http://schemas.microsoft.com/office/drawing/2014/main" id="{E0BCFDEC-B146-7365-258E-50DFE23088A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43287" y="221570"/>
              <a:ext cx="1342432" cy="360005"/>
            </a:xfrm>
            <a:prstGeom prst="rect">
              <a:avLst/>
            </a:prstGeom>
            <a:noFill/>
          </p:spPr>
        </p:pic>
        <p:pic>
          <p:nvPicPr>
            <p:cNvPr id="62" name="Imagen 61">
              <a:extLst>
                <a:ext uri="{FF2B5EF4-FFF2-40B4-BE49-F238E27FC236}">
                  <a16:creationId xmlns:a16="http://schemas.microsoft.com/office/drawing/2014/main" id="{104464B3-1D99-38E0-75F0-A3CB11FE6E2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68540" y="242198"/>
              <a:ext cx="829310" cy="639445"/>
            </a:xfrm>
            <a:prstGeom prst="rect">
              <a:avLst/>
            </a:prstGeom>
            <a:noFill/>
          </p:spPr>
        </p:pic>
      </p:grpSp>
      <p:sp>
        <p:nvSpPr>
          <p:cNvPr id="12" name="Rectángulo 11">
            <a:extLst>
              <a:ext uri="{FF2B5EF4-FFF2-40B4-BE49-F238E27FC236}">
                <a16:creationId xmlns:a16="http://schemas.microsoft.com/office/drawing/2014/main" id="{C9826781-0588-88DC-A25C-5F90EB715F79}"/>
              </a:ext>
            </a:extLst>
          </p:cNvPr>
          <p:cNvSpPr/>
          <p:nvPr/>
        </p:nvSpPr>
        <p:spPr>
          <a:xfrm>
            <a:off x="0" y="6490270"/>
            <a:ext cx="12192000" cy="367730"/>
          </a:xfrm>
          <a:prstGeom prst="rect">
            <a:avLst/>
          </a:prstGeom>
          <a:solidFill>
            <a:srgbClr val="742F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dirty="0"/>
              <a:t>Lic. Kevin Roque Rubio – Maestría en Ciencias Económico Administrativas – (6°cuatrimestre)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4C8E9BB8-E847-027E-2CAB-64F2B461A34F}"/>
              </a:ext>
            </a:extLst>
          </p:cNvPr>
          <p:cNvSpPr txBox="1"/>
          <p:nvPr/>
        </p:nvSpPr>
        <p:spPr>
          <a:xfrm>
            <a:off x="413184" y="1524524"/>
            <a:ext cx="602237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dirty="0"/>
              <a:t>METODOLOGÍA</a:t>
            </a:r>
            <a:endParaRPr lang="es-MX" sz="2800" dirty="0"/>
          </a:p>
          <a:p>
            <a:pPr algn="just">
              <a:spcAft>
                <a:spcPts val="800"/>
              </a:spcAft>
            </a:pPr>
            <a:r>
              <a:rPr lang="es-MX" dirty="0"/>
              <a:t>Aplicación: </a:t>
            </a:r>
          </a:p>
          <a:p>
            <a:pPr algn="just">
              <a:spcAft>
                <a:spcPts val="800"/>
              </a:spcAft>
            </a:pPr>
            <a:endParaRPr lang="es-MX" altLang="es-MX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800"/>
              </a:spcAft>
            </a:pPr>
            <a:r>
              <a:rPr lang="es-MX" altLang="es-MX" dirty="0"/>
              <a:t>La diferencia entre las dos estimaciones se puede escribir como</a:t>
            </a:r>
          </a:p>
          <a:p>
            <a:pPr algn="just">
              <a:spcAft>
                <a:spcPts val="800"/>
              </a:spcAft>
            </a:pPr>
            <a:endParaRPr lang="es-MX" altLang="es-MX" sz="1600" dirty="0">
              <a:latin typeface="Arial" panose="020B0604020202020204" pitchFamily="34" charset="0"/>
            </a:endParaRPr>
          </a:p>
          <a:p>
            <a:pPr algn="just">
              <a:spcAft>
                <a:spcPts val="800"/>
              </a:spcAft>
            </a:pPr>
            <a:endParaRPr lang="es-MX" dirty="0"/>
          </a:p>
          <a:p>
            <a:pPr algn="just">
              <a:spcAft>
                <a:spcPts val="800"/>
              </a:spcAft>
            </a:pPr>
            <a:endParaRPr lang="es-MX" altLang="es-MX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800"/>
              </a:spcAft>
            </a:pPr>
            <a:r>
              <a:rPr lang="es-MX" altLang="es-MX" dirty="0"/>
              <a:t>Para analizar la contribución de las variables a la diferencia anterior R se puede escribir como </a:t>
            </a:r>
          </a:p>
          <a:p>
            <a:pPr algn="just">
              <a:spcAft>
                <a:spcPts val="800"/>
              </a:spcAft>
            </a:pPr>
            <a:endParaRPr lang="es-MX" dirty="0"/>
          </a:p>
          <a:p>
            <a:pPr algn="just">
              <a:spcAft>
                <a:spcPts val="800"/>
              </a:spcAft>
            </a:pPr>
            <a:endParaRPr lang="es-MX" altLang="es-MX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MX" sz="1000" dirty="0"/>
          </a:p>
          <a:p>
            <a:endParaRPr lang="es-MX" sz="1000"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F6E4343F-46CF-6B53-0C27-5100658C18D1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9840" r="20693"/>
          <a:stretch/>
        </p:blipFill>
        <p:spPr>
          <a:xfrm>
            <a:off x="6746724" y="1179914"/>
            <a:ext cx="5422448" cy="5310356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F937A3F1-E683-8A24-4A64-CBBBB3CEBBE7}"/>
              </a:ext>
            </a:extLst>
          </p:cNvPr>
          <p:cNvSpPr/>
          <p:nvPr/>
        </p:nvSpPr>
        <p:spPr>
          <a:xfrm>
            <a:off x="10617200" y="0"/>
            <a:ext cx="1574800" cy="11799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dirty="0"/>
              <a:t>Área de video si lo graban en ZOOM</a:t>
            </a:r>
          </a:p>
          <a:p>
            <a:pPr algn="ctr"/>
            <a:r>
              <a:rPr lang="es-MX" sz="1400" dirty="0"/>
              <a:t>(quita este recuadro)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5C787502-B32A-A475-662B-D397983B84E1}"/>
              </a:ext>
            </a:extLst>
          </p:cNvPr>
          <p:cNvSpPr txBox="1"/>
          <p:nvPr/>
        </p:nvSpPr>
        <p:spPr>
          <a:xfrm>
            <a:off x="4203700" y="3237"/>
            <a:ext cx="632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800" b="1" i="1" dirty="0">
                <a:solidFill>
                  <a:srgbClr val="C00000"/>
                </a:solidFill>
              </a:rPr>
              <a:t>TEMA DE TESIS</a:t>
            </a: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981E2EEA-05B8-6857-31D2-4E49E54B25E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966014" y="5817941"/>
            <a:ext cx="1329264" cy="1026026"/>
          </a:xfrm>
          <a:prstGeom prst="rect">
            <a:avLst/>
          </a:prstGeom>
        </p:spPr>
      </p:pic>
      <p:pic>
        <p:nvPicPr>
          <p:cNvPr id="2054" name="Imagen 2">
            <a:extLst>
              <a:ext uri="{FF2B5EF4-FFF2-40B4-BE49-F238E27FC236}">
                <a16:creationId xmlns:a16="http://schemas.microsoft.com/office/drawing/2014/main" id="{43263678-BD6C-F380-FF1C-17C13BE634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585" y="3673380"/>
            <a:ext cx="6063555" cy="572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Imagen 3">
            <a:extLst>
              <a:ext uri="{FF2B5EF4-FFF2-40B4-BE49-F238E27FC236}">
                <a16:creationId xmlns:a16="http://schemas.microsoft.com/office/drawing/2014/main" id="{C2710356-2B75-8A94-837B-5E2C8FF365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57" y="5243818"/>
            <a:ext cx="6506483" cy="518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05891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944485-07D6-A831-8C8B-A1E75B7EF5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o 9">
            <a:extLst>
              <a:ext uri="{FF2B5EF4-FFF2-40B4-BE49-F238E27FC236}">
                <a16:creationId xmlns:a16="http://schemas.microsoft.com/office/drawing/2014/main" id="{C2AD9841-F052-BF9D-4F14-8CD8589B1235}"/>
              </a:ext>
            </a:extLst>
          </p:cNvPr>
          <p:cNvGrpSpPr/>
          <p:nvPr/>
        </p:nvGrpSpPr>
        <p:grpSpPr>
          <a:xfrm>
            <a:off x="0" y="4160"/>
            <a:ext cx="12122584" cy="1212330"/>
            <a:chOff x="221816" y="147783"/>
            <a:chExt cx="12122584" cy="1212330"/>
          </a:xfrm>
        </p:grpSpPr>
        <p:pic>
          <p:nvPicPr>
            <p:cNvPr id="52" name="Imagen 51">
              <a:extLst>
                <a:ext uri="{FF2B5EF4-FFF2-40B4-BE49-F238E27FC236}">
                  <a16:creationId xmlns:a16="http://schemas.microsoft.com/office/drawing/2014/main" id="{637BCB51-7F74-0C85-0F33-6D65CBE038A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1816" y="147783"/>
              <a:ext cx="6506483" cy="1181265"/>
            </a:xfrm>
            <a:prstGeom prst="rect">
              <a:avLst/>
            </a:prstGeom>
          </p:spPr>
        </p:pic>
        <p:sp>
          <p:nvSpPr>
            <p:cNvPr id="53" name="Rectángulo 52">
              <a:extLst>
                <a:ext uri="{FF2B5EF4-FFF2-40B4-BE49-F238E27FC236}">
                  <a16:creationId xmlns:a16="http://schemas.microsoft.com/office/drawing/2014/main" id="{311E700A-1D6A-C1FD-3BDC-0B1FF9C9DEBC}"/>
                </a:ext>
              </a:extLst>
            </p:cNvPr>
            <p:cNvSpPr/>
            <p:nvPr/>
          </p:nvSpPr>
          <p:spPr>
            <a:xfrm>
              <a:off x="6657372" y="964584"/>
              <a:ext cx="5687028" cy="367730"/>
            </a:xfrm>
            <a:prstGeom prst="rect">
              <a:avLst/>
            </a:prstGeom>
            <a:solidFill>
              <a:srgbClr val="742F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54" name="CuadroTexto 53">
              <a:extLst>
                <a:ext uri="{FF2B5EF4-FFF2-40B4-BE49-F238E27FC236}">
                  <a16:creationId xmlns:a16="http://schemas.microsoft.com/office/drawing/2014/main" id="{DB7BC841-5C8B-8301-55D1-FF141660163E}"/>
                </a:ext>
              </a:extLst>
            </p:cNvPr>
            <p:cNvSpPr txBox="1"/>
            <p:nvPr/>
          </p:nvSpPr>
          <p:spPr>
            <a:xfrm>
              <a:off x="4550572" y="1002495"/>
              <a:ext cx="595283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400" b="1" dirty="0">
                  <a:solidFill>
                    <a:schemeClr val="bg1"/>
                  </a:solidFill>
                </a:rPr>
                <a:t>Facultad de Contabilidad y Administración- 10, 11 y 12 de noviembre 2021</a:t>
              </a:r>
            </a:p>
          </p:txBody>
        </p:sp>
        <p:sp>
          <p:nvSpPr>
            <p:cNvPr id="55" name="CuadroTexto 54">
              <a:extLst>
                <a:ext uri="{FF2B5EF4-FFF2-40B4-BE49-F238E27FC236}">
                  <a16:creationId xmlns:a16="http://schemas.microsoft.com/office/drawing/2014/main" id="{192659CA-AB90-B833-2C81-DD2EA9E62510}"/>
                </a:ext>
              </a:extLst>
            </p:cNvPr>
            <p:cNvSpPr txBox="1"/>
            <p:nvPr/>
          </p:nvSpPr>
          <p:spPr>
            <a:xfrm>
              <a:off x="635000" y="1052336"/>
              <a:ext cx="288200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1400" dirty="0"/>
                <a:t>Universidad Autónoma de Querétaro</a:t>
              </a:r>
            </a:p>
          </p:txBody>
        </p:sp>
        <p:pic>
          <p:nvPicPr>
            <p:cNvPr id="56" name="Imagen 55">
              <a:extLst>
                <a:ext uri="{FF2B5EF4-FFF2-40B4-BE49-F238E27FC236}">
                  <a16:creationId xmlns:a16="http://schemas.microsoft.com/office/drawing/2014/main" id="{8885251C-9ED8-B4F7-5CAD-34C7B496B2A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27408" y="253638"/>
              <a:ext cx="624078" cy="824051"/>
            </a:xfrm>
            <a:prstGeom prst="rect">
              <a:avLst/>
            </a:prstGeom>
          </p:spPr>
        </p:pic>
        <p:grpSp>
          <p:nvGrpSpPr>
            <p:cNvPr id="57" name="Grupo 56">
              <a:extLst>
                <a:ext uri="{FF2B5EF4-FFF2-40B4-BE49-F238E27FC236}">
                  <a16:creationId xmlns:a16="http://schemas.microsoft.com/office/drawing/2014/main" id="{4DA03519-DC1C-ECD3-160F-B34F14BB7EE2}"/>
                </a:ext>
              </a:extLst>
            </p:cNvPr>
            <p:cNvGrpSpPr/>
            <p:nvPr/>
          </p:nvGrpSpPr>
          <p:grpSpPr>
            <a:xfrm>
              <a:off x="2438169" y="190957"/>
              <a:ext cx="2918099" cy="781051"/>
              <a:chOff x="458611" y="-1705663"/>
              <a:chExt cx="3093173" cy="951198"/>
            </a:xfrm>
          </p:grpSpPr>
          <p:sp>
            <p:nvSpPr>
              <p:cNvPr id="58" name="Cuadro de texto 2">
                <a:extLst>
                  <a:ext uri="{FF2B5EF4-FFF2-40B4-BE49-F238E27FC236}">
                    <a16:creationId xmlns:a16="http://schemas.microsoft.com/office/drawing/2014/main" id="{97C297A7-B88B-B275-F29B-07493F2BF44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18755" y="-1705663"/>
                <a:ext cx="2133029" cy="857251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algn="ctr"/>
                <a:r>
                  <a:rPr lang="es-ES" sz="700" b="1" dirty="0">
                    <a:solidFill>
                      <a:srgbClr val="00206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CIGECOM</a:t>
                </a:r>
                <a:endParaRPr lang="es-MX" sz="1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algn="just"/>
                <a:r>
                  <a:rPr lang="es-ES" sz="7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Congreso Internacional en Gestión Competitiva, Tecnología e Innovación, Coloquio estudiantil y IV Encuentro de Investigadores de la Red Iberoamericana RITMMA 2021</a:t>
                </a:r>
                <a:endParaRPr lang="es-MX" sz="1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  <p:pic>
            <p:nvPicPr>
              <p:cNvPr id="59" name="Imagen 58" descr="Boomerang">
                <a:extLst>
                  <a:ext uri="{FF2B5EF4-FFF2-40B4-BE49-F238E27FC236}">
                    <a16:creationId xmlns:a16="http://schemas.microsoft.com/office/drawing/2014/main" id="{ED3A13D7-BE77-CF11-7258-29C7751A4F6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0360"/>
              <a:stretch/>
            </p:blipFill>
            <p:spPr bwMode="auto">
              <a:xfrm>
                <a:off x="458611" y="-1701686"/>
                <a:ext cx="1040317" cy="947221"/>
              </a:xfrm>
              <a:prstGeom prst="rect">
                <a:avLst/>
              </a:prstGeom>
              <a:noFill/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</p:grpSp>
        <p:pic>
          <p:nvPicPr>
            <p:cNvPr id="60" name="Imagen 59">
              <a:extLst>
                <a:ext uri="{FF2B5EF4-FFF2-40B4-BE49-F238E27FC236}">
                  <a16:creationId xmlns:a16="http://schemas.microsoft.com/office/drawing/2014/main" id="{38E53A7D-DFB5-2E43-DC60-4E3B151AD8E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13688" y="574470"/>
              <a:ext cx="1342432" cy="4070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1" name="Imagen 60">
              <a:extLst>
                <a:ext uri="{FF2B5EF4-FFF2-40B4-BE49-F238E27FC236}">
                  <a16:creationId xmlns:a16="http://schemas.microsoft.com/office/drawing/2014/main" id="{F25752EF-40BC-8951-2E02-79056A111DD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43287" y="221570"/>
              <a:ext cx="1342432" cy="360005"/>
            </a:xfrm>
            <a:prstGeom prst="rect">
              <a:avLst/>
            </a:prstGeom>
            <a:noFill/>
          </p:spPr>
        </p:pic>
        <p:pic>
          <p:nvPicPr>
            <p:cNvPr id="62" name="Imagen 61">
              <a:extLst>
                <a:ext uri="{FF2B5EF4-FFF2-40B4-BE49-F238E27FC236}">
                  <a16:creationId xmlns:a16="http://schemas.microsoft.com/office/drawing/2014/main" id="{7EDF6013-36CD-0B94-1BEB-08A4BC6D61F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68540" y="242198"/>
              <a:ext cx="829310" cy="639445"/>
            </a:xfrm>
            <a:prstGeom prst="rect">
              <a:avLst/>
            </a:prstGeom>
            <a:noFill/>
          </p:spPr>
        </p:pic>
      </p:grpSp>
      <p:sp>
        <p:nvSpPr>
          <p:cNvPr id="12" name="Rectángulo 11">
            <a:extLst>
              <a:ext uri="{FF2B5EF4-FFF2-40B4-BE49-F238E27FC236}">
                <a16:creationId xmlns:a16="http://schemas.microsoft.com/office/drawing/2014/main" id="{5A47610D-0FE4-F83E-E88B-A1F66959452D}"/>
              </a:ext>
            </a:extLst>
          </p:cNvPr>
          <p:cNvSpPr/>
          <p:nvPr/>
        </p:nvSpPr>
        <p:spPr>
          <a:xfrm>
            <a:off x="0" y="6490270"/>
            <a:ext cx="12192000" cy="367730"/>
          </a:xfrm>
          <a:prstGeom prst="rect">
            <a:avLst/>
          </a:prstGeom>
          <a:solidFill>
            <a:srgbClr val="742F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dirty="0"/>
              <a:t>Lic. Kevin Roque Rubio – Maestría en Ciencias Económico Administrativas – (6°cuatrimestre)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D4C99BA8-BC18-6F79-865D-10784AD402EE}"/>
              </a:ext>
            </a:extLst>
          </p:cNvPr>
          <p:cNvSpPr txBox="1"/>
          <p:nvPr/>
        </p:nvSpPr>
        <p:spPr>
          <a:xfrm>
            <a:off x="394568" y="1509528"/>
            <a:ext cx="6022372" cy="72430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dirty="0"/>
              <a:t>METODOLOGÍA</a:t>
            </a:r>
            <a:endParaRPr lang="es-MX" sz="2800" dirty="0"/>
          </a:p>
          <a:p>
            <a:pPr algn="just">
              <a:spcAft>
                <a:spcPts val="800"/>
              </a:spcAft>
            </a:pPr>
            <a:r>
              <a:rPr lang="es-MX" dirty="0"/>
              <a:t>Aplicación: </a:t>
            </a:r>
          </a:p>
          <a:p>
            <a:pPr algn="just">
              <a:spcAft>
                <a:spcPts val="800"/>
              </a:spcAft>
            </a:pPr>
            <a:r>
              <a:rPr lang="es-MX" altLang="es-MX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 t</a:t>
            </a:r>
            <a:r>
              <a:rPr lang="es-MX" altLang="es-MX" dirty="0"/>
              <a:t>iene así tres componentes</a:t>
            </a:r>
          </a:p>
          <a:p>
            <a:pPr algn="just">
              <a:spcAft>
                <a:spcPts val="800"/>
              </a:spcAft>
            </a:pPr>
            <a:endParaRPr lang="es-MX" dirty="0"/>
          </a:p>
          <a:p>
            <a:pPr algn="just">
              <a:spcAft>
                <a:spcPts val="800"/>
              </a:spcAft>
            </a:pPr>
            <a:r>
              <a:rPr lang="es-MX" dirty="0"/>
              <a:t>El primero se refiere a las diferencias en las </a:t>
            </a:r>
            <a:r>
              <a:rPr lang="es-MX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</a:t>
            </a:r>
            <a:endParaRPr lang="es-MX" dirty="0"/>
          </a:p>
          <a:p>
            <a:pPr algn="just">
              <a:spcAft>
                <a:spcPts val="800"/>
              </a:spcAft>
            </a:pPr>
            <a:endParaRPr lang="es-MX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800"/>
              </a:spcAft>
            </a:pPr>
            <a:r>
              <a:rPr lang="es-MX" dirty="0"/>
              <a:t>El segundo se refiere a las diferencias en los coeficientes estimados</a:t>
            </a:r>
          </a:p>
          <a:p>
            <a:pPr algn="just">
              <a:spcAft>
                <a:spcPts val="800"/>
              </a:spcAft>
            </a:pPr>
            <a:endParaRPr lang="es-MX" dirty="0"/>
          </a:p>
          <a:p>
            <a:pPr algn="just">
              <a:spcAft>
                <a:spcPts val="800"/>
              </a:spcAft>
            </a:pPr>
            <a:r>
              <a:rPr lang="es-MX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 </a:t>
            </a:r>
            <a:r>
              <a:rPr lang="es-MX" dirty="0"/>
              <a:t>el tercero se refiere a las diferencias en la interacción entre las dos primeras diferencias</a:t>
            </a:r>
          </a:p>
          <a:p>
            <a:pPr algn="just">
              <a:spcAft>
                <a:spcPts val="800"/>
              </a:spcAft>
            </a:pPr>
            <a:endParaRPr lang="es-MX" dirty="0"/>
          </a:p>
          <a:p>
            <a:pPr algn="just">
              <a:spcAft>
                <a:spcPts val="800"/>
              </a:spcAft>
            </a:pPr>
            <a:endParaRPr lang="es-MX" dirty="0"/>
          </a:p>
          <a:p>
            <a:pPr algn="just">
              <a:spcAft>
                <a:spcPts val="800"/>
              </a:spcAft>
            </a:pPr>
            <a:endParaRPr lang="es-MX" dirty="0"/>
          </a:p>
          <a:p>
            <a:pPr algn="just">
              <a:spcAft>
                <a:spcPts val="800"/>
              </a:spcAft>
            </a:pPr>
            <a:endParaRPr lang="es-MX" dirty="0"/>
          </a:p>
          <a:p>
            <a:pPr algn="just">
              <a:spcAft>
                <a:spcPts val="800"/>
              </a:spcAft>
            </a:pPr>
            <a:endParaRPr lang="es-MX" dirty="0"/>
          </a:p>
          <a:p>
            <a:pPr algn="just">
              <a:spcAft>
                <a:spcPts val="800"/>
              </a:spcAft>
            </a:pPr>
            <a:endParaRPr lang="es-MX" dirty="0"/>
          </a:p>
          <a:p>
            <a:pPr algn="just">
              <a:spcAft>
                <a:spcPts val="800"/>
              </a:spcAft>
            </a:pPr>
            <a:endParaRPr lang="es-MX" dirty="0"/>
          </a:p>
          <a:p>
            <a:pPr algn="just">
              <a:spcAft>
                <a:spcPts val="800"/>
              </a:spcAft>
            </a:pPr>
            <a:endParaRPr lang="es-MX" sz="1000" dirty="0"/>
          </a:p>
          <a:p>
            <a:endParaRPr lang="es-MX" sz="1000"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EBEEFD0C-2C41-3CE4-C38E-06075F7FD577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9840" r="20693"/>
          <a:stretch/>
        </p:blipFill>
        <p:spPr>
          <a:xfrm>
            <a:off x="6746724" y="1179914"/>
            <a:ext cx="5422448" cy="5310356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2396A145-E7C9-885A-346B-BCD6D6A4D41F}"/>
              </a:ext>
            </a:extLst>
          </p:cNvPr>
          <p:cNvSpPr/>
          <p:nvPr/>
        </p:nvSpPr>
        <p:spPr>
          <a:xfrm>
            <a:off x="10617200" y="0"/>
            <a:ext cx="1574800" cy="11799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dirty="0"/>
              <a:t>Área de video si lo graban en ZOOM</a:t>
            </a:r>
          </a:p>
          <a:p>
            <a:pPr algn="ctr"/>
            <a:r>
              <a:rPr lang="es-MX" sz="1400" dirty="0"/>
              <a:t>(quita este recuadro)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A10F25D0-4337-5235-3F7E-D9BCBF8C0B4D}"/>
              </a:ext>
            </a:extLst>
          </p:cNvPr>
          <p:cNvSpPr txBox="1"/>
          <p:nvPr/>
        </p:nvSpPr>
        <p:spPr>
          <a:xfrm>
            <a:off x="4203700" y="3237"/>
            <a:ext cx="632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800" b="1" i="1" dirty="0">
                <a:solidFill>
                  <a:srgbClr val="C00000"/>
                </a:solidFill>
              </a:rPr>
              <a:t>TEMA DE TESIS</a:t>
            </a: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072D8C8C-893E-E280-E7E3-A530861195F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966014" y="5817941"/>
            <a:ext cx="1329264" cy="1026026"/>
          </a:xfrm>
          <a:prstGeom prst="rect">
            <a:avLst/>
          </a:prstGeom>
        </p:spPr>
      </p:pic>
      <p:sp>
        <p:nvSpPr>
          <p:cNvPr id="8" name="Rectangle 10">
            <a:extLst>
              <a:ext uri="{FF2B5EF4-FFF2-40B4-BE49-F238E27FC236}">
                <a16:creationId xmlns:a16="http://schemas.microsoft.com/office/drawing/2014/main" id="{96B79725-39ED-33A7-5FDD-93A87C9B3F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7821" y="4146375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6A4D9DA-B15E-CF6C-77EB-C836418F8FD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2844" y="4261742"/>
            <a:ext cx="3237145" cy="615325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936DF0A8-08E3-24FA-D2E9-9CF6262F95C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43623" y="5549396"/>
            <a:ext cx="3956426" cy="647836"/>
          </a:xfrm>
          <a:prstGeom prst="rect">
            <a:avLst/>
          </a:prstGeom>
        </p:spPr>
      </p:pic>
      <p:pic>
        <p:nvPicPr>
          <p:cNvPr id="6" name="Imagen 4">
            <a:extLst>
              <a:ext uri="{FF2B5EF4-FFF2-40B4-BE49-F238E27FC236}">
                <a16:creationId xmlns:a16="http://schemas.microsoft.com/office/drawing/2014/main" id="{A08A11CF-D55A-0051-6BA6-D680AA0568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623" y="2654664"/>
            <a:ext cx="2054165" cy="518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90E2551C-C5EC-1916-0462-721D63E2BD7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43942" y="3457405"/>
            <a:ext cx="3609863" cy="492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40471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509</TotalTime>
  <Words>2175</Words>
  <Application>Microsoft Office PowerPoint</Application>
  <PresentationFormat>Panorámica</PresentationFormat>
  <Paragraphs>297</Paragraphs>
  <Slides>17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Times New 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Microsoft Office User</dc:creator>
  <cp:lastModifiedBy>kevin rubio</cp:lastModifiedBy>
  <cp:revision>28</cp:revision>
  <dcterms:created xsi:type="dcterms:W3CDTF">2020-09-22T18:49:23Z</dcterms:created>
  <dcterms:modified xsi:type="dcterms:W3CDTF">2024-11-13T19:55:38Z</dcterms:modified>
</cp:coreProperties>
</file>