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112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90F4D-5910-4585-8F25-58F8B5F5CD99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F9FDD44E-6F4F-4E0E-9929-00FB3FE3BDC0}">
      <dgm:prSet phldrT="[Texto]"/>
      <dgm:spPr/>
      <dgm:t>
        <a:bodyPr/>
        <a:lstStyle/>
        <a:p>
          <a:r>
            <a:rPr lang="es-ES" dirty="0"/>
            <a:t>SNI</a:t>
          </a:r>
          <a:endParaRPr lang="es-MX" dirty="0"/>
        </a:p>
      </dgm:t>
    </dgm:pt>
    <dgm:pt modelId="{995B88F9-1E8D-4C91-8CC2-6ED6D574A7CE}" type="parTrans" cxnId="{B7556B06-D541-4FD0-BC43-A1BC377164DF}">
      <dgm:prSet/>
      <dgm:spPr/>
      <dgm:t>
        <a:bodyPr/>
        <a:lstStyle/>
        <a:p>
          <a:endParaRPr lang="es-MX"/>
        </a:p>
      </dgm:t>
    </dgm:pt>
    <dgm:pt modelId="{532B6D0A-039F-4538-BF10-4297E2E208F0}" type="sibTrans" cxnId="{B7556B06-D541-4FD0-BC43-A1BC377164DF}">
      <dgm:prSet/>
      <dgm:spPr/>
      <dgm:t>
        <a:bodyPr/>
        <a:lstStyle/>
        <a:p>
          <a:endParaRPr lang="es-MX"/>
        </a:p>
      </dgm:t>
    </dgm:pt>
    <dgm:pt modelId="{6E3FF2A8-3F3A-494A-A5D9-9C9C41674FFC}">
      <dgm:prSet phldrT="[Texto]"/>
      <dgm:spPr/>
      <dgm:t>
        <a:bodyPr/>
        <a:lstStyle/>
        <a:p>
          <a:r>
            <a:rPr lang="es-ES" dirty="0"/>
            <a:t>Marco de trabajo </a:t>
          </a:r>
          <a:endParaRPr lang="es-MX" dirty="0"/>
        </a:p>
      </dgm:t>
    </dgm:pt>
    <dgm:pt modelId="{95D08680-ECF4-441E-9A3E-9C5B87393EFF}" type="parTrans" cxnId="{62CC7B07-5D84-49A4-B60B-3D4F619AFF9E}">
      <dgm:prSet/>
      <dgm:spPr/>
      <dgm:t>
        <a:bodyPr/>
        <a:lstStyle/>
        <a:p>
          <a:endParaRPr lang="es-MX"/>
        </a:p>
      </dgm:t>
    </dgm:pt>
    <dgm:pt modelId="{B85C4B3D-BA7E-4EF5-9E0E-8B506BA39222}" type="sibTrans" cxnId="{62CC7B07-5D84-49A4-B60B-3D4F619AFF9E}">
      <dgm:prSet/>
      <dgm:spPr/>
      <dgm:t>
        <a:bodyPr/>
        <a:lstStyle/>
        <a:p>
          <a:endParaRPr lang="es-MX"/>
        </a:p>
      </dgm:t>
    </dgm:pt>
    <dgm:pt modelId="{DACD7800-72D4-4031-91DA-4ECDAE3D80D2}">
      <dgm:prSet phldrT="[Texto]"/>
      <dgm:spPr/>
      <dgm:t>
        <a:bodyPr/>
        <a:lstStyle/>
        <a:p>
          <a:r>
            <a:rPr lang="es-ES" dirty="0"/>
            <a:t>Políticas</a:t>
          </a:r>
        </a:p>
        <a:p>
          <a:r>
            <a:rPr lang="es-ES" dirty="0"/>
            <a:t>universitarias</a:t>
          </a:r>
          <a:endParaRPr lang="es-MX" dirty="0"/>
        </a:p>
      </dgm:t>
    </dgm:pt>
    <dgm:pt modelId="{683E2572-67A1-44F4-9863-FE412A0C49C5}" type="parTrans" cxnId="{9DFB37B1-68A8-476B-97E2-FFF84D99DA23}">
      <dgm:prSet/>
      <dgm:spPr/>
      <dgm:t>
        <a:bodyPr/>
        <a:lstStyle/>
        <a:p>
          <a:endParaRPr lang="es-MX"/>
        </a:p>
      </dgm:t>
    </dgm:pt>
    <dgm:pt modelId="{16F723EA-6AE1-4904-A747-4DD37E0FD74D}" type="sibTrans" cxnId="{9DFB37B1-68A8-476B-97E2-FFF84D99DA23}">
      <dgm:prSet/>
      <dgm:spPr/>
      <dgm:t>
        <a:bodyPr/>
        <a:lstStyle/>
        <a:p>
          <a:endParaRPr lang="es-MX"/>
        </a:p>
      </dgm:t>
    </dgm:pt>
    <dgm:pt modelId="{DFE4E195-55A0-425D-8C29-D088DDEED738}" type="pres">
      <dgm:prSet presAssocID="{31390F4D-5910-4585-8F25-58F8B5F5CD99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3EA2DD1-66AA-430B-8120-6C4AB988B74A}" type="pres">
      <dgm:prSet presAssocID="{F9FDD44E-6F4F-4E0E-9929-00FB3FE3BDC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C3CB85-44A5-437E-9A0B-9ADC0CCCDA2B}" type="pres">
      <dgm:prSet presAssocID="{F9FDD44E-6F4F-4E0E-9929-00FB3FE3BDC0}" presName="gear1srcNode" presStyleLbl="node1" presStyleIdx="0" presStyleCnt="3"/>
      <dgm:spPr/>
      <dgm:t>
        <a:bodyPr/>
        <a:lstStyle/>
        <a:p>
          <a:endParaRPr lang="es-ES"/>
        </a:p>
      </dgm:t>
    </dgm:pt>
    <dgm:pt modelId="{991A75DF-C1D4-4EEB-BC02-2E16129581BB}" type="pres">
      <dgm:prSet presAssocID="{F9FDD44E-6F4F-4E0E-9929-00FB3FE3BDC0}" presName="gear1dstNode" presStyleLbl="node1" presStyleIdx="0" presStyleCnt="3"/>
      <dgm:spPr/>
      <dgm:t>
        <a:bodyPr/>
        <a:lstStyle/>
        <a:p>
          <a:endParaRPr lang="es-ES"/>
        </a:p>
      </dgm:t>
    </dgm:pt>
    <dgm:pt modelId="{DD6383AA-DE50-42FA-ACBE-5A8823A17520}" type="pres">
      <dgm:prSet presAssocID="{6E3FF2A8-3F3A-494A-A5D9-9C9C41674FFC}" presName="gear2" presStyleLbl="node1" presStyleIdx="1" presStyleCnt="3" custLinFactNeighborX="-518" custLinFactNeighborY="-55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270195-5B16-41CD-B678-684338B54AAE}" type="pres">
      <dgm:prSet presAssocID="{6E3FF2A8-3F3A-494A-A5D9-9C9C41674FFC}" presName="gear2srcNode" presStyleLbl="node1" presStyleIdx="1" presStyleCnt="3"/>
      <dgm:spPr/>
      <dgm:t>
        <a:bodyPr/>
        <a:lstStyle/>
        <a:p>
          <a:endParaRPr lang="es-ES"/>
        </a:p>
      </dgm:t>
    </dgm:pt>
    <dgm:pt modelId="{90385165-1CB5-427C-8D99-3E6834E048DB}" type="pres">
      <dgm:prSet presAssocID="{6E3FF2A8-3F3A-494A-A5D9-9C9C41674FFC}" presName="gear2dstNode" presStyleLbl="node1" presStyleIdx="1" presStyleCnt="3"/>
      <dgm:spPr/>
      <dgm:t>
        <a:bodyPr/>
        <a:lstStyle/>
        <a:p>
          <a:endParaRPr lang="es-ES"/>
        </a:p>
      </dgm:t>
    </dgm:pt>
    <dgm:pt modelId="{B625D6EF-992A-4BCD-B81C-FF1EC6F75EE0}" type="pres">
      <dgm:prSet presAssocID="{DACD7800-72D4-4031-91DA-4ECDAE3D80D2}" presName="gear3" presStyleLbl="node1" presStyleIdx="2" presStyleCnt="3"/>
      <dgm:spPr/>
      <dgm:t>
        <a:bodyPr/>
        <a:lstStyle/>
        <a:p>
          <a:endParaRPr lang="es-ES"/>
        </a:p>
      </dgm:t>
    </dgm:pt>
    <dgm:pt modelId="{6DC2EA4D-EE94-404D-A307-F7B069684BDB}" type="pres">
      <dgm:prSet presAssocID="{DACD7800-72D4-4031-91DA-4ECDAE3D80D2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0C4BD2-37FF-40A8-8777-660EE310805D}" type="pres">
      <dgm:prSet presAssocID="{DACD7800-72D4-4031-91DA-4ECDAE3D80D2}" presName="gear3srcNode" presStyleLbl="node1" presStyleIdx="2" presStyleCnt="3"/>
      <dgm:spPr/>
      <dgm:t>
        <a:bodyPr/>
        <a:lstStyle/>
        <a:p>
          <a:endParaRPr lang="es-ES"/>
        </a:p>
      </dgm:t>
    </dgm:pt>
    <dgm:pt modelId="{5922B3D3-8435-4F10-9E25-B62274074E5A}" type="pres">
      <dgm:prSet presAssocID="{DACD7800-72D4-4031-91DA-4ECDAE3D80D2}" presName="gear3dstNode" presStyleLbl="node1" presStyleIdx="2" presStyleCnt="3"/>
      <dgm:spPr/>
      <dgm:t>
        <a:bodyPr/>
        <a:lstStyle/>
        <a:p>
          <a:endParaRPr lang="es-ES"/>
        </a:p>
      </dgm:t>
    </dgm:pt>
    <dgm:pt modelId="{2B225F9A-CA17-4913-B391-370ED33AEC17}" type="pres">
      <dgm:prSet presAssocID="{532B6D0A-039F-4538-BF10-4297E2E208F0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E6C5EB4E-23D5-46B9-967A-23C49B126D64}" type="pres">
      <dgm:prSet presAssocID="{B85C4B3D-BA7E-4EF5-9E0E-8B506BA39222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DF40BA8D-586A-4060-B6C9-D774D5DC55A7}" type="pres">
      <dgm:prSet presAssocID="{16F723EA-6AE1-4904-A747-4DD37E0FD74D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B7556B06-D541-4FD0-BC43-A1BC377164DF}" srcId="{31390F4D-5910-4585-8F25-58F8B5F5CD99}" destId="{F9FDD44E-6F4F-4E0E-9929-00FB3FE3BDC0}" srcOrd="0" destOrd="0" parTransId="{995B88F9-1E8D-4C91-8CC2-6ED6D574A7CE}" sibTransId="{532B6D0A-039F-4538-BF10-4297E2E208F0}"/>
    <dgm:cxn modelId="{78F29D5C-E5ED-402E-A24F-B6A9F3B73492}" type="presOf" srcId="{DACD7800-72D4-4031-91DA-4ECDAE3D80D2}" destId="{AB0C4BD2-37FF-40A8-8777-660EE310805D}" srcOrd="2" destOrd="0" presId="urn:microsoft.com/office/officeart/2005/8/layout/gear1"/>
    <dgm:cxn modelId="{30CC6B81-66F6-4222-B74F-517C02F7E40A}" type="presOf" srcId="{F9FDD44E-6F4F-4E0E-9929-00FB3FE3BDC0}" destId="{991A75DF-C1D4-4EEB-BC02-2E16129581BB}" srcOrd="2" destOrd="0" presId="urn:microsoft.com/office/officeart/2005/8/layout/gear1"/>
    <dgm:cxn modelId="{341EB96E-A96A-4093-AA74-C654B9E62259}" type="presOf" srcId="{F9FDD44E-6F4F-4E0E-9929-00FB3FE3BDC0}" destId="{63EA2DD1-66AA-430B-8120-6C4AB988B74A}" srcOrd="0" destOrd="0" presId="urn:microsoft.com/office/officeart/2005/8/layout/gear1"/>
    <dgm:cxn modelId="{EAD437C3-4F8F-4D1D-B615-DC357062C134}" type="presOf" srcId="{F9FDD44E-6F4F-4E0E-9929-00FB3FE3BDC0}" destId="{40C3CB85-44A5-437E-9A0B-9ADC0CCCDA2B}" srcOrd="1" destOrd="0" presId="urn:microsoft.com/office/officeart/2005/8/layout/gear1"/>
    <dgm:cxn modelId="{62CC7B07-5D84-49A4-B60B-3D4F619AFF9E}" srcId="{31390F4D-5910-4585-8F25-58F8B5F5CD99}" destId="{6E3FF2A8-3F3A-494A-A5D9-9C9C41674FFC}" srcOrd="1" destOrd="0" parTransId="{95D08680-ECF4-441E-9A3E-9C5B87393EFF}" sibTransId="{B85C4B3D-BA7E-4EF5-9E0E-8B506BA39222}"/>
    <dgm:cxn modelId="{9C4DAF33-1D71-42AE-BF63-E745E3BC98F7}" type="presOf" srcId="{6E3FF2A8-3F3A-494A-A5D9-9C9C41674FFC}" destId="{DD6383AA-DE50-42FA-ACBE-5A8823A17520}" srcOrd="0" destOrd="0" presId="urn:microsoft.com/office/officeart/2005/8/layout/gear1"/>
    <dgm:cxn modelId="{65E045C1-5040-4217-9B27-95F5502411A4}" type="presOf" srcId="{DACD7800-72D4-4031-91DA-4ECDAE3D80D2}" destId="{6DC2EA4D-EE94-404D-A307-F7B069684BDB}" srcOrd="1" destOrd="0" presId="urn:microsoft.com/office/officeart/2005/8/layout/gear1"/>
    <dgm:cxn modelId="{EA7A8C83-0013-49BB-BBCE-3DF517346E67}" type="presOf" srcId="{532B6D0A-039F-4538-BF10-4297E2E208F0}" destId="{2B225F9A-CA17-4913-B391-370ED33AEC17}" srcOrd="0" destOrd="0" presId="urn:microsoft.com/office/officeart/2005/8/layout/gear1"/>
    <dgm:cxn modelId="{FF7863E8-1140-475E-BB3C-AF40B4420EC2}" type="presOf" srcId="{DACD7800-72D4-4031-91DA-4ECDAE3D80D2}" destId="{5922B3D3-8435-4F10-9E25-B62274074E5A}" srcOrd="3" destOrd="0" presId="urn:microsoft.com/office/officeart/2005/8/layout/gear1"/>
    <dgm:cxn modelId="{B7C00601-EFAF-4D50-B869-8AB6F2495F2A}" type="presOf" srcId="{31390F4D-5910-4585-8F25-58F8B5F5CD99}" destId="{DFE4E195-55A0-425D-8C29-D088DDEED738}" srcOrd="0" destOrd="0" presId="urn:microsoft.com/office/officeart/2005/8/layout/gear1"/>
    <dgm:cxn modelId="{EE8D60E0-A20E-4DA5-A02D-269C4DBBC759}" type="presOf" srcId="{DACD7800-72D4-4031-91DA-4ECDAE3D80D2}" destId="{B625D6EF-992A-4BCD-B81C-FF1EC6F75EE0}" srcOrd="0" destOrd="0" presId="urn:microsoft.com/office/officeart/2005/8/layout/gear1"/>
    <dgm:cxn modelId="{9DFB37B1-68A8-476B-97E2-FFF84D99DA23}" srcId="{31390F4D-5910-4585-8F25-58F8B5F5CD99}" destId="{DACD7800-72D4-4031-91DA-4ECDAE3D80D2}" srcOrd="2" destOrd="0" parTransId="{683E2572-67A1-44F4-9863-FE412A0C49C5}" sibTransId="{16F723EA-6AE1-4904-A747-4DD37E0FD74D}"/>
    <dgm:cxn modelId="{8B8AEC7A-D26F-4BBA-A04D-72039F3A2110}" type="presOf" srcId="{6E3FF2A8-3F3A-494A-A5D9-9C9C41674FFC}" destId="{B8270195-5B16-41CD-B678-684338B54AAE}" srcOrd="1" destOrd="0" presId="urn:microsoft.com/office/officeart/2005/8/layout/gear1"/>
    <dgm:cxn modelId="{F9C6A1E1-4D30-4492-8CE4-9526D87563E3}" type="presOf" srcId="{16F723EA-6AE1-4904-A747-4DD37E0FD74D}" destId="{DF40BA8D-586A-4060-B6C9-D774D5DC55A7}" srcOrd="0" destOrd="0" presId="urn:microsoft.com/office/officeart/2005/8/layout/gear1"/>
    <dgm:cxn modelId="{CA58C615-BC95-4357-A4F7-91DAD8B672BC}" type="presOf" srcId="{B85C4B3D-BA7E-4EF5-9E0E-8B506BA39222}" destId="{E6C5EB4E-23D5-46B9-967A-23C49B126D64}" srcOrd="0" destOrd="0" presId="urn:microsoft.com/office/officeart/2005/8/layout/gear1"/>
    <dgm:cxn modelId="{A9367AAC-76E8-4381-A3C5-358D419B6B26}" type="presOf" srcId="{6E3FF2A8-3F3A-494A-A5D9-9C9C41674FFC}" destId="{90385165-1CB5-427C-8D99-3E6834E048DB}" srcOrd="2" destOrd="0" presId="urn:microsoft.com/office/officeart/2005/8/layout/gear1"/>
    <dgm:cxn modelId="{49D0F240-2AD8-423C-B8F8-0A8BD83A975A}" type="presParOf" srcId="{DFE4E195-55A0-425D-8C29-D088DDEED738}" destId="{63EA2DD1-66AA-430B-8120-6C4AB988B74A}" srcOrd="0" destOrd="0" presId="urn:microsoft.com/office/officeart/2005/8/layout/gear1"/>
    <dgm:cxn modelId="{D33266E9-EAC9-43EF-8371-6236C755EE20}" type="presParOf" srcId="{DFE4E195-55A0-425D-8C29-D088DDEED738}" destId="{40C3CB85-44A5-437E-9A0B-9ADC0CCCDA2B}" srcOrd="1" destOrd="0" presId="urn:microsoft.com/office/officeart/2005/8/layout/gear1"/>
    <dgm:cxn modelId="{8B2E512C-A585-4626-8738-ED6048C03CAA}" type="presParOf" srcId="{DFE4E195-55A0-425D-8C29-D088DDEED738}" destId="{991A75DF-C1D4-4EEB-BC02-2E16129581BB}" srcOrd="2" destOrd="0" presId="urn:microsoft.com/office/officeart/2005/8/layout/gear1"/>
    <dgm:cxn modelId="{3661049B-580A-4EC9-B767-606D0AEEFEC4}" type="presParOf" srcId="{DFE4E195-55A0-425D-8C29-D088DDEED738}" destId="{DD6383AA-DE50-42FA-ACBE-5A8823A17520}" srcOrd="3" destOrd="0" presId="urn:microsoft.com/office/officeart/2005/8/layout/gear1"/>
    <dgm:cxn modelId="{2F4C98DD-BAB3-4482-A819-F4751E2556A4}" type="presParOf" srcId="{DFE4E195-55A0-425D-8C29-D088DDEED738}" destId="{B8270195-5B16-41CD-B678-684338B54AAE}" srcOrd="4" destOrd="0" presId="urn:microsoft.com/office/officeart/2005/8/layout/gear1"/>
    <dgm:cxn modelId="{9B3FFF97-98C7-4C8A-B068-D1C5C7764EF1}" type="presParOf" srcId="{DFE4E195-55A0-425D-8C29-D088DDEED738}" destId="{90385165-1CB5-427C-8D99-3E6834E048DB}" srcOrd="5" destOrd="0" presId="urn:microsoft.com/office/officeart/2005/8/layout/gear1"/>
    <dgm:cxn modelId="{A2372C80-B6D0-40F8-B8EF-950B3979CA4E}" type="presParOf" srcId="{DFE4E195-55A0-425D-8C29-D088DDEED738}" destId="{B625D6EF-992A-4BCD-B81C-FF1EC6F75EE0}" srcOrd="6" destOrd="0" presId="urn:microsoft.com/office/officeart/2005/8/layout/gear1"/>
    <dgm:cxn modelId="{B33AA584-4E5D-43B1-AC85-B5136226F2D1}" type="presParOf" srcId="{DFE4E195-55A0-425D-8C29-D088DDEED738}" destId="{6DC2EA4D-EE94-404D-A307-F7B069684BDB}" srcOrd="7" destOrd="0" presId="urn:microsoft.com/office/officeart/2005/8/layout/gear1"/>
    <dgm:cxn modelId="{56E6A3C6-471B-4075-A80D-1E615A3EB75B}" type="presParOf" srcId="{DFE4E195-55A0-425D-8C29-D088DDEED738}" destId="{AB0C4BD2-37FF-40A8-8777-660EE310805D}" srcOrd="8" destOrd="0" presId="urn:microsoft.com/office/officeart/2005/8/layout/gear1"/>
    <dgm:cxn modelId="{0AE0D78D-5D74-42D4-BB0F-1BE795B70012}" type="presParOf" srcId="{DFE4E195-55A0-425D-8C29-D088DDEED738}" destId="{5922B3D3-8435-4F10-9E25-B62274074E5A}" srcOrd="9" destOrd="0" presId="urn:microsoft.com/office/officeart/2005/8/layout/gear1"/>
    <dgm:cxn modelId="{8702415A-5595-4263-B106-02B34BB0DE11}" type="presParOf" srcId="{DFE4E195-55A0-425D-8C29-D088DDEED738}" destId="{2B225F9A-CA17-4913-B391-370ED33AEC17}" srcOrd="10" destOrd="0" presId="urn:microsoft.com/office/officeart/2005/8/layout/gear1"/>
    <dgm:cxn modelId="{373AB90D-8215-4D39-99C9-BC69ED16B2E0}" type="presParOf" srcId="{DFE4E195-55A0-425D-8C29-D088DDEED738}" destId="{E6C5EB4E-23D5-46B9-967A-23C49B126D64}" srcOrd="11" destOrd="0" presId="urn:microsoft.com/office/officeart/2005/8/layout/gear1"/>
    <dgm:cxn modelId="{521CA73A-DFC3-40F2-B010-52BC1ECAAA0B}" type="presParOf" srcId="{DFE4E195-55A0-425D-8C29-D088DDEED738}" destId="{DF40BA8D-586A-4060-B6C9-D774D5DC55A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A2DD1-66AA-430B-8120-6C4AB988B74A}">
      <dsp:nvSpPr>
        <dsp:cNvPr id="0" name=""/>
        <dsp:cNvSpPr/>
      </dsp:nvSpPr>
      <dsp:spPr>
        <a:xfrm>
          <a:off x="2302725" y="2257541"/>
          <a:ext cx="2759216" cy="2759216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SNI</a:t>
          </a:r>
          <a:endParaRPr lang="es-MX" sz="1400" kern="1200" dirty="0"/>
        </a:p>
      </dsp:txBody>
      <dsp:txXfrm>
        <a:off x="2857450" y="2903874"/>
        <a:ext cx="1649766" cy="1418294"/>
      </dsp:txXfrm>
    </dsp:sp>
    <dsp:sp modelId="{DD6383AA-DE50-42FA-ACBE-5A8823A17520}">
      <dsp:nvSpPr>
        <dsp:cNvPr id="0" name=""/>
        <dsp:cNvSpPr/>
      </dsp:nvSpPr>
      <dsp:spPr>
        <a:xfrm>
          <a:off x="686967" y="1594145"/>
          <a:ext cx="2006703" cy="2006703"/>
        </a:xfrm>
        <a:prstGeom prst="gear6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Marco de trabajo </a:t>
          </a:r>
          <a:endParaRPr lang="es-MX" sz="1400" kern="1200" dirty="0"/>
        </a:p>
      </dsp:txBody>
      <dsp:txXfrm>
        <a:off x="1192161" y="2102392"/>
        <a:ext cx="996315" cy="990209"/>
      </dsp:txXfrm>
    </dsp:sp>
    <dsp:sp modelId="{B625D6EF-992A-4BCD-B81C-FF1EC6F75EE0}">
      <dsp:nvSpPr>
        <dsp:cNvPr id="0" name=""/>
        <dsp:cNvSpPr/>
      </dsp:nvSpPr>
      <dsp:spPr>
        <a:xfrm rot="20700000">
          <a:off x="1821321" y="220942"/>
          <a:ext cx="1966159" cy="1966159"/>
        </a:xfrm>
        <a:prstGeom prst="gear6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Políticas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universitarias</a:t>
          </a:r>
          <a:endParaRPr lang="es-MX" sz="1400" kern="1200" dirty="0"/>
        </a:p>
      </dsp:txBody>
      <dsp:txXfrm rot="-20700000">
        <a:off x="2252557" y="652178"/>
        <a:ext cx="1103686" cy="1103686"/>
      </dsp:txXfrm>
    </dsp:sp>
    <dsp:sp modelId="{2B225F9A-CA17-4913-B391-370ED33AEC17}">
      <dsp:nvSpPr>
        <dsp:cNvPr id="0" name=""/>
        <dsp:cNvSpPr/>
      </dsp:nvSpPr>
      <dsp:spPr>
        <a:xfrm>
          <a:off x="2099693" y="1835965"/>
          <a:ext cx="3531797" cy="3531797"/>
        </a:xfrm>
        <a:prstGeom prst="circularArrow">
          <a:avLst>
            <a:gd name="adj1" fmla="val 4688"/>
            <a:gd name="adj2" fmla="val 299029"/>
            <a:gd name="adj3" fmla="val 2532833"/>
            <a:gd name="adj4" fmla="val 15825828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5EB4E-23D5-46B9-967A-23C49B126D64}">
      <dsp:nvSpPr>
        <dsp:cNvPr id="0" name=""/>
        <dsp:cNvSpPr/>
      </dsp:nvSpPr>
      <dsp:spPr>
        <a:xfrm>
          <a:off x="341979" y="1157825"/>
          <a:ext cx="2566071" cy="25660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40BA8D-586A-4060-B6C9-D774D5DC55A7}">
      <dsp:nvSpPr>
        <dsp:cNvPr id="0" name=""/>
        <dsp:cNvSpPr/>
      </dsp:nvSpPr>
      <dsp:spPr>
        <a:xfrm>
          <a:off x="1366528" y="-213250"/>
          <a:ext cx="2766742" cy="276674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690068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del título</a:t>
            </a:r>
          </a:p>
        </p:txBody>
      </p:sp>
      <p:sp>
        <p:nvSpPr>
          <p:cNvPr id="83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3.png"/><Relationship Id="rId9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4.png"/><Relationship Id="rId9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1.xml"/><Relationship Id="rId12" Type="http://schemas.openxmlformats.org/officeDocument/2006/relationships/diagramColors" Target="../diagrams/colors1.xml"/><Relationship Id="rId13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diagramData" Target="../diagrams/data1.xml"/><Relationship Id="rId10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jpe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upo 8"/>
          <p:cNvGrpSpPr/>
          <p:nvPr/>
        </p:nvGrpSpPr>
        <p:grpSpPr>
          <a:xfrm>
            <a:off x="67011" y="10779"/>
            <a:ext cx="12122585" cy="1211894"/>
            <a:chOff x="0" y="0"/>
            <a:chExt cx="12122584" cy="1211893"/>
          </a:xfrm>
        </p:grpSpPr>
        <p:pic>
          <p:nvPicPr>
            <p:cNvPr id="94" name="Imagen 28" descr="Imagen 28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5" name="Rectángulo 29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6" name="CuadroTexto 30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</a:t>
              </a:r>
            </a:p>
          </p:txBody>
        </p:sp>
        <p:sp>
          <p:nvSpPr>
            <p:cNvPr id="97" name="CuadroTexto 31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</p:grpSp>
      <p:sp>
        <p:nvSpPr>
          <p:cNvPr id="99" name="Rectángulo 11"/>
          <p:cNvSpPr/>
          <p:nvPr/>
        </p:nvSpPr>
        <p:spPr>
          <a:xfrm>
            <a:off x="0" y="6490270"/>
            <a:ext cx="12192000" cy="367731"/>
          </a:xfrm>
          <a:prstGeom prst="rect">
            <a:avLst/>
          </a:prstGeom>
          <a:solidFill>
            <a:srgbClr val="742F8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CuadroTexto 13"/>
          <p:cNvSpPr txBox="1"/>
          <p:nvPr/>
        </p:nvSpPr>
        <p:spPr>
          <a:xfrm>
            <a:off x="67012" y="2025560"/>
            <a:ext cx="12192001" cy="195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000" b="1"/>
            </a:lvl1pPr>
          </a:lstStyle>
          <a:p>
            <a:r>
              <a:rPr dirty="0"/>
              <a:t>IMPACTO DEL SISTEMA NACIONAL DE INNOVACIÓN EN LAS POLÍTICAS UNIVERSITARIAS DE INNOVACIÓN EN EL CONTEXTO MEXICANO</a:t>
            </a:r>
          </a:p>
        </p:txBody>
      </p:sp>
      <p:sp>
        <p:nvSpPr>
          <p:cNvPr id="101" name="CuadroTexto 14"/>
          <p:cNvSpPr txBox="1"/>
          <p:nvPr/>
        </p:nvSpPr>
        <p:spPr>
          <a:xfrm>
            <a:off x="0" y="4902200"/>
            <a:ext cx="12192000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b="1" i="1"/>
            </a:lvl1pPr>
          </a:lstStyle>
          <a:p>
            <a:r>
              <a:t>BLANCA GASCA GRANADOS</a:t>
            </a:r>
          </a:p>
        </p:txBody>
      </p:sp>
      <p:sp>
        <p:nvSpPr>
          <p:cNvPr id="102" name="CuadroTexto 15"/>
          <p:cNvSpPr txBox="1"/>
          <p:nvPr/>
        </p:nvSpPr>
        <p:spPr>
          <a:xfrm>
            <a:off x="0" y="5623068"/>
            <a:ext cx="12192000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 b="1" i="1"/>
            </a:pPr>
            <a:r>
              <a:t>DIRECTOR DE TESIS</a:t>
            </a:r>
          </a:p>
          <a:p>
            <a:pPr algn="ctr">
              <a:defRPr sz="2000" b="1" i="1"/>
            </a:pPr>
            <a:r>
              <a:t>Dra. María del Pilar Escott Mota</a:t>
            </a:r>
          </a:p>
        </p:txBody>
      </p:sp>
      <p:sp>
        <p:nvSpPr>
          <p:cNvPr id="106" name="CuadroTexto 21"/>
          <p:cNvSpPr txBox="1"/>
          <p:nvPr/>
        </p:nvSpPr>
        <p:spPr>
          <a:xfrm>
            <a:off x="103277" y="1629438"/>
            <a:ext cx="12192001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b="1" i="1"/>
            </a:lvl1pPr>
          </a:lstStyle>
          <a:p>
            <a:r>
              <a:t>Doctorado en Gestión Tecnológica e Innovación</a:t>
            </a:r>
          </a:p>
        </p:txBody>
      </p:sp>
      <p:pic>
        <p:nvPicPr>
          <p:cNvPr id="107" name="Imagen 1" descr="Imagen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62477" y="93007"/>
            <a:ext cx="1743711" cy="4864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n 2" descr="Imagen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33552" y="93007"/>
            <a:ext cx="628651" cy="807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n 3" descr="Imagen 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28652" y="83482"/>
            <a:ext cx="633096" cy="83185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2" name="Grupo 4"/>
          <p:cNvGrpSpPr/>
          <p:nvPr/>
        </p:nvGrpSpPr>
        <p:grpSpPr>
          <a:xfrm>
            <a:off x="10042287" y="5656248"/>
            <a:ext cx="2050416" cy="680086"/>
            <a:chOff x="0" y="0"/>
            <a:chExt cx="2050415" cy="680084"/>
          </a:xfrm>
        </p:grpSpPr>
        <p:pic>
          <p:nvPicPr>
            <p:cNvPr id="110" name="image2.png" descr="image2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-1" y="0"/>
              <a:ext cx="857886" cy="68008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1" name="image1.png" descr="image1.png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74419" y="289559"/>
              <a:ext cx="975996" cy="3365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o 9"/>
          <p:cNvGrpSpPr/>
          <p:nvPr/>
        </p:nvGrpSpPr>
        <p:grpSpPr>
          <a:xfrm>
            <a:off x="-1" y="4159"/>
            <a:ext cx="12122585" cy="1211894"/>
            <a:chOff x="0" y="0"/>
            <a:chExt cx="12122584" cy="1211893"/>
          </a:xfrm>
        </p:grpSpPr>
        <p:pic>
          <p:nvPicPr>
            <p:cNvPr id="117" name="Imagen 51" descr="Imagen 5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8" name="Rectángulo 52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9" name="CuadroTexto 53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120" name="CuadroTexto 54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121" name="Imagen 55" descr="Imagen 55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26" name="Grupo 56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124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122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123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125" name="Imagen 58" descr="Imagen 58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127" name="Imagen 59" descr="Imagen 59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Imagen 60" descr="Imagen 60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9" name="Imagen 61" descr="Imagen 61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3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131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2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134" name="CuadroTexto 14"/>
          <p:cNvSpPr txBox="1"/>
          <p:nvPr/>
        </p:nvSpPr>
        <p:spPr>
          <a:xfrm>
            <a:off x="482599" y="1683097"/>
            <a:ext cx="5498324" cy="4549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b="1" dirty="0"/>
              <a:t>JUSTIFICACIÓN</a:t>
            </a:r>
          </a:p>
          <a:p>
            <a:pPr>
              <a:defRPr sz="3200"/>
            </a:pPr>
            <a:r>
              <a:rPr dirty="0"/>
              <a:t>Sistema Nacional de Innovación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dirty="0"/>
              <a:t>Marco conceptual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dirty="0"/>
              <a:t>Infraestructura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dirty="0"/>
              <a:t>Marco Regulatorio</a:t>
            </a:r>
          </a:p>
          <a:p>
            <a:pPr>
              <a:defRPr sz="3200"/>
            </a:pPr>
            <a:endParaRPr dirty="0"/>
          </a:p>
          <a:p>
            <a:pPr>
              <a:defRPr sz="3200"/>
            </a:pPr>
            <a:r>
              <a:rPr dirty="0"/>
              <a:t>Universidades mexicanas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dirty="0"/>
              <a:t>Capacidad competitiva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dirty="0"/>
              <a:t>Como abordar nuevas tareas</a:t>
            </a:r>
          </a:p>
        </p:txBody>
      </p:sp>
      <p:sp>
        <p:nvSpPr>
          <p:cNvPr id="135" name="CuadroTexto 16"/>
          <p:cNvSpPr txBox="1"/>
          <p:nvPr/>
        </p:nvSpPr>
        <p:spPr>
          <a:xfrm>
            <a:off x="5743223" y="13272"/>
            <a:ext cx="6324601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IMPACTO DEL SNI…</a:t>
            </a:r>
          </a:p>
        </p:txBody>
      </p:sp>
      <p:pic>
        <p:nvPicPr>
          <p:cNvPr id="136" name="Imagen 18" descr="Imagen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2" name="Diagrama 5"/>
          <p:cNvGrpSpPr/>
          <p:nvPr/>
        </p:nvGrpSpPr>
        <p:grpSpPr>
          <a:xfrm>
            <a:off x="5393094" y="1902078"/>
            <a:ext cx="6467925" cy="3880758"/>
            <a:chOff x="0" y="0"/>
            <a:chExt cx="6467924" cy="3880756"/>
          </a:xfrm>
        </p:grpSpPr>
        <p:sp>
          <p:nvSpPr>
            <p:cNvPr id="137" name="Figura"/>
            <p:cNvSpPr/>
            <p:nvPr/>
          </p:nvSpPr>
          <p:spPr>
            <a:xfrm>
              <a:off x="0" y="0"/>
              <a:ext cx="1940379" cy="3880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40" name="Grupo"/>
            <p:cNvGrpSpPr/>
            <p:nvPr/>
          </p:nvGrpSpPr>
          <p:grpSpPr>
            <a:xfrm>
              <a:off x="1940376" y="1"/>
              <a:ext cx="4527548" cy="3880756"/>
              <a:chOff x="0" y="0"/>
              <a:chExt cx="4527546" cy="3880754"/>
            </a:xfrm>
          </p:grpSpPr>
          <p:sp>
            <p:nvSpPr>
              <p:cNvPr id="138" name="Rectángulo"/>
              <p:cNvSpPr/>
              <p:nvPr/>
            </p:nvSpPr>
            <p:spPr>
              <a:xfrm>
                <a:off x="0" y="0"/>
                <a:ext cx="4527547" cy="3880755"/>
              </a:xfrm>
              <a:prstGeom prst="rect">
                <a:avLst/>
              </a:prstGeom>
              <a:solidFill>
                <a:srgbClr val="FFFFFF">
                  <a:alpha val="90000"/>
                </a:srgbClr>
              </a:solidFill>
              <a:ln w="12700" cap="flat">
                <a:solidFill>
                  <a:schemeClr val="accent5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0891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39" name="MACRO"/>
              <p:cNvSpPr txBox="1"/>
              <p:nvPr/>
            </p:nvSpPr>
            <p:spPr>
              <a:xfrm>
                <a:off x="0" y="34744"/>
                <a:ext cx="2263774" cy="1094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9070" tIns="179070" rIns="179070" bIns="179070" numCol="1" anchor="ctr">
                <a:spAutoFit/>
              </a:bodyPr>
              <a:lstStyle>
                <a:lvl1pPr algn="ctr" defTabSz="2089150">
                  <a:lnSpc>
                    <a:spcPct val="90000"/>
                  </a:lnSpc>
                  <a:spcBef>
                    <a:spcPts val="1900"/>
                  </a:spcBef>
                  <a:defRPr sz="4700"/>
                </a:lvl1pPr>
              </a:lstStyle>
              <a:p>
                <a:r>
                  <a:t>MACRO</a:t>
                </a:r>
              </a:p>
            </p:txBody>
          </p:sp>
        </p:grpSp>
        <p:sp>
          <p:nvSpPr>
            <p:cNvPr id="141" name="Figura"/>
            <p:cNvSpPr/>
            <p:nvPr/>
          </p:nvSpPr>
          <p:spPr>
            <a:xfrm>
              <a:off x="679133" y="1164230"/>
              <a:ext cx="1261245" cy="2522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rgbClr val="4DC58D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44" name="Grupo"/>
            <p:cNvGrpSpPr/>
            <p:nvPr/>
          </p:nvGrpSpPr>
          <p:grpSpPr>
            <a:xfrm>
              <a:off x="1940376" y="1164230"/>
              <a:ext cx="4527548" cy="2522490"/>
              <a:chOff x="0" y="0"/>
              <a:chExt cx="4527546" cy="2522488"/>
            </a:xfrm>
          </p:grpSpPr>
          <p:sp>
            <p:nvSpPr>
              <p:cNvPr id="142" name="Rectángulo"/>
              <p:cNvSpPr/>
              <p:nvPr/>
            </p:nvSpPr>
            <p:spPr>
              <a:xfrm>
                <a:off x="0" y="-1"/>
                <a:ext cx="4527547" cy="2522490"/>
              </a:xfrm>
              <a:prstGeom prst="rect">
                <a:avLst/>
              </a:prstGeom>
              <a:solidFill>
                <a:srgbClr val="FFFFFF">
                  <a:alpha val="90000"/>
                </a:srgbClr>
              </a:solidFill>
              <a:ln w="12700" cap="flat">
                <a:solidFill>
                  <a:srgbClr val="4DC58D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0891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43" name="MESO"/>
              <p:cNvSpPr txBox="1"/>
              <p:nvPr/>
            </p:nvSpPr>
            <p:spPr>
              <a:xfrm>
                <a:off x="0" y="34742"/>
                <a:ext cx="2263774" cy="1094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9070" tIns="179070" rIns="179070" bIns="179070" numCol="1" anchor="ctr">
                <a:spAutoFit/>
              </a:bodyPr>
              <a:lstStyle>
                <a:lvl1pPr algn="ctr" defTabSz="2089150">
                  <a:lnSpc>
                    <a:spcPct val="90000"/>
                  </a:lnSpc>
                  <a:spcBef>
                    <a:spcPts val="1900"/>
                  </a:spcBef>
                  <a:defRPr sz="4700"/>
                </a:lvl1pPr>
              </a:lstStyle>
              <a:p>
                <a:r>
                  <a:t>MESO</a:t>
                </a:r>
              </a:p>
            </p:txBody>
          </p:sp>
        </p:grpSp>
        <p:sp>
          <p:nvSpPr>
            <p:cNvPr id="145" name="Figura"/>
            <p:cNvSpPr/>
            <p:nvPr/>
          </p:nvSpPr>
          <p:spPr>
            <a:xfrm>
              <a:off x="1358264" y="2328455"/>
              <a:ext cx="582114" cy="116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lnTo>
                    <a:pt x="21600" y="108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48" name="Grupo"/>
            <p:cNvGrpSpPr/>
            <p:nvPr/>
          </p:nvGrpSpPr>
          <p:grpSpPr>
            <a:xfrm>
              <a:off x="1940376" y="2328456"/>
              <a:ext cx="4527548" cy="1164226"/>
              <a:chOff x="0" y="0"/>
              <a:chExt cx="4527546" cy="1164225"/>
            </a:xfrm>
          </p:grpSpPr>
          <p:sp>
            <p:nvSpPr>
              <p:cNvPr id="146" name="Rectángulo"/>
              <p:cNvSpPr/>
              <p:nvPr/>
            </p:nvSpPr>
            <p:spPr>
              <a:xfrm>
                <a:off x="0" y="-1"/>
                <a:ext cx="4527547" cy="1164227"/>
              </a:xfrm>
              <a:prstGeom prst="rect">
                <a:avLst/>
              </a:prstGeom>
              <a:solidFill>
                <a:srgbClr val="FFFFFF">
                  <a:alpha val="90000"/>
                </a:srgbClr>
              </a:solidFill>
              <a:ln w="12700" cap="flat">
                <a:solidFill>
                  <a:schemeClr val="accent6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2089150">
                  <a:lnSpc>
                    <a:spcPct val="90000"/>
                  </a:lnSpc>
                  <a:spcBef>
                    <a:spcPts val="700"/>
                  </a:spcBef>
                </a:pPr>
                <a:endParaRPr/>
              </a:p>
            </p:txBody>
          </p:sp>
          <p:sp>
            <p:nvSpPr>
              <p:cNvPr id="147" name="MICRO"/>
              <p:cNvSpPr txBox="1"/>
              <p:nvPr/>
            </p:nvSpPr>
            <p:spPr>
              <a:xfrm>
                <a:off x="0" y="34742"/>
                <a:ext cx="2263774" cy="1094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9070" tIns="179070" rIns="179070" bIns="179070" numCol="1" anchor="ctr">
                <a:spAutoFit/>
              </a:bodyPr>
              <a:lstStyle>
                <a:lvl1pPr algn="ctr" defTabSz="2089150">
                  <a:lnSpc>
                    <a:spcPct val="90000"/>
                  </a:lnSpc>
                  <a:spcBef>
                    <a:spcPts val="1900"/>
                  </a:spcBef>
                  <a:defRPr sz="4700"/>
                </a:lvl1pPr>
              </a:lstStyle>
              <a:p>
                <a:r>
                  <a:t>MICRO</a:t>
                </a:r>
              </a:p>
            </p:txBody>
          </p:sp>
        </p:grpSp>
        <p:sp>
          <p:nvSpPr>
            <p:cNvPr id="149" name="SNI…"/>
            <p:cNvSpPr txBox="1"/>
            <p:nvPr/>
          </p:nvSpPr>
          <p:spPr>
            <a:xfrm>
              <a:off x="4204151" y="21156"/>
              <a:ext cx="2263774" cy="11219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6679" tIns="106679" rIns="106679" bIns="106679" numCol="1" anchor="ctr">
              <a:sp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2800"/>
              </a:pPr>
              <a:r>
                <a:t>SNI</a:t>
              </a:r>
            </a:p>
            <a:p>
              <a:pPr marL="285750" lvl="1" indent="-285750" defTabSz="12446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2800"/>
              </a:pPr>
              <a:r>
                <a:t>PND</a:t>
              </a:r>
            </a:p>
          </p:txBody>
        </p:sp>
        <p:sp>
          <p:nvSpPr>
            <p:cNvPr id="150" name="Función…"/>
            <p:cNvSpPr txBox="1"/>
            <p:nvPr/>
          </p:nvSpPr>
          <p:spPr>
            <a:xfrm>
              <a:off x="4204151" y="1185384"/>
              <a:ext cx="2263774" cy="11219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6679" tIns="106679" rIns="106679" bIns="106679" numCol="1" anchor="ctr">
              <a:sp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2800"/>
              </a:pPr>
              <a:r>
                <a:t>Función</a:t>
              </a:r>
            </a:p>
            <a:p>
              <a:pPr marL="285750" lvl="1" indent="-285750" defTabSz="12446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2800"/>
              </a:pPr>
              <a:r>
                <a:t>Vínculos</a:t>
              </a:r>
            </a:p>
          </p:txBody>
        </p:sp>
        <p:sp>
          <p:nvSpPr>
            <p:cNvPr id="151" name="Universidad"/>
            <p:cNvSpPr txBox="1"/>
            <p:nvPr/>
          </p:nvSpPr>
          <p:spPr>
            <a:xfrm>
              <a:off x="4204151" y="2581638"/>
              <a:ext cx="2263774" cy="6578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06679" tIns="106679" rIns="106679" bIns="106679" numCol="1" anchor="ctr">
              <a:spAutoFit/>
            </a:bodyPr>
            <a:lstStyle/>
            <a:p>
              <a:pPr marL="285750" lvl="1" indent="-285750" defTabSz="1244600">
                <a:lnSpc>
                  <a:spcPct val="90000"/>
                </a:lnSpc>
                <a:spcBef>
                  <a:spcPts val="500"/>
                </a:spcBef>
                <a:buSzPct val="100000"/>
                <a:buChar char="•"/>
                <a:defRPr sz="2800"/>
              </a:pPr>
              <a:r>
                <a:t>Universidad</a:t>
              </a:r>
            </a:p>
          </p:txBody>
        </p:sp>
      </p:grpSp>
      <p:sp>
        <p:nvSpPr>
          <p:cNvPr id="153" name="CuadroTexto 7"/>
          <p:cNvSpPr txBox="1"/>
          <p:nvPr/>
        </p:nvSpPr>
        <p:spPr>
          <a:xfrm>
            <a:off x="9341701" y="5784774"/>
            <a:ext cx="2274278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Basado en Pérez (1996)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upo 39"/>
          <p:cNvGrpSpPr/>
          <p:nvPr/>
        </p:nvGrpSpPr>
        <p:grpSpPr>
          <a:xfrm>
            <a:off x="36575" y="-3234"/>
            <a:ext cx="12122585" cy="1211894"/>
            <a:chOff x="0" y="0"/>
            <a:chExt cx="12122584" cy="1211893"/>
          </a:xfrm>
        </p:grpSpPr>
        <p:pic>
          <p:nvPicPr>
            <p:cNvPr id="155" name="Imagen 40" descr="Imagen 40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6" name="Rectángulo 41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7" name="CuadroTexto 42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158" name="CuadroTexto 43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159" name="Imagen 44" descr="Imagen 4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64" name="Grupo 45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162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160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161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163" name="Imagen 50" descr="Imagen 5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165" name="Imagen 46" descr="Imagen 46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Imagen 47" descr="Imagen 47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7" name="Imagen 48" descr="Imagen 48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1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169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172" name="CuadroTexto 14"/>
          <p:cNvSpPr txBox="1"/>
          <p:nvPr/>
        </p:nvSpPr>
        <p:spPr>
          <a:xfrm>
            <a:off x="6783300" y="2899033"/>
            <a:ext cx="519430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sz="2400" b="1" dirty="0" smtClean="0"/>
              <a:t>OBJETIVOS</a:t>
            </a:r>
            <a:endParaRPr lang="es-ES_tradnl" sz="2400" b="1" dirty="0" smtClean="0"/>
          </a:p>
          <a:p>
            <a:pPr>
              <a:defRPr sz="3200"/>
            </a:pPr>
            <a:endParaRPr sz="2400" b="1" dirty="0"/>
          </a:p>
          <a:p>
            <a:pPr>
              <a:defRPr sz="3200" b="1"/>
            </a:pPr>
            <a:r>
              <a:rPr sz="2400" dirty="0" err="1"/>
              <a:t>Determinar</a:t>
            </a:r>
            <a:r>
              <a:rPr sz="2400" dirty="0"/>
              <a:t> el </a:t>
            </a:r>
            <a:r>
              <a:rPr sz="2400" dirty="0" err="1"/>
              <a:t>impacto</a:t>
            </a:r>
            <a:r>
              <a:rPr sz="2400" dirty="0"/>
              <a:t> del SNI </a:t>
            </a:r>
            <a:r>
              <a:rPr sz="2400" dirty="0" err="1"/>
              <a:t>en</a:t>
            </a:r>
            <a:r>
              <a:rPr sz="2400" dirty="0"/>
              <a:t> la </a:t>
            </a:r>
            <a:r>
              <a:rPr sz="2400" dirty="0" err="1"/>
              <a:t>generación</a:t>
            </a:r>
            <a:r>
              <a:rPr sz="2400" dirty="0"/>
              <a:t> de </a:t>
            </a:r>
            <a:r>
              <a:rPr sz="2400" dirty="0" err="1"/>
              <a:t>políticas</a:t>
            </a:r>
            <a:r>
              <a:rPr sz="2400" dirty="0"/>
              <a:t> de </a:t>
            </a:r>
            <a:r>
              <a:rPr sz="2400" dirty="0" err="1"/>
              <a:t>innovación</a:t>
            </a:r>
            <a:r>
              <a:rPr sz="2400" dirty="0"/>
              <a:t> </a:t>
            </a:r>
            <a:r>
              <a:rPr sz="2400" dirty="0" err="1"/>
              <a:t>en</a:t>
            </a:r>
            <a:r>
              <a:rPr sz="2400" dirty="0"/>
              <a:t> las </a:t>
            </a:r>
            <a:r>
              <a:rPr sz="2400" dirty="0" err="1"/>
              <a:t>universidades</a:t>
            </a:r>
            <a:r>
              <a:rPr sz="2400" dirty="0"/>
              <a:t> </a:t>
            </a:r>
            <a:r>
              <a:rPr sz="2400" dirty="0" err="1"/>
              <a:t>mexicanas</a:t>
            </a:r>
            <a:endParaRPr sz="2400" dirty="0"/>
          </a:p>
        </p:txBody>
      </p:sp>
      <p:sp>
        <p:nvSpPr>
          <p:cNvPr id="174" name="Área de video si lo graban en ZOOM…"/>
          <p:cNvSpPr txBox="1"/>
          <p:nvPr/>
        </p:nvSpPr>
        <p:spPr>
          <a:xfrm>
            <a:off x="10617200" y="220625"/>
            <a:ext cx="1574800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tIns="45719" rIns="45719" bIns="45719" numCol="1" anchor="ctr">
            <a:spAutoFit/>
          </a:bodyPr>
          <a:lstStyle/>
          <a:p>
            <a:pPr algn="ctr">
              <a:defRPr sz="1400">
                <a:solidFill>
                  <a:srgbClr val="FFFFFF"/>
                </a:solidFill>
              </a:defRPr>
            </a:pPr>
            <a:r>
              <a:rPr dirty="0"/>
              <a:t>Área de video si lo graban en ZOOM</a:t>
            </a:r>
          </a:p>
          <a:p>
            <a:pPr algn="ctr">
              <a:defRPr sz="1400">
                <a:solidFill>
                  <a:srgbClr val="FFFFFF"/>
                </a:solidFill>
              </a:defRPr>
            </a:pPr>
            <a:r>
              <a:rPr dirty="0"/>
              <a:t>(quita este </a:t>
            </a:r>
            <a:r>
              <a:rPr dirty="0" smtClean="0"/>
              <a:t>recadro</a:t>
            </a:r>
            <a:r>
              <a:rPr dirty="0"/>
              <a:t>)</a:t>
            </a:r>
          </a:p>
        </p:txBody>
      </p:sp>
      <p:sp>
        <p:nvSpPr>
          <p:cNvPr id="176" name="CuadroTexto 16"/>
          <p:cNvSpPr txBox="1"/>
          <p:nvPr/>
        </p:nvSpPr>
        <p:spPr>
          <a:xfrm>
            <a:off x="4203700" y="3236"/>
            <a:ext cx="6324600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TEMA DE TESIS</a:t>
            </a:r>
          </a:p>
        </p:txBody>
      </p:sp>
      <p:pic>
        <p:nvPicPr>
          <p:cNvPr id="177" name="Imagen 13" descr="Imagen 13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Diagrama 3"/>
          <p:cNvGrpSpPr/>
          <p:nvPr/>
        </p:nvGrpSpPr>
        <p:grpSpPr>
          <a:xfrm>
            <a:off x="387093" y="1546844"/>
            <a:ext cx="6146872" cy="4588335"/>
            <a:chOff x="0" y="0"/>
            <a:chExt cx="6146870" cy="4588333"/>
          </a:xfrm>
        </p:grpSpPr>
        <p:sp>
          <p:nvSpPr>
            <p:cNvPr id="178" name="Figura"/>
            <p:cNvSpPr/>
            <p:nvPr/>
          </p:nvSpPr>
          <p:spPr>
            <a:xfrm>
              <a:off x="7761" y="0"/>
              <a:ext cx="965554" cy="4588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64" h="21600" extrusionOk="0">
                  <a:moveTo>
                    <a:pt x="257" y="0"/>
                  </a:moveTo>
                  <a:cubicBezTo>
                    <a:pt x="21600" y="5965"/>
                    <a:pt x="21600" y="15635"/>
                    <a:pt x="257" y="21600"/>
                  </a:cubicBezTo>
                  <a:lnTo>
                    <a:pt x="0" y="21528"/>
                  </a:lnTo>
                  <a:cubicBezTo>
                    <a:pt x="21200" y="15603"/>
                    <a:pt x="21200" y="5997"/>
                    <a:pt x="0" y="72"/>
                  </a:cubicBezTo>
                  <a:close/>
                </a:path>
              </a:pathLst>
            </a:custGeom>
            <a:noFill/>
            <a:ln w="12700" cap="flat">
              <a:solidFill>
                <a:schemeClr val="accent6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81" name="Grupo"/>
            <p:cNvGrpSpPr/>
            <p:nvPr/>
          </p:nvGrpSpPr>
          <p:grpSpPr>
            <a:xfrm>
              <a:off x="1048487" y="404937"/>
              <a:ext cx="5098383" cy="886458"/>
              <a:chOff x="-1" y="0"/>
              <a:chExt cx="5098381" cy="886456"/>
            </a:xfrm>
          </p:grpSpPr>
          <p:sp>
            <p:nvSpPr>
              <p:cNvPr id="179" name="Rectángulo"/>
              <p:cNvSpPr/>
              <p:nvPr/>
            </p:nvSpPr>
            <p:spPr>
              <a:xfrm>
                <a:off x="-1" y="0"/>
                <a:ext cx="5098381" cy="886456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112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Analizar el SIN y PND en el contexto tanto nacional e internacional"/>
              <p:cNvSpPr txBox="1"/>
              <p:nvPr/>
            </p:nvSpPr>
            <p:spPr>
              <a:xfrm>
                <a:off x="156512" y="40906"/>
                <a:ext cx="4941868" cy="8046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3500" tIns="63500" rIns="63500" bIns="63500" numCol="1" anchor="ctr">
                <a:noAutofit/>
              </a:bodyPr>
              <a:lstStyle>
                <a:lvl1pPr defTabSz="1111250">
                  <a:lnSpc>
                    <a:spcPct val="90000"/>
                  </a:lnSpc>
                  <a:spcBef>
                    <a:spcPts val="1000"/>
                  </a:spcBef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/>
                  <a:t>Analizar el </a:t>
                </a:r>
                <a:r>
                  <a:rPr dirty="0" smtClean="0"/>
                  <a:t>SN</a:t>
                </a:r>
                <a:r>
                  <a:rPr lang="es-ES_tradnl" dirty="0"/>
                  <a:t>I</a:t>
                </a:r>
                <a:r>
                  <a:rPr dirty="0" smtClean="0"/>
                  <a:t> </a:t>
                </a:r>
                <a:r>
                  <a:rPr dirty="0"/>
                  <a:t>y PND en el contexto tanto nacional e internacional</a:t>
                </a:r>
              </a:p>
            </p:txBody>
          </p:sp>
        </p:grpSp>
        <p:sp>
          <p:nvSpPr>
            <p:cNvPr id="182" name="1"/>
            <p:cNvSpPr/>
            <p:nvPr/>
          </p:nvSpPr>
          <p:spPr>
            <a:xfrm>
              <a:off x="0" y="245665"/>
              <a:ext cx="1205000" cy="1205001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5"/>
              </a:solidFill>
              <a:prstDash val="solid"/>
              <a:miter lim="8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lnSpc>
                  <a:spcPct val="90000"/>
                </a:lnSpc>
                <a:defRPr sz="6000" b="1"/>
              </a:lvl1pPr>
            </a:lstStyle>
            <a:p>
              <a:r>
                <a:t>1</a:t>
              </a:r>
            </a:p>
          </p:txBody>
        </p:sp>
        <p:grpSp>
          <p:nvGrpSpPr>
            <p:cNvPr id="185" name="Grupo"/>
            <p:cNvGrpSpPr/>
            <p:nvPr/>
          </p:nvGrpSpPr>
          <p:grpSpPr>
            <a:xfrm>
              <a:off x="1391907" y="1852903"/>
              <a:ext cx="4754962" cy="882525"/>
              <a:chOff x="0" y="0"/>
              <a:chExt cx="4754961" cy="882523"/>
            </a:xfrm>
          </p:grpSpPr>
          <p:sp>
            <p:nvSpPr>
              <p:cNvPr id="183" name="Rectángulo"/>
              <p:cNvSpPr/>
              <p:nvPr/>
            </p:nvSpPr>
            <p:spPr>
              <a:xfrm>
                <a:off x="0" y="0"/>
                <a:ext cx="4754961" cy="882523"/>
              </a:xfrm>
              <a:prstGeom prst="rect">
                <a:avLst/>
              </a:prstGeom>
              <a:solidFill>
                <a:srgbClr val="4DC58D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112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Evaluar su impacto en las universidades"/>
              <p:cNvSpPr txBox="1"/>
              <p:nvPr/>
            </p:nvSpPr>
            <p:spPr>
              <a:xfrm>
                <a:off x="163506" y="40725"/>
                <a:ext cx="4591454" cy="8010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3500" tIns="63500" rIns="63500" bIns="63500" numCol="1" anchor="ctr">
                <a:noAutofit/>
              </a:bodyPr>
              <a:lstStyle>
                <a:lvl1pPr defTabSz="1111250">
                  <a:lnSpc>
                    <a:spcPct val="90000"/>
                  </a:lnSpc>
                  <a:spcBef>
                    <a:spcPts val="1000"/>
                  </a:spcBef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r>
                  <a:rPr dirty="0" err="1"/>
                  <a:t>Evaluar</a:t>
                </a:r>
                <a:r>
                  <a:rPr dirty="0"/>
                  <a:t> </a:t>
                </a:r>
                <a:r>
                  <a:rPr dirty="0" err="1"/>
                  <a:t>su</a:t>
                </a:r>
                <a:r>
                  <a:rPr dirty="0"/>
                  <a:t> </a:t>
                </a:r>
                <a:r>
                  <a:rPr dirty="0" err="1"/>
                  <a:t>impacto</a:t>
                </a:r>
                <a:r>
                  <a:rPr dirty="0"/>
                  <a:t> </a:t>
                </a:r>
                <a:r>
                  <a:rPr dirty="0" err="1"/>
                  <a:t>en</a:t>
                </a:r>
                <a:r>
                  <a:rPr dirty="0"/>
                  <a:t> las </a:t>
                </a:r>
                <a:r>
                  <a:rPr dirty="0" err="1"/>
                  <a:t>universidades</a:t>
                </a:r>
                <a:r>
                  <a:rPr dirty="0"/>
                  <a:t> </a:t>
                </a:r>
              </a:p>
            </p:txBody>
          </p:sp>
        </p:grpSp>
        <p:sp>
          <p:nvSpPr>
            <p:cNvPr id="186" name="2"/>
            <p:cNvSpPr/>
            <p:nvPr/>
          </p:nvSpPr>
          <p:spPr>
            <a:xfrm>
              <a:off x="350413" y="1691665"/>
              <a:ext cx="1205001" cy="1205001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rgbClr val="4DC58D"/>
              </a:solidFill>
              <a:prstDash val="solid"/>
              <a:miter lim="8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lnSpc>
                  <a:spcPct val="90000"/>
                </a:lnSpc>
                <a:defRPr sz="6000" b="1"/>
              </a:lvl1pPr>
            </a:lstStyle>
            <a:p>
              <a:r>
                <a:t>2</a:t>
              </a:r>
            </a:p>
          </p:txBody>
        </p:sp>
        <p:grpSp>
          <p:nvGrpSpPr>
            <p:cNvPr id="189" name="Grupo"/>
            <p:cNvGrpSpPr/>
            <p:nvPr/>
          </p:nvGrpSpPr>
          <p:grpSpPr>
            <a:xfrm>
              <a:off x="1029139" y="3295255"/>
              <a:ext cx="5117731" cy="889821"/>
              <a:chOff x="-1" y="0"/>
              <a:chExt cx="5117729" cy="889820"/>
            </a:xfrm>
          </p:grpSpPr>
          <p:sp>
            <p:nvSpPr>
              <p:cNvPr id="187" name="Rectángulo"/>
              <p:cNvSpPr/>
              <p:nvPr/>
            </p:nvSpPr>
            <p:spPr>
              <a:xfrm>
                <a:off x="-1" y="0"/>
                <a:ext cx="5117729" cy="889820"/>
              </a:xfrm>
              <a:prstGeom prst="rect">
                <a:avLst/>
              </a:prstGeom>
              <a:solidFill>
                <a:schemeClr val="accent6"/>
              </a:solidFill>
              <a:ln w="1270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defTabSz="111125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8" name="Estudiar las políticas de innovación de las universidades"/>
              <p:cNvSpPr txBox="1"/>
              <p:nvPr/>
            </p:nvSpPr>
            <p:spPr>
              <a:xfrm>
                <a:off x="231684" y="41061"/>
                <a:ext cx="4886044" cy="8076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3500" tIns="63500" rIns="63500" bIns="63500" numCol="1" anchor="ctr">
                <a:noAutofit/>
              </a:bodyPr>
              <a:lstStyle>
                <a:lvl1pPr defTabSz="1111250">
                  <a:lnSpc>
                    <a:spcPct val="90000"/>
                  </a:lnSpc>
                  <a:spcBef>
                    <a:spcPts val="1000"/>
                  </a:spcBef>
                  <a:defRPr sz="2500">
                    <a:solidFill>
                      <a:srgbClr val="FFFFFF"/>
                    </a:solidFill>
                  </a:defRPr>
                </a:lvl1pPr>
              </a:lstStyle>
              <a:p>
                <a:r>
                  <a:rPr lang="es-ES" dirty="0"/>
                  <a:t>Describir</a:t>
                </a:r>
                <a:r>
                  <a:rPr dirty="0"/>
                  <a:t> las </a:t>
                </a:r>
                <a:r>
                  <a:rPr dirty="0" err="1"/>
                  <a:t>políticas</a:t>
                </a:r>
                <a:r>
                  <a:rPr dirty="0"/>
                  <a:t> de </a:t>
                </a:r>
                <a:r>
                  <a:rPr dirty="0" err="1"/>
                  <a:t>innovación</a:t>
                </a:r>
                <a:r>
                  <a:rPr dirty="0"/>
                  <a:t> de las </a:t>
                </a:r>
                <a:r>
                  <a:rPr dirty="0" err="1"/>
                  <a:t>universidades</a:t>
                </a:r>
                <a:endParaRPr dirty="0"/>
              </a:p>
            </p:txBody>
          </p:sp>
        </p:grpSp>
        <p:sp>
          <p:nvSpPr>
            <p:cNvPr id="190" name="3"/>
            <p:cNvSpPr/>
            <p:nvPr/>
          </p:nvSpPr>
          <p:spPr>
            <a:xfrm>
              <a:off x="0" y="3137664"/>
              <a:ext cx="1205000" cy="1205001"/>
            </a:xfrm>
            <a:prstGeom prst="ellipse">
              <a:avLst/>
            </a:prstGeom>
            <a:solidFill>
              <a:srgbClr val="FFFFFF"/>
            </a:solidFill>
            <a:ln w="12700" cap="flat">
              <a:solidFill>
                <a:schemeClr val="accent6"/>
              </a:solidFill>
              <a:prstDash val="solid"/>
              <a:miter lim="8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lnSpc>
                  <a:spcPct val="90000"/>
                </a:lnSpc>
                <a:defRPr sz="6000" b="1"/>
              </a:lvl1pPr>
            </a:lstStyle>
            <a:p>
              <a:r>
                <a:t>3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rupo 9"/>
          <p:cNvGrpSpPr/>
          <p:nvPr/>
        </p:nvGrpSpPr>
        <p:grpSpPr>
          <a:xfrm>
            <a:off x="-1" y="4159"/>
            <a:ext cx="12122585" cy="1211894"/>
            <a:chOff x="0" y="0"/>
            <a:chExt cx="12122584" cy="1211893"/>
          </a:xfrm>
        </p:grpSpPr>
        <p:pic>
          <p:nvPicPr>
            <p:cNvPr id="193" name="Imagen 51" descr="Imagen 5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4" name="Rectángulo 52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5" name="CuadroTexto 53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196" name="CuadroTexto 54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197" name="Imagen 55" descr="Imagen 55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02" name="Grupo 56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200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198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199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201" name="Imagen 58" descr="Imagen 58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03" name="Imagen 59" descr="Imagen 59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4" name="Imagen 60" descr="Imagen 60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Imagen 61" descr="Imagen 61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09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207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8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210" name="CuadroTexto 14"/>
          <p:cNvSpPr txBox="1"/>
          <p:nvPr/>
        </p:nvSpPr>
        <p:spPr>
          <a:xfrm>
            <a:off x="525000" y="1379067"/>
            <a:ext cx="5194300" cy="550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b="1" dirty="0"/>
              <a:t>ANTECEDENTES</a:t>
            </a:r>
          </a:p>
          <a:p>
            <a:pPr>
              <a:defRPr sz="3200"/>
            </a:pPr>
            <a:r>
              <a:rPr dirty="0"/>
              <a:t>SNI 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lang="es-ES_tradnl" dirty="0" smtClean="0"/>
              <a:t>Con pocas restricciones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lang="es-ES_tradnl" dirty="0" smtClean="0"/>
              <a:t>Con restricciones</a:t>
            </a:r>
            <a:endParaRPr dirty="0"/>
          </a:p>
          <a:p>
            <a:pPr>
              <a:defRPr sz="3200"/>
            </a:pPr>
            <a:r>
              <a:rPr dirty="0" err="1"/>
              <a:t>Organizaciones</a:t>
            </a:r>
            <a:r>
              <a:rPr dirty="0"/>
              <a:t> </a:t>
            </a:r>
            <a:r>
              <a:rPr dirty="0" err="1"/>
              <a:t>Universitarias</a:t>
            </a:r>
            <a:endParaRPr dirty="0"/>
          </a:p>
          <a:p>
            <a:pPr marL="320842" indent="-320842">
              <a:buSzPct val="100000"/>
              <a:buChar char="•"/>
              <a:defRPr sz="3200"/>
            </a:pPr>
            <a:r>
              <a:rPr dirty="0" err="1"/>
              <a:t>Estructura</a:t>
            </a:r>
            <a:endParaRPr dirty="0"/>
          </a:p>
          <a:p>
            <a:pPr marL="320842" indent="-320842">
              <a:buSzPct val="100000"/>
              <a:buChar char="•"/>
              <a:defRPr sz="3200"/>
            </a:pPr>
            <a:r>
              <a:rPr dirty="0"/>
              <a:t>Funciones o </a:t>
            </a:r>
            <a:r>
              <a:rPr dirty="0" smtClean="0"/>
              <a:t>capacidades</a:t>
            </a:r>
            <a:r>
              <a:rPr lang="es-ES_tradnl" dirty="0" smtClean="0"/>
              <a:t> </a:t>
            </a:r>
            <a:r>
              <a:rPr lang="es-ES_tradnl" dirty="0" err="1" smtClean="0"/>
              <a:t>innovacoras</a:t>
            </a:r>
            <a:endParaRPr dirty="0"/>
          </a:p>
          <a:p>
            <a:pPr marL="320842" indent="-320842">
              <a:buSzPct val="100000"/>
              <a:buChar char="•"/>
              <a:defRPr sz="3200"/>
            </a:pPr>
            <a:r>
              <a:rPr dirty="0" err="1"/>
              <a:t>Impacto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el </a:t>
            </a:r>
            <a:r>
              <a:rPr dirty="0" err="1"/>
              <a:t>contexto</a:t>
            </a:r>
            <a:endParaRPr dirty="0"/>
          </a:p>
          <a:p>
            <a:pPr marL="457200" indent="-457200">
              <a:buSzPct val="100000"/>
              <a:buFont typeface="Arial"/>
              <a:buChar char="•"/>
              <a:defRPr sz="3200"/>
            </a:pPr>
            <a:endParaRPr dirty="0"/>
          </a:p>
          <a:p>
            <a:pPr>
              <a:defRPr sz="3200"/>
            </a:pPr>
            <a:endParaRPr dirty="0"/>
          </a:p>
        </p:txBody>
      </p:sp>
      <p:pic>
        <p:nvPicPr>
          <p:cNvPr id="211" name="SNI.png" descr="SNI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039970" y="1403926"/>
            <a:ext cx="4478199" cy="4844678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CuadroTexto 16"/>
          <p:cNvSpPr txBox="1"/>
          <p:nvPr/>
        </p:nvSpPr>
        <p:spPr>
          <a:xfrm>
            <a:off x="5743223" y="13272"/>
            <a:ext cx="6324601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IMPACTO DEL SNI…</a:t>
            </a:r>
          </a:p>
        </p:txBody>
      </p:sp>
      <p:pic>
        <p:nvPicPr>
          <p:cNvPr id="213" name="Imagen 18" descr="Imagen 1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16C58346-128F-40A3-AEFE-81048725E46A}"/>
              </a:ext>
            </a:extLst>
          </p:cNvPr>
          <p:cNvSpPr txBox="1"/>
          <p:nvPr/>
        </p:nvSpPr>
        <p:spPr>
          <a:xfrm>
            <a:off x="3862684" y="6146289"/>
            <a:ext cx="480035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es-ES" dirty="0"/>
              <a:t>Elaborado de: Hernández (2008) y Castillo (2004). </a:t>
            </a:r>
            <a:endParaRPr kumimoji="0" lang="es-MX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" name="Grupo 39"/>
          <p:cNvGrpSpPr/>
          <p:nvPr/>
        </p:nvGrpSpPr>
        <p:grpSpPr>
          <a:xfrm>
            <a:off x="36575" y="-3234"/>
            <a:ext cx="12122585" cy="1211894"/>
            <a:chOff x="0" y="0"/>
            <a:chExt cx="12122584" cy="1211893"/>
          </a:xfrm>
        </p:grpSpPr>
        <p:pic>
          <p:nvPicPr>
            <p:cNvPr id="215" name="Imagen 40" descr="Imagen 40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6" name="Rectángulo 41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7" name="CuadroTexto 42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218" name="CuadroTexto 43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219" name="Imagen 44" descr="Imagen 4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24" name="Grupo 45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222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220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221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223" name="Imagen 50" descr="Imagen 5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25" name="Imagen 46" descr="Imagen 46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6" name="Imagen 47" descr="Imagen 47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7" name="Imagen 48" descr="Imagen 48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31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229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0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232" name="CuadroTexto 14"/>
          <p:cNvSpPr txBox="1"/>
          <p:nvPr/>
        </p:nvSpPr>
        <p:spPr>
          <a:xfrm>
            <a:off x="6677121" y="1727199"/>
            <a:ext cx="5194301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b="1" dirty="0"/>
              <a:t>METODOLOGÍA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lang="es-ES_tradnl" dirty="0" smtClean="0"/>
              <a:t>Sin definir</a:t>
            </a:r>
          </a:p>
          <a:p>
            <a:pPr marL="457200" indent="-457200">
              <a:buSzPct val="100000"/>
              <a:buFont typeface="Arial"/>
              <a:buChar char="•"/>
              <a:defRPr sz="3200"/>
            </a:pPr>
            <a:r>
              <a:rPr lang="es-ES_tradnl" dirty="0" smtClean="0"/>
              <a:t>Acercamiento a la problem</a:t>
            </a:r>
            <a:r>
              <a:rPr lang="es-ES_tradnl" dirty="0" smtClean="0"/>
              <a:t>á</a:t>
            </a:r>
            <a:r>
              <a:rPr lang="es-ES_tradnl" dirty="0" smtClean="0"/>
              <a:t>tica</a:t>
            </a:r>
            <a:endParaRPr dirty="0"/>
          </a:p>
          <a:p>
            <a:pPr marL="457200" indent="-457200">
              <a:buSzPct val="100000"/>
              <a:buFont typeface="Arial"/>
              <a:buChar char="•"/>
              <a:defRPr sz="3200"/>
            </a:pPr>
            <a:endParaRPr dirty="0"/>
          </a:p>
          <a:p>
            <a:pPr marL="457200" indent="-457200">
              <a:buSzPct val="100000"/>
              <a:buFont typeface="Arial"/>
              <a:buChar char="•"/>
              <a:defRPr sz="3200"/>
            </a:pPr>
            <a:endParaRPr dirty="0"/>
          </a:p>
        </p:txBody>
      </p:sp>
      <p:pic>
        <p:nvPicPr>
          <p:cNvPr id="233" name="Metodologia.drawio.png" descr="Metodologia.drawio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89358" y="1179914"/>
            <a:ext cx="5310356" cy="5310357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CuadroTexto 16"/>
          <p:cNvSpPr txBox="1"/>
          <p:nvPr/>
        </p:nvSpPr>
        <p:spPr>
          <a:xfrm>
            <a:off x="4203700" y="3236"/>
            <a:ext cx="6324600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TEMA DE TESIS</a:t>
            </a:r>
          </a:p>
        </p:txBody>
      </p:sp>
      <p:pic>
        <p:nvPicPr>
          <p:cNvPr id="238" name="Imagen 13" descr="Imagen 13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Grupo 9"/>
          <p:cNvGrpSpPr/>
          <p:nvPr/>
        </p:nvGrpSpPr>
        <p:grpSpPr>
          <a:xfrm>
            <a:off x="-1" y="4159"/>
            <a:ext cx="12122585" cy="1211894"/>
            <a:chOff x="0" y="0"/>
            <a:chExt cx="12122584" cy="1211893"/>
          </a:xfrm>
        </p:grpSpPr>
        <p:pic>
          <p:nvPicPr>
            <p:cNvPr id="240" name="Imagen 51" descr="Imagen 5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1" name="Rectángulo 52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CuadroTexto 53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243" name="CuadroTexto 54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244" name="Imagen 55" descr="Imagen 55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49" name="Grupo 56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247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245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246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248" name="Imagen 58" descr="Imagen 58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50" name="Imagen 59" descr="Imagen 59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1" name="Imagen 60" descr="Imagen 60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2" name="Imagen 61" descr="Imagen 61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6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254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5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257" name="CuadroTexto 14"/>
          <p:cNvSpPr txBox="1"/>
          <p:nvPr/>
        </p:nvSpPr>
        <p:spPr>
          <a:xfrm>
            <a:off x="342900" y="1360753"/>
            <a:ext cx="5194300" cy="501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/>
            </a:pPr>
            <a:r>
              <a:rPr b="1" dirty="0"/>
              <a:t>RESULTADOS ESPERADOS</a:t>
            </a:r>
          </a:p>
          <a:p>
            <a:pPr>
              <a:defRPr sz="3200"/>
            </a:pPr>
            <a:endParaRPr dirty="0"/>
          </a:p>
          <a:p>
            <a:pPr>
              <a:defRPr sz="3200"/>
            </a:pPr>
            <a:r>
              <a:rPr dirty="0" err="1"/>
              <a:t>Describir</a:t>
            </a:r>
            <a:r>
              <a:rPr lang="es-ES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  <a:defRPr sz="3200"/>
            </a:pPr>
            <a:r>
              <a:rPr lang="es-ES" dirty="0"/>
              <a:t>L</a:t>
            </a:r>
            <a:r>
              <a:rPr dirty="0"/>
              <a:t>a </a:t>
            </a:r>
            <a:r>
              <a:rPr dirty="0" err="1"/>
              <a:t>evolución</a:t>
            </a:r>
            <a:r>
              <a:rPr dirty="0"/>
              <a:t> del SNI y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impacto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las </a:t>
            </a:r>
            <a:r>
              <a:rPr dirty="0" err="1"/>
              <a:t>universidades</a:t>
            </a:r>
            <a:r>
              <a:rPr dirty="0"/>
              <a:t>.</a:t>
            </a:r>
            <a:endParaRPr lang="es-ES" dirty="0"/>
          </a:p>
          <a:p>
            <a:pPr marL="457200" indent="-457200">
              <a:buFont typeface="Arial" panose="020B0604020202020204" pitchFamily="34" charset="0"/>
              <a:buChar char="•"/>
              <a:defRPr sz="3200"/>
            </a:pPr>
            <a:r>
              <a:rPr lang="es-MX" dirty="0"/>
              <a:t>L</a:t>
            </a:r>
            <a:r>
              <a:rPr dirty="0" err="1"/>
              <a:t>os</a:t>
            </a:r>
            <a:r>
              <a:rPr dirty="0"/>
              <a:t> </a:t>
            </a:r>
            <a:r>
              <a:rPr dirty="0" err="1"/>
              <a:t>componentes</a:t>
            </a:r>
            <a:r>
              <a:rPr dirty="0"/>
              <a:t> de la </a:t>
            </a:r>
            <a:r>
              <a:rPr dirty="0" err="1"/>
              <a:t>política</a:t>
            </a:r>
            <a:r>
              <a:rPr dirty="0"/>
              <a:t> de </a:t>
            </a:r>
            <a:r>
              <a:rPr dirty="0" err="1"/>
              <a:t>innovación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el </a:t>
            </a:r>
            <a:r>
              <a:rPr dirty="0" err="1"/>
              <a:t>contexto</a:t>
            </a:r>
            <a:r>
              <a:rPr dirty="0"/>
              <a:t> </a:t>
            </a:r>
            <a:r>
              <a:rPr dirty="0" err="1"/>
              <a:t>universitario</a:t>
            </a:r>
            <a:r>
              <a:rPr dirty="0"/>
              <a:t> </a:t>
            </a:r>
            <a:r>
              <a:rPr dirty="0" err="1"/>
              <a:t>mexicano</a:t>
            </a:r>
            <a:r>
              <a:rPr dirty="0"/>
              <a:t>.</a:t>
            </a:r>
          </a:p>
        </p:txBody>
      </p:sp>
      <p:sp>
        <p:nvSpPr>
          <p:cNvPr id="259" name="CuadroTexto 16"/>
          <p:cNvSpPr txBox="1"/>
          <p:nvPr/>
        </p:nvSpPr>
        <p:spPr>
          <a:xfrm>
            <a:off x="5743223" y="13272"/>
            <a:ext cx="6324601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IMPACTO DEL SNI…</a:t>
            </a:r>
          </a:p>
        </p:txBody>
      </p:sp>
      <p:pic>
        <p:nvPicPr>
          <p:cNvPr id="260" name="Imagen 18" descr="Imagen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Diagrama 1">
            <a:extLst>
              <a:ext uri="{FF2B5EF4-FFF2-40B4-BE49-F238E27FC236}">
                <a16:creationId xmlns="" xmlns:a16="http://schemas.microsoft.com/office/drawing/2014/main" id="{5EB15550-F423-4951-8FCB-73B19A7C43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6135377"/>
              </p:ext>
            </p:extLst>
          </p:nvPr>
        </p:nvGraphicFramePr>
        <p:xfrm>
          <a:off x="6351960" y="1270491"/>
          <a:ext cx="5107126" cy="501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rupo 39"/>
          <p:cNvGrpSpPr/>
          <p:nvPr/>
        </p:nvGrpSpPr>
        <p:grpSpPr>
          <a:xfrm>
            <a:off x="36575" y="-3234"/>
            <a:ext cx="12122585" cy="1211894"/>
            <a:chOff x="0" y="0"/>
            <a:chExt cx="12122584" cy="1211893"/>
          </a:xfrm>
        </p:grpSpPr>
        <p:pic>
          <p:nvPicPr>
            <p:cNvPr id="262" name="Imagen 40" descr="Imagen 40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3" name="Rectángulo 41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4" name="CuadroTexto 42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265" name="CuadroTexto 43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266" name="Imagen 44" descr="Imagen 4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71" name="Grupo 45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269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267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268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270" name="Imagen 50" descr="Imagen 5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72" name="Imagen 46" descr="Imagen 46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3" name="Imagen 47" descr="Imagen 47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4" name="Imagen 48" descr="Imagen 48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78" name="Rectángulo 11"/>
          <p:cNvGrpSpPr/>
          <p:nvPr/>
        </p:nvGrpSpPr>
        <p:grpSpPr>
          <a:xfrm>
            <a:off x="0" y="6488715"/>
            <a:ext cx="12192000" cy="370841"/>
            <a:chOff x="0" y="0"/>
            <a:chExt cx="12192000" cy="370840"/>
          </a:xfrm>
        </p:grpSpPr>
        <p:sp>
          <p:nvSpPr>
            <p:cNvPr id="276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7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279" name="CuadroTexto 14"/>
          <p:cNvSpPr txBox="1"/>
          <p:nvPr/>
        </p:nvSpPr>
        <p:spPr>
          <a:xfrm>
            <a:off x="590172" y="1477528"/>
            <a:ext cx="11024312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pPr algn="just"/>
            <a:r>
              <a:rPr sz="2400" dirty="0"/>
              <a:t>REFERENCIAS</a:t>
            </a:r>
            <a:endParaRPr lang="es-ES" sz="2400" dirty="0"/>
          </a:p>
          <a:p>
            <a:pPr algn="just"/>
            <a:r>
              <a:rPr lang="es-ES" sz="2400" b="0" dirty="0"/>
              <a:t>Castillo, E. L. R. (2004). </a:t>
            </a:r>
            <a:r>
              <a:rPr lang="es-ES" sz="2400" b="0" i="1" dirty="0"/>
              <a:t>El sistema nacional de innovación: Un análisis teórico-conceptual</a:t>
            </a:r>
            <a:r>
              <a:rPr lang="es-ES" sz="2400" b="0" dirty="0"/>
              <a:t>. Opción, 20(45), 94-117.</a:t>
            </a:r>
          </a:p>
          <a:p>
            <a:pPr algn="just"/>
            <a:r>
              <a:rPr lang="es-ES" sz="2400" b="0" dirty="0"/>
              <a:t>Hernández, R. C. (2008). </a:t>
            </a:r>
            <a:r>
              <a:rPr lang="es-ES" sz="2400" b="0" i="1" dirty="0"/>
              <a:t>Sistema Nacional de Innovación y Complejidad: una evaluación crítica. </a:t>
            </a:r>
            <a:r>
              <a:rPr lang="es-ES" sz="2400" b="0" dirty="0"/>
              <a:t>Economía informa, 352, 104-126.</a:t>
            </a:r>
          </a:p>
          <a:p>
            <a:pPr algn="just"/>
            <a:r>
              <a:rPr lang="es-ES" sz="2400" b="0" dirty="0"/>
              <a:t>Pérez, C. (1996). </a:t>
            </a:r>
            <a:r>
              <a:rPr lang="es-ES" sz="2400" b="0" i="1" dirty="0"/>
              <a:t>Nueva concepción de la tecnología y sistema nacional de innovación</a:t>
            </a:r>
            <a:r>
              <a:rPr lang="es-ES" sz="2400" b="0" dirty="0"/>
              <a:t>. Cuadernos de CENDES, 13(31), 9-33.</a:t>
            </a:r>
          </a:p>
          <a:p>
            <a:pPr algn="just"/>
            <a:r>
              <a:rPr lang="es-ES" sz="2400" b="0" dirty="0"/>
              <a:t>Tapia, F. H., &amp; Rincón, J. V. S. (2021). </a:t>
            </a:r>
            <a:r>
              <a:rPr lang="es-ES" sz="2400" b="0" i="1" dirty="0"/>
              <a:t>Rol de las universidades en el Sistema Nacional de Innovación mexicano</a:t>
            </a:r>
            <a:r>
              <a:rPr lang="es-ES" sz="2400" b="0" dirty="0"/>
              <a:t>. </a:t>
            </a:r>
            <a:r>
              <a:rPr lang="es-ES" sz="2400" b="0" i="1" dirty="0"/>
              <a:t>Revista Venezolana de Gerencia</a:t>
            </a:r>
            <a:r>
              <a:rPr lang="es-ES" sz="2400" b="0" dirty="0"/>
              <a:t>, </a:t>
            </a:r>
            <a:r>
              <a:rPr lang="es-ES" sz="2400" b="0" i="1" dirty="0"/>
              <a:t>26</a:t>
            </a:r>
            <a:r>
              <a:rPr lang="es-ES" sz="2400" b="0" dirty="0"/>
              <a:t>(93), 139-157.</a:t>
            </a:r>
          </a:p>
          <a:p>
            <a:pPr algn="just"/>
            <a:r>
              <a:rPr lang="es-ES" sz="2400" b="0" dirty="0" err="1"/>
              <a:t>Xiwei</a:t>
            </a:r>
            <a:r>
              <a:rPr lang="es-ES" sz="2400" b="0" dirty="0"/>
              <a:t>, Z., y </a:t>
            </a:r>
            <a:r>
              <a:rPr lang="es-ES" sz="2400" b="0" dirty="0" err="1"/>
              <a:t>Xiangdong</a:t>
            </a:r>
            <a:r>
              <a:rPr lang="es-ES" sz="2400" b="0" dirty="0"/>
              <a:t>, Y. (2007). </a:t>
            </a:r>
            <a:r>
              <a:rPr lang="es-ES" sz="2400" b="0" i="1" dirty="0"/>
              <a:t>La reforma del Sistema de Ciencia y Tecnología y su impacto en el Sistema Nacional de Innovación de China</a:t>
            </a:r>
            <a:r>
              <a:rPr lang="es-ES" sz="2400" b="0" dirty="0"/>
              <a:t>. Economía UNAM, 4(11), 83-95.</a:t>
            </a:r>
          </a:p>
        </p:txBody>
      </p:sp>
      <p:sp>
        <p:nvSpPr>
          <p:cNvPr id="284" name="CuadroTexto 16"/>
          <p:cNvSpPr txBox="1"/>
          <p:nvPr/>
        </p:nvSpPr>
        <p:spPr>
          <a:xfrm>
            <a:off x="4203700" y="3236"/>
            <a:ext cx="6324600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TEMA DE TESIS</a:t>
            </a:r>
          </a:p>
        </p:txBody>
      </p:sp>
      <p:pic>
        <p:nvPicPr>
          <p:cNvPr id="285" name="Imagen 13" descr="Imagen 13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Rectángulo 11"/>
          <p:cNvGrpSpPr/>
          <p:nvPr/>
        </p:nvGrpSpPr>
        <p:grpSpPr>
          <a:xfrm>
            <a:off x="636" y="6469396"/>
            <a:ext cx="12192001" cy="370841"/>
            <a:chOff x="0" y="0"/>
            <a:chExt cx="12192000" cy="370840"/>
          </a:xfrm>
        </p:grpSpPr>
        <p:sp>
          <p:nvSpPr>
            <p:cNvPr id="287" name="Rectángulo"/>
            <p:cNvSpPr/>
            <p:nvPr/>
          </p:nvSpPr>
          <p:spPr>
            <a:xfrm>
              <a:off x="0" y="1555"/>
              <a:ext cx="12192000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88" name="Blanca Gasca Granados – Doctorado – (1er cuatrimestre)"/>
            <p:cNvSpPr txBox="1"/>
            <p:nvPr/>
          </p:nvSpPr>
          <p:spPr>
            <a:xfrm>
              <a:off x="0" y="0"/>
              <a:ext cx="12192000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Blanca Gasca Granados – Doctorado – (1er cuatrimestre)</a:t>
              </a:r>
            </a:p>
          </p:txBody>
        </p:sp>
      </p:grpSp>
      <p:sp>
        <p:nvSpPr>
          <p:cNvPr id="290" name="CuadroTexto 14"/>
          <p:cNvSpPr txBox="1"/>
          <p:nvPr/>
        </p:nvSpPr>
        <p:spPr>
          <a:xfrm>
            <a:off x="2199085" y="1866640"/>
            <a:ext cx="7454901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/>
            </a:lvl1pPr>
          </a:lstStyle>
          <a:p>
            <a:r>
              <a:t>Blanca Gasca Granados</a:t>
            </a:r>
          </a:p>
        </p:txBody>
      </p:sp>
      <p:sp>
        <p:nvSpPr>
          <p:cNvPr id="294" name="CuadroTexto 16"/>
          <p:cNvSpPr txBox="1"/>
          <p:nvPr/>
        </p:nvSpPr>
        <p:spPr>
          <a:xfrm>
            <a:off x="4203700" y="3236"/>
            <a:ext cx="6324600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2800" b="1" i="1">
                <a:solidFill>
                  <a:srgbClr val="C00000"/>
                </a:solidFill>
              </a:defRPr>
            </a:lvl1pPr>
          </a:lstStyle>
          <a:p>
            <a:r>
              <a:t>TEMA DE TESIS</a:t>
            </a:r>
          </a:p>
        </p:txBody>
      </p:sp>
      <p:sp>
        <p:nvSpPr>
          <p:cNvPr id="295" name="CuadroTexto 17"/>
          <p:cNvSpPr txBox="1"/>
          <p:nvPr/>
        </p:nvSpPr>
        <p:spPr>
          <a:xfrm>
            <a:off x="4398171" y="850095"/>
            <a:ext cx="6155529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r>
              <a:t>Facultad de Contabilidad y Administración- 10, 11 y 12 de noviembre 2021</a:t>
            </a:r>
          </a:p>
        </p:txBody>
      </p:sp>
      <p:pic>
        <p:nvPicPr>
          <p:cNvPr id="296" name="Imagen 13" descr="Imagen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66014" y="5817941"/>
            <a:ext cx="1329265" cy="1026027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CuadroTexto 18"/>
          <p:cNvSpPr txBox="1"/>
          <p:nvPr/>
        </p:nvSpPr>
        <p:spPr>
          <a:xfrm>
            <a:off x="2199085" y="3531275"/>
            <a:ext cx="7454901" cy="586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200"/>
            </a:lvl1pPr>
          </a:lstStyle>
          <a:p>
            <a:r>
              <a:t>bgasca08@alumnos.edu.mx</a:t>
            </a:r>
          </a:p>
        </p:txBody>
      </p:sp>
      <p:grpSp>
        <p:nvGrpSpPr>
          <p:cNvPr id="311" name="Grupo 19"/>
          <p:cNvGrpSpPr/>
          <p:nvPr/>
        </p:nvGrpSpPr>
        <p:grpSpPr>
          <a:xfrm>
            <a:off x="34707" y="19318"/>
            <a:ext cx="12122585" cy="1211894"/>
            <a:chOff x="0" y="0"/>
            <a:chExt cx="12122584" cy="1211893"/>
          </a:xfrm>
        </p:grpSpPr>
        <p:pic>
          <p:nvPicPr>
            <p:cNvPr id="298" name="Imagen 20" descr="Imagen 20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506484" cy="11812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9" name="Rectángulo 21"/>
            <p:cNvSpPr/>
            <p:nvPr/>
          </p:nvSpPr>
          <p:spPr>
            <a:xfrm>
              <a:off x="6435556" y="816801"/>
              <a:ext cx="5687029" cy="367731"/>
            </a:xfrm>
            <a:prstGeom prst="rect">
              <a:avLst/>
            </a:prstGeom>
            <a:solidFill>
              <a:srgbClr val="742F8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0" name="CuadroTexto 22"/>
            <p:cNvSpPr txBox="1"/>
            <p:nvPr/>
          </p:nvSpPr>
          <p:spPr>
            <a:xfrm>
              <a:off x="4328756" y="854712"/>
              <a:ext cx="5952836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400" b="1">
                  <a:solidFill>
                    <a:srgbClr val="FFFFFF"/>
                  </a:solidFill>
                </a:defRPr>
              </a:lvl1pPr>
            </a:lstStyle>
            <a:p>
              <a:r>
                <a:t>Facultad de Contabilidad y Administración- 7, 8 y 9 de junio 2023</a:t>
              </a:r>
            </a:p>
          </p:txBody>
        </p:sp>
        <p:sp>
          <p:nvSpPr>
            <p:cNvPr id="301" name="CuadroTexto 23"/>
            <p:cNvSpPr txBox="1"/>
            <p:nvPr/>
          </p:nvSpPr>
          <p:spPr>
            <a:xfrm>
              <a:off x="413184" y="904553"/>
              <a:ext cx="2769578" cy="307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1400"/>
              </a:lvl1pPr>
            </a:lstStyle>
            <a:p>
              <a:r>
                <a:t>Universidad Autónoma de Querétaro</a:t>
              </a:r>
            </a:p>
          </p:txBody>
        </p:sp>
        <p:pic>
          <p:nvPicPr>
            <p:cNvPr id="302" name="Imagen 24" descr="Imagen 24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05592" y="105854"/>
              <a:ext cx="624079" cy="824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07" name="Grupo 25"/>
            <p:cNvGrpSpPr/>
            <p:nvPr/>
          </p:nvGrpSpPr>
          <p:grpSpPr>
            <a:xfrm>
              <a:off x="2216353" y="43174"/>
              <a:ext cx="2918099" cy="781051"/>
              <a:chOff x="0" y="0"/>
              <a:chExt cx="2918098" cy="781050"/>
            </a:xfrm>
          </p:grpSpPr>
          <p:grpSp>
            <p:nvGrpSpPr>
              <p:cNvPr id="305" name="Cuadro de texto 2"/>
              <p:cNvGrpSpPr/>
              <p:nvPr/>
            </p:nvGrpSpPr>
            <p:grpSpPr>
              <a:xfrm>
                <a:off x="905799" y="0"/>
                <a:ext cx="2012300" cy="703909"/>
                <a:chOff x="0" y="0"/>
                <a:chExt cx="2012299" cy="703908"/>
              </a:xfrm>
            </p:grpSpPr>
            <p:sp>
              <p:nvSpPr>
                <p:cNvPr id="303" name="Rectángulo"/>
                <p:cNvSpPr/>
                <p:nvPr/>
              </p:nvSpPr>
              <p:spPr>
                <a:xfrm>
                  <a:off x="-1" y="-1"/>
                  <a:ext cx="2012301" cy="703910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algn="just">
                    <a:defRPr sz="1200"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  <a:endParaRPr/>
                </a:p>
              </p:txBody>
            </p:sp>
            <p:sp>
              <p:nvSpPr>
                <p:cNvPr id="304" name="CIGECOM…"/>
                <p:cNvSpPr txBox="1"/>
                <p:nvPr/>
              </p:nvSpPr>
              <p:spPr>
                <a:xfrm>
                  <a:off x="-1" y="-1"/>
                  <a:ext cx="2012301" cy="533033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sz="700" b="1">
                      <a:solidFill>
                        <a:srgbClr val="00206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CIGECOM</a:t>
                  </a:r>
                  <a:endParaRPr sz="1200"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algn="just">
                    <a:defRPr sz="700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Congreso Internacional en Gestión Competitiva, Tecnología e Innovación, Coloquio estudiantil y IV Encuentro de Investigadores de la Red Iberoamericana RITMMA 2021</a:t>
                  </a:r>
                </a:p>
              </p:txBody>
            </p:sp>
          </p:grpSp>
          <p:pic>
            <p:nvPicPr>
              <p:cNvPr id="306" name="Imagen 30" descr="Imagen 30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rcRect r="60360"/>
              <a:stretch>
                <a:fillRect/>
              </a:stretch>
            </p:blipFill>
            <p:spPr>
              <a:xfrm>
                <a:off x="0" y="3265"/>
                <a:ext cx="981435" cy="7777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308" name="Imagen 26" descr="Imagen 26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191872" y="426686"/>
              <a:ext cx="1342433" cy="40707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9" name="Imagen 27" descr="Imagen 27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221471" y="73786"/>
              <a:ext cx="1342433" cy="3600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0" name="Imagen 28" descr="Imagen 28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746724" y="94414"/>
              <a:ext cx="829311" cy="63944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745</Words>
  <Application>Microsoft Macintosh PowerPoint</Application>
  <PresentationFormat>Personalizado</PresentationFormat>
  <Paragraphs>108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RECURSOS HUMANOS</dc:creator>
  <cp:lastModifiedBy>Blanca Gasca Granados</cp:lastModifiedBy>
  <cp:revision>11</cp:revision>
  <dcterms:modified xsi:type="dcterms:W3CDTF">2023-06-06T02:12:50Z</dcterms:modified>
</cp:coreProperties>
</file>