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8" r:id="rId3"/>
    <p:sldId id="259" r:id="rId4"/>
    <p:sldId id="261" r:id="rId5"/>
    <p:sldId id="265" r:id="rId6"/>
    <p:sldId id="266" r:id="rId7"/>
    <p:sldId id="262" r:id="rId8"/>
    <p:sldId id="263" r:id="rId9"/>
    <p:sldId id="264" r:id="rId10"/>
    <p:sldId id="267" r:id="rId11"/>
    <p:sldId id="260"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F7A15E2B-2F13-B2DA-3CF6-C63AD1BD0D8B}"/>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04898992-54EA-D959-F557-D8EF2CC6C4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1B132BBA-A846-5112-4490-E1CEA91129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28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760DF87B-3F09-08C3-437B-2CEAB5979581}"/>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84F40CCC-56DB-5857-32FA-0140FA59BA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70074472-8244-4233-20B5-83FFFFBB35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54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A3F336F-E6C8-DE57-1F56-B8B8753DD8D6}"/>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FB2F6DDC-C14A-6C5A-B61C-C64A33F65C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F7ED7C4A-0BBD-6B39-67B0-CA38406A5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63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9F369289-5E8C-85ED-C945-353DA25092EA}"/>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781348A2-6319-FEF5-CBFC-4039034C4C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88C64581-8B65-C806-B4AB-75C05064C5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92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4D72410-D7B8-4057-52E9-A80EEBDDD868}"/>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BC951150-47BB-2A78-8A06-F1CF8C9822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E29E1177-0526-E6B7-542F-BC9B24BBA4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4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7C7A0907-D773-2FC3-6331-149D94A5CDA8}"/>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64D656FD-7485-45E0-7ACC-E91CB00F86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2050B3BB-5564-3126-6604-D64E8BBE96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86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FB0DB85F-FA3B-D8AA-3E99-A9E82D5C849E}"/>
            </a:ext>
          </a:extLst>
        </p:cNvPr>
        <p:cNvGrpSpPr/>
        <p:nvPr/>
      </p:nvGrpSpPr>
      <p:grpSpPr>
        <a:xfrm>
          <a:off x="0" y="0"/>
          <a:ext cx="0" cy="0"/>
          <a:chOff x="0" y="0"/>
          <a:chExt cx="0" cy="0"/>
        </a:xfrm>
      </p:grpSpPr>
      <p:sp>
        <p:nvSpPr>
          <p:cNvPr id="130" name="Google Shape;130;p4:notes">
            <a:extLst>
              <a:ext uri="{FF2B5EF4-FFF2-40B4-BE49-F238E27FC236}">
                <a16:creationId xmlns:a16="http://schemas.microsoft.com/office/drawing/2014/main" id="{9F813F30-5E5D-EEF8-3355-00BF6A5055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a:extLst>
              <a:ext uri="{FF2B5EF4-FFF2-40B4-BE49-F238E27FC236}">
                <a16:creationId xmlns:a16="http://schemas.microsoft.com/office/drawing/2014/main" id="{058E3926-1479-A386-8808-795FE275A8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00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banxico.org.mx/sistemas-de-pago/cronologia-sistemas-pago-tran.html" TargetMode="External"/><Relationship Id="rId18" Type="http://schemas.openxmlformats.org/officeDocument/2006/relationships/hyperlink" Target="https://www.condusef.gob.mx/?p=tipos-de-pago" TargetMode="Externa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hyperlink" Target="https://doi.org/10.14201/ais2024121185211" TargetMode="External"/><Relationship Id="rId17" Type="http://schemas.openxmlformats.org/officeDocument/2006/relationships/hyperlink" Target="https://www.banxico.org.mx/sistemas-de-pago/introduccion-sistemas-pago-tr.html" TargetMode="External"/><Relationship Id="rId2" Type="http://schemas.openxmlformats.org/officeDocument/2006/relationships/notesSlide" Target="../notesSlides/notesSlide10.xml"/><Relationship Id="rId16" Type="http://schemas.openxmlformats.org/officeDocument/2006/relationships/hyperlink" Target="https://www.banxico.org.mx/sistemas-de-pago/6--acciones-regulatorias-po.html" TargetMode="External"/><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hyperlink" Target="https://business.yougov.com/es/content/46119-cripto-mexicanos-interes" TargetMode="External"/><Relationship Id="rId5" Type="http://schemas.openxmlformats.org/officeDocument/2006/relationships/image" Target="../media/image8.png"/><Relationship Id="rId15" Type="http://schemas.openxmlformats.org/officeDocument/2006/relationships/hyperlink" Target="https://www.banxico.org.mx/sistemas-de-pago/codi-cobro-digital-banco-me.html" TargetMode="External"/><Relationship Id="rId10" Type="http://schemas.openxmlformats.org/officeDocument/2006/relationships/hyperlink" Target="https://www.milenio.com/negocios/bitcoin-y-criptomonedas-podrian-ser-solucion-a-inflacion-en-mexico" TargetMode="External"/><Relationship Id="rId19" Type="http://schemas.openxmlformats.org/officeDocument/2006/relationships/hyperlink" Target="https://www.bbva.com/es/salud-financiera/sabemos-de-verdad-que-es-y-como-funciona-una-tarjeta-de-credito/" TargetMode="External"/><Relationship Id="rId4" Type="http://schemas.openxmlformats.org/officeDocument/2006/relationships/image" Target="../media/image7.png"/><Relationship Id="rId9" Type="http://schemas.openxmlformats.org/officeDocument/2006/relationships/hyperlink" Target="https://krolls.com.mx/tecnologia-en-mexico-conoce-la-situacion-actual/#:~:text=La%20edici%C3%B3n%202021%20del%20Network,octava%20en%20el%20continente%20americano" TargetMode="External"/><Relationship Id="rId14" Type="http://schemas.openxmlformats.org/officeDocument/2006/relationships/hyperlink" Target="https://www.scielo.org.mx/scielo.php?script=sci_arttext&amp;pid=S1665952X2006000300004" TargetMode="External"/><Relationship Id="rId22"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5.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6.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23.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67012" y="10780"/>
            <a:ext cx="12122584" cy="1212330"/>
            <a:chOff x="69416" y="-4617"/>
            <a:chExt cx="12122584" cy="1212330"/>
          </a:xfrm>
        </p:grpSpPr>
        <p:pic>
          <p:nvPicPr>
            <p:cNvPr id="85" name="Google Shape;85;p13"/>
            <p:cNvPicPr preferRelativeResize="0"/>
            <p:nvPr/>
          </p:nvPicPr>
          <p:blipFill rotWithShape="1">
            <a:blip r:embed="rId3">
              <a:alphaModFix/>
            </a:blip>
            <a:srcRect/>
            <a:stretch/>
          </p:blipFill>
          <p:spPr>
            <a:xfrm>
              <a:off x="69416" y="-4617"/>
              <a:ext cx="6506483" cy="1181265"/>
            </a:xfrm>
            <a:prstGeom prst="rect">
              <a:avLst/>
            </a:prstGeom>
            <a:noFill/>
            <a:ln>
              <a:noFill/>
            </a:ln>
          </p:spPr>
        </p:pic>
        <p:sp>
          <p:nvSpPr>
            <p:cNvPr id="86" name="Google Shape;86;p13"/>
            <p:cNvSpPr/>
            <p:nvPr/>
          </p:nvSpPr>
          <p:spPr>
            <a:xfrm>
              <a:off x="6504972" y="8121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txBox="1"/>
            <p:nvPr/>
          </p:nvSpPr>
          <p:spPr>
            <a:xfrm>
              <a:off x="4398172" y="8500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i="0" u="none" strike="noStrike" cap="none">
                  <a:solidFill>
                    <a:schemeClr val="lt1"/>
                  </a:solidFill>
                  <a:latin typeface="Calibri"/>
                  <a:ea typeface="Calibri"/>
                  <a:cs typeface="Calibri"/>
                  <a:sym typeface="Calibri"/>
                </a:rPr>
                <a:t>Facultad de Contabilidad y Administración</a:t>
              </a:r>
              <a:endParaRPr/>
            </a:p>
          </p:txBody>
        </p:sp>
        <p:sp>
          <p:nvSpPr>
            <p:cNvPr id="88" name="Google Shape;88;p13"/>
            <p:cNvSpPr txBox="1"/>
            <p:nvPr/>
          </p:nvSpPr>
          <p:spPr>
            <a:xfrm>
              <a:off x="482600" y="8999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grpSp>
      <p:sp>
        <p:nvSpPr>
          <p:cNvPr id="89" name="Google Shape;89;p13"/>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3"/>
          <p:cNvSpPr txBox="1"/>
          <p:nvPr/>
        </p:nvSpPr>
        <p:spPr>
          <a:xfrm>
            <a:off x="0" y="2517868"/>
            <a:ext cx="12192000" cy="1938952"/>
          </a:xfrm>
          <a:prstGeom prst="rect">
            <a:avLst/>
          </a:prstGeom>
          <a:noFill/>
          <a:ln>
            <a:noFill/>
          </a:ln>
        </p:spPr>
        <p:txBody>
          <a:bodyPr spcFirstLastPara="1" wrap="square" lIns="91425" tIns="45700" rIns="91425" bIns="45700" anchor="t" anchorCtr="0">
            <a:spAutoFit/>
          </a:bodyPr>
          <a:lstStyle/>
          <a:p>
            <a:pPr algn="ctr"/>
            <a:r>
              <a:rPr lang="es-ES" sz="4000" dirty="0"/>
              <a:t>Criptomonedas como medio de pago en el sector empresarial mexicano: Estudio de percepción de consumidores</a:t>
            </a:r>
            <a:endParaRPr lang="es-MX" sz="4000" b="1" dirty="0"/>
          </a:p>
        </p:txBody>
      </p:sp>
      <p:sp>
        <p:nvSpPr>
          <p:cNvPr id="91" name="Google Shape;91;p13"/>
          <p:cNvSpPr txBox="1"/>
          <p:nvPr/>
        </p:nvSpPr>
        <p:spPr>
          <a:xfrm>
            <a:off x="0" y="4902200"/>
            <a:ext cx="121920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1" dirty="0">
                <a:solidFill>
                  <a:schemeClr val="dk1"/>
                </a:solidFill>
                <a:latin typeface="Calibri"/>
                <a:cs typeface="Calibri"/>
                <a:sym typeface="Calibri"/>
              </a:rPr>
              <a:t>RODRIGO CUÉLLAR RAMÍREZ </a:t>
            </a:r>
            <a:endParaRPr dirty="0"/>
          </a:p>
        </p:txBody>
      </p:sp>
      <p:sp>
        <p:nvSpPr>
          <p:cNvPr id="92" name="Google Shape;92;p13"/>
          <p:cNvSpPr txBox="1"/>
          <p:nvPr/>
        </p:nvSpPr>
        <p:spPr>
          <a:xfrm>
            <a:off x="0" y="5623068"/>
            <a:ext cx="12192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1" dirty="0">
                <a:solidFill>
                  <a:schemeClr val="dk1"/>
                </a:solidFill>
                <a:latin typeface="Calibri"/>
                <a:ea typeface="Calibri"/>
                <a:cs typeface="Calibri"/>
                <a:sym typeface="Calibri"/>
              </a:rPr>
              <a:t>DIRECTOR DE TESIS</a:t>
            </a:r>
            <a:endParaRPr dirty="0"/>
          </a:p>
          <a:p>
            <a:pPr marL="0" marR="0" lvl="0" indent="0" algn="ctr" rtl="0">
              <a:spcBef>
                <a:spcPts val="0"/>
              </a:spcBef>
              <a:spcAft>
                <a:spcPts val="0"/>
              </a:spcAft>
              <a:buNone/>
            </a:pPr>
            <a:r>
              <a:rPr lang="es-MX" sz="2000" b="1" i="1" dirty="0">
                <a:solidFill>
                  <a:schemeClr val="dk1"/>
                </a:solidFill>
                <a:latin typeface="Calibri"/>
                <a:ea typeface="Calibri"/>
                <a:cs typeface="Calibri"/>
                <a:sym typeface="Calibri"/>
              </a:rPr>
              <a:t>Michael </a:t>
            </a:r>
            <a:r>
              <a:rPr lang="es-MX" sz="2000" b="1" i="1" dirty="0" err="1">
                <a:solidFill>
                  <a:schemeClr val="dk1"/>
                </a:solidFill>
                <a:latin typeface="Calibri"/>
                <a:ea typeface="Calibri"/>
                <a:cs typeface="Calibri"/>
                <a:sym typeface="Calibri"/>
              </a:rPr>
              <a:t>Demmler</a:t>
            </a:r>
            <a:r>
              <a:rPr lang="es-MX" sz="2000" b="1" i="1" dirty="0">
                <a:solidFill>
                  <a:schemeClr val="dk1"/>
                </a:solidFill>
                <a:latin typeface="Calibri"/>
                <a:ea typeface="Calibri"/>
                <a:cs typeface="Calibri"/>
                <a:sym typeface="Calibri"/>
              </a:rPr>
              <a:t> </a:t>
            </a:r>
            <a:endParaRPr dirty="0"/>
          </a:p>
        </p:txBody>
      </p:sp>
      <p:sp>
        <p:nvSpPr>
          <p:cNvPr id="93" name="Google Shape;93;p13"/>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94" name="Google Shape;94;p13"/>
          <p:cNvSpPr txBox="1"/>
          <p:nvPr/>
        </p:nvSpPr>
        <p:spPr>
          <a:xfrm>
            <a:off x="103278" y="1629439"/>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1" dirty="0">
                <a:solidFill>
                  <a:schemeClr val="dk1"/>
                </a:solidFill>
                <a:latin typeface="Calibri"/>
                <a:ea typeface="Calibri"/>
                <a:cs typeface="Calibri"/>
                <a:sym typeface="Calibri"/>
              </a:rPr>
              <a:t>Maestría</a:t>
            </a:r>
            <a:endParaRPr dirty="0"/>
          </a:p>
        </p:txBody>
      </p:sp>
      <p:pic>
        <p:nvPicPr>
          <p:cNvPr id="95" name="Google Shape;95;p13"/>
          <p:cNvPicPr preferRelativeResize="0"/>
          <p:nvPr/>
        </p:nvPicPr>
        <p:blipFill rotWithShape="1">
          <a:blip r:embed="rId4">
            <a:alphaModFix/>
          </a:blip>
          <a:srcRect/>
          <a:stretch/>
        </p:blipFill>
        <p:spPr>
          <a:xfrm>
            <a:off x="5562478" y="93008"/>
            <a:ext cx="1743710" cy="486410"/>
          </a:xfrm>
          <a:prstGeom prst="rect">
            <a:avLst/>
          </a:prstGeom>
          <a:noFill/>
          <a:ln>
            <a:noFill/>
          </a:ln>
        </p:spPr>
      </p:pic>
      <p:pic>
        <p:nvPicPr>
          <p:cNvPr id="96" name="Google Shape;96;p13"/>
          <p:cNvPicPr preferRelativeResize="0"/>
          <p:nvPr/>
        </p:nvPicPr>
        <p:blipFill rotWithShape="1">
          <a:blip r:embed="rId5">
            <a:alphaModFix/>
          </a:blip>
          <a:srcRect/>
          <a:stretch/>
        </p:blipFill>
        <p:spPr>
          <a:xfrm>
            <a:off x="2733553" y="93008"/>
            <a:ext cx="628650" cy="807720"/>
          </a:xfrm>
          <a:prstGeom prst="rect">
            <a:avLst/>
          </a:prstGeom>
          <a:noFill/>
          <a:ln>
            <a:noFill/>
          </a:ln>
        </p:spPr>
      </p:pic>
      <p:pic>
        <p:nvPicPr>
          <p:cNvPr id="97" name="Google Shape;97;p13"/>
          <p:cNvPicPr preferRelativeResize="0"/>
          <p:nvPr/>
        </p:nvPicPr>
        <p:blipFill rotWithShape="1">
          <a:blip r:embed="rId6">
            <a:alphaModFix/>
          </a:blip>
          <a:srcRect/>
          <a:stretch/>
        </p:blipFill>
        <p:spPr>
          <a:xfrm>
            <a:off x="1628653" y="83483"/>
            <a:ext cx="633095" cy="831850"/>
          </a:xfrm>
          <a:prstGeom prst="rect">
            <a:avLst/>
          </a:prstGeom>
          <a:noFill/>
          <a:ln>
            <a:noFill/>
          </a:ln>
        </p:spPr>
      </p:pic>
      <p:grpSp>
        <p:nvGrpSpPr>
          <p:cNvPr id="98" name="Google Shape;98;p13"/>
          <p:cNvGrpSpPr/>
          <p:nvPr/>
        </p:nvGrpSpPr>
        <p:grpSpPr>
          <a:xfrm>
            <a:off x="10042288" y="5656249"/>
            <a:ext cx="2050415" cy="680085"/>
            <a:chOff x="0" y="0"/>
            <a:chExt cx="2050415" cy="680085"/>
          </a:xfrm>
        </p:grpSpPr>
        <p:pic>
          <p:nvPicPr>
            <p:cNvPr id="99" name="Google Shape;99;p13"/>
            <p:cNvPicPr preferRelativeResize="0"/>
            <p:nvPr/>
          </p:nvPicPr>
          <p:blipFill rotWithShape="1">
            <a:blip r:embed="rId7">
              <a:alphaModFix/>
            </a:blip>
            <a:srcRect/>
            <a:stretch/>
          </p:blipFill>
          <p:spPr>
            <a:xfrm>
              <a:off x="0" y="0"/>
              <a:ext cx="857885" cy="680085"/>
            </a:xfrm>
            <a:prstGeom prst="rect">
              <a:avLst/>
            </a:prstGeom>
            <a:noFill/>
            <a:ln>
              <a:noFill/>
            </a:ln>
          </p:spPr>
        </p:pic>
        <p:pic>
          <p:nvPicPr>
            <p:cNvPr id="100" name="Google Shape;100;p13"/>
            <p:cNvPicPr preferRelativeResize="0"/>
            <p:nvPr/>
          </p:nvPicPr>
          <p:blipFill rotWithShape="1">
            <a:blip r:embed="rId8">
              <a:alphaModFix/>
            </a:blip>
            <a:srcRect/>
            <a:stretch/>
          </p:blipFill>
          <p:spPr>
            <a:xfrm>
              <a:off x="1074420" y="289560"/>
              <a:ext cx="975995" cy="3365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63F5A0E2-6871-D99E-FAF2-71994FA866DA}"/>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3D7EED42-CA04-66EA-0154-716FC72CA1EF}"/>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74CC6D04-D79B-5438-868A-C4F06B26BDE6}"/>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CDFD87CB-D0A5-2C5A-D2BA-87E62FF38210}"/>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FA0E21F6-9DF1-CF47-706D-D74D5EA759E0}"/>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0E74BF7D-7CD6-1662-2198-913B55403478}"/>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E29A0BC8-B657-078C-FF0D-D259F561BC6A}"/>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062E82AE-2978-E86A-5E75-6FABF26B4A63}"/>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A78E67A1-531F-765A-E0BA-17C0C7B5EE92}"/>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E317E529-5113-35BC-A243-49E6F059D461}"/>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4F24D0F5-D21E-1F74-5207-EBC6066579CE}"/>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67DB6F62-29E8-3D66-F3D5-BB116E2F3797}"/>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82B72F2D-AC1B-8A2E-9010-8D5EC5C1136D}"/>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4F5885A1-A014-F2E2-6AE6-44C2A889C9A9}"/>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207E914F-0E08-3428-5DBB-A69741738FC1}"/>
              </a:ext>
            </a:extLst>
          </p:cNvPr>
          <p:cNvSpPr txBox="1"/>
          <p:nvPr/>
        </p:nvSpPr>
        <p:spPr>
          <a:xfrm>
            <a:off x="6677122" y="1727200"/>
            <a:ext cx="5194300" cy="4862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REFERENCIAS </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marL="0" marR="0">
              <a:spcBef>
                <a:spcPts val="0"/>
              </a:spcBef>
              <a:spcAft>
                <a:spcPts val="0"/>
              </a:spcAft>
            </a:pPr>
            <a:r>
              <a:rPr lang="es-ES" sz="700" dirty="0">
                <a:effectLst/>
                <a:latin typeface="+mj-lt"/>
                <a:ea typeface="Times New Roman" panose="02020603050405020304" pitchFamily="18" charset="0"/>
              </a:rPr>
              <a:t>De México, K. T. (2023, 1 junio). </a:t>
            </a:r>
            <a:r>
              <a:rPr lang="es-ES" sz="700" i="1" dirty="0">
                <a:effectLst/>
                <a:latin typeface="+mj-lt"/>
                <a:ea typeface="Times New Roman" panose="02020603050405020304" pitchFamily="18" charset="0"/>
              </a:rPr>
              <a:t>Tecnología en México: conoce la situación actual </a:t>
            </a:r>
            <a:r>
              <a:rPr lang="es-ES" sz="700" i="1" dirty="0" err="1">
                <a:effectLst/>
                <a:latin typeface="+mj-lt"/>
                <a:ea typeface="Times New Roman" panose="02020603050405020304" pitchFamily="18" charset="0"/>
              </a:rPr>
              <a:t>Krolls</a:t>
            </a:r>
            <a:r>
              <a:rPr lang="es-ES" sz="700" i="1" dirty="0">
                <a:effectLst/>
                <a:latin typeface="+mj-lt"/>
                <a:ea typeface="Times New Roman" panose="02020603050405020304" pitchFamily="18" charset="0"/>
              </a:rPr>
              <a:t> </a:t>
            </a:r>
            <a:r>
              <a:rPr lang="es-ES" sz="700" i="1" dirty="0" err="1">
                <a:effectLst/>
                <a:latin typeface="+mj-lt"/>
                <a:ea typeface="Times New Roman" panose="02020603050405020304" pitchFamily="18" charset="0"/>
              </a:rPr>
              <a:t>Telcomm</a:t>
            </a:r>
            <a:r>
              <a:rPr lang="es-ES" sz="700" i="1" dirty="0">
                <a:effectLst/>
                <a:latin typeface="+mj-lt"/>
                <a:ea typeface="Times New Roman" panose="02020603050405020304" pitchFamily="18" charset="0"/>
              </a:rPr>
              <a:t> de México S.A. de C.V.</a:t>
            </a:r>
            <a:r>
              <a:rPr lang="es-ES" sz="700" dirty="0">
                <a:effectLst/>
                <a:latin typeface="+mj-lt"/>
                <a:ea typeface="Times New Roman" panose="02020603050405020304" pitchFamily="18" charset="0"/>
              </a:rPr>
              <a:t> </a:t>
            </a:r>
            <a:r>
              <a:rPr lang="en-US" sz="700" u="sng" dirty="0">
                <a:solidFill>
                  <a:srgbClr val="0000FF"/>
                </a:solidFill>
                <a:effectLst/>
                <a:latin typeface="+mj-lt"/>
                <a:ea typeface="Times New Roman" panose="02020603050405020304" pitchFamily="18" charset="0"/>
                <a:hlinkClick r:id="rId9"/>
              </a:rPr>
              <a:t>https://krolls.com.mx/tecnologia-en-mexico-conoce-la-situacion-actual/#:~:text=La%20edici%C3%B3n%202021%20del%20Network,octava%20en%20el%20continente%20americano</a:t>
            </a:r>
            <a:r>
              <a:rPr lang="en-US" sz="700" dirty="0">
                <a:effectLst/>
                <a:latin typeface="+mj-lt"/>
                <a:ea typeface="Times New Roman" panose="02020603050405020304" pitchFamily="18" charset="0"/>
              </a:rPr>
              <a:t>.</a:t>
            </a:r>
          </a:p>
          <a:p>
            <a:pPr marL="0" marR="0">
              <a:spcBef>
                <a:spcPts val="0"/>
              </a:spcBef>
              <a:spcAft>
                <a:spcPts val="0"/>
              </a:spcAft>
            </a:pPr>
            <a:r>
              <a:rPr lang="en-US" sz="700" dirty="0">
                <a:effectLst/>
                <a:latin typeface="+mj-lt"/>
                <a:ea typeface="Times New Roman" panose="02020603050405020304" pitchFamily="18" charset="0"/>
              </a:rPr>
              <a:t> </a:t>
            </a:r>
          </a:p>
          <a:p>
            <a:pPr marL="0" marR="0">
              <a:spcBef>
                <a:spcPts val="0"/>
              </a:spcBef>
              <a:spcAft>
                <a:spcPts val="0"/>
              </a:spcAft>
            </a:pPr>
            <a:r>
              <a:rPr lang="es-ES" sz="700" dirty="0">
                <a:effectLst/>
                <a:latin typeface="+mj-lt"/>
                <a:ea typeface="Times New Roman" panose="02020603050405020304" pitchFamily="18" charset="0"/>
              </a:rPr>
              <a:t>Murillo, F. (2024, 18 julio). Mexicanos pueden hacer frente a la inflación con criptomonedas: Bit2me. </a:t>
            </a:r>
            <a:r>
              <a:rPr lang="es-ES" sz="700" i="1" dirty="0">
                <a:effectLst/>
                <a:latin typeface="+mj-lt"/>
                <a:ea typeface="Times New Roman" panose="02020603050405020304" pitchFamily="18" charset="0"/>
              </a:rPr>
              <a:t>Grupo Milenio</a:t>
            </a:r>
            <a:r>
              <a:rPr lang="es-ES" sz="700" dirty="0">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0"/>
              </a:rPr>
              <a:t>https://www.milenio.com/negocios/bitcoin-y-criptomonedas-podrian-ser-solucion-a-inflacion-en-mexico</a:t>
            </a:r>
            <a:endParaRPr lang="en-US" sz="700" dirty="0">
              <a:effectLst/>
              <a:latin typeface="+mj-lt"/>
              <a:ea typeface="Times New Roman" panose="02020603050405020304" pitchFamily="18" charset="0"/>
            </a:endParaRPr>
          </a:p>
          <a:p>
            <a:pPr marL="0" marR="0">
              <a:spcBef>
                <a:spcPts val="0"/>
              </a:spcBef>
              <a:spcAft>
                <a:spcPts val="0"/>
              </a:spcAft>
            </a:pPr>
            <a:r>
              <a:rPr lang="es-ES" sz="700" dirty="0">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dirty="0" err="1">
                <a:effectLst/>
                <a:latin typeface="+mj-lt"/>
                <a:ea typeface="Times New Roman" panose="02020603050405020304" pitchFamily="18" charset="0"/>
              </a:rPr>
              <a:t>Chavez</a:t>
            </a:r>
            <a:r>
              <a:rPr lang="es-ES" sz="700" dirty="0">
                <a:effectLst/>
                <a:latin typeface="+mj-lt"/>
                <a:ea typeface="Times New Roman" panose="02020603050405020304" pitchFamily="18" charset="0"/>
              </a:rPr>
              <a:t>, A. R. (2023, 19 enero). </a:t>
            </a:r>
            <a:r>
              <a:rPr lang="es-ES" sz="700" i="1" dirty="0">
                <a:effectLst/>
                <a:latin typeface="+mj-lt"/>
                <a:ea typeface="Times New Roman" panose="02020603050405020304" pitchFamily="18" charset="0"/>
              </a:rPr>
              <a:t>¿Quiénes son los mexicanos con mayor fe en el futuro de las cripto?</a:t>
            </a:r>
            <a:r>
              <a:rPr lang="es-ES" sz="700" dirty="0">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1"/>
              </a:rPr>
              <a:t>https://business.yougov.com/es/content/46119-cripto-mexicanos-interes</a:t>
            </a:r>
            <a:endParaRPr lang="en-US" sz="700" dirty="0">
              <a:effectLst/>
              <a:latin typeface="+mj-lt"/>
              <a:ea typeface="Times New Roman" panose="02020603050405020304" pitchFamily="18" charset="0"/>
            </a:endParaRPr>
          </a:p>
          <a:p>
            <a:pPr marL="0" marR="0" indent="-304800">
              <a:spcBef>
                <a:spcPts val="0"/>
              </a:spcBef>
              <a:spcAft>
                <a:spcPts val="0"/>
              </a:spcAft>
            </a:pPr>
            <a:r>
              <a:rPr lang="es-ES" sz="700" dirty="0">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MX" sz="700" dirty="0">
                <a:solidFill>
                  <a:srgbClr val="000000"/>
                </a:solidFill>
                <a:effectLst/>
                <a:latin typeface="+mj-lt"/>
                <a:ea typeface="Times New Roman" panose="02020603050405020304" pitchFamily="18" charset="0"/>
              </a:rPr>
              <a:t>Tirado Gálvez, R. A. (2024). regulación de las criptomonedas en México y sus principales desafíos jurídicos internacionales. </a:t>
            </a:r>
            <a:r>
              <a:rPr lang="es-MX" sz="700" i="1" dirty="0">
                <a:solidFill>
                  <a:srgbClr val="000000"/>
                </a:solidFill>
                <a:effectLst/>
                <a:latin typeface="+mj-lt"/>
                <a:ea typeface="Times New Roman" panose="02020603050405020304" pitchFamily="18" charset="0"/>
              </a:rPr>
              <a:t>AIS: </a:t>
            </a:r>
            <a:r>
              <a:rPr lang="es-MX" sz="700" i="1" dirty="0" err="1">
                <a:solidFill>
                  <a:srgbClr val="000000"/>
                </a:solidFill>
                <a:effectLst/>
                <a:latin typeface="+mj-lt"/>
                <a:ea typeface="Times New Roman" panose="02020603050405020304" pitchFamily="18" charset="0"/>
              </a:rPr>
              <a:t>Ars</a:t>
            </a:r>
            <a:r>
              <a:rPr lang="es-MX" sz="700" i="1" dirty="0">
                <a:solidFill>
                  <a:srgbClr val="000000"/>
                </a:solidFill>
                <a:effectLst/>
                <a:latin typeface="+mj-lt"/>
                <a:ea typeface="Times New Roman" panose="02020603050405020304" pitchFamily="18" charset="0"/>
              </a:rPr>
              <a:t> Iuris </a:t>
            </a:r>
            <a:r>
              <a:rPr lang="es-MX" sz="700" i="1" dirty="0" err="1">
                <a:solidFill>
                  <a:srgbClr val="000000"/>
                </a:solidFill>
                <a:effectLst/>
                <a:latin typeface="+mj-lt"/>
                <a:ea typeface="Times New Roman" panose="02020603050405020304" pitchFamily="18" charset="0"/>
              </a:rPr>
              <a:t>Salmanticensis</a:t>
            </a:r>
            <a:r>
              <a:rPr lang="es-MX" sz="700" dirty="0">
                <a:solidFill>
                  <a:srgbClr val="000000"/>
                </a:solidFill>
                <a:effectLst/>
                <a:latin typeface="+mj-lt"/>
                <a:ea typeface="Times New Roman" panose="02020603050405020304" pitchFamily="18" charset="0"/>
              </a:rPr>
              <a:t>, </a:t>
            </a:r>
            <a:r>
              <a:rPr lang="es-MX" sz="700" i="1" dirty="0">
                <a:solidFill>
                  <a:srgbClr val="000000"/>
                </a:solidFill>
                <a:effectLst/>
                <a:latin typeface="+mj-lt"/>
                <a:ea typeface="Times New Roman" panose="02020603050405020304" pitchFamily="18" charset="0"/>
              </a:rPr>
              <a:t>12</a:t>
            </a:r>
            <a:r>
              <a:rPr lang="es-MX" sz="700" dirty="0">
                <a:solidFill>
                  <a:srgbClr val="000000"/>
                </a:solidFill>
                <a:effectLst/>
                <a:latin typeface="+mj-lt"/>
                <a:ea typeface="Times New Roman" panose="02020603050405020304" pitchFamily="18" charset="0"/>
              </a:rPr>
              <a:t>(1), 185–211. </a:t>
            </a:r>
            <a:r>
              <a:rPr lang="es-MX" sz="700" u="sng" dirty="0">
                <a:solidFill>
                  <a:srgbClr val="0000FF"/>
                </a:solidFill>
                <a:effectLst/>
                <a:latin typeface="+mj-lt"/>
                <a:ea typeface="Times New Roman" panose="02020603050405020304" pitchFamily="18" charset="0"/>
                <a:hlinkClick r:id="rId12"/>
              </a:rPr>
              <a:t>https://doi.org/10.14201/ais2024121185211</a:t>
            </a:r>
            <a:endParaRPr lang="en-US" sz="700" dirty="0">
              <a:effectLst/>
              <a:latin typeface="+mj-lt"/>
              <a:ea typeface="Times New Roman" panose="02020603050405020304" pitchFamily="18" charset="0"/>
            </a:endParaRPr>
          </a:p>
          <a:p>
            <a:pPr marL="0" marR="0">
              <a:spcBef>
                <a:spcPts val="0"/>
              </a:spcBef>
              <a:spcAft>
                <a:spcPts val="0"/>
              </a:spcAft>
            </a:pPr>
            <a:r>
              <a:rPr lang="es-MX" sz="700"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De </a:t>
            </a:r>
            <a:r>
              <a:rPr lang="es-ES" sz="700" dirty="0" err="1">
                <a:solidFill>
                  <a:srgbClr val="000000"/>
                </a:solidFill>
                <a:effectLst/>
                <a:latin typeface="+mj-lt"/>
                <a:ea typeface="Times New Roman" panose="02020603050405020304" pitchFamily="18" charset="0"/>
              </a:rPr>
              <a:t>Mexico</a:t>
            </a:r>
            <a:r>
              <a:rPr lang="es-ES" sz="700" dirty="0">
                <a:solidFill>
                  <a:srgbClr val="000000"/>
                </a:solidFill>
                <a:effectLst/>
                <a:latin typeface="+mj-lt"/>
                <a:ea typeface="Times New Roman" panose="02020603050405020304" pitchFamily="18" charset="0"/>
              </a:rPr>
              <a:t>, B. (</a:t>
            </a:r>
            <a:r>
              <a:rPr lang="es-ES" sz="700" dirty="0" err="1">
                <a:solidFill>
                  <a:srgbClr val="000000"/>
                </a:solidFill>
                <a:effectLst/>
                <a:latin typeface="+mj-lt"/>
                <a:ea typeface="Times New Roman" panose="02020603050405020304" pitchFamily="18" charset="0"/>
              </a:rPr>
              <a:t>n.d</a:t>
            </a:r>
            <a:r>
              <a:rPr lang="es-ES" sz="700" dirty="0">
                <a:solidFill>
                  <a:srgbClr val="000000"/>
                </a:solidFill>
                <a:effectLst/>
                <a:latin typeface="+mj-lt"/>
                <a:ea typeface="Times New Roman" panose="02020603050405020304" pitchFamily="18" charset="0"/>
              </a:rPr>
              <a:t>.). </a:t>
            </a:r>
            <a:r>
              <a:rPr lang="es-ES" sz="700" i="1" dirty="0">
                <a:solidFill>
                  <a:srgbClr val="000000"/>
                </a:solidFill>
                <a:effectLst/>
                <a:latin typeface="+mj-lt"/>
                <a:ea typeface="Times New Roman" panose="02020603050405020304" pitchFamily="18" charset="0"/>
              </a:rPr>
              <a:t>Cronología de los sistemas de pago, transferencias, Banco de México</a:t>
            </a:r>
            <a:r>
              <a:rPr lang="es-ES" sz="700" dirty="0">
                <a:solidFill>
                  <a:srgbClr val="000000"/>
                </a:solidFill>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3"/>
              </a:rPr>
              <a:t>https://www.banxico.org.mx/sistemas-de-pago/cronologia-sistemas-pago-tran.html</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Emilio, S. R. (</a:t>
            </a:r>
            <a:r>
              <a:rPr lang="es-ES" sz="700" dirty="0" err="1">
                <a:solidFill>
                  <a:srgbClr val="000000"/>
                </a:solidFill>
                <a:effectLst/>
                <a:latin typeface="+mj-lt"/>
                <a:ea typeface="Times New Roman" panose="02020603050405020304" pitchFamily="18" charset="0"/>
              </a:rPr>
              <a:t>n.d</a:t>
            </a:r>
            <a:r>
              <a:rPr lang="es-ES" sz="700" dirty="0">
                <a:solidFill>
                  <a:srgbClr val="000000"/>
                </a:solidFill>
                <a:effectLst/>
                <a:latin typeface="+mj-lt"/>
                <a:ea typeface="Times New Roman" panose="02020603050405020304" pitchFamily="18" charset="0"/>
              </a:rPr>
              <a:t>.). </a:t>
            </a:r>
            <a:r>
              <a:rPr lang="es-ES" sz="700" i="1" dirty="0">
                <a:solidFill>
                  <a:srgbClr val="000000"/>
                </a:solidFill>
                <a:effectLst/>
                <a:latin typeface="+mj-lt"/>
                <a:ea typeface="Times New Roman" panose="02020603050405020304" pitchFamily="18" charset="0"/>
              </a:rPr>
              <a:t>Las privatizaciones en México</a:t>
            </a:r>
            <a:r>
              <a:rPr lang="es-ES" sz="700" dirty="0">
                <a:solidFill>
                  <a:srgbClr val="000000"/>
                </a:solidFill>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4"/>
              </a:rPr>
              <a:t>https://www.scielo.org.mx/scielo.php?script=sci_arttext&amp;pid=S1665952X2006000300004</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MX" sz="700" dirty="0">
                <a:solidFill>
                  <a:srgbClr val="000000"/>
                </a:solidFill>
                <a:effectLst/>
                <a:latin typeface="+mj-lt"/>
                <a:ea typeface="Times New Roman" panose="02020603050405020304" pitchFamily="18" charset="0"/>
              </a:rPr>
              <a:t>De México, B. (2018). </a:t>
            </a:r>
            <a:r>
              <a:rPr lang="es-MX" sz="700" i="1" dirty="0">
                <a:solidFill>
                  <a:srgbClr val="000000"/>
                </a:solidFill>
                <a:effectLst/>
                <a:latin typeface="+mj-lt"/>
                <a:ea typeface="Times New Roman" panose="02020603050405020304" pitchFamily="18" charset="0"/>
              </a:rPr>
              <a:t>¿Qué es y cómo funciona el SPEI</a:t>
            </a:r>
            <a:endParaRPr lang="en-US" sz="700" dirty="0">
              <a:effectLst/>
              <a:latin typeface="+mj-lt"/>
              <a:ea typeface="Times New Roman" panose="02020603050405020304" pitchFamily="18" charset="0"/>
            </a:endParaRPr>
          </a:p>
          <a:p>
            <a:pPr marL="0" marR="0">
              <a:spcBef>
                <a:spcPts val="0"/>
              </a:spcBef>
              <a:spcAft>
                <a:spcPts val="0"/>
              </a:spcAft>
            </a:pPr>
            <a:r>
              <a:rPr lang="es-MX" sz="700" i="1"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De México, B. (</a:t>
            </a:r>
            <a:r>
              <a:rPr lang="es-ES" sz="700" dirty="0" err="1">
                <a:solidFill>
                  <a:srgbClr val="000000"/>
                </a:solidFill>
                <a:effectLst/>
                <a:latin typeface="+mj-lt"/>
                <a:ea typeface="Times New Roman" panose="02020603050405020304" pitchFamily="18" charset="0"/>
              </a:rPr>
              <a:t>n.d</a:t>
            </a:r>
            <a:r>
              <a:rPr lang="es-ES" sz="700" dirty="0">
                <a:solidFill>
                  <a:srgbClr val="000000"/>
                </a:solidFill>
                <a:effectLst/>
                <a:latin typeface="+mj-lt"/>
                <a:ea typeface="Times New Roman" panose="02020603050405020304" pitchFamily="18" charset="0"/>
              </a:rPr>
              <a:t>.). </a:t>
            </a:r>
            <a:r>
              <a:rPr lang="es-ES" sz="700" i="1" dirty="0" err="1">
                <a:solidFill>
                  <a:srgbClr val="000000"/>
                </a:solidFill>
                <a:effectLst/>
                <a:latin typeface="+mj-lt"/>
                <a:ea typeface="Times New Roman" panose="02020603050405020304" pitchFamily="18" charset="0"/>
              </a:rPr>
              <a:t>CoDi</a:t>
            </a:r>
            <a:r>
              <a:rPr lang="es-ES" sz="700" i="1" dirty="0">
                <a:solidFill>
                  <a:srgbClr val="000000"/>
                </a:solidFill>
                <a:effectLst/>
                <a:latin typeface="+mj-lt"/>
                <a:ea typeface="Times New Roman" panose="02020603050405020304" pitchFamily="18" charset="0"/>
              </a:rPr>
              <a:t>, Cobro Digital, Banco de México</a:t>
            </a:r>
            <a:r>
              <a:rPr lang="es-ES" sz="700" dirty="0">
                <a:solidFill>
                  <a:srgbClr val="000000"/>
                </a:solidFill>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5"/>
              </a:rPr>
              <a:t>https://www.banxico.org.mx/sistemas-de-pago/codi-cobro-digital-banco-me.html</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De México, B. (</a:t>
            </a:r>
            <a:r>
              <a:rPr lang="es-ES" sz="700" dirty="0" err="1">
                <a:solidFill>
                  <a:srgbClr val="000000"/>
                </a:solidFill>
                <a:effectLst/>
                <a:latin typeface="+mj-lt"/>
                <a:ea typeface="Times New Roman" panose="02020603050405020304" pitchFamily="18" charset="0"/>
              </a:rPr>
              <a:t>n.d</a:t>
            </a:r>
            <a:r>
              <a:rPr lang="es-ES" sz="700" dirty="0">
                <a:solidFill>
                  <a:srgbClr val="000000"/>
                </a:solidFill>
                <a:effectLst/>
                <a:latin typeface="+mj-lt"/>
                <a:ea typeface="Times New Roman" panose="02020603050405020304" pitchFamily="18" charset="0"/>
              </a:rPr>
              <a:t>.). </a:t>
            </a:r>
            <a:r>
              <a:rPr lang="es-ES" sz="700" i="1" dirty="0">
                <a:solidFill>
                  <a:srgbClr val="000000"/>
                </a:solidFill>
                <a:effectLst/>
                <a:latin typeface="+mj-lt"/>
                <a:ea typeface="Times New Roman" panose="02020603050405020304" pitchFamily="18" charset="0"/>
              </a:rPr>
              <a:t>Activos virtuales, regulación, Banco de México</a:t>
            </a:r>
            <a:r>
              <a:rPr lang="es-ES" sz="700" dirty="0">
                <a:solidFill>
                  <a:srgbClr val="000000"/>
                </a:solidFill>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6"/>
              </a:rPr>
              <a:t>https://www.banxico.org.mx/sistemas-de-pago/6--acciones-regulatorias-po.html</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De México, B. (</a:t>
            </a:r>
            <a:r>
              <a:rPr lang="es-ES" sz="700" dirty="0" err="1">
                <a:solidFill>
                  <a:srgbClr val="000000"/>
                </a:solidFill>
                <a:effectLst/>
                <a:latin typeface="+mj-lt"/>
                <a:ea typeface="Times New Roman" panose="02020603050405020304" pitchFamily="18" charset="0"/>
              </a:rPr>
              <a:t>n.d</a:t>
            </a:r>
            <a:r>
              <a:rPr lang="es-ES" sz="700" dirty="0">
                <a:solidFill>
                  <a:srgbClr val="000000"/>
                </a:solidFill>
                <a:effectLst/>
                <a:latin typeface="+mj-lt"/>
                <a:ea typeface="Times New Roman" panose="02020603050405020304" pitchFamily="18" charset="0"/>
              </a:rPr>
              <a:t>.). </a:t>
            </a:r>
            <a:r>
              <a:rPr lang="es-ES" sz="700" i="1" dirty="0">
                <a:solidFill>
                  <a:srgbClr val="000000"/>
                </a:solidFill>
                <a:effectLst/>
                <a:latin typeface="+mj-lt"/>
                <a:ea typeface="Times New Roman" panose="02020603050405020304" pitchFamily="18" charset="0"/>
              </a:rPr>
              <a:t>Introducción a los sistemas de pago, transferencias, Banco de México</a:t>
            </a:r>
            <a:r>
              <a:rPr lang="es-ES" sz="700" dirty="0">
                <a:solidFill>
                  <a:srgbClr val="000000"/>
                </a:solidFill>
                <a:effectLst/>
                <a:latin typeface="+mj-lt"/>
                <a:ea typeface="Times New Roman" panose="02020603050405020304" pitchFamily="18" charset="0"/>
              </a:rPr>
              <a:t>. </a:t>
            </a:r>
            <a:r>
              <a:rPr lang="es-ES" sz="700" u="sng" dirty="0">
                <a:solidFill>
                  <a:srgbClr val="0000FF"/>
                </a:solidFill>
                <a:effectLst/>
                <a:latin typeface="+mj-lt"/>
                <a:ea typeface="Times New Roman" panose="02020603050405020304" pitchFamily="18" charset="0"/>
                <a:hlinkClick r:id="rId17"/>
              </a:rPr>
              <a:t>https://www.banxico.org.mx/sistemas-de-pago/introduccion-sistemas-pago-tr.html</a:t>
            </a:r>
            <a:endParaRPr lang="en-US" sz="700" dirty="0">
              <a:effectLst/>
              <a:latin typeface="+mj-lt"/>
              <a:ea typeface="Times New Roman" panose="02020603050405020304" pitchFamily="18" charset="0"/>
            </a:endParaRPr>
          </a:p>
          <a:p>
            <a:pPr marL="0" marR="0">
              <a:spcBef>
                <a:spcPts val="0"/>
              </a:spcBef>
              <a:spcAft>
                <a:spcPts val="0"/>
              </a:spcAft>
            </a:pPr>
            <a:r>
              <a:rPr lang="es-ES" sz="700"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s-ES" sz="700" i="1" dirty="0">
                <a:solidFill>
                  <a:srgbClr val="000000"/>
                </a:solidFill>
                <a:effectLst/>
                <a:latin typeface="+mj-lt"/>
                <a:ea typeface="Times New Roman" panose="02020603050405020304" pitchFamily="18" charset="0"/>
              </a:rPr>
              <a:t>Condusef tipos-de-pago. (</a:t>
            </a:r>
            <a:r>
              <a:rPr lang="es-ES" sz="700" i="1" dirty="0" err="1">
                <a:solidFill>
                  <a:srgbClr val="000000"/>
                </a:solidFill>
                <a:effectLst/>
                <a:latin typeface="+mj-lt"/>
                <a:ea typeface="Times New Roman" panose="02020603050405020304" pitchFamily="18" charset="0"/>
              </a:rPr>
              <a:t>n.d</a:t>
            </a:r>
            <a:r>
              <a:rPr lang="es-ES" sz="700" i="1" dirty="0">
                <a:solidFill>
                  <a:srgbClr val="000000"/>
                </a:solidFill>
                <a:effectLst/>
                <a:latin typeface="+mj-lt"/>
                <a:ea typeface="Times New Roman" panose="02020603050405020304" pitchFamily="18" charset="0"/>
              </a:rPr>
              <a:t>.). </a:t>
            </a:r>
            <a:r>
              <a:rPr lang="en-US" sz="700" i="1" u="sng" dirty="0">
                <a:solidFill>
                  <a:srgbClr val="0000FF"/>
                </a:solidFill>
                <a:effectLst/>
                <a:latin typeface="+mj-lt"/>
                <a:ea typeface="Times New Roman" panose="02020603050405020304" pitchFamily="18" charset="0"/>
                <a:hlinkClick r:id="rId18"/>
              </a:rPr>
              <a:t>https://www.condusef.gob.mx/?p=tipos-de-pago</a:t>
            </a:r>
            <a:endParaRPr lang="en-US" sz="700" dirty="0">
              <a:effectLst/>
              <a:latin typeface="+mj-lt"/>
              <a:ea typeface="Times New Roman" panose="02020603050405020304" pitchFamily="18" charset="0"/>
            </a:endParaRPr>
          </a:p>
          <a:p>
            <a:pPr marL="0" marR="0">
              <a:spcBef>
                <a:spcPts val="0"/>
              </a:spcBef>
              <a:spcAft>
                <a:spcPts val="0"/>
              </a:spcAft>
            </a:pPr>
            <a:r>
              <a:rPr lang="en-US" sz="700" i="1" dirty="0">
                <a:solidFill>
                  <a:srgbClr val="000000"/>
                </a:solidFill>
                <a:effectLst/>
                <a:latin typeface="+mj-lt"/>
                <a:ea typeface="Times New Roman" panose="02020603050405020304" pitchFamily="18" charset="0"/>
              </a:rPr>
              <a:t> </a:t>
            </a:r>
            <a:endParaRPr lang="en-US" sz="700" dirty="0">
              <a:effectLst/>
              <a:latin typeface="+mj-lt"/>
              <a:ea typeface="Times New Roman" panose="02020603050405020304" pitchFamily="18" charset="0"/>
            </a:endParaRPr>
          </a:p>
          <a:p>
            <a:pPr marL="0" marR="0">
              <a:spcBef>
                <a:spcPts val="0"/>
              </a:spcBef>
              <a:spcAft>
                <a:spcPts val="0"/>
              </a:spcAft>
            </a:pPr>
            <a:r>
              <a:rPr lang="en-US" sz="700" i="1" dirty="0" err="1">
                <a:solidFill>
                  <a:srgbClr val="000000"/>
                </a:solidFill>
                <a:effectLst/>
                <a:latin typeface="+mj-lt"/>
                <a:ea typeface="Times New Roman" panose="02020603050405020304" pitchFamily="18" charset="0"/>
              </a:rPr>
              <a:t>Financiera</a:t>
            </a:r>
            <a:r>
              <a:rPr lang="en-US" sz="700" i="1" dirty="0">
                <a:solidFill>
                  <a:srgbClr val="000000"/>
                </a:solidFill>
                <a:effectLst/>
                <a:latin typeface="+mj-lt"/>
                <a:ea typeface="Times New Roman" panose="02020603050405020304" pitchFamily="18" charset="0"/>
              </a:rPr>
              <a:t>, E. (2023, August 16). </a:t>
            </a:r>
            <a:r>
              <a:rPr lang="es-ES" sz="700" i="1" dirty="0">
                <a:solidFill>
                  <a:srgbClr val="000000"/>
                </a:solidFill>
                <a:effectLst/>
                <a:latin typeface="+mj-lt"/>
                <a:ea typeface="Times New Roman" panose="02020603050405020304" pitchFamily="18" charset="0"/>
              </a:rPr>
              <a:t>¿Sabemos de verdad qué es y cómo funciona una tarjeta de crédito? BBVA NOTICIAS. </a:t>
            </a:r>
            <a:r>
              <a:rPr lang="es-ES" sz="700" i="1" u="sng" dirty="0">
                <a:solidFill>
                  <a:srgbClr val="0000FF"/>
                </a:solidFill>
                <a:effectLst/>
                <a:latin typeface="+mj-lt"/>
                <a:ea typeface="Times New Roman" panose="02020603050405020304" pitchFamily="18" charset="0"/>
                <a:hlinkClick r:id="rId19"/>
              </a:rPr>
              <a:t>https://www.bbva.com/es/salud-financiera/sabemos-de-verdad-que-es-y-como-funciona-una-tarjeta-de-credito/</a:t>
            </a:r>
            <a:endParaRPr lang="en-US" sz="700" dirty="0">
              <a:effectLst/>
              <a:latin typeface="+mj-lt"/>
              <a:ea typeface="Times New Roman" panose="02020603050405020304" pitchFamily="18" charset="0"/>
            </a:endParaRPr>
          </a:p>
          <a:p>
            <a:pPr marL="0" marR="0" lvl="0" indent="0" algn="just" rtl="0">
              <a:spcBef>
                <a:spcPts val="0"/>
              </a:spcBef>
              <a:spcAft>
                <a:spcPts val="0"/>
              </a:spcAft>
              <a:buNone/>
            </a:pPr>
            <a:endParaRPr lang="es-ES" dirty="0">
              <a:solidFill>
                <a:schemeClr val="dk1"/>
              </a:solidFill>
              <a:latin typeface="+mj-lt"/>
              <a:cs typeface="Calibri"/>
              <a:sym typeface="Calibri"/>
            </a:endParaRPr>
          </a:p>
          <a:p>
            <a:pPr marL="0" marR="0" lvl="0" indent="0" algn="just" rtl="0">
              <a:spcBef>
                <a:spcPts val="0"/>
              </a:spcBef>
              <a:spcAft>
                <a:spcPts val="0"/>
              </a:spcAft>
              <a:buNone/>
            </a:pPr>
            <a:endParaRPr lang="en-US"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36C70231-4B46-66C2-28E2-285B62369B36}"/>
              </a:ext>
            </a:extLst>
          </p:cNvPr>
          <p:cNvPicPr preferRelativeResize="0"/>
          <p:nvPr/>
        </p:nvPicPr>
        <p:blipFill rotWithShape="1">
          <a:blip r:embed="rId20">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BD49DF03-534E-4F18-C1DA-4341590FEDF2}"/>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303CE090-D49D-BE5B-D90F-1152AEC80F11}"/>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B959599F-FCF9-3AED-36A6-7F414126F4F1}"/>
              </a:ext>
            </a:extLst>
          </p:cNvPr>
          <p:cNvPicPr preferRelativeResize="0"/>
          <p:nvPr/>
        </p:nvPicPr>
        <p:blipFill rotWithShape="1">
          <a:blip r:embed="rId21">
            <a:alphaModFix/>
          </a:blip>
          <a:srcRect/>
          <a:stretch/>
        </p:blipFill>
        <p:spPr>
          <a:xfrm>
            <a:off x="10966014" y="5817941"/>
            <a:ext cx="1329264" cy="1026026"/>
          </a:xfrm>
          <a:prstGeom prst="rect">
            <a:avLst/>
          </a:prstGeom>
          <a:noFill/>
          <a:ln>
            <a:noFill/>
          </a:ln>
        </p:spPr>
      </p:pic>
      <p:pic>
        <p:nvPicPr>
          <p:cNvPr id="9218" name="Picture 2" descr="Qué criptomonedas van a subir en 2024?">
            <a:extLst>
              <a:ext uri="{FF2B5EF4-FFF2-40B4-BE49-F238E27FC236}">
                <a16:creationId xmlns:a16="http://schemas.microsoft.com/office/drawing/2014/main" id="{506D6B55-E1D2-3E85-C2A4-24C18140B8C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7383" r="6397"/>
          <a:stretch/>
        </p:blipFill>
        <p:spPr bwMode="auto">
          <a:xfrm>
            <a:off x="0" y="1162194"/>
            <a:ext cx="6289072" cy="5331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48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56" name="Google Shape;156;p17"/>
          <p:cNvSpPr txBox="1"/>
          <p:nvPr/>
        </p:nvSpPr>
        <p:spPr>
          <a:xfrm>
            <a:off x="2199086" y="1866641"/>
            <a:ext cx="74549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dirty="0">
                <a:solidFill>
                  <a:schemeClr val="dk1"/>
                </a:solidFill>
                <a:latin typeface="Calibri"/>
                <a:ea typeface="Calibri"/>
                <a:cs typeface="Calibri"/>
                <a:sym typeface="Calibri"/>
              </a:rPr>
              <a:t>RODRIGO CUÉLLAR RAMÍREZ </a:t>
            </a:r>
            <a:endParaRPr dirty="0"/>
          </a:p>
        </p:txBody>
      </p:sp>
      <p:sp>
        <p:nvSpPr>
          <p:cNvPr id="157" name="Google Shape;157;p17"/>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58" name="Google Shape;158;p17"/>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sp>
        <p:nvSpPr>
          <p:cNvPr id="159" name="Google Shape;159;p17"/>
          <p:cNvSpPr txBox="1"/>
          <p:nvPr/>
        </p:nvSpPr>
        <p:spPr>
          <a:xfrm>
            <a:off x="4398172" y="850095"/>
            <a:ext cx="61555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pic>
        <p:nvPicPr>
          <p:cNvPr id="160" name="Google Shape;160;p17"/>
          <p:cNvPicPr preferRelativeResize="0"/>
          <p:nvPr/>
        </p:nvPicPr>
        <p:blipFill rotWithShape="1">
          <a:blip r:embed="rId3">
            <a:alphaModFix/>
          </a:blip>
          <a:srcRect/>
          <a:stretch/>
        </p:blipFill>
        <p:spPr>
          <a:xfrm>
            <a:off x="10966014" y="5817941"/>
            <a:ext cx="1329264" cy="1026026"/>
          </a:xfrm>
          <a:prstGeom prst="rect">
            <a:avLst/>
          </a:prstGeom>
          <a:noFill/>
          <a:ln>
            <a:noFill/>
          </a:ln>
        </p:spPr>
      </p:pic>
      <p:sp>
        <p:nvSpPr>
          <p:cNvPr id="161" name="Google Shape;161;p17"/>
          <p:cNvSpPr txBox="1"/>
          <p:nvPr/>
        </p:nvSpPr>
        <p:spPr>
          <a:xfrm>
            <a:off x="2199086" y="3531275"/>
            <a:ext cx="74549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dirty="0">
                <a:solidFill>
                  <a:schemeClr val="dk1"/>
                </a:solidFill>
                <a:latin typeface="Calibri"/>
                <a:cs typeface="Calibri"/>
                <a:sym typeface="Calibri"/>
              </a:rPr>
              <a:t>rcuellar@alumnos.uaq.mx</a:t>
            </a:r>
            <a:endParaRPr dirty="0"/>
          </a:p>
        </p:txBody>
      </p:sp>
      <p:grpSp>
        <p:nvGrpSpPr>
          <p:cNvPr id="162" name="Google Shape;162;p17"/>
          <p:cNvGrpSpPr/>
          <p:nvPr/>
        </p:nvGrpSpPr>
        <p:grpSpPr>
          <a:xfrm>
            <a:off x="34708" y="19319"/>
            <a:ext cx="12122584" cy="1212330"/>
            <a:chOff x="221816" y="147783"/>
            <a:chExt cx="12122584" cy="1212330"/>
          </a:xfrm>
        </p:grpSpPr>
        <p:pic>
          <p:nvPicPr>
            <p:cNvPr id="163" name="Google Shape;163;p17"/>
            <p:cNvPicPr preferRelativeResize="0"/>
            <p:nvPr/>
          </p:nvPicPr>
          <p:blipFill rotWithShape="1">
            <a:blip r:embed="rId4">
              <a:alphaModFix/>
            </a:blip>
            <a:srcRect/>
            <a:stretch/>
          </p:blipFill>
          <p:spPr>
            <a:xfrm>
              <a:off x="221816" y="147783"/>
              <a:ext cx="6506483" cy="1181265"/>
            </a:xfrm>
            <a:prstGeom prst="rect">
              <a:avLst/>
            </a:prstGeom>
            <a:noFill/>
            <a:ln>
              <a:noFill/>
            </a:ln>
          </p:spPr>
        </p:pic>
        <p:sp>
          <p:nvSpPr>
            <p:cNvPr id="164" name="Google Shape;164;p17"/>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7"/>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66" name="Google Shape;166;p17"/>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67" name="Google Shape;167;p17"/>
            <p:cNvPicPr preferRelativeResize="0"/>
            <p:nvPr/>
          </p:nvPicPr>
          <p:blipFill rotWithShape="1">
            <a:blip r:embed="rId5">
              <a:alphaModFix/>
            </a:blip>
            <a:srcRect/>
            <a:stretch/>
          </p:blipFill>
          <p:spPr>
            <a:xfrm>
              <a:off x="1727408" y="253638"/>
              <a:ext cx="624078" cy="824051"/>
            </a:xfrm>
            <a:prstGeom prst="rect">
              <a:avLst/>
            </a:prstGeom>
            <a:noFill/>
            <a:ln>
              <a:noFill/>
            </a:ln>
          </p:spPr>
        </p:pic>
        <p:grpSp>
          <p:nvGrpSpPr>
            <p:cNvPr id="168" name="Google Shape;168;p17"/>
            <p:cNvGrpSpPr/>
            <p:nvPr/>
          </p:nvGrpSpPr>
          <p:grpSpPr>
            <a:xfrm>
              <a:off x="2438169" y="190957"/>
              <a:ext cx="2918099" cy="781051"/>
              <a:chOff x="458611" y="-1705663"/>
              <a:chExt cx="3093173" cy="951198"/>
            </a:xfrm>
          </p:grpSpPr>
          <p:sp>
            <p:nvSpPr>
              <p:cNvPr id="169" name="Google Shape;169;p17"/>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70" name="Google Shape;170;p17" descr="Boomerang"/>
              <p:cNvPicPr preferRelativeResize="0"/>
              <p:nvPr/>
            </p:nvPicPr>
            <p:blipFill rotWithShape="1">
              <a:blip r:embed="rId6">
                <a:alphaModFix/>
              </a:blip>
              <a:srcRect r="60360"/>
              <a:stretch/>
            </p:blipFill>
            <p:spPr>
              <a:xfrm>
                <a:off x="458611" y="-1701686"/>
                <a:ext cx="1040317" cy="947221"/>
              </a:xfrm>
              <a:prstGeom prst="rect">
                <a:avLst/>
              </a:prstGeom>
              <a:noFill/>
              <a:ln>
                <a:noFill/>
              </a:ln>
            </p:spPr>
          </p:pic>
        </p:grpSp>
        <p:pic>
          <p:nvPicPr>
            <p:cNvPr id="171" name="Google Shape;171;p17"/>
            <p:cNvPicPr preferRelativeResize="0"/>
            <p:nvPr/>
          </p:nvPicPr>
          <p:blipFill rotWithShape="1">
            <a:blip r:embed="rId7">
              <a:alphaModFix/>
            </a:blip>
            <a:srcRect/>
            <a:stretch/>
          </p:blipFill>
          <p:spPr>
            <a:xfrm>
              <a:off x="5413688" y="574470"/>
              <a:ext cx="1342432" cy="407076"/>
            </a:xfrm>
            <a:prstGeom prst="rect">
              <a:avLst/>
            </a:prstGeom>
            <a:noFill/>
            <a:ln>
              <a:noFill/>
            </a:ln>
          </p:spPr>
        </p:pic>
        <p:pic>
          <p:nvPicPr>
            <p:cNvPr id="172" name="Google Shape;172;p17"/>
            <p:cNvPicPr preferRelativeResize="0"/>
            <p:nvPr/>
          </p:nvPicPr>
          <p:blipFill rotWithShape="1">
            <a:blip r:embed="rId8">
              <a:alphaModFix/>
            </a:blip>
            <a:srcRect/>
            <a:stretch/>
          </p:blipFill>
          <p:spPr>
            <a:xfrm>
              <a:off x="5443287" y="221570"/>
              <a:ext cx="1342432" cy="360005"/>
            </a:xfrm>
            <a:prstGeom prst="rect">
              <a:avLst/>
            </a:prstGeom>
            <a:noFill/>
            <a:ln>
              <a:noFill/>
            </a:ln>
          </p:spPr>
        </p:pic>
        <p:pic>
          <p:nvPicPr>
            <p:cNvPr id="173" name="Google Shape;173;p17"/>
            <p:cNvPicPr preferRelativeResize="0"/>
            <p:nvPr/>
          </p:nvPicPr>
          <p:blipFill rotWithShape="1">
            <a:blip r:embed="rId9">
              <a:alphaModFix/>
            </a:blip>
            <a:srcRect/>
            <a:stretch/>
          </p:blipFill>
          <p:spPr>
            <a:xfrm>
              <a:off x="6968540" y="242198"/>
              <a:ext cx="829310" cy="63944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1" name="Google Shape;111;p15"/>
          <p:cNvGrpSpPr/>
          <p:nvPr/>
        </p:nvGrpSpPr>
        <p:grpSpPr>
          <a:xfrm>
            <a:off x="0" y="4160"/>
            <a:ext cx="12122584" cy="1212330"/>
            <a:chOff x="221816" y="147783"/>
            <a:chExt cx="12122584" cy="1212330"/>
          </a:xfrm>
        </p:grpSpPr>
        <p:pic>
          <p:nvPicPr>
            <p:cNvPr id="112" name="Google Shape;112;p15"/>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13" name="Google Shape;113;p15"/>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5"/>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15" name="Google Shape;115;p15"/>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16" name="Google Shape;116;p15"/>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17" name="Google Shape;117;p15"/>
            <p:cNvGrpSpPr/>
            <p:nvPr/>
          </p:nvGrpSpPr>
          <p:grpSpPr>
            <a:xfrm>
              <a:off x="2438169" y="190957"/>
              <a:ext cx="2918099" cy="781051"/>
              <a:chOff x="458611" y="-1705663"/>
              <a:chExt cx="3093173" cy="951198"/>
            </a:xfrm>
          </p:grpSpPr>
          <p:sp>
            <p:nvSpPr>
              <p:cNvPr id="118" name="Google Shape;118;p15"/>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19" name="Google Shape;119;p15" descr="Boomerang"/>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20" name="Google Shape;120;p15"/>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21" name="Google Shape;121;p15"/>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22" name="Google Shape;122;p15"/>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23" name="Google Shape;123;p15"/>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24" name="Google Shape;124;p15"/>
          <p:cNvSpPr txBox="1"/>
          <p:nvPr/>
        </p:nvSpPr>
        <p:spPr>
          <a:xfrm>
            <a:off x="482600" y="1727200"/>
            <a:ext cx="5194300" cy="3785611"/>
          </a:xfrm>
          <a:prstGeom prst="rect">
            <a:avLst/>
          </a:prstGeom>
          <a:noFill/>
          <a:ln>
            <a:noFill/>
          </a:ln>
        </p:spPr>
        <p:txBody>
          <a:bodyPr spcFirstLastPara="1" wrap="square" lIns="91425" tIns="45700" rIns="91425" bIns="45700" anchor="t" anchorCtr="0">
            <a:spAutoFit/>
          </a:bodyPr>
          <a:lstStyle/>
          <a:p>
            <a:pPr algn="just"/>
            <a:r>
              <a:rPr lang="es-ES" sz="1600" b="1" dirty="0"/>
              <a:t>JUSTIFICACIÓN </a:t>
            </a:r>
          </a:p>
          <a:p>
            <a:pPr algn="just"/>
            <a:endParaRPr lang="es-ES" sz="1600" dirty="0"/>
          </a:p>
          <a:p>
            <a:pPr algn="just"/>
            <a:r>
              <a:rPr lang="es-ES" sz="1600" dirty="0"/>
              <a:t>El creciente interés y adopción de las criptomonedas en diversas industrias ha generado un impacto significativo en el sector financiero global. En el caso particular de México, el uso de criptomonedas como medio de pago en el sector empresarial está emergiendo como una tendencia disruptiva, ofreciendo alternativas tanto para consumidores como para empresas en el ámbito de las transacciones digitales. Sin embargo, a pesar de su creciente popularidad, existe un vacío considerable en cuanto a la percepción de los consumidores mexicanos respecto a su uso, seguridad y confiabilidad como medio de pago en el entorno empresarial.</a:t>
            </a:r>
            <a:endParaRPr lang="es-MX" sz="1600" dirty="0"/>
          </a:p>
        </p:txBody>
      </p:sp>
      <p:pic>
        <p:nvPicPr>
          <p:cNvPr id="125" name="Google Shape;125;p15"/>
          <p:cNvPicPr preferRelativeResize="0"/>
          <p:nvPr/>
        </p:nvPicPr>
        <p:blipFill rotWithShape="1">
          <a:blip r:embed="rId9">
            <a:alphaModFix/>
          </a:blip>
          <a:srcRect l="19840" r="20693"/>
          <a:stretch/>
        </p:blipFill>
        <p:spPr>
          <a:xfrm>
            <a:off x="5880100" y="1179914"/>
            <a:ext cx="6289072" cy="5310356"/>
          </a:xfrm>
          <a:prstGeom prst="rect">
            <a:avLst/>
          </a:prstGeom>
          <a:noFill/>
          <a:ln>
            <a:noFill/>
          </a:ln>
        </p:spPr>
      </p:pic>
      <p:sp>
        <p:nvSpPr>
          <p:cNvPr id="126" name="Google Shape;126;p15"/>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27" name="Google Shape;127;p15"/>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28" name="Google Shape;128;p15"/>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1028" name="Picture 4" descr="Bitcoins y criptomonedas: ¿Cómo nacieron?">
            <a:extLst>
              <a:ext uri="{FF2B5EF4-FFF2-40B4-BE49-F238E27FC236}">
                <a16:creationId xmlns:a16="http://schemas.microsoft.com/office/drawing/2014/main" id="{894B2CE9-075E-9D2C-6CBC-7D327192CEE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20878"/>
          <a:stretch/>
        </p:blipFill>
        <p:spPr bwMode="auto">
          <a:xfrm>
            <a:off x="5858818" y="1164707"/>
            <a:ext cx="6333182" cy="5327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16"/>
          <p:cNvGrpSpPr/>
          <p:nvPr/>
        </p:nvGrpSpPr>
        <p:grpSpPr>
          <a:xfrm>
            <a:off x="36576" y="-3233"/>
            <a:ext cx="12122584" cy="1212330"/>
            <a:chOff x="221816" y="147783"/>
            <a:chExt cx="12122584" cy="1212330"/>
          </a:xfrm>
        </p:grpSpPr>
        <p:pic>
          <p:nvPicPr>
            <p:cNvPr id="134" name="Google Shape;134;p16"/>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p:cNvGrpSpPr/>
            <p:nvPr/>
          </p:nvGrpSpPr>
          <p:grpSpPr>
            <a:xfrm>
              <a:off x="2438169" y="190957"/>
              <a:ext cx="2918099" cy="781051"/>
              <a:chOff x="458611" y="-1705663"/>
              <a:chExt cx="3093173" cy="951198"/>
            </a:xfrm>
          </p:grpSpPr>
          <p:sp>
            <p:nvSpPr>
              <p:cNvPr id="140" name="Google Shape;140;p16"/>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p:cNvSpPr txBox="1"/>
          <p:nvPr/>
        </p:nvSpPr>
        <p:spPr>
          <a:xfrm>
            <a:off x="6677122" y="1727200"/>
            <a:ext cx="5194300" cy="4431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OBJETIVOS </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marL="0" marR="0" lvl="0" indent="0" algn="ctr" rtl="0">
              <a:spcBef>
                <a:spcPts val="0"/>
              </a:spcBef>
              <a:spcAft>
                <a:spcPts val="0"/>
              </a:spcAft>
              <a:buNone/>
            </a:pPr>
            <a:r>
              <a:rPr lang="en-US" b="1" dirty="0">
                <a:solidFill>
                  <a:schemeClr val="dk1"/>
                </a:solidFill>
                <a:latin typeface="+mj-lt"/>
                <a:cs typeface="Calibri"/>
                <a:sym typeface="Calibri"/>
              </a:rPr>
              <a:t>GENERAL </a:t>
            </a:r>
          </a:p>
          <a:p>
            <a:pPr algn="just"/>
            <a:r>
              <a:rPr lang="es-ES" dirty="0">
                <a:latin typeface="+mj-lt"/>
              </a:rPr>
              <a:t>Determinar la percepción de los consumidores mexicanos respecto al uso de criptomonedas como medio de pago en empresas.</a:t>
            </a:r>
            <a:endParaRPr lang="es-MX" dirty="0">
              <a:highlight>
                <a:srgbClr val="FFFF00"/>
              </a:highlight>
              <a:latin typeface="+mj-lt"/>
            </a:endParaRP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r>
              <a:rPr lang="en-US" b="1" dirty="0">
                <a:solidFill>
                  <a:schemeClr val="dk1"/>
                </a:solidFill>
                <a:latin typeface="+mj-lt"/>
                <a:cs typeface="Calibri"/>
                <a:sym typeface="Calibri"/>
              </a:rPr>
              <a:t>ESPECIFICOS </a:t>
            </a: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457200" indent="-457200" algn="just">
              <a:buFont typeface="Arial" panose="020B0604020202020204" pitchFamily="34" charset="0"/>
              <a:buChar char="•"/>
            </a:pPr>
            <a:r>
              <a:rPr lang="es-ES" dirty="0">
                <a:latin typeface="+mj-lt"/>
              </a:rPr>
              <a:t>Identificar los principales factores que influyen en la aceptación de criptomonedas como medio de pago.</a:t>
            </a:r>
          </a:p>
          <a:p>
            <a:pPr marL="457200" indent="-457200" algn="just">
              <a:buFont typeface="Arial" panose="020B0604020202020204" pitchFamily="34" charset="0"/>
              <a:buChar char="•"/>
            </a:pPr>
            <a:r>
              <a:rPr lang="es-ES" dirty="0">
                <a:latin typeface="+mj-lt"/>
              </a:rPr>
              <a:t>Identificar el nivel de conocimiento y confianza de los consumidores mexicanos en las criptomonedas.</a:t>
            </a:r>
          </a:p>
          <a:p>
            <a:pPr marL="457200" indent="-457200" algn="just">
              <a:buFont typeface="Arial" panose="020B0604020202020204" pitchFamily="34" charset="0"/>
              <a:buChar char="•"/>
            </a:pPr>
            <a:r>
              <a:rPr lang="es-ES" dirty="0">
                <a:latin typeface="+mj-lt"/>
              </a:rPr>
              <a:t>Examinar las ventajas y desventajas percibidas del uso de criptomonedas en comparación con otros medios de pago tradicionales.</a:t>
            </a:r>
          </a:p>
          <a:p>
            <a:pPr marL="457200" indent="-457200" algn="just">
              <a:buFont typeface="Arial" panose="020B0604020202020204" pitchFamily="34" charset="0"/>
              <a:buChar char="•"/>
            </a:pPr>
            <a:r>
              <a:rPr lang="es-MX" dirty="0">
                <a:effectLst/>
                <a:latin typeface="+mj-lt"/>
                <a:ea typeface="Times New Roman" panose="02020603050405020304" pitchFamily="18" charset="0"/>
              </a:rPr>
              <a:t>Formular recomendaciones útiles para los negocios mexicanos en su proceso de adaptación de </a:t>
            </a:r>
            <a:r>
              <a:rPr lang="es-MX" dirty="0" err="1">
                <a:effectLst/>
                <a:latin typeface="+mj-lt"/>
                <a:ea typeface="Times New Roman" panose="02020603050405020304" pitchFamily="18" charset="0"/>
              </a:rPr>
              <a:t>critptomonedas</a:t>
            </a:r>
            <a:r>
              <a:rPr lang="es-MX" dirty="0">
                <a:effectLst/>
                <a:latin typeface="+mj-lt"/>
                <a:ea typeface="Times New Roman" panose="02020603050405020304" pitchFamily="18" charset="0"/>
              </a:rPr>
              <a:t>.</a:t>
            </a:r>
            <a:endParaRPr lang="es-ES" dirty="0">
              <a:latin typeface="+mj-lt"/>
            </a:endParaRPr>
          </a:p>
          <a:p>
            <a:pPr marL="0" marR="0" lvl="0" indent="0" algn="ctr" rtl="0">
              <a:spcBef>
                <a:spcPts val="0"/>
              </a:spcBef>
              <a:spcAft>
                <a:spcPts val="0"/>
              </a:spcAft>
              <a:buNone/>
            </a:pPr>
            <a:endParaRPr sz="1600" b="1" dirty="0"/>
          </a:p>
        </p:txBody>
      </p:sp>
      <p:pic>
        <p:nvPicPr>
          <p:cNvPr id="147" name="Google Shape;147;p16"/>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2050" name="Picture 2" descr="El crecimiento de la aceptación de Bitcoin en la industria financiera –  DiarioBitcoin">
            <a:extLst>
              <a:ext uri="{FF2B5EF4-FFF2-40B4-BE49-F238E27FC236}">
                <a16:creationId xmlns:a16="http://schemas.microsoft.com/office/drawing/2014/main" id="{6C9A2AA0-0912-0CF7-507B-6642FD62A8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2" y="1181298"/>
            <a:ext cx="6289072" cy="5305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B0600309-D4CE-E1EF-3F16-7FE382A507E0}"/>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9EC55FC4-0717-2B67-E86F-F4FC6F785A86}"/>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01BF18BB-937F-0C05-CA39-6AFFDDA3F93F}"/>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AC8593A0-AA15-BD14-BDCD-BC5C7D179986}"/>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6F25EB63-0D2A-F5B1-2A83-81BDD44214B4}"/>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108BBBEB-FCE5-DAC3-2C16-25C58F0A5ADE}"/>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D7473C31-4F4F-9679-CDAA-B9AF73400471}"/>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CE68EB2B-0A4D-1347-EA99-B6FFB2BD9FBC}"/>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7BBF685A-9B7A-05B5-6391-08A9F7B0D35D}"/>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570CC5D8-86C7-C7E4-84CB-89F8E613010F}"/>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C02AC05A-D1A1-1E79-6761-B41577A38E85}"/>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605E2726-3974-3AFE-5DCF-87C82334780A}"/>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95788F3D-1A5E-7850-EEA5-CBF2327ED81C}"/>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3821D661-DB4C-6D0B-3896-A423559D6A6F}"/>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BA97CC0D-A028-53D0-5266-538E714F7597}"/>
              </a:ext>
            </a:extLst>
          </p:cNvPr>
          <p:cNvSpPr txBox="1"/>
          <p:nvPr/>
        </p:nvSpPr>
        <p:spPr>
          <a:xfrm>
            <a:off x="6677122" y="1727200"/>
            <a:ext cx="5194300" cy="36932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DEFINICIÓN DEL PROBLEMA  </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marL="0" marR="0" algn="just">
              <a:spcBef>
                <a:spcPts val="0"/>
              </a:spcBef>
              <a:spcAft>
                <a:spcPts val="0"/>
              </a:spcAft>
            </a:pPr>
            <a:r>
              <a:rPr lang="es-ES" sz="1600" dirty="0">
                <a:effectLst/>
                <a:latin typeface="+mj-lt"/>
                <a:ea typeface="Times New Roman" panose="02020603050405020304" pitchFamily="18" charset="0"/>
              </a:rPr>
              <a:t>A pesar del creciente interés y el avance de las criptomonedas a nivel global, en México su adopción como medio de pago en el sector empresarial sigue siendo limitada. Existen diversas barreras, tanto tecnológicas como regulatorias, que pueden estar influyendo en su baja penetración. Entre estas barreras se encuentran la falta de confianza de los consumidores en la seguridad de las transacciones, la incertidumbre sobre su valor y volatilidad, la falta de un marco regulatorio claro y el desconocimiento generalizado sobre su funcionamiento.</a:t>
            </a:r>
            <a:endParaRPr lang="en-US" sz="1600" dirty="0">
              <a:effectLst/>
              <a:latin typeface="+mj-lt"/>
              <a:ea typeface="Times New Roman" panose="02020603050405020304" pitchFamily="18" charset="0"/>
            </a:endParaRP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6697F070-0806-C871-0E27-B68D52235E0E}"/>
              </a:ext>
            </a:extLst>
          </p:cNvPr>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275F81CF-46E8-C905-71C9-29776A8F3252}"/>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DB5784F7-A77F-87D4-F2F4-92B1FE4CA445}"/>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440D1A19-FF82-52FD-46C9-A6583F41C22B}"/>
              </a:ext>
            </a:extLst>
          </p:cNvPr>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3074" name="Picture 2" descr="Cómo vencer las barreras tecnológicas?">
            <a:extLst>
              <a:ext uri="{FF2B5EF4-FFF2-40B4-BE49-F238E27FC236}">
                <a16:creationId xmlns:a16="http://schemas.microsoft.com/office/drawing/2014/main" id="{0C4DA554-7FED-11F5-DD96-7E347EAEF30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r="35739"/>
          <a:stretch/>
        </p:blipFill>
        <p:spPr bwMode="auto">
          <a:xfrm>
            <a:off x="1" y="1181298"/>
            <a:ext cx="6289071" cy="533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64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777BCADE-CD43-1447-7DB4-DE990C2647C5}"/>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5EA440E5-70A2-757B-F10F-AAC7E8BF8067}"/>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8A9EE557-B3B1-3EC3-821F-925559A19C1B}"/>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72EC3E22-1804-D020-F4D6-98A0AD20E436}"/>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DDB66BAE-D9EA-C263-6B16-5DDEC34B1247}"/>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D6F0B7A8-7699-F295-35F7-10CE2577D7D7}"/>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50C5F7A6-0664-2AFD-45AF-813D04BD08D5}"/>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3C93E190-6142-F522-007C-26158F093638}"/>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F98EC4B2-C30E-4E7F-0682-2BFC71C406A3}"/>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6526F071-C78E-8576-A36D-62059B6E4EB2}"/>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68FE99CA-E4FE-26B5-66C5-DB34BB871D61}"/>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2F9FFE40-1038-12FC-8C73-8BD27C231F72}"/>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EC73B97D-90F9-1324-3208-F073F39AD318}"/>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A4D2DDDC-0858-5F63-E6F8-7DF4CE9E0CA4}"/>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0B3406D5-A356-34AB-DB4D-B277AA51C688}"/>
              </a:ext>
            </a:extLst>
          </p:cNvPr>
          <p:cNvSpPr txBox="1"/>
          <p:nvPr/>
        </p:nvSpPr>
        <p:spPr>
          <a:xfrm>
            <a:off x="6677122" y="1727200"/>
            <a:ext cx="5194300" cy="29546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MARCO TEÓRICO</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marL="0" marR="0" algn="just">
              <a:spcBef>
                <a:spcPts val="0"/>
              </a:spcBef>
              <a:spcAft>
                <a:spcPts val="0"/>
              </a:spcAft>
            </a:pPr>
            <a:endParaRPr lang="en-US" sz="1600" dirty="0">
              <a:effectLst/>
              <a:latin typeface="+mj-lt"/>
              <a:ea typeface="Times New Roman" panose="02020603050405020304" pitchFamily="18" charset="0"/>
            </a:endParaRPr>
          </a:p>
          <a:p>
            <a:pPr marL="0" marR="0" algn="just">
              <a:spcBef>
                <a:spcPts val="0"/>
              </a:spcBef>
              <a:spcAft>
                <a:spcPts val="0"/>
              </a:spcAft>
            </a:pPr>
            <a:r>
              <a:rPr lang="en-US" sz="1600" dirty="0">
                <a:effectLst/>
                <a:latin typeface="+mj-lt"/>
                <a:ea typeface="Times New Roman" panose="02020603050405020304" pitchFamily="18" charset="0"/>
              </a:rPr>
              <a:t>Sistema de </a:t>
            </a:r>
            <a:r>
              <a:rPr lang="en-US" sz="1600" dirty="0" err="1">
                <a:effectLst/>
                <a:latin typeface="+mj-lt"/>
                <a:ea typeface="Times New Roman" panose="02020603050405020304" pitchFamily="18" charset="0"/>
              </a:rPr>
              <a:t>pagos</a:t>
            </a:r>
            <a:r>
              <a:rPr lang="en-US" sz="1600" dirty="0">
                <a:effectLst/>
                <a:latin typeface="+mj-lt"/>
                <a:ea typeface="Times New Roman" panose="02020603050405020304" pitchFamily="18" charset="0"/>
              </a:rPr>
              <a:t> </a:t>
            </a:r>
            <a:r>
              <a:rPr lang="en-US" sz="1600" dirty="0" err="1">
                <a:effectLst/>
                <a:latin typeface="+mj-lt"/>
                <a:ea typeface="Times New Roman" panose="02020603050405020304" pitchFamily="18" charset="0"/>
              </a:rPr>
              <a:t>tradicionales</a:t>
            </a:r>
            <a:r>
              <a:rPr lang="en-US" sz="1600" dirty="0">
                <a:effectLst/>
                <a:latin typeface="+mj-lt"/>
                <a:ea typeface="Times New Roman" panose="02020603050405020304" pitchFamily="18" charset="0"/>
              </a:rPr>
              <a:t> </a:t>
            </a:r>
          </a:p>
          <a:p>
            <a:pPr marL="0" marR="0" algn="just">
              <a:spcBef>
                <a:spcPts val="0"/>
              </a:spcBef>
              <a:spcAft>
                <a:spcPts val="0"/>
              </a:spcAft>
            </a:pPr>
            <a:endParaRPr lang="en-US" sz="1600" dirty="0">
              <a:effectLst/>
              <a:latin typeface="+mj-lt"/>
              <a:ea typeface="Times New Roman" panose="02020603050405020304" pitchFamily="18" charset="0"/>
            </a:endParaRPr>
          </a:p>
          <a:p>
            <a:pPr marL="0" marR="0" algn="just">
              <a:spcBef>
                <a:spcPts val="0"/>
              </a:spcBef>
              <a:spcAft>
                <a:spcPts val="0"/>
              </a:spcAft>
            </a:pPr>
            <a:endParaRPr lang="en-US" sz="1600" dirty="0">
              <a:effectLst/>
              <a:latin typeface="+mj-lt"/>
              <a:ea typeface="Times New Roman" panose="02020603050405020304" pitchFamily="18" charset="0"/>
            </a:endParaRPr>
          </a:p>
          <a:p>
            <a:pPr marL="0" marR="0" algn="just">
              <a:spcBef>
                <a:spcPts val="0"/>
              </a:spcBef>
              <a:spcAft>
                <a:spcPts val="0"/>
              </a:spcAft>
            </a:pPr>
            <a:r>
              <a:rPr lang="en-US" sz="1600" dirty="0" err="1">
                <a:latin typeface="+mj-lt"/>
                <a:ea typeface="Times New Roman" panose="02020603050405020304" pitchFamily="18" charset="0"/>
              </a:rPr>
              <a:t>Criptomonedas</a:t>
            </a:r>
            <a:r>
              <a:rPr lang="en-US" sz="1600" dirty="0">
                <a:latin typeface="+mj-lt"/>
                <a:ea typeface="Times New Roman" panose="02020603050405020304" pitchFamily="18" charset="0"/>
              </a:rPr>
              <a:t> </a:t>
            </a:r>
          </a:p>
          <a:p>
            <a:pPr marL="0" marR="0" algn="just">
              <a:spcBef>
                <a:spcPts val="0"/>
              </a:spcBef>
              <a:spcAft>
                <a:spcPts val="0"/>
              </a:spcAft>
            </a:pPr>
            <a:endParaRPr lang="en-US" sz="1600" dirty="0">
              <a:latin typeface="+mj-lt"/>
              <a:ea typeface="Times New Roman" panose="02020603050405020304" pitchFamily="18" charset="0"/>
            </a:endParaRPr>
          </a:p>
          <a:p>
            <a:pPr marL="0" marR="0" algn="just">
              <a:spcBef>
                <a:spcPts val="0"/>
              </a:spcBef>
              <a:spcAft>
                <a:spcPts val="0"/>
              </a:spcAft>
            </a:pPr>
            <a:endParaRPr lang="en-US" sz="1600" dirty="0">
              <a:effectLst/>
              <a:latin typeface="+mj-lt"/>
              <a:ea typeface="Times New Roman" panose="02020603050405020304" pitchFamily="18" charset="0"/>
            </a:endParaRPr>
          </a:p>
          <a:p>
            <a:pPr marL="0" marR="0" algn="just">
              <a:spcBef>
                <a:spcPts val="0"/>
              </a:spcBef>
              <a:spcAft>
                <a:spcPts val="0"/>
              </a:spcAft>
            </a:pPr>
            <a:r>
              <a:rPr lang="en-US" sz="1600" dirty="0" err="1">
                <a:latin typeface="+mj-lt"/>
                <a:ea typeface="Times New Roman" panose="02020603050405020304" pitchFamily="18" charset="0"/>
              </a:rPr>
              <a:t>Percepción</a:t>
            </a:r>
            <a:r>
              <a:rPr lang="en-US" sz="1600" dirty="0">
                <a:latin typeface="+mj-lt"/>
                <a:ea typeface="Times New Roman" panose="02020603050405020304" pitchFamily="18" charset="0"/>
              </a:rPr>
              <a:t> del </a:t>
            </a:r>
            <a:r>
              <a:rPr lang="en-US" sz="1600" dirty="0" err="1">
                <a:latin typeface="+mj-lt"/>
                <a:ea typeface="Times New Roman" panose="02020603050405020304" pitchFamily="18" charset="0"/>
              </a:rPr>
              <a:t>consumidor</a:t>
            </a:r>
            <a:r>
              <a:rPr lang="en-US" sz="1600" dirty="0">
                <a:latin typeface="+mj-lt"/>
                <a:ea typeface="Times New Roman" panose="02020603050405020304" pitchFamily="18" charset="0"/>
              </a:rPr>
              <a:t> </a:t>
            </a:r>
            <a:endParaRPr lang="en-US" sz="1600" dirty="0">
              <a:effectLst/>
              <a:latin typeface="+mj-lt"/>
              <a:ea typeface="Times New Roman" panose="02020603050405020304" pitchFamily="18" charset="0"/>
            </a:endParaRP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6158FF48-5001-2C43-CDAD-52CA632B5833}"/>
              </a:ext>
            </a:extLst>
          </p:cNvPr>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7716663D-1D51-B733-9DCC-8D0EB86641B8}"/>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8B439382-A3B7-3A19-DA73-B03565468E0E}"/>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8E01AED2-6C85-5CEB-14F7-33ED9D84718D}"/>
              </a:ext>
            </a:extLst>
          </p:cNvPr>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6146" name="Picture 2" descr="Cómo Pagar Con Criptomonedas En México? – Bitso Blog">
            <a:extLst>
              <a:ext uri="{FF2B5EF4-FFF2-40B4-BE49-F238E27FC236}">
                <a16:creationId xmlns:a16="http://schemas.microsoft.com/office/drawing/2014/main" id="{428F02F3-54DA-CFA7-08E7-31495B7D7F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164067"/>
            <a:ext cx="6289072" cy="53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A569E0B5-5235-4971-A8E1-AF3B14A0B687}"/>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E5C645D9-9C4B-5CC2-74EE-F843932A6C07}"/>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070515BD-DBD8-F328-4D8B-5AF6CF304A34}"/>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162CED31-5A33-6608-75B4-284AA31E4235}"/>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1F6391F1-D86C-1A26-CFD3-B4CB37FB3895}"/>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8244943D-6A2F-4749-BAD8-3509C64D275D}"/>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FE625F93-BC3A-F39C-C64F-0DBF5B6EC4DF}"/>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B10DFB72-B6FF-D338-6DD3-2FD3936C5EB4}"/>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E84F98DC-778F-0507-B8F0-8A8A7E07411F}"/>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6FBAEE52-13FB-1407-4813-DC3B6DA811DE}"/>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3836BFD4-F906-9847-233A-9C99FF73669F}"/>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6A811F40-D4D1-BC76-9F3F-5D1074144D6F}"/>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75E2CD42-6CD4-78CE-A3EB-A6CAD6B476DE}"/>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F32D2C36-4D63-D21B-9D78-25A9576BAA85}"/>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308EB42C-35E0-B030-6823-D056409866B3}"/>
              </a:ext>
            </a:extLst>
          </p:cNvPr>
          <p:cNvSpPr txBox="1"/>
          <p:nvPr/>
        </p:nvSpPr>
        <p:spPr>
          <a:xfrm>
            <a:off x="6677122" y="1727200"/>
            <a:ext cx="5194300" cy="35701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PREGUNTA DE INVESTIGACIÒN </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algn="ctr"/>
            <a:r>
              <a:rPr lang="es-ES" sz="1600" dirty="0"/>
              <a:t>¿Cuál es la percepción actual por parte de los consumidores de las criptomonedas como medio de pago en empresas mexicanas?</a:t>
            </a:r>
            <a:endParaRPr lang="es-MX" sz="1600" dirty="0"/>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r>
              <a:rPr lang="en-US" b="1" dirty="0">
                <a:solidFill>
                  <a:schemeClr val="dk1"/>
                </a:solidFill>
                <a:latin typeface="+mj-lt"/>
                <a:cs typeface="Calibri"/>
                <a:sym typeface="Calibri"/>
              </a:rPr>
              <a:t>PROPOSICIÒN </a:t>
            </a:r>
          </a:p>
          <a:p>
            <a:pPr marL="0" marR="0" lvl="0" indent="0" algn="ctr" rtl="0">
              <a:spcBef>
                <a:spcPts val="0"/>
              </a:spcBef>
              <a:spcAft>
                <a:spcPts val="0"/>
              </a:spcAft>
              <a:buNone/>
            </a:pPr>
            <a:endParaRPr lang="en-US" b="1" dirty="0">
              <a:solidFill>
                <a:schemeClr val="dk1"/>
              </a:solidFill>
              <a:latin typeface="+mj-lt"/>
              <a:cs typeface="Calibri"/>
              <a:sym typeface="Calibri"/>
            </a:endParaRPr>
          </a:p>
          <a:p>
            <a:pPr algn="ctr"/>
            <a:r>
              <a:rPr lang="es-ES" sz="1600" dirty="0"/>
              <a:t>La percepción de los consumidores sobre las criptomonedas como medio de pago en el sector empresarial mexicano es positiva, sustentada por la seguridad que brinda la tecnología </a:t>
            </a:r>
            <a:r>
              <a:rPr lang="es-ES" sz="1600" dirty="0" err="1"/>
              <a:t>blockchain</a:t>
            </a:r>
            <a:r>
              <a:rPr lang="es-ES" sz="1600" dirty="0"/>
              <a:t>. </a:t>
            </a:r>
          </a:p>
          <a:p>
            <a:pPr marL="0" marR="0" lvl="0" indent="0" algn="ctr"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CD1E03B6-1FC6-467F-B0D0-8846FD38654F}"/>
              </a:ext>
            </a:extLst>
          </p:cNvPr>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F484FA80-F056-B350-27BE-263390B75C34}"/>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FED8239E-4F07-9EE0-4DB8-C91B208D88D0}"/>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A487A53C-5E9B-8259-BC06-76EEAC3D88D1}"/>
              </a:ext>
            </a:extLst>
          </p:cNvPr>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5122" name="Picture 2" descr="Bitcoin para todos: 10 preguntas sobre la criptomoneda líder que todos los  principiantes deben conocer">
            <a:extLst>
              <a:ext uri="{FF2B5EF4-FFF2-40B4-BE49-F238E27FC236}">
                <a16:creationId xmlns:a16="http://schemas.microsoft.com/office/drawing/2014/main" id="{EC300CE7-75B9-78DF-6142-3DA85DCC739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3896" r="16120"/>
          <a:stretch/>
        </p:blipFill>
        <p:spPr bwMode="auto">
          <a:xfrm>
            <a:off x="0" y="1164066"/>
            <a:ext cx="6289072" cy="5329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C527C620-E757-A86C-4DC5-BF149EAA219D}"/>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2164E72C-A874-3821-0B93-6D4AD9FE2615}"/>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693CE06B-1C59-2B8D-D251-0F0CA446E84C}"/>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C3B18522-F04E-3DB4-8AF1-4D3DD12EFC4E}"/>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3119CABE-464F-C562-D196-4C4E03CFF025}"/>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9A6332B1-E6F9-2722-23CB-C2CA1C4DDEC3}"/>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DD4BDB44-2ECE-53BC-4857-10A465AF56BC}"/>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6E2A30B6-8715-511D-5869-C42F7CF1E3B2}"/>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92C52049-F9A3-7C59-D95F-6EF045FD3504}"/>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8A286D27-F148-E33F-AE87-767A3777097E}"/>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42564727-3676-E175-2F14-51C1ABB60E82}"/>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6BA64917-F5E1-8EA6-18F5-7A8434C134AD}"/>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1D2851A5-06FC-F987-F3CB-B1E227FFBE87}"/>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3ABC5DA0-7725-6D30-EB55-A217E755F4B0}"/>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7637060F-9E6B-FEAF-15F9-05A64E3AEF32}"/>
              </a:ext>
            </a:extLst>
          </p:cNvPr>
          <p:cNvSpPr txBox="1"/>
          <p:nvPr/>
        </p:nvSpPr>
        <p:spPr>
          <a:xfrm>
            <a:off x="6649557" y="1504936"/>
            <a:ext cx="51943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METODOLOGÍA</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5B6EF291-998A-890A-9908-3537B36169EF}"/>
              </a:ext>
            </a:extLst>
          </p:cNvPr>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39446318-9EA9-900F-725B-C21808088CEB}"/>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B64AA4C0-F6B7-DB38-687A-6DFAA0259DF4}"/>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2E8E62DC-183B-E85F-0832-7810707A5B0A}"/>
              </a:ext>
            </a:extLst>
          </p:cNvPr>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2592F4B0-A291-1A7C-4490-6DDCFE22BC08}"/>
              </a:ext>
            </a:extLst>
          </p:cNvPr>
          <p:cNvPicPr>
            <a:picLocks noChangeAspect="1"/>
          </p:cNvPicPr>
          <p:nvPr/>
        </p:nvPicPr>
        <p:blipFill>
          <a:blip r:embed="rId11"/>
          <a:stretch>
            <a:fillRect/>
          </a:stretch>
        </p:blipFill>
        <p:spPr>
          <a:xfrm>
            <a:off x="7341750" y="1971319"/>
            <a:ext cx="3809914" cy="4174936"/>
          </a:xfrm>
          <a:prstGeom prst="rect">
            <a:avLst/>
          </a:prstGeom>
        </p:spPr>
      </p:pic>
      <p:pic>
        <p:nvPicPr>
          <p:cNvPr id="4098" name="Picture 2" descr="Curso Universitario en Metodología de la Investigación en Neuropsicología -  TECH España">
            <a:extLst>
              <a:ext uri="{FF2B5EF4-FFF2-40B4-BE49-F238E27FC236}">
                <a16:creationId xmlns:a16="http://schemas.microsoft.com/office/drawing/2014/main" id="{25B7BDBD-C728-CE31-6BC7-03D8BA00EAD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0519" r="24675"/>
          <a:stretch/>
        </p:blipFill>
        <p:spPr bwMode="auto">
          <a:xfrm>
            <a:off x="0" y="1159256"/>
            <a:ext cx="6289072" cy="53342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8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50CCB335-16FC-2DDF-777A-F7AAE6C2AB55}"/>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5CEA9088-26DB-CBF2-169F-3FA0C5CA3B83}"/>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67094E84-F4A2-136D-F179-E8F89D0EAEBB}"/>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5295D0BE-6F52-70C3-7F1E-3CD3D549EA38}"/>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3A6806E1-FCA8-6C3B-CEC4-AF5224068AE7}"/>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B74ACA89-DA31-6BC7-8027-C105CACD49AF}"/>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F49F9F7E-96FF-1C98-907E-77E1B1FD61E2}"/>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2BA1A064-5292-36C8-82AD-1063BDE05417}"/>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1E0AD4CE-3112-596E-C6FC-AD73FD30F275}"/>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58C1DFFE-6EBC-4F47-0103-5C85016FBE3E}"/>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F52BD9AC-C0A1-6267-0DF0-8D0DA6076D45}"/>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6924CC5F-22B9-2F95-DBD0-870A6CD518BF}"/>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66D8851E-467D-8844-6106-0E9123430178}"/>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611EFC5A-0563-FBCE-A8BC-B71814BED326}"/>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A6B33FFC-6278-F183-950F-FCE48F41358C}"/>
              </a:ext>
            </a:extLst>
          </p:cNvPr>
          <p:cNvSpPr txBox="1"/>
          <p:nvPr/>
        </p:nvSpPr>
        <p:spPr>
          <a:xfrm>
            <a:off x="6677122" y="1532691"/>
            <a:ext cx="51943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MATRIZ DE CONGRUENCIA </a:t>
            </a:r>
          </a:p>
          <a:p>
            <a:pPr marL="0" marR="0" lvl="0" indent="0" algn="ctr" rtl="0">
              <a:spcBef>
                <a:spcPts val="0"/>
              </a:spcBef>
              <a:spcAft>
                <a:spcPts val="0"/>
              </a:spcAft>
              <a:buNone/>
            </a:pPr>
            <a:r>
              <a:rPr lang="en-US" b="1" dirty="0">
                <a:solidFill>
                  <a:schemeClr val="dk1"/>
                </a:solidFill>
                <a:latin typeface="+mj-lt"/>
                <a:cs typeface="Calibri"/>
                <a:sym typeface="Calibri"/>
              </a:rPr>
              <a:t> </a:t>
            </a:r>
          </a:p>
          <a:p>
            <a:pPr marL="0" marR="0" lvl="0" indent="0" algn="just" rtl="0">
              <a:spcBef>
                <a:spcPts val="0"/>
              </a:spcBef>
              <a:spcAft>
                <a:spcPts val="0"/>
              </a:spcAft>
              <a:buNone/>
            </a:pPr>
            <a:endParaRPr lang="en-US" b="1"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8F0A09DD-0C05-4C5E-A18D-2F028B3AEDF3}"/>
              </a:ext>
            </a:extLst>
          </p:cNvPr>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7BED66AA-DBCA-59A4-4E1C-A8771B9DD126}"/>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9BFCD652-FDEC-5202-9F2C-F20B38DA7CA8}"/>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47FA5177-C431-F762-2713-D538EF12FA91}"/>
              </a:ext>
            </a:extLst>
          </p:cNvPr>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5" name="Imagen 4">
            <a:extLst>
              <a:ext uri="{FF2B5EF4-FFF2-40B4-BE49-F238E27FC236}">
                <a16:creationId xmlns:a16="http://schemas.microsoft.com/office/drawing/2014/main" id="{3CE0BDEB-CDEE-E5E4-8CA7-0F324AE0A8BE}"/>
              </a:ext>
            </a:extLst>
          </p:cNvPr>
          <p:cNvPicPr>
            <a:picLocks noChangeAspect="1"/>
          </p:cNvPicPr>
          <p:nvPr/>
        </p:nvPicPr>
        <p:blipFill>
          <a:blip r:embed="rId11"/>
          <a:stretch>
            <a:fillRect/>
          </a:stretch>
        </p:blipFill>
        <p:spPr>
          <a:xfrm>
            <a:off x="6713961" y="1967298"/>
            <a:ext cx="5120621" cy="4078952"/>
          </a:xfrm>
          <a:prstGeom prst="rect">
            <a:avLst/>
          </a:prstGeom>
        </p:spPr>
      </p:pic>
      <p:pic>
        <p:nvPicPr>
          <p:cNvPr id="7170" name="Picture 2" descr="Integración de pagos con criptomonedas en tu sitio web">
            <a:extLst>
              <a:ext uri="{FF2B5EF4-FFF2-40B4-BE49-F238E27FC236}">
                <a16:creationId xmlns:a16="http://schemas.microsoft.com/office/drawing/2014/main" id="{6E7FB9E8-69DA-5489-7ABE-15F10A8363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 y="1164066"/>
            <a:ext cx="6325912" cy="53229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4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5CD4A16-E59E-48F6-1A60-77FC869F7D00}"/>
            </a:ext>
          </a:extLst>
        </p:cNvPr>
        <p:cNvGrpSpPr/>
        <p:nvPr/>
      </p:nvGrpSpPr>
      <p:grpSpPr>
        <a:xfrm>
          <a:off x="0" y="0"/>
          <a:ext cx="0" cy="0"/>
          <a:chOff x="0" y="0"/>
          <a:chExt cx="0" cy="0"/>
        </a:xfrm>
      </p:grpSpPr>
      <p:grpSp>
        <p:nvGrpSpPr>
          <p:cNvPr id="133" name="Google Shape;133;p16">
            <a:extLst>
              <a:ext uri="{FF2B5EF4-FFF2-40B4-BE49-F238E27FC236}">
                <a16:creationId xmlns:a16="http://schemas.microsoft.com/office/drawing/2014/main" id="{F95324E7-5B08-4659-4AD0-E1144F683EEB}"/>
              </a:ext>
            </a:extLst>
          </p:cNvPr>
          <p:cNvGrpSpPr/>
          <p:nvPr/>
        </p:nvGrpSpPr>
        <p:grpSpPr>
          <a:xfrm>
            <a:off x="36576" y="-3233"/>
            <a:ext cx="12122584" cy="1212330"/>
            <a:chOff x="221816" y="147783"/>
            <a:chExt cx="12122584" cy="1212330"/>
          </a:xfrm>
        </p:grpSpPr>
        <p:pic>
          <p:nvPicPr>
            <p:cNvPr id="134" name="Google Shape;134;p16">
              <a:extLst>
                <a:ext uri="{FF2B5EF4-FFF2-40B4-BE49-F238E27FC236}">
                  <a16:creationId xmlns:a16="http://schemas.microsoft.com/office/drawing/2014/main" id="{FE0BF1E2-E8F8-F21D-1300-75697B712678}"/>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1A3375CE-67FA-22F5-2C5C-358EA1E3A84B}"/>
                </a:ext>
              </a:extLst>
            </p:cNvPr>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38F3C371-C7E8-9EAA-8BE8-7EE9948334EF}"/>
                </a:ext>
              </a:extLst>
            </p:cNvPr>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FD9CF495-AE90-522C-219C-A661F6AE0D97}"/>
                </a:ext>
              </a:extLst>
            </p:cNvPr>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B03A6C6A-3E34-BAFD-B95C-959B5031B893}"/>
                </a:ext>
              </a:extLst>
            </p:cNvPr>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39" name="Google Shape;139;p16">
              <a:extLst>
                <a:ext uri="{FF2B5EF4-FFF2-40B4-BE49-F238E27FC236}">
                  <a16:creationId xmlns:a16="http://schemas.microsoft.com/office/drawing/2014/main" id="{5D0759B3-5458-FEA1-E1D0-D296FAC68845}"/>
                </a:ext>
              </a:extLst>
            </p:cNvPr>
            <p:cNvGrpSpPr/>
            <p:nvPr/>
          </p:nvGrpSpPr>
          <p:grpSpPr>
            <a:xfrm>
              <a:off x="2438169" y="190957"/>
              <a:ext cx="2918099" cy="781051"/>
              <a:chOff x="458611" y="-1705663"/>
              <a:chExt cx="3093173" cy="951198"/>
            </a:xfrm>
          </p:grpSpPr>
          <p:sp>
            <p:nvSpPr>
              <p:cNvPr id="140" name="Google Shape;140;p16">
                <a:extLst>
                  <a:ext uri="{FF2B5EF4-FFF2-40B4-BE49-F238E27FC236}">
                    <a16:creationId xmlns:a16="http://schemas.microsoft.com/office/drawing/2014/main" id="{BAEF6567-5A60-C45F-B09A-21A3486D5841}"/>
                  </a:ext>
                </a:extLst>
              </p:cNvPr>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49948656-4791-9D8B-7026-EB96EABFE7D7}"/>
                  </a:ext>
                </a:extLst>
              </p:cNvPr>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0CBD8163-1C1F-EA46-474F-69D04B748152}"/>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821477EB-6559-BC2F-0C00-7CF44A569D3B}"/>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6101CD23-41B7-90FB-4FAF-4E6E23FAC20B}"/>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5" name="Google Shape;145;p16">
            <a:extLst>
              <a:ext uri="{FF2B5EF4-FFF2-40B4-BE49-F238E27FC236}">
                <a16:creationId xmlns:a16="http://schemas.microsoft.com/office/drawing/2014/main" id="{04BDF423-7A9D-0586-4D1B-5D5B208B3A09}"/>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lt1"/>
                </a:solidFill>
                <a:latin typeface="Calibri"/>
                <a:ea typeface="Calibri"/>
                <a:cs typeface="Calibri"/>
                <a:sym typeface="Calibri"/>
              </a:rPr>
              <a:t>Nombre alumno – Maestría o Doctorado – (cuatrimestre)</a:t>
            </a:r>
            <a:endParaRPr/>
          </a:p>
        </p:txBody>
      </p:sp>
      <p:sp>
        <p:nvSpPr>
          <p:cNvPr id="146" name="Google Shape;146;p16">
            <a:extLst>
              <a:ext uri="{FF2B5EF4-FFF2-40B4-BE49-F238E27FC236}">
                <a16:creationId xmlns:a16="http://schemas.microsoft.com/office/drawing/2014/main" id="{08CD8676-C6ED-3125-BFC2-B732EED203D1}"/>
              </a:ext>
            </a:extLst>
          </p:cNvPr>
          <p:cNvSpPr txBox="1"/>
          <p:nvPr/>
        </p:nvSpPr>
        <p:spPr>
          <a:xfrm>
            <a:off x="6677122" y="1727200"/>
            <a:ext cx="5194300" cy="2062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POBLACIÓN MUESTRA </a:t>
            </a:r>
          </a:p>
          <a:p>
            <a:pPr marL="0" marR="0" lvl="0" indent="0" algn="just" rtl="0">
              <a:spcBef>
                <a:spcPts val="0"/>
              </a:spcBef>
              <a:spcAft>
                <a:spcPts val="0"/>
              </a:spcAft>
              <a:buNone/>
            </a:pPr>
            <a:endParaRPr lang="en-US" b="1" dirty="0">
              <a:solidFill>
                <a:schemeClr val="dk1"/>
              </a:solidFill>
              <a:latin typeface="+mj-lt"/>
              <a:ea typeface="Calibri"/>
              <a:cs typeface="Calibri"/>
              <a:sym typeface="Calibri"/>
            </a:endParaRPr>
          </a:p>
          <a:p>
            <a:pPr marL="0" marR="0" lvl="0" indent="0" algn="just" rtl="0">
              <a:spcBef>
                <a:spcPts val="0"/>
              </a:spcBef>
              <a:spcAft>
                <a:spcPts val="0"/>
              </a:spcAft>
              <a:buNone/>
            </a:pPr>
            <a:r>
              <a:rPr lang="es-ES" dirty="0">
                <a:solidFill>
                  <a:schemeClr val="dk1"/>
                </a:solidFill>
                <a:latin typeface="+mj-lt"/>
                <a:cs typeface="Calibri"/>
                <a:sym typeface="Calibri"/>
              </a:rPr>
              <a:t>Jóvenes mayores de edad  - 25,896,449</a:t>
            </a:r>
          </a:p>
          <a:p>
            <a:pPr marL="0" marR="0" lvl="0" indent="0" algn="just" rtl="0">
              <a:spcBef>
                <a:spcPts val="0"/>
              </a:spcBef>
              <a:spcAft>
                <a:spcPts val="0"/>
              </a:spcAft>
              <a:buNone/>
            </a:pPr>
            <a:r>
              <a:rPr lang="es-ES" dirty="0">
                <a:solidFill>
                  <a:schemeClr val="dk1"/>
                </a:solidFill>
                <a:latin typeface="+mj-lt"/>
                <a:cs typeface="Calibri"/>
                <a:sym typeface="Calibri"/>
              </a:rPr>
              <a:t>Adultos mayores - 10,939,569</a:t>
            </a:r>
          </a:p>
          <a:p>
            <a:pPr marL="0" marR="0" lvl="0" indent="0" algn="just" rtl="0">
              <a:spcBef>
                <a:spcPts val="0"/>
              </a:spcBef>
              <a:spcAft>
                <a:spcPts val="0"/>
              </a:spcAft>
              <a:buNone/>
            </a:pPr>
            <a:r>
              <a:rPr lang="es-ES" dirty="0">
                <a:solidFill>
                  <a:schemeClr val="dk1"/>
                </a:solidFill>
                <a:latin typeface="+mj-lt"/>
                <a:cs typeface="Calibri"/>
                <a:sym typeface="Calibri"/>
              </a:rPr>
              <a:t>36,836,018 Número de personas mayores de edad  (INEGI, 2020.)</a:t>
            </a:r>
          </a:p>
          <a:p>
            <a:pPr marL="0" marR="0" lvl="0" indent="0" algn="just" rtl="0">
              <a:spcBef>
                <a:spcPts val="0"/>
              </a:spcBef>
              <a:spcAft>
                <a:spcPts val="0"/>
              </a:spcAft>
              <a:buNone/>
            </a:pPr>
            <a:endParaRPr lang="es-ES" dirty="0">
              <a:solidFill>
                <a:schemeClr val="dk1"/>
              </a:solidFill>
              <a:latin typeface="+mj-lt"/>
              <a:cs typeface="Calibri"/>
              <a:sym typeface="Calibri"/>
            </a:endParaRPr>
          </a:p>
          <a:p>
            <a:pPr marL="0" marR="0" lvl="0" indent="0" algn="just" rtl="0">
              <a:spcBef>
                <a:spcPts val="0"/>
              </a:spcBef>
              <a:spcAft>
                <a:spcPts val="0"/>
              </a:spcAft>
              <a:buNone/>
            </a:pPr>
            <a:endParaRPr lang="en-US" dirty="0">
              <a:solidFill>
                <a:schemeClr val="dk1"/>
              </a:solidFill>
              <a:latin typeface="+mj-lt"/>
              <a:cs typeface="Calibri"/>
              <a:sym typeface="Calibri"/>
            </a:endParaRPr>
          </a:p>
          <a:p>
            <a:pPr marL="0" marR="0" lvl="0" indent="0" algn="ctr" rtl="0">
              <a:spcBef>
                <a:spcPts val="0"/>
              </a:spcBef>
              <a:spcAft>
                <a:spcPts val="0"/>
              </a:spcAft>
              <a:buNone/>
            </a:pPr>
            <a:endParaRPr sz="1600" b="1" dirty="0"/>
          </a:p>
        </p:txBody>
      </p:sp>
      <p:pic>
        <p:nvPicPr>
          <p:cNvPr id="147" name="Google Shape;147;p16">
            <a:extLst>
              <a:ext uri="{FF2B5EF4-FFF2-40B4-BE49-F238E27FC236}">
                <a16:creationId xmlns:a16="http://schemas.microsoft.com/office/drawing/2014/main" id="{59985599-CA10-367D-07D0-D1A8C4862075}"/>
              </a:ext>
            </a:extLst>
          </p:cNvPr>
          <p:cNvPicPr preferRelativeResize="0"/>
          <p:nvPr/>
        </p:nvPicPr>
        <p:blipFill rotWithShape="1">
          <a:blip r:embed="rId9">
            <a:alphaModFix/>
          </a:blip>
          <a:srcRect l="19840" r="20693"/>
          <a:stretch/>
        </p:blipFill>
        <p:spPr>
          <a:xfrm>
            <a:off x="0" y="1179914"/>
            <a:ext cx="6289072" cy="5310356"/>
          </a:xfrm>
          <a:prstGeom prst="rect">
            <a:avLst/>
          </a:prstGeom>
          <a:noFill/>
          <a:ln>
            <a:noFill/>
          </a:ln>
        </p:spPr>
      </p:pic>
      <p:sp>
        <p:nvSpPr>
          <p:cNvPr id="148" name="Google Shape;148;p16">
            <a:extLst>
              <a:ext uri="{FF2B5EF4-FFF2-40B4-BE49-F238E27FC236}">
                <a16:creationId xmlns:a16="http://schemas.microsoft.com/office/drawing/2014/main" id="{DF01AFA9-994D-D7F5-4EB0-DB6184E6B78C}"/>
              </a:ext>
            </a:extLst>
          </p:cNvPr>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CC0C5652-31C7-A101-BC70-F39D560F3445}"/>
              </a:ext>
            </a:extLst>
          </p:cNvPr>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4B823EB3-E2CF-DFCC-9FB8-4E1985B55A31}"/>
              </a:ext>
            </a:extLst>
          </p:cNvPr>
          <p:cNvPicPr preferRelativeResize="0"/>
          <p:nvPr/>
        </p:nvPicPr>
        <p:blipFill rotWithShape="1">
          <a:blip r:embed="rId10">
            <a:alphaModFix/>
          </a:blip>
          <a:srcRect/>
          <a:stretch/>
        </p:blipFill>
        <p:spPr>
          <a:xfrm>
            <a:off x="10966014" y="5817941"/>
            <a:ext cx="1329264" cy="1026026"/>
          </a:xfrm>
          <a:prstGeom prst="rect">
            <a:avLst/>
          </a:prstGeom>
          <a:noFill/>
          <a:ln>
            <a:noFill/>
          </a:ln>
        </p:spPr>
      </p:pic>
      <p:pic>
        <p:nvPicPr>
          <p:cNvPr id="2" name="Imagen 1">
            <a:extLst>
              <a:ext uri="{FF2B5EF4-FFF2-40B4-BE49-F238E27FC236}">
                <a16:creationId xmlns:a16="http://schemas.microsoft.com/office/drawing/2014/main" id="{67815D04-8FFB-E8DD-1427-C0DAD6727914}"/>
              </a:ext>
            </a:extLst>
          </p:cNvPr>
          <p:cNvPicPr>
            <a:picLocks noChangeAspect="1"/>
          </p:cNvPicPr>
          <p:nvPr/>
        </p:nvPicPr>
        <p:blipFill>
          <a:blip r:embed="rId11"/>
          <a:stretch>
            <a:fillRect/>
          </a:stretch>
        </p:blipFill>
        <p:spPr>
          <a:xfrm>
            <a:off x="6587918" y="3429000"/>
            <a:ext cx="5372707" cy="2120014"/>
          </a:xfrm>
          <a:prstGeom prst="rect">
            <a:avLst/>
          </a:prstGeom>
          <a:ln>
            <a:solidFill>
              <a:schemeClr val="tx1"/>
            </a:solidFill>
          </a:ln>
        </p:spPr>
      </p:pic>
      <p:pic>
        <p:nvPicPr>
          <p:cNvPr id="8194" name="Picture 2" descr="Banco de España: 5% de la población posee criptomonedas">
            <a:extLst>
              <a:ext uri="{FF2B5EF4-FFF2-40B4-BE49-F238E27FC236}">
                <a16:creationId xmlns:a16="http://schemas.microsoft.com/office/drawing/2014/main" id="{04ECBF45-732B-A06F-88C8-2D14B9F7370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634" r="21765"/>
          <a:stretch/>
        </p:blipFill>
        <p:spPr bwMode="auto">
          <a:xfrm>
            <a:off x="32840" y="1173892"/>
            <a:ext cx="6256232" cy="5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9156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1582</Words>
  <Application>Microsoft Office PowerPoint</Application>
  <PresentationFormat>Panorámica</PresentationFormat>
  <Paragraphs>163</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Rodrigo Cuéllar Ramírez</cp:lastModifiedBy>
  <cp:revision>5</cp:revision>
  <dcterms:modified xsi:type="dcterms:W3CDTF">2024-11-07T03:20:59Z</dcterms:modified>
</cp:coreProperties>
</file>