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262" r:id="rId3"/>
    <p:sldId id="273" r:id="rId4"/>
    <p:sldId id="263" r:id="rId5"/>
    <p:sldId id="264" r:id="rId6"/>
    <p:sldId id="272" r:id="rId7"/>
    <p:sldId id="265" r:id="rId8"/>
    <p:sldId id="266" r:id="rId9"/>
    <p:sldId id="276" r:id="rId10"/>
    <p:sldId id="267" r:id="rId11"/>
    <p:sldId id="268" r:id="rId12"/>
    <p:sldId id="299" r:id="rId13"/>
    <p:sldId id="275" r:id="rId14"/>
    <p:sldId id="277" r:id="rId15"/>
    <p:sldId id="282" r:id="rId16"/>
    <p:sldId id="285" r:id="rId17"/>
    <p:sldId id="288" r:id="rId18"/>
    <p:sldId id="297" r:id="rId19"/>
    <p:sldId id="300" r:id="rId20"/>
    <p:sldId id="301" r:id="rId21"/>
    <p:sldId id="302" r:id="rId22"/>
    <p:sldId id="298" r:id="rId23"/>
    <p:sldId id="270" r:id="rId24"/>
    <p:sldId id="303" r:id="rId2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2F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11"/>
    <p:restoredTop sz="94782"/>
  </p:normalViewPr>
  <p:slideViewPr>
    <p:cSldViewPr snapToGrid="0" snapToObjects="1">
      <p:cViewPr varScale="1">
        <p:scale>
          <a:sx n="105" d="100"/>
          <a:sy n="105" d="100"/>
        </p:scale>
        <p:origin x="12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oy\Desktop\MATRIZ.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5400" cap="rnd">
              <a:noFill/>
              <a:round/>
            </a:ln>
            <a:effectLst/>
          </c:spPr>
          <c:marker>
            <c:symbol val="diamond"/>
            <c:size val="6"/>
            <c:spPr>
              <a:solidFill>
                <a:schemeClr val="lt1"/>
              </a:solidFill>
              <a:ln w="15875">
                <a:solidFill>
                  <a:schemeClr val="accent1"/>
                </a:solidFill>
                <a:round/>
              </a:ln>
              <a:effectLst/>
            </c:spPr>
          </c:marker>
          <c:xVal>
            <c:numRef>
              <c:f>'Grafico de Dispersión'!$G$3:$G$17</c:f>
              <c:numCache>
                <c:formatCode>0.00</c:formatCode>
                <c:ptCount val="15"/>
                <c:pt idx="0">
                  <c:v>9.44055944055944</c:v>
                </c:pt>
                <c:pt idx="1">
                  <c:v>6.2937062937062933</c:v>
                </c:pt>
                <c:pt idx="2">
                  <c:v>4.895104895104895</c:v>
                </c:pt>
                <c:pt idx="3">
                  <c:v>6.2937062937062933</c:v>
                </c:pt>
                <c:pt idx="4">
                  <c:v>4.5454545454545459</c:v>
                </c:pt>
                <c:pt idx="5">
                  <c:v>6.9930069930069934</c:v>
                </c:pt>
                <c:pt idx="6">
                  <c:v>5.9440559440559442</c:v>
                </c:pt>
                <c:pt idx="7">
                  <c:v>6.9930069930069934</c:v>
                </c:pt>
                <c:pt idx="8">
                  <c:v>5.9440559440559442</c:v>
                </c:pt>
                <c:pt idx="9">
                  <c:v>8.0419580419580416</c:v>
                </c:pt>
                <c:pt idx="10">
                  <c:v>8.0419580419580416</c:v>
                </c:pt>
                <c:pt idx="11">
                  <c:v>8.7412587412587417</c:v>
                </c:pt>
                <c:pt idx="12">
                  <c:v>9.79020979020979</c:v>
                </c:pt>
                <c:pt idx="13">
                  <c:v>3.1468531468531467</c:v>
                </c:pt>
                <c:pt idx="14">
                  <c:v>4.895104895104895</c:v>
                </c:pt>
              </c:numCache>
            </c:numRef>
          </c:xVal>
          <c:yVal>
            <c:numRef>
              <c:f>'Grafico de Dispersión'!$H$3:$H$17</c:f>
              <c:numCache>
                <c:formatCode>0.00</c:formatCode>
                <c:ptCount val="15"/>
                <c:pt idx="0">
                  <c:v>11.188811188811188</c:v>
                </c:pt>
                <c:pt idx="1">
                  <c:v>9.44055944055944</c:v>
                </c:pt>
                <c:pt idx="2">
                  <c:v>8.3916083916083917</c:v>
                </c:pt>
                <c:pt idx="3">
                  <c:v>8.0419580419580416</c:v>
                </c:pt>
                <c:pt idx="4">
                  <c:v>10.48951048951049</c:v>
                </c:pt>
                <c:pt idx="5">
                  <c:v>6.6433566433566433</c:v>
                </c:pt>
                <c:pt idx="6">
                  <c:v>11.888111888111888</c:v>
                </c:pt>
                <c:pt idx="7">
                  <c:v>5.5944055944055942</c:v>
                </c:pt>
                <c:pt idx="8">
                  <c:v>6.2937062937062933</c:v>
                </c:pt>
                <c:pt idx="9">
                  <c:v>7.3426573426573425</c:v>
                </c:pt>
                <c:pt idx="10">
                  <c:v>2.0979020979020979</c:v>
                </c:pt>
                <c:pt idx="11">
                  <c:v>3.8461538461538463</c:v>
                </c:pt>
                <c:pt idx="12">
                  <c:v>4.5454545454545459</c:v>
                </c:pt>
                <c:pt idx="13">
                  <c:v>2.4475524475524475</c:v>
                </c:pt>
                <c:pt idx="14">
                  <c:v>1.7482517482517483</c:v>
                </c:pt>
              </c:numCache>
            </c:numRef>
          </c:yVal>
          <c:smooth val="0"/>
          <c:extLst>
            <c:ext xmlns:c16="http://schemas.microsoft.com/office/drawing/2014/chart" uri="{C3380CC4-5D6E-409C-BE32-E72D297353CC}">
              <c16:uniqueId val="{00000000-7191-924B-98A9-F4F22F6A1591}"/>
            </c:ext>
          </c:extLst>
        </c:ser>
        <c:dLbls>
          <c:showLegendKey val="0"/>
          <c:showVal val="0"/>
          <c:showCatName val="0"/>
          <c:showSerName val="0"/>
          <c:showPercent val="0"/>
          <c:showBubbleSize val="0"/>
        </c:dLbls>
        <c:axId val="583331552"/>
        <c:axId val="583317952"/>
      </c:scatterChart>
      <c:valAx>
        <c:axId val="583331552"/>
        <c:scaling>
          <c:orientation val="minMax"/>
        </c:scaling>
        <c:delete val="0"/>
        <c:axPos val="b"/>
        <c:majorGridlines>
          <c:spPr>
            <a:ln w="9525" cap="flat" cmpd="sng" algn="ctr">
              <a:solidFill>
                <a:schemeClr val="dk1">
                  <a:lumMod val="15000"/>
                  <a:lumOff val="85000"/>
                </a:schemeClr>
              </a:solidFill>
              <a:round/>
            </a:ln>
            <a:effectLst/>
          </c:spPr>
        </c:majorGridlines>
        <c:title>
          <c:tx>
            <c:rich>
              <a:bodyPr rot="0" spcFirstLastPara="1" vertOverflow="ellipsis" vert="horz" wrap="square" anchor="ctr" anchorCtr="1"/>
              <a:lstStyle/>
              <a:p>
                <a:pPr>
                  <a:defRPr sz="1200" b="1"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r>
                  <a:rPr lang="es-MX"/>
                  <a:t>Dependencia</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s-MX"/>
            </a:p>
          </c:txPr>
        </c:title>
        <c:numFmt formatCode="0.00" sourceLinked="1"/>
        <c:majorTickMark val="none"/>
        <c:minorTickMark val="none"/>
        <c:tickLblPos val="nextTo"/>
        <c:spPr>
          <a:noFill/>
          <a:ln w="9525" cap="flat" cmpd="sng" algn="ctr">
            <a:solidFill>
              <a:schemeClr val="dk1">
                <a:lumMod val="15000"/>
                <a:lumOff val="85000"/>
                <a:alpha val="54000"/>
              </a:schemeClr>
            </a:solidFill>
            <a:round/>
          </a:ln>
          <a:effectLst/>
        </c:spPr>
        <c:txPr>
          <a:bodyPr rot="-60000000" spcFirstLastPara="1" vertOverflow="ellipsis" vert="horz" wrap="square" anchor="ctr" anchorCtr="1"/>
          <a:lstStyle/>
          <a:p>
            <a:pPr>
              <a:defRPr sz="12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s-MX"/>
          </a:p>
        </c:txPr>
        <c:crossAx val="583317952"/>
        <c:crosses val="autoZero"/>
        <c:crossBetween val="midCat"/>
      </c:valAx>
      <c:valAx>
        <c:axId val="583317952"/>
        <c:scaling>
          <c:orientation val="minMax"/>
        </c:scaling>
        <c:delete val="0"/>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r>
                  <a:rPr lang="es-MX"/>
                  <a:t>Motricidad</a:t>
                </a: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s-MX"/>
            </a:p>
          </c:txPr>
        </c:title>
        <c:numFmt formatCode="0.00" sourceLinked="1"/>
        <c:majorTickMark val="none"/>
        <c:minorTickMark val="none"/>
        <c:tickLblPos val="nextTo"/>
        <c:spPr>
          <a:noFill/>
          <a:ln w="9525" cap="flat" cmpd="sng" algn="ctr">
            <a:solidFill>
              <a:schemeClr val="dk1">
                <a:lumMod val="15000"/>
                <a:lumOff val="85000"/>
                <a:alpha val="54000"/>
              </a:schemeClr>
            </a:solidFill>
            <a:round/>
          </a:ln>
          <a:effectLst/>
        </c:spPr>
        <c:txPr>
          <a:bodyPr rot="-60000000" spcFirstLastPara="1" vertOverflow="ellipsis" vert="horz" wrap="square" anchor="ctr" anchorCtr="1"/>
          <a:lstStyle/>
          <a:p>
            <a:pPr>
              <a:defRPr sz="12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s-MX"/>
          </a:p>
        </c:txPr>
        <c:crossAx val="583331552"/>
        <c:crosses val="autoZero"/>
        <c:crossBetween val="midCat"/>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latin typeface="Times New Roman" panose="02020603050405020304" pitchFamily="18" charset="0"/>
          <a:cs typeface="Times New Roman" panose="02020603050405020304" pitchFamily="18" charset="0"/>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0">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alpha val="54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tx1"/>
    </cs:fontRef>
    <cs:spPr>
      <a:ln w="9525" cap="rnd">
        <a:solidFill>
          <a:schemeClr val="phClr">
            <a:alpha val="50000"/>
          </a:scheme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15000"/>
            <a:lumOff val="8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alpha val="54000"/>
          </a:schemeClr>
        </a:solidFill>
        <a:round/>
      </a:ln>
    </cs:spPr>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alpha val="54000"/>
          </a:schemeClr>
        </a:solidFill>
        <a:round/>
      </a:ln>
    </cs:spPr>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32E1B5-DE15-4F7B-AD2A-1DE453DCF11B}" type="doc">
      <dgm:prSet loTypeId="urn:microsoft.com/office/officeart/2005/8/layout/radial1" loCatId="cycle" qsTypeId="urn:microsoft.com/office/officeart/2005/8/quickstyle/simple1" qsCatId="simple" csTypeId="urn:microsoft.com/office/officeart/2005/8/colors/accent0_1" csCatId="mainScheme" phldr="1"/>
      <dgm:spPr/>
      <dgm:t>
        <a:bodyPr/>
        <a:lstStyle/>
        <a:p>
          <a:endParaRPr lang="es-MX"/>
        </a:p>
      </dgm:t>
    </dgm:pt>
    <dgm:pt modelId="{89BD0A02-6C80-4283-89DC-4F80549E2905}">
      <dgm:prSet phldrT="[Texto]" custT="1"/>
      <dgm:spPr/>
      <dgm:t>
        <a:bodyPr/>
        <a:lstStyle/>
        <a:p>
          <a:r>
            <a:rPr lang="es-MX" sz="900" b="1">
              <a:ln/>
              <a:latin typeface="Arial" panose="020B0604020202020204" pitchFamily="34" charset="0"/>
              <a:cs typeface="Arial" panose="020B0604020202020204" pitchFamily="34" charset="0"/>
            </a:rPr>
            <a:t>JUSTIFICACIÓN</a:t>
          </a:r>
          <a:endParaRPr lang="es-MX" sz="900" b="1" dirty="0">
            <a:ln/>
            <a:latin typeface="Arial" panose="020B0604020202020204" pitchFamily="34" charset="0"/>
            <a:cs typeface="Arial" panose="020B0604020202020204" pitchFamily="34" charset="0"/>
          </a:endParaRPr>
        </a:p>
      </dgm:t>
    </dgm:pt>
    <dgm:pt modelId="{8841628F-6ABB-45EE-8525-7E0E57E65228}" type="parTrans" cxnId="{DD7AA8B4-62BA-4F90-BD7D-5F9B0C5F7BFA}">
      <dgm:prSet/>
      <dgm:spPr/>
      <dgm:t>
        <a:bodyPr/>
        <a:lstStyle/>
        <a:p>
          <a:endParaRPr lang="es-MX" sz="900">
            <a:ln>
              <a:noFill/>
            </a:ln>
            <a:latin typeface="Arial" panose="020B0604020202020204" pitchFamily="34" charset="0"/>
            <a:cs typeface="Arial" panose="020B0604020202020204" pitchFamily="34" charset="0"/>
          </a:endParaRPr>
        </a:p>
      </dgm:t>
    </dgm:pt>
    <dgm:pt modelId="{554BBF92-1689-40E8-B951-BB3BF9E90499}" type="sibTrans" cxnId="{DD7AA8B4-62BA-4F90-BD7D-5F9B0C5F7BFA}">
      <dgm:prSet/>
      <dgm:spPr/>
      <dgm:t>
        <a:bodyPr/>
        <a:lstStyle/>
        <a:p>
          <a:endParaRPr lang="es-MX" sz="900">
            <a:ln>
              <a:noFill/>
            </a:ln>
            <a:latin typeface="Arial" panose="020B0604020202020204" pitchFamily="34" charset="0"/>
            <a:cs typeface="Arial" panose="020B0604020202020204" pitchFamily="34" charset="0"/>
          </a:endParaRPr>
        </a:p>
      </dgm:t>
    </dgm:pt>
    <dgm:pt modelId="{61C4C9FA-2140-44CC-966C-657D9BEB6A7E}">
      <dgm:prSet phldrT="[Texto]" custT="1"/>
      <dgm:spPr/>
      <dgm:t>
        <a:bodyPr/>
        <a:lstStyle/>
        <a:p>
          <a:r>
            <a:rPr lang="es-MX" sz="900" b="1">
              <a:ln/>
              <a:latin typeface="Arial" panose="020B0604020202020204" pitchFamily="34" charset="0"/>
              <a:cs typeface="Arial" panose="020B0604020202020204" pitchFamily="34" charset="0"/>
            </a:rPr>
            <a:t>RELEVANCIA SOCIAL;</a:t>
          </a:r>
          <a:endParaRPr lang="es-MX" sz="900">
            <a:ln/>
            <a:latin typeface="Arial" panose="020B0604020202020204" pitchFamily="34" charset="0"/>
            <a:cs typeface="Arial" panose="020B0604020202020204" pitchFamily="34" charset="0"/>
          </a:endParaRPr>
        </a:p>
        <a:p>
          <a:r>
            <a:rPr lang="es-MX" sz="900">
              <a:ln/>
              <a:latin typeface="Arial" panose="020B0604020202020204" pitchFamily="34" charset="0"/>
              <a:cs typeface="Arial" panose="020B0604020202020204" pitchFamily="34" charset="0"/>
            </a:rPr>
            <a:t> Generación de mas de 50 mil empleos directos en México.</a:t>
          </a:r>
          <a:endParaRPr lang="es-MX" sz="900" dirty="0">
            <a:ln/>
            <a:latin typeface="Arial" panose="020B0604020202020204" pitchFamily="34" charset="0"/>
            <a:cs typeface="Arial" panose="020B0604020202020204" pitchFamily="34" charset="0"/>
          </a:endParaRPr>
        </a:p>
      </dgm:t>
    </dgm:pt>
    <dgm:pt modelId="{457BE3E4-F417-4128-BA11-D344D42B1719}" type="parTrans" cxnId="{0678B4E4-8D79-4434-A204-704DDD090E1D}">
      <dgm:prSet custT="1"/>
      <dgm:spPr/>
      <dgm:t>
        <a:bodyPr/>
        <a:lstStyle/>
        <a:p>
          <a:endParaRPr lang="es-MX" sz="900">
            <a:ln>
              <a:noFill/>
            </a:ln>
            <a:latin typeface="Arial" panose="020B0604020202020204" pitchFamily="34" charset="0"/>
            <a:cs typeface="Arial" panose="020B0604020202020204" pitchFamily="34" charset="0"/>
          </a:endParaRPr>
        </a:p>
      </dgm:t>
    </dgm:pt>
    <dgm:pt modelId="{BBECD0DC-D2EF-4766-8C04-909352BBDD74}" type="sibTrans" cxnId="{0678B4E4-8D79-4434-A204-704DDD090E1D}">
      <dgm:prSet/>
      <dgm:spPr/>
      <dgm:t>
        <a:bodyPr/>
        <a:lstStyle/>
        <a:p>
          <a:endParaRPr lang="es-MX" sz="900">
            <a:ln>
              <a:noFill/>
            </a:ln>
            <a:latin typeface="Arial" panose="020B0604020202020204" pitchFamily="34" charset="0"/>
            <a:cs typeface="Arial" panose="020B0604020202020204" pitchFamily="34" charset="0"/>
          </a:endParaRPr>
        </a:p>
      </dgm:t>
    </dgm:pt>
    <dgm:pt modelId="{07DF8121-0E06-4039-A920-3900FD49E82B}">
      <dgm:prSet phldrT="[Texto]" custT="1"/>
      <dgm:spPr/>
      <dgm:t>
        <a:bodyPr/>
        <a:lstStyle/>
        <a:p>
          <a:r>
            <a:rPr lang="es-MX" sz="900" b="1">
              <a:ln/>
              <a:latin typeface="Arial" panose="020B0604020202020204" pitchFamily="34" charset="0"/>
              <a:cs typeface="Arial" panose="020B0604020202020204" pitchFamily="34" charset="0"/>
            </a:rPr>
            <a:t>RELEVANCIA ECONÓMICA;</a:t>
          </a:r>
          <a:endParaRPr lang="es-MX" sz="900">
            <a:ln/>
            <a:latin typeface="Arial" panose="020B0604020202020204" pitchFamily="34" charset="0"/>
            <a:cs typeface="Arial" panose="020B0604020202020204" pitchFamily="34" charset="0"/>
          </a:endParaRPr>
        </a:p>
        <a:p>
          <a:r>
            <a:rPr lang="es-MX" sz="900">
              <a:ln/>
              <a:latin typeface="Arial" panose="020B0604020202020204" pitchFamily="34" charset="0"/>
              <a:cs typeface="Arial" panose="020B0604020202020204" pitchFamily="34" charset="0"/>
            </a:rPr>
            <a:t> Valuación del mercado en México es de 6,686 millones de dólares </a:t>
          </a:r>
          <a:endParaRPr lang="es-MX" sz="900" dirty="0">
            <a:ln/>
            <a:latin typeface="Arial" panose="020B0604020202020204" pitchFamily="34" charset="0"/>
            <a:cs typeface="Arial" panose="020B0604020202020204" pitchFamily="34" charset="0"/>
          </a:endParaRPr>
        </a:p>
      </dgm:t>
    </dgm:pt>
    <dgm:pt modelId="{F25F0862-BBC2-4409-9C9F-3038828AA6DF}" type="parTrans" cxnId="{D5E4509E-7DE1-482B-A478-B749EEC42B6E}">
      <dgm:prSet custT="1"/>
      <dgm:spPr/>
      <dgm:t>
        <a:bodyPr/>
        <a:lstStyle/>
        <a:p>
          <a:endParaRPr lang="es-MX" sz="900">
            <a:ln>
              <a:noFill/>
            </a:ln>
            <a:latin typeface="Arial" panose="020B0604020202020204" pitchFamily="34" charset="0"/>
            <a:cs typeface="Arial" panose="020B0604020202020204" pitchFamily="34" charset="0"/>
          </a:endParaRPr>
        </a:p>
      </dgm:t>
    </dgm:pt>
    <dgm:pt modelId="{90CECAA2-0F0F-447D-B274-4163C822A564}" type="sibTrans" cxnId="{D5E4509E-7DE1-482B-A478-B749EEC42B6E}">
      <dgm:prSet/>
      <dgm:spPr/>
      <dgm:t>
        <a:bodyPr/>
        <a:lstStyle/>
        <a:p>
          <a:endParaRPr lang="es-MX" sz="900">
            <a:ln>
              <a:noFill/>
            </a:ln>
            <a:latin typeface="Arial" panose="020B0604020202020204" pitchFamily="34" charset="0"/>
            <a:cs typeface="Arial" panose="020B0604020202020204" pitchFamily="34" charset="0"/>
          </a:endParaRPr>
        </a:p>
      </dgm:t>
    </dgm:pt>
    <dgm:pt modelId="{7646816D-61C3-45EA-8598-CEA50A8E960A}">
      <dgm:prSet phldrT="[Texto]" custT="1"/>
      <dgm:spPr/>
      <dgm:t>
        <a:bodyPr/>
        <a:lstStyle/>
        <a:p>
          <a:r>
            <a:rPr lang="es-MX" sz="900" b="1">
              <a:ln/>
              <a:latin typeface="Arial" panose="020B0604020202020204" pitchFamily="34" charset="0"/>
              <a:cs typeface="Arial" panose="020B0604020202020204" pitchFamily="34" charset="0"/>
            </a:rPr>
            <a:t> DESARROLLO DE CIENCIA Y TECNOLOGÍA;</a:t>
          </a:r>
          <a:r>
            <a:rPr lang="es-MX" sz="900">
              <a:ln/>
              <a:latin typeface="Arial" panose="020B0604020202020204" pitchFamily="34" charset="0"/>
              <a:cs typeface="Arial" panose="020B0604020202020204" pitchFamily="34" charset="0"/>
            </a:rPr>
            <a:t> </a:t>
          </a:r>
        </a:p>
        <a:p>
          <a:r>
            <a:rPr lang="es-MX" sz="900">
              <a:ln/>
              <a:latin typeface="Arial" panose="020B0604020202020204" pitchFamily="34" charset="0"/>
              <a:cs typeface="Arial" panose="020B0604020202020204" pitchFamily="34" charset="0"/>
            </a:rPr>
            <a:t>CIDESI, CINVESTAV, CIDETEQ. CENAM, CAT,CIATEQ,CICATA.</a:t>
          </a:r>
          <a:endParaRPr lang="es-MX" sz="900" dirty="0">
            <a:ln/>
            <a:latin typeface="Arial" panose="020B0604020202020204" pitchFamily="34" charset="0"/>
            <a:cs typeface="Arial" panose="020B0604020202020204" pitchFamily="34" charset="0"/>
          </a:endParaRPr>
        </a:p>
      </dgm:t>
    </dgm:pt>
    <dgm:pt modelId="{AD03BA6A-869A-405C-86E2-D62105B96099}" type="parTrans" cxnId="{E36BC9E3-44C1-41A6-8458-02EE854F5856}">
      <dgm:prSet custT="1"/>
      <dgm:spPr/>
      <dgm:t>
        <a:bodyPr/>
        <a:lstStyle/>
        <a:p>
          <a:endParaRPr lang="es-MX" sz="900">
            <a:ln>
              <a:noFill/>
            </a:ln>
            <a:latin typeface="Arial" panose="020B0604020202020204" pitchFamily="34" charset="0"/>
            <a:cs typeface="Arial" panose="020B0604020202020204" pitchFamily="34" charset="0"/>
          </a:endParaRPr>
        </a:p>
      </dgm:t>
    </dgm:pt>
    <dgm:pt modelId="{EFC79A44-F09E-4BED-86CF-8BB71B7E0A91}" type="sibTrans" cxnId="{E36BC9E3-44C1-41A6-8458-02EE854F5856}">
      <dgm:prSet/>
      <dgm:spPr/>
      <dgm:t>
        <a:bodyPr/>
        <a:lstStyle/>
        <a:p>
          <a:endParaRPr lang="es-MX" sz="900">
            <a:ln>
              <a:noFill/>
            </a:ln>
            <a:latin typeface="Arial" panose="020B0604020202020204" pitchFamily="34" charset="0"/>
            <a:cs typeface="Arial" panose="020B0604020202020204" pitchFamily="34" charset="0"/>
          </a:endParaRPr>
        </a:p>
      </dgm:t>
    </dgm:pt>
    <dgm:pt modelId="{FF30D1DE-28F8-47B8-BB37-8F88B0AEA49D}">
      <dgm:prSet phldrT="[Texto]" custT="1"/>
      <dgm:spPr/>
      <dgm:t>
        <a:bodyPr/>
        <a:lstStyle/>
        <a:p>
          <a:r>
            <a:rPr lang="es-MX" sz="900" b="1" dirty="0">
              <a:ln/>
              <a:latin typeface="Arial" panose="020B0604020202020204" pitchFamily="34" charset="0"/>
              <a:cs typeface="Arial" panose="020B0604020202020204" pitchFamily="34" charset="0"/>
            </a:rPr>
            <a:t>APORTE AL CONOCIMIENTO;</a:t>
          </a:r>
          <a:endParaRPr lang="es-MX" sz="900" dirty="0">
            <a:ln/>
            <a:latin typeface="Arial" panose="020B0604020202020204" pitchFamily="34" charset="0"/>
            <a:cs typeface="Arial" panose="020B0604020202020204" pitchFamily="34" charset="0"/>
          </a:endParaRPr>
        </a:p>
        <a:p>
          <a:r>
            <a:rPr lang="es-MX" sz="900" dirty="0">
              <a:ln/>
              <a:latin typeface="Arial" panose="020B0604020202020204" pitchFamily="34" charset="0"/>
              <a:cs typeface="Arial" panose="020B0604020202020204" pitchFamily="34" charset="0"/>
            </a:rPr>
            <a:t>  *Limitadas investigaciones *Aporte prescriptivo</a:t>
          </a:r>
        </a:p>
        <a:p>
          <a:r>
            <a:rPr lang="es-MX" sz="900" dirty="0">
              <a:ln/>
              <a:latin typeface="Arial" panose="020B0604020202020204" pitchFamily="34" charset="0"/>
              <a:cs typeface="Arial" panose="020B0604020202020204" pitchFamily="34" charset="0"/>
            </a:rPr>
            <a:t>*Conocimiento de valor estratégico</a:t>
          </a:r>
        </a:p>
        <a:p>
          <a:r>
            <a:rPr lang="es-MX" sz="900" dirty="0">
              <a:ln/>
              <a:latin typeface="Arial" panose="020B0604020202020204" pitchFamily="34" charset="0"/>
              <a:cs typeface="Arial" panose="020B0604020202020204" pitchFamily="34" charset="0"/>
            </a:rPr>
            <a:t>(Macías, 2013).</a:t>
          </a:r>
        </a:p>
      </dgm:t>
    </dgm:pt>
    <dgm:pt modelId="{55D681E3-B2DC-4BD8-86D7-7C3C4FC477E7}" type="parTrans" cxnId="{5CD643B9-2302-4D29-A4CE-F69541767EA0}">
      <dgm:prSet custT="1"/>
      <dgm:spPr/>
      <dgm:t>
        <a:bodyPr/>
        <a:lstStyle/>
        <a:p>
          <a:endParaRPr lang="es-MX" sz="900">
            <a:ln>
              <a:noFill/>
            </a:ln>
            <a:latin typeface="Arial" panose="020B0604020202020204" pitchFamily="34" charset="0"/>
            <a:cs typeface="Arial" panose="020B0604020202020204" pitchFamily="34" charset="0"/>
          </a:endParaRPr>
        </a:p>
      </dgm:t>
    </dgm:pt>
    <dgm:pt modelId="{A7A95FD5-8D55-4E98-A312-B2FDD7B5E802}" type="sibTrans" cxnId="{5CD643B9-2302-4D29-A4CE-F69541767EA0}">
      <dgm:prSet/>
      <dgm:spPr/>
      <dgm:t>
        <a:bodyPr/>
        <a:lstStyle/>
        <a:p>
          <a:endParaRPr lang="es-MX" sz="900">
            <a:ln>
              <a:noFill/>
            </a:ln>
            <a:latin typeface="Arial" panose="020B0604020202020204" pitchFamily="34" charset="0"/>
            <a:cs typeface="Arial" panose="020B0604020202020204" pitchFamily="34" charset="0"/>
          </a:endParaRPr>
        </a:p>
      </dgm:t>
    </dgm:pt>
    <dgm:pt modelId="{79E197D4-1B2E-4449-852F-1DB6101A1BB8}">
      <dgm:prSet phldrT="[Texto]" custT="1"/>
      <dgm:spPr/>
      <dgm:t>
        <a:bodyPr/>
        <a:lstStyle/>
        <a:p>
          <a:r>
            <a:rPr lang="es-MX" sz="900" dirty="0">
              <a:ln/>
              <a:latin typeface="Arial" panose="020B0604020202020204" pitchFamily="34" charset="0"/>
              <a:cs typeface="Arial" panose="020B0604020202020204" pitchFamily="34" charset="0"/>
            </a:rPr>
            <a:t>Coadyuvar a la ultima Agenda planteada por </a:t>
          </a:r>
          <a:r>
            <a:rPr lang="es-MX" sz="900" dirty="0" err="1">
              <a:ln/>
              <a:latin typeface="Arial" panose="020B0604020202020204" pitchFamily="34" charset="0"/>
              <a:cs typeface="Arial" panose="020B0604020202020204" pitchFamily="34" charset="0"/>
            </a:rPr>
            <a:t>ProMéxico</a:t>
          </a:r>
          <a:r>
            <a:rPr lang="es-MX" sz="900" dirty="0">
              <a:ln/>
              <a:latin typeface="Arial" panose="020B0604020202020204" pitchFamily="34" charset="0"/>
              <a:cs typeface="Arial" panose="020B0604020202020204" pitchFamily="34" charset="0"/>
            </a:rPr>
            <a:t> (2014) para el crecimiento del sector MRO</a:t>
          </a:r>
        </a:p>
      </dgm:t>
    </dgm:pt>
    <dgm:pt modelId="{B155638A-7DA3-4864-8D26-BEB93ADB9B80}" type="parTrans" cxnId="{C96C1A62-366E-4C6F-8E9F-ABBE18D881DD}">
      <dgm:prSet/>
      <dgm:spPr/>
      <dgm:t>
        <a:bodyPr/>
        <a:lstStyle/>
        <a:p>
          <a:endParaRPr lang="es-MX"/>
        </a:p>
      </dgm:t>
    </dgm:pt>
    <dgm:pt modelId="{85D8D059-3251-4412-8802-9DA8541E69F8}" type="sibTrans" cxnId="{C96C1A62-366E-4C6F-8E9F-ABBE18D881DD}">
      <dgm:prSet/>
      <dgm:spPr/>
      <dgm:t>
        <a:bodyPr/>
        <a:lstStyle/>
        <a:p>
          <a:endParaRPr lang="es-MX"/>
        </a:p>
      </dgm:t>
    </dgm:pt>
    <dgm:pt modelId="{FEE9F124-AB7B-443A-9E9C-5A87C002A175}">
      <dgm:prSet phldrT="[Texto]" custT="1"/>
      <dgm:spPr/>
      <dgm:t>
        <a:bodyPr/>
        <a:lstStyle/>
        <a:p>
          <a:r>
            <a:rPr lang="es-MX" sz="900" b="1">
              <a:ln/>
              <a:latin typeface="Arial" panose="020B0604020202020204" pitchFamily="34" charset="0"/>
              <a:cs typeface="Arial" panose="020B0604020202020204" pitchFamily="34" charset="0"/>
            </a:rPr>
            <a:t>PRONACE</a:t>
          </a:r>
          <a:r>
            <a:rPr lang="es-MX" sz="900">
              <a:ln/>
              <a:latin typeface="Arial" panose="020B0604020202020204" pitchFamily="34" charset="0"/>
              <a:cs typeface="Arial" panose="020B0604020202020204" pitchFamily="34" charset="0"/>
            </a:rPr>
            <a:t>; </a:t>
          </a:r>
          <a:r>
            <a:rPr lang="es-MX" sz="900" dirty="0">
              <a:ln/>
              <a:latin typeface="Arial" panose="020B0604020202020204" pitchFamily="34" charset="0"/>
              <a:cs typeface="Arial" panose="020B0604020202020204" pitchFamily="34" charset="0"/>
            </a:rPr>
            <a:t>Sistemas Socio-Ecológicos </a:t>
          </a:r>
        </a:p>
      </dgm:t>
    </dgm:pt>
    <dgm:pt modelId="{E8FD3B78-D53B-4AFF-B763-31C7E545A5C6}" type="parTrans" cxnId="{D5A40141-B6B7-4077-9E33-27618CCC3008}">
      <dgm:prSet/>
      <dgm:spPr/>
      <dgm:t>
        <a:bodyPr/>
        <a:lstStyle/>
        <a:p>
          <a:endParaRPr lang="es-MX"/>
        </a:p>
      </dgm:t>
    </dgm:pt>
    <dgm:pt modelId="{AC767A9C-4BD3-4FFF-8892-BC05DBD6CD04}" type="sibTrans" cxnId="{D5A40141-B6B7-4077-9E33-27618CCC3008}">
      <dgm:prSet/>
      <dgm:spPr/>
      <dgm:t>
        <a:bodyPr/>
        <a:lstStyle/>
        <a:p>
          <a:endParaRPr lang="es-MX"/>
        </a:p>
      </dgm:t>
    </dgm:pt>
    <dgm:pt modelId="{E3EBB4ED-AC03-4BB5-8C19-32019FDE4E1A}" type="pres">
      <dgm:prSet presAssocID="{8B32E1B5-DE15-4F7B-AD2A-1DE453DCF11B}" presName="cycle" presStyleCnt="0">
        <dgm:presLayoutVars>
          <dgm:chMax val="1"/>
          <dgm:dir/>
          <dgm:animLvl val="ctr"/>
          <dgm:resizeHandles val="exact"/>
        </dgm:presLayoutVars>
      </dgm:prSet>
      <dgm:spPr/>
    </dgm:pt>
    <dgm:pt modelId="{2C81104E-DE44-4F3D-A2A4-C59BC376FF9D}" type="pres">
      <dgm:prSet presAssocID="{89BD0A02-6C80-4283-89DC-4F80549E2905}" presName="centerShape" presStyleLbl="node0" presStyleIdx="0" presStyleCnt="1"/>
      <dgm:spPr/>
    </dgm:pt>
    <dgm:pt modelId="{2C5A5BF4-C3A4-4899-81F1-E2CBA1FEFF26}" type="pres">
      <dgm:prSet presAssocID="{457BE3E4-F417-4128-BA11-D344D42B1719}" presName="Name9" presStyleLbl="parChTrans1D2" presStyleIdx="0" presStyleCnt="6"/>
      <dgm:spPr/>
    </dgm:pt>
    <dgm:pt modelId="{F9A276D7-56C1-46FC-B1A2-AB82CF1F0278}" type="pres">
      <dgm:prSet presAssocID="{457BE3E4-F417-4128-BA11-D344D42B1719}" presName="connTx" presStyleLbl="parChTrans1D2" presStyleIdx="0" presStyleCnt="6"/>
      <dgm:spPr/>
    </dgm:pt>
    <dgm:pt modelId="{DE8DF078-33B8-4BF8-86FF-8716BD158400}" type="pres">
      <dgm:prSet presAssocID="{61C4C9FA-2140-44CC-966C-657D9BEB6A7E}" presName="node" presStyleLbl="node1" presStyleIdx="0" presStyleCnt="6">
        <dgm:presLayoutVars>
          <dgm:bulletEnabled val="1"/>
        </dgm:presLayoutVars>
      </dgm:prSet>
      <dgm:spPr/>
    </dgm:pt>
    <dgm:pt modelId="{2E4621AC-64D7-4817-8447-2E746AD69280}" type="pres">
      <dgm:prSet presAssocID="{F25F0862-BBC2-4409-9C9F-3038828AA6DF}" presName="Name9" presStyleLbl="parChTrans1D2" presStyleIdx="1" presStyleCnt="6"/>
      <dgm:spPr/>
    </dgm:pt>
    <dgm:pt modelId="{CA03FDE3-9AD2-464D-91A1-5ABE95C6C22B}" type="pres">
      <dgm:prSet presAssocID="{F25F0862-BBC2-4409-9C9F-3038828AA6DF}" presName="connTx" presStyleLbl="parChTrans1D2" presStyleIdx="1" presStyleCnt="6"/>
      <dgm:spPr/>
    </dgm:pt>
    <dgm:pt modelId="{2821003C-7DD7-4319-84D8-9F5A71D9A0F3}" type="pres">
      <dgm:prSet presAssocID="{07DF8121-0E06-4039-A920-3900FD49E82B}" presName="node" presStyleLbl="node1" presStyleIdx="1" presStyleCnt="6">
        <dgm:presLayoutVars>
          <dgm:bulletEnabled val="1"/>
        </dgm:presLayoutVars>
      </dgm:prSet>
      <dgm:spPr/>
    </dgm:pt>
    <dgm:pt modelId="{21790C95-E161-41E9-92F9-0276BBB8D424}" type="pres">
      <dgm:prSet presAssocID="{AD03BA6A-869A-405C-86E2-D62105B96099}" presName="Name9" presStyleLbl="parChTrans1D2" presStyleIdx="2" presStyleCnt="6"/>
      <dgm:spPr/>
    </dgm:pt>
    <dgm:pt modelId="{5E057E90-053D-4F90-9FB2-B5F16BF30B51}" type="pres">
      <dgm:prSet presAssocID="{AD03BA6A-869A-405C-86E2-D62105B96099}" presName="connTx" presStyleLbl="parChTrans1D2" presStyleIdx="2" presStyleCnt="6"/>
      <dgm:spPr/>
    </dgm:pt>
    <dgm:pt modelId="{A7BCD9E7-36ED-42F9-9119-A7484136E10B}" type="pres">
      <dgm:prSet presAssocID="{7646816D-61C3-45EA-8598-CEA50A8E960A}" presName="node" presStyleLbl="node1" presStyleIdx="2" presStyleCnt="6">
        <dgm:presLayoutVars>
          <dgm:bulletEnabled val="1"/>
        </dgm:presLayoutVars>
      </dgm:prSet>
      <dgm:spPr/>
    </dgm:pt>
    <dgm:pt modelId="{E3FC90CC-A37E-47B5-B5F7-FA1BF1892ACA}" type="pres">
      <dgm:prSet presAssocID="{55D681E3-B2DC-4BD8-86D7-7C3C4FC477E7}" presName="Name9" presStyleLbl="parChTrans1D2" presStyleIdx="3" presStyleCnt="6"/>
      <dgm:spPr/>
    </dgm:pt>
    <dgm:pt modelId="{3406739A-D07A-460B-8A9F-6124A16BA29E}" type="pres">
      <dgm:prSet presAssocID="{55D681E3-B2DC-4BD8-86D7-7C3C4FC477E7}" presName="connTx" presStyleLbl="parChTrans1D2" presStyleIdx="3" presStyleCnt="6"/>
      <dgm:spPr/>
    </dgm:pt>
    <dgm:pt modelId="{ABB3AA62-1CD8-4512-923D-C3A65FC905A6}" type="pres">
      <dgm:prSet presAssocID="{FF30D1DE-28F8-47B8-BB37-8F88B0AEA49D}" presName="node" presStyleLbl="node1" presStyleIdx="3" presStyleCnt="6">
        <dgm:presLayoutVars>
          <dgm:bulletEnabled val="1"/>
        </dgm:presLayoutVars>
      </dgm:prSet>
      <dgm:spPr/>
    </dgm:pt>
    <dgm:pt modelId="{D902BE8F-1363-488C-9C04-7404DDE944DE}" type="pres">
      <dgm:prSet presAssocID="{B155638A-7DA3-4864-8D26-BEB93ADB9B80}" presName="Name9" presStyleLbl="parChTrans1D2" presStyleIdx="4" presStyleCnt="6"/>
      <dgm:spPr/>
    </dgm:pt>
    <dgm:pt modelId="{E2A52708-6A64-43EF-8757-9CA65DABE744}" type="pres">
      <dgm:prSet presAssocID="{B155638A-7DA3-4864-8D26-BEB93ADB9B80}" presName="connTx" presStyleLbl="parChTrans1D2" presStyleIdx="4" presStyleCnt="6"/>
      <dgm:spPr/>
    </dgm:pt>
    <dgm:pt modelId="{125AC5CF-DCD0-41E4-B64D-5E0A7766E551}" type="pres">
      <dgm:prSet presAssocID="{79E197D4-1B2E-4449-852F-1DB6101A1BB8}" presName="node" presStyleLbl="node1" presStyleIdx="4" presStyleCnt="6">
        <dgm:presLayoutVars>
          <dgm:bulletEnabled val="1"/>
        </dgm:presLayoutVars>
      </dgm:prSet>
      <dgm:spPr/>
    </dgm:pt>
    <dgm:pt modelId="{3DF42E30-E699-4031-A5A6-E14653357D97}" type="pres">
      <dgm:prSet presAssocID="{E8FD3B78-D53B-4AFF-B763-31C7E545A5C6}" presName="Name9" presStyleLbl="parChTrans1D2" presStyleIdx="5" presStyleCnt="6"/>
      <dgm:spPr/>
    </dgm:pt>
    <dgm:pt modelId="{93BF46CD-AC24-43A5-A12C-846BE70D2819}" type="pres">
      <dgm:prSet presAssocID="{E8FD3B78-D53B-4AFF-B763-31C7E545A5C6}" presName="connTx" presStyleLbl="parChTrans1D2" presStyleIdx="5" presStyleCnt="6"/>
      <dgm:spPr/>
    </dgm:pt>
    <dgm:pt modelId="{3F914DEB-181C-4B48-BDB2-80CC818A7815}" type="pres">
      <dgm:prSet presAssocID="{FEE9F124-AB7B-443A-9E9C-5A87C002A175}" presName="node" presStyleLbl="node1" presStyleIdx="5" presStyleCnt="6">
        <dgm:presLayoutVars>
          <dgm:bulletEnabled val="1"/>
        </dgm:presLayoutVars>
      </dgm:prSet>
      <dgm:spPr/>
    </dgm:pt>
  </dgm:ptLst>
  <dgm:cxnLst>
    <dgm:cxn modelId="{F0D9180C-9940-442B-941A-045708C0045C}" type="presOf" srcId="{FF30D1DE-28F8-47B8-BB37-8F88B0AEA49D}" destId="{ABB3AA62-1CD8-4512-923D-C3A65FC905A6}" srcOrd="0" destOrd="0" presId="urn:microsoft.com/office/officeart/2005/8/layout/radial1"/>
    <dgm:cxn modelId="{9B540915-1BA0-49F1-BB04-6530BDD5CD54}" type="presOf" srcId="{89BD0A02-6C80-4283-89DC-4F80549E2905}" destId="{2C81104E-DE44-4F3D-A2A4-C59BC376FF9D}" srcOrd="0" destOrd="0" presId="urn:microsoft.com/office/officeart/2005/8/layout/radial1"/>
    <dgm:cxn modelId="{15E40817-40C6-409F-BBBC-BFF7A9BF6B99}" type="presOf" srcId="{FEE9F124-AB7B-443A-9E9C-5A87C002A175}" destId="{3F914DEB-181C-4B48-BDB2-80CC818A7815}" srcOrd="0" destOrd="0" presId="urn:microsoft.com/office/officeart/2005/8/layout/radial1"/>
    <dgm:cxn modelId="{EE957F17-6FEF-4AD7-941C-772C3E689509}" type="presOf" srcId="{61C4C9FA-2140-44CC-966C-657D9BEB6A7E}" destId="{DE8DF078-33B8-4BF8-86FF-8716BD158400}" srcOrd="0" destOrd="0" presId="urn:microsoft.com/office/officeart/2005/8/layout/radial1"/>
    <dgm:cxn modelId="{7A36841A-232E-4440-A826-A782F3B475FF}" type="presOf" srcId="{55D681E3-B2DC-4BD8-86D7-7C3C4FC477E7}" destId="{3406739A-D07A-460B-8A9F-6124A16BA29E}" srcOrd="1" destOrd="0" presId="urn:microsoft.com/office/officeart/2005/8/layout/radial1"/>
    <dgm:cxn modelId="{6DB60C33-D968-47B0-8F3C-026D3BC7AB32}" type="presOf" srcId="{B155638A-7DA3-4864-8D26-BEB93ADB9B80}" destId="{D902BE8F-1363-488C-9C04-7404DDE944DE}" srcOrd="0" destOrd="0" presId="urn:microsoft.com/office/officeart/2005/8/layout/radial1"/>
    <dgm:cxn modelId="{D5A40141-B6B7-4077-9E33-27618CCC3008}" srcId="{89BD0A02-6C80-4283-89DC-4F80549E2905}" destId="{FEE9F124-AB7B-443A-9E9C-5A87C002A175}" srcOrd="5" destOrd="0" parTransId="{E8FD3B78-D53B-4AFF-B763-31C7E545A5C6}" sibTransId="{AC767A9C-4BD3-4FFF-8892-BC05DBD6CD04}"/>
    <dgm:cxn modelId="{2AC86D50-0E6A-401D-BF60-492C7A026D6B}" type="presOf" srcId="{B155638A-7DA3-4864-8D26-BEB93ADB9B80}" destId="{E2A52708-6A64-43EF-8757-9CA65DABE744}" srcOrd="1" destOrd="0" presId="urn:microsoft.com/office/officeart/2005/8/layout/radial1"/>
    <dgm:cxn modelId="{11BA2857-2B5D-4A46-A28F-CB193FE513DD}" type="presOf" srcId="{F25F0862-BBC2-4409-9C9F-3038828AA6DF}" destId="{CA03FDE3-9AD2-464D-91A1-5ABE95C6C22B}" srcOrd="1" destOrd="0" presId="urn:microsoft.com/office/officeart/2005/8/layout/radial1"/>
    <dgm:cxn modelId="{C96C1A62-366E-4C6F-8E9F-ABBE18D881DD}" srcId="{89BD0A02-6C80-4283-89DC-4F80549E2905}" destId="{79E197D4-1B2E-4449-852F-1DB6101A1BB8}" srcOrd="4" destOrd="0" parTransId="{B155638A-7DA3-4864-8D26-BEB93ADB9B80}" sibTransId="{85D8D059-3251-4412-8802-9DA8541E69F8}"/>
    <dgm:cxn modelId="{4960D689-3D8C-4F8F-9B50-B47BDD3194B8}" type="presOf" srcId="{457BE3E4-F417-4128-BA11-D344D42B1719}" destId="{2C5A5BF4-C3A4-4899-81F1-E2CBA1FEFF26}" srcOrd="0" destOrd="0" presId="urn:microsoft.com/office/officeart/2005/8/layout/radial1"/>
    <dgm:cxn modelId="{5536E18B-0DB9-487E-92A2-65963F91D2E2}" type="presOf" srcId="{AD03BA6A-869A-405C-86E2-D62105B96099}" destId="{5E057E90-053D-4F90-9FB2-B5F16BF30B51}" srcOrd="1" destOrd="0" presId="urn:microsoft.com/office/officeart/2005/8/layout/radial1"/>
    <dgm:cxn modelId="{40C9F88B-FD02-452A-AE7A-B7B257154131}" type="presOf" srcId="{457BE3E4-F417-4128-BA11-D344D42B1719}" destId="{F9A276D7-56C1-46FC-B1A2-AB82CF1F0278}" srcOrd="1" destOrd="0" presId="urn:microsoft.com/office/officeart/2005/8/layout/radial1"/>
    <dgm:cxn modelId="{D5E4509E-7DE1-482B-A478-B749EEC42B6E}" srcId="{89BD0A02-6C80-4283-89DC-4F80549E2905}" destId="{07DF8121-0E06-4039-A920-3900FD49E82B}" srcOrd="1" destOrd="0" parTransId="{F25F0862-BBC2-4409-9C9F-3038828AA6DF}" sibTransId="{90CECAA2-0F0F-447D-B274-4163C822A564}"/>
    <dgm:cxn modelId="{93982BA3-08F4-4208-A87D-E6AA52DDA3A8}" type="presOf" srcId="{55D681E3-B2DC-4BD8-86D7-7C3C4FC477E7}" destId="{E3FC90CC-A37E-47B5-B5F7-FA1BF1892ACA}" srcOrd="0" destOrd="0" presId="urn:microsoft.com/office/officeart/2005/8/layout/radial1"/>
    <dgm:cxn modelId="{69DEE1A5-4FD0-480D-BBF4-161D7F9C1CB7}" type="presOf" srcId="{E8FD3B78-D53B-4AFF-B763-31C7E545A5C6}" destId="{3DF42E30-E699-4031-A5A6-E14653357D97}" srcOrd="0" destOrd="0" presId="urn:microsoft.com/office/officeart/2005/8/layout/radial1"/>
    <dgm:cxn modelId="{67E943AE-FFAF-45E0-9E9B-7687FA57B5B3}" type="presOf" srcId="{79E197D4-1B2E-4449-852F-1DB6101A1BB8}" destId="{125AC5CF-DCD0-41E4-B64D-5E0A7766E551}" srcOrd="0" destOrd="0" presId="urn:microsoft.com/office/officeart/2005/8/layout/radial1"/>
    <dgm:cxn modelId="{DD7AA8B4-62BA-4F90-BD7D-5F9B0C5F7BFA}" srcId="{8B32E1B5-DE15-4F7B-AD2A-1DE453DCF11B}" destId="{89BD0A02-6C80-4283-89DC-4F80549E2905}" srcOrd="0" destOrd="0" parTransId="{8841628F-6ABB-45EE-8525-7E0E57E65228}" sibTransId="{554BBF92-1689-40E8-B951-BB3BF9E90499}"/>
    <dgm:cxn modelId="{52DEC4B5-BB3C-40AD-945A-5E852BA75E7F}" type="presOf" srcId="{7646816D-61C3-45EA-8598-CEA50A8E960A}" destId="{A7BCD9E7-36ED-42F9-9119-A7484136E10B}" srcOrd="0" destOrd="0" presId="urn:microsoft.com/office/officeart/2005/8/layout/radial1"/>
    <dgm:cxn modelId="{5CD643B9-2302-4D29-A4CE-F69541767EA0}" srcId="{89BD0A02-6C80-4283-89DC-4F80549E2905}" destId="{FF30D1DE-28F8-47B8-BB37-8F88B0AEA49D}" srcOrd="3" destOrd="0" parTransId="{55D681E3-B2DC-4BD8-86D7-7C3C4FC477E7}" sibTransId="{A7A95FD5-8D55-4E98-A312-B2FDD7B5E802}"/>
    <dgm:cxn modelId="{47B59FBB-FF92-4219-B77F-4854C1516F32}" type="presOf" srcId="{F25F0862-BBC2-4409-9C9F-3038828AA6DF}" destId="{2E4621AC-64D7-4817-8447-2E746AD69280}" srcOrd="0" destOrd="0" presId="urn:microsoft.com/office/officeart/2005/8/layout/radial1"/>
    <dgm:cxn modelId="{5B4BC6C0-706D-45EE-BA16-8DEA242ADA15}" type="presOf" srcId="{AD03BA6A-869A-405C-86E2-D62105B96099}" destId="{21790C95-E161-41E9-92F9-0276BBB8D424}" srcOrd="0" destOrd="0" presId="urn:microsoft.com/office/officeart/2005/8/layout/radial1"/>
    <dgm:cxn modelId="{94EC7DC7-2AC1-4CB5-BD1F-375E4EC69320}" type="presOf" srcId="{E8FD3B78-D53B-4AFF-B763-31C7E545A5C6}" destId="{93BF46CD-AC24-43A5-A12C-846BE70D2819}" srcOrd="1" destOrd="0" presId="urn:microsoft.com/office/officeart/2005/8/layout/radial1"/>
    <dgm:cxn modelId="{E36BC9E3-44C1-41A6-8458-02EE854F5856}" srcId="{89BD0A02-6C80-4283-89DC-4F80549E2905}" destId="{7646816D-61C3-45EA-8598-CEA50A8E960A}" srcOrd="2" destOrd="0" parTransId="{AD03BA6A-869A-405C-86E2-D62105B96099}" sibTransId="{EFC79A44-F09E-4BED-86CF-8BB71B7E0A91}"/>
    <dgm:cxn modelId="{0678B4E4-8D79-4434-A204-704DDD090E1D}" srcId="{89BD0A02-6C80-4283-89DC-4F80549E2905}" destId="{61C4C9FA-2140-44CC-966C-657D9BEB6A7E}" srcOrd="0" destOrd="0" parTransId="{457BE3E4-F417-4128-BA11-D344D42B1719}" sibTransId="{BBECD0DC-D2EF-4766-8C04-909352BBDD74}"/>
    <dgm:cxn modelId="{216136ED-2419-4C3E-BEE8-D0D56AE04EC9}" type="presOf" srcId="{07DF8121-0E06-4039-A920-3900FD49E82B}" destId="{2821003C-7DD7-4319-84D8-9F5A71D9A0F3}" srcOrd="0" destOrd="0" presId="urn:microsoft.com/office/officeart/2005/8/layout/radial1"/>
    <dgm:cxn modelId="{2581A5F4-9934-4CF7-B54A-F7A4E5BE5D3F}" type="presOf" srcId="{8B32E1B5-DE15-4F7B-AD2A-1DE453DCF11B}" destId="{E3EBB4ED-AC03-4BB5-8C19-32019FDE4E1A}" srcOrd="0" destOrd="0" presId="urn:microsoft.com/office/officeart/2005/8/layout/radial1"/>
    <dgm:cxn modelId="{BA7E07C8-3CD2-40B1-9883-BF0C27D0F2FA}" type="presParOf" srcId="{E3EBB4ED-AC03-4BB5-8C19-32019FDE4E1A}" destId="{2C81104E-DE44-4F3D-A2A4-C59BC376FF9D}" srcOrd="0" destOrd="0" presId="urn:microsoft.com/office/officeart/2005/8/layout/radial1"/>
    <dgm:cxn modelId="{4416CBA6-FB40-4FD9-B8DE-4AD99088C93C}" type="presParOf" srcId="{E3EBB4ED-AC03-4BB5-8C19-32019FDE4E1A}" destId="{2C5A5BF4-C3A4-4899-81F1-E2CBA1FEFF26}" srcOrd="1" destOrd="0" presId="urn:microsoft.com/office/officeart/2005/8/layout/radial1"/>
    <dgm:cxn modelId="{36672F7E-54A5-4F42-B33A-38BF84EDA3B9}" type="presParOf" srcId="{2C5A5BF4-C3A4-4899-81F1-E2CBA1FEFF26}" destId="{F9A276D7-56C1-46FC-B1A2-AB82CF1F0278}" srcOrd="0" destOrd="0" presId="urn:microsoft.com/office/officeart/2005/8/layout/radial1"/>
    <dgm:cxn modelId="{38600B94-AF51-4996-89BA-A9A70669658E}" type="presParOf" srcId="{E3EBB4ED-AC03-4BB5-8C19-32019FDE4E1A}" destId="{DE8DF078-33B8-4BF8-86FF-8716BD158400}" srcOrd="2" destOrd="0" presId="urn:microsoft.com/office/officeart/2005/8/layout/radial1"/>
    <dgm:cxn modelId="{F02347B1-BCF3-476B-AB5B-EFDC3B1DC8DA}" type="presParOf" srcId="{E3EBB4ED-AC03-4BB5-8C19-32019FDE4E1A}" destId="{2E4621AC-64D7-4817-8447-2E746AD69280}" srcOrd="3" destOrd="0" presId="urn:microsoft.com/office/officeart/2005/8/layout/radial1"/>
    <dgm:cxn modelId="{830F6C5A-3EA1-474D-A8EF-6DF3B0C43AED}" type="presParOf" srcId="{2E4621AC-64D7-4817-8447-2E746AD69280}" destId="{CA03FDE3-9AD2-464D-91A1-5ABE95C6C22B}" srcOrd="0" destOrd="0" presId="urn:microsoft.com/office/officeart/2005/8/layout/radial1"/>
    <dgm:cxn modelId="{1B88E25C-5E5C-4D92-9EB4-B29795BB492D}" type="presParOf" srcId="{E3EBB4ED-AC03-4BB5-8C19-32019FDE4E1A}" destId="{2821003C-7DD7-4319-84D8-9F5A71D9A0F3}" srcOrd="4" destOrd="0" presId="urn:microsoft.com/office/officeart/2005/8/layout/radial1"/>
    <dgm:cxn modelId="{00951F78-651A-49BF-A976-EBB3B5ABDEC3}" type="presParOf" srcId="{E3EBB4ED-AC03-4BB5-8C19-32019FDE4E1A}" destId="{21790C95-E161-41E9-92F9-0276BBB8D424}" srcOrd="5" destOrd="0" presId="urn:microsoft.com/office/officeart/2005/8/layout/radial1"/>
    <dgm:cxn modelId="{7848B81A-C01C-49C4-8203-CEB929494FA8}" type="presParOf" srcId="{21790C95-E161-41E9-92F9-0276BBB8D424}" destId="{5E057E90-053D-4F90-9FB2-B5F16BF30B51}" srcOrd="0" destOrd="0" presId="urn:microsoft.com/office/officeart/2005/8/layout/radial1"/>
    <dgm:cxn modelId="{ABDCE583-148F-4993-85F3-9DB7FEA8B31F}" type="presParOf" srcId="{E3EBB4ED-AC03-4BB5-8C19-32019FDE4E1A}" destId="{A7BCD9E7-36ED-42F9-9119-A7484136E10B}" srcOrd="6" destOrd="0" presId="urn:microsoft.com/office/officeart/2005/8/layout/radial1"/>
    <dgm:cxn modelId="{DB698934-E58B-4458-8EF6-727E822A1FA9}" type="presParOf" srcId="{E3EBB4ED-AC03-4BB5-8C19-32019FDE4E1A}" destId="{E3FC90CC-A37E-47B5-B5F7-FA1BF1892ACA}" srcOrd="7" destOrd="0" presId="urn:microsoft.com/office/officeart/2005/8/layout/radial1"/>
    <dgm:cxn modelId="{48737018-CCD5-412F-82C5-9FEA94B20B74}" type="presParOf" srcId="{E3FC90CC-A37E-47B5-B5F7-FA1BF1892ACA}" destId="{3406739A-D07A-460B-8A9F-6124A16BA29E}" srcOrd="0" destOrd="0" presId="urn:microsoft.com/office/officeart/2005/8/layout/radial1"/>
    <dgm:cxn modelId="{5EA9E732-FBA9-468C-A821-5542EA32601B}" type="presParOf" srcId="{E3EBB4ED-AC03-4BB5-8C19-32019FDE4E1A}" destId="{ABB3AA62-1CD8-4512-923D-C3A65FC905A6}" srcOrd="8" destOrd="0" presId="urn:microsoft.com/office/officeart/2005/8/layout/radial1"/>
    <dgm:cxn modelId="{2C4DCF18-0B2F-45EA-A8F4-012597E6F1A2}" type="presParOf" srcId="{E3EBB4ED-AC03-4BB5-8C19-32019FDE4E1A}" destId="{D902BE8F-1363-488C-9C04-7404DDE944DE}" srcOrd="9" destOrd="0" presId="urn:microsoft.com/office/officeart/2005/8/layout/radial1"/>
    <dgm:cxn modelId="{061BC277-8F87-4561-9C9B-847311940F24}" type="presParOf" srcId="{D902BE8F-1363-488C-9C04-7404DDE944DE}" destId="{E2A52708-6A64-43EF-8757-9CA65DABE744}" srcOrd="0" destOrd="0" presId="urn:microsoft.com/office/officeart/2005/8/layout/radial1"/>
    <dgm:cxn modelId="{1B73D4FC-9F5A-47E0-927C-44AF2853E54F}" type="presParOf" srcId="{E3EBB4ED-AC03-4BB5-8C19-32019FDE4E1A}" destId="{125AC5CF-DCD0-41E4-B64D-5E0A7766E551}" srcOrd="10" destOrd="0" presId="urn:microsoft.com/office/officeart/2005/8/layout/radial1"/>
    <dgm:cxn modelId="{99C5ECC0-282E-4BEB-A632-28DEE0E0F0E7}" type="presParOf" srcId="{E3EBB4ED-AC03-4BB5-8C19-32019FDE4E1A}" destId="{3DF42E30-E699-4031-A5A6-E14653357D97}" srcOrd="11" destOrd="0" presId="urn:microsoft.com/office/officeart/2005/8/layout/radial1"/>
    <dgm:cxn modelId="{297E6E40-0DB6-415C-B832-1CB591DD90E6}" type="presParOf" srcId="{3DF42E30-E699-4031-A5A6-E14653357D97}" destId="{93BF46CD-AC24-43A5-A12C-846BE70D2819}" srcOrd="0" destOrd="0" presId="urn:microsoft.com/office/officeart/2005/8/layout/radial1"/>
    <dgm:cxn modelId="{51653745-00CA-442F-B525-207EE53D188F}" type="presParOf" srcId="{E3EBB4ED-AC03-4BB5-8C19-32019FDE4E1A}" destId="{3F914DEB-181C-4B48-BDB2-80CC818A7815}" srcOrd="12" destOrd="0" presId="urn:microsoft.com/office/officeart/2005/8/layout/radial1"/>
  </dgm:cxnLst>
  <dgm:bg/>
  <dgm:whole>
    <a:ln>
      <a:noFill/>
    </a:ln>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F542BE-F50C-4E9B-8CC3-64CC77E93B56}"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s-MX"/>
        </a:p>
      </dgm:t>
    </dgm:pt>
    <dgm:pt modelId="{0C6FFB3E-7B02-40F1-92E4-D043AE90E6E1}">
      <dgm:prSet phldrT="[Texto]" custT="1"/>
      <dgm:spPr/>
      <dgm:t>
        <a:bodyPr/>
        <a:lstStyle/>
        <a:p>
          <a:r>
            <a:rPr lang="es-MX" sz="1800" dirty="0">
              <a:latin typeface="Bodoni MT Condensed" panose="02070606080606020203" pitchFamily="18" charset="0"/>
            </a:rPr>
            <a:t>Teoría General de Sistemas</a:t>
          </a:r>
        </a:p>
      </dgm:t>
    </dgm:pt>
    <dgm:pt modelId="{EAF5FE24-224B-4206-8804-A92FCDAA1995}" type="parTrans" cxnId="{589A618F-125B-45AA-B0C9-F5C72750D072}">
      <dgm:prSet/>
      <dgm:spPr/>
      <dgm:t>
        <a:bodyPr/>
        <a:lstStyle/>
        <a:p>
          <a:endParaRPr lang="es-MX"/>
        </a:p>
      </dgm:t>
    </dgm:pt>
    <dgm:pt modelId="{DE7FFC40-0B09-4CC8-ABCC-1E0101F35C06}" type="sibTrans" cxnId="{589A618F-125B-45AA-B0C9-F5C72750D072}">
      <dgm:prSet/>
      <dgm:spPr/>
      <dgm:t>
        <a:bodyPr/>
        <a:lstStyle/>
        <a:p>
          <a:endParaRPr lang="es-MX"/>
        </a:p>
      </dgm:t>
    </dgm:pt>
    <dgm:pt modelId="{A66AFBA3-BB0C-4B56-BC7C-3A8E23D0C5AD}">
      <dgm:prSet phldrT="[Texto]" custT="1"/>
      <dgm:spPr/>
      <dgm:t>
        <a:bodyPr/>
        <a:lstStyle/>
        <a:p>
          <a:r>
            <a:rPr lang="es-MX" sz="1800" dirty="0">
              <a:latin typeface="Bodoni MT Condensed" panose="02070606080606020203" pitchFamily="18" charset="0"/>
            </a:rPr>
            <a:t>Gestión Tecnológica</a:t>
          </a:r>
        </a:p>
      </dgm:t>
    </dgm:pt>
    <dgm:pt modelId="{B8FBA3B6-16FE-403E-A397-D21AE4DEED33}" type="parTrans" cxnId="{46B06D57-33F9-4B2E-A468-AFC9AFE8CAD4}">
      <dgm:prSet/>
      <dgm:spPr/>
      <dgm:t>
        <a:bodyPr/>
        <a:lstStyle/>
        <a:p>
          <a:endParaRPr lang="es-MX"/>
        </a:p>
      </dgm:t>
    </dgm:pt>
    <dgm:pt modelId="{F6D44021-5672-4F0F-A9A0-42552BF21FEC}" type="sibTrans" cxnId="{46B06D57-33F9-4B2E-A468-AFC9AFE8CAD4}">
      <dgm:prSet/>
      <dgm:spPr/>
      <dgm:t>
        <a:bodyPr/>
        <a:lstStyle/>
        <a:p>
          <a:endParaRPr lang="es-MX"/>
        </a:p>
      </dgm:t>
    </dgm:pt>
    <dgm:pt modelId="{094FE7FB-3F68-474E-BA42-34AB96D5E7BE}">
      <dgm:prSet phldrT="[Texto]" custT="1"/>
      <dgm:spPr/>
      <dgm:t>
        <a:bodyPr/>
        <a:lstStyle/>
        <a:p>
          <a:r>
            <a:rPr lang="es-MX" sz="1800" dirty="0">
              <a:latin typeface="Bodoni MT Condensed" panose="02070606080606020203" pitchFamily="18" charset="0"/>
            </a:rPr>
            <a:t>Prospectiva</a:t>
          </a:r>
        </a:p>
      </dgm:t>
    </dgm:pt>
    <dgm:pt modelId="{F758EC78-209B-4594-9509-9673119E6ADB}" type="parTrans" cxnId="{14DD8D32-BD35-4154-8808-956B2D3E5F52}">
      <dgm:prSet/>
      <dgm:spPr/>
      <dgm:t>
        <a:bodyPr/>
        <a:lstStyle/>
        <a:p>
          <a:endParaRPr lang="es-MX"/>
        </a:p>
      </dgm:t>
    </dgm:pt>
    <dgm:pt modelId="{CA1EE60A-EAB7-4722-8963-A9E337EED3CC}" type="sibTrans" cxnId="{14DD8D32-BD35-4154-8808-956B2D3E5F52}">
      <dgm:prSet/>
      <dgm:spPr/>
      <dgm:t>
        <a:bodyPr/>
        <a:lstStyle/>
        <a:p>
          <a:endParaRPr lang="es-MX"/>
        </a:p>
      </dgm:t>
    </dgm:pt>
    <dgm:pt modelId="{4B631E59-1021-4B8B-8EB4-2B9FB5293FB2}">
      <dgm:prSet phldrT="[Texto]" custT="1"/>
      <dgm:spPr/>
      <dgm:t>
        <a:bodyPr/>
        <a:lstStyle/>
        <a:p>
          <a:r>
            <a:rPr lang="es-MX" sz="1800" dirty="0">
              <a:latin typeface="Bodoni MT Condensed" panose="02070606080606020203" pitchFamily="18" charset="0"/>
            </a:rPr>
            <a:t>Escenarios</a:t>
          </a:r>
        </a:p>
      </dgm:t>
    </dgm:pt>
    <dgm:pt modelId="{E0BEDDF4-9F30-4440-B562-F42053B7418F}" type="parTrans" cxnId="{15239475-FA80-4083-90BC-8D770E1A96C5}">
      <dgm:prSet/>
      <dgm:spPr/>
      <dgm:t>
        <a:bodyPr/>
        <a:lstStyle/>
        <a:p>
          <a:endParaRPr lang="es-MX"/>
        </a:p>
      </dgm:t>
    </dgm:pt>
    <dgm:pt modelId="{86476C71-7DAA-432C-98DA-E1C81E5026DE}" type="sibTrans" cxnId="{15239475-FA80-4083-90BC-8D770E1A96C5}">
      <dgm:prSet/>
      <dgm:spPr/>
      <dgm:t>
        <a:bodyPr/>
        <a:lstStyle/>
        <a:p>
          <a:endParaRPr lang="es-MX"/>
        </a:p>
      </dgm:t>
    </dgm:pt>
    <dgm:pt modelId="{03E76578-FCD1-4CA9-9269-2BB2B13993C7}" type="pres">
      <dgm:prSet presAssocID="{FFF542BE-F50C-4E9B-8CC3-64CC77E93B56}" presName="Name0" presStyleCnt="0">
        <dgm:presLayoutVars>
          <dgm:chMax val="7"/>
          <dgm:resizeHandles val="exact"/>
        </dgm:presLayoutVars>
      </dgm:prSet>
      <dgm:spPr/>
    </dgm:pt>
    <dgm:pt modelId="{200D42A3-9402-4FBD-9148-76CFA620BF09}" type="pres">
      <dgm:prSet presAssocID="{FFF542BE-F50C-4E9B-8CC3-64CC77E93B56}" presName="comp1" presStyleCnt="0"/>
      <dgm:spPr/>
    </dgm:pt>
    <dgm:pt modelId="{2B04A4A4-B554-4B49-B073-9DC2F92BBDCA}" type="pres">
      <dgm:prSet presAssocID="{FFF542BE-F50C-4E9B-8CC3-64CC77E93B56}" presName="circle1" presStyleLbl="node1" presStyleIdx="0" presStyleCnt="4"/>
      <dgm:spPr/>
    </dgm:pt>
    <dgm:pt modelId="{FACB2FC6-1ACA-415E-9D38-5AD3CBD6BE14}" type="pres">
      <dgm:prSet presAssocID="{FFF542BE-F50C-4E9B-8CC3-64CC77E93B56}" presName="c1text" presStyleLbl="node1" presStyleIdx="0" presStyleCnt="4">
        <dgm:presLayoutVars>
          <dgm:bulletEnabled val="1"/>
        </dgm:presLayoutVars>
      </dgm:prSet>
      <dgm:spPr/>
    </dgm:pt>
    <dgm:pt modelId="{A8A58B4A-25F4-4438-992B-F69F3E1336D6}" type="pres">
      <dgm:prSet presAssocID="{FFF542BE-F50C-4E9B-8CC3-64CC77E93B56}" presName="comp2" presStyleCnt="0"/>
      <dgm:spPr/>
    </dgm:pt>
    <dgm:pt modelId="{25FBAA86-967C-4CCC-B7C1-11681F2BCF21}" type="pres">
      <dgm:prSet presAssocID="{FFF542BE-F50C-4E9B-8CC3-64CC77E93B56}" presName="circle2" presStyleLbl="node1" presStyleIdx="1" presStyleCnt="4"/>
      <dgm:spPr/>
    </dgm:pt>
    <dgm:pt modelId="{01309EE5-C4B6-405E-9F65-AA15ED613E35}" type="pres">
      <dgm:prSet presAssocID="{FFF542BE-F50C-4E9B-8CC3-64CC77E93B56}" presName="c2text" presStyleLbl="node1" presStyleIdx="1" presStyleCnt="4">
        <dgm:presLayoutVars>
          <dgm:bulletEnabled val="1"/>
        </dgm:presLayoutVars>
      </dgm:prSet>
      <dgm:spPr/>
    </dgm:pt>
    <dgm:pt modelId="{3324D492-1602-4423-8555-F8AB8FDA49C0}" type="pres">
      <dgm:prSet presAssocID="{FFF542BE-F50C-4E9B-8CC3-64CC77E93B56}" presName="comp3" presStyleCnt="0"/>
      <dgm:spPr/>
    </dgm:pt>
    <dgm:pt modelId="{1511CC74-BA37-4773-9110-C6077AEA32EE}" type="pres">
      <dgm:prSet presAssocID="{FFF542BE-F50C-4E9B-8CC3-64CC77E93B56}" presName="circle3" presStyleLbl="node1" presStyleIdx="2" presStyleCnt="4"/>
      <dgm:spPr/>
    </dgm:pt>
    <dgm:pt modelId="{D3443E93-8108-4D38-94E8-CB022217E732}" type="pres">
      <dgm:prSet presAssocID="{FFF542BE-F50C-4E9B-8CC3-64CC77E93B56}" presName="c3text" presStyleLbl="node1" presStyleIdx="2" presStyleCnt="4">
        <dgm:presLayoutVars>
          <dgm:bulletEnabled val="1"/>
        </dgm:presLayoutVars>
      </dgm:prSet>
      <dgm:spPr/>
    </dgm:pt>
    <dgm:pt modelId="{11ACCC1F-E91A-45D5-8EF5-4FB3711D97A1}" type="pres">
      <dgm:prSet presAssocID="{FFF542BE-F50C-4E9B-8CC3-64CC77E93B56}" presName="comp4" presStyleCnt="0"/>
      <dgm:spPr/>
    </dgm:pt>
    <dgm:pt modelId="{185F4D54-9FB8-445C-9718-E06A7517FA3B}" type="pres">
      <dgm:prSet presAssocID="{FFF542BE-F50C-4E9B-8CC3-64CC77E93B56}" presName="circle4" presStyleLbl="node1" presStyleIdx="3" presStyleCnt="4"/>
      <dgm:spPr/>
    </dgm:pt>
    <dgm:pt modelId="{B5DF5185-6835-43DC-9688-BCC72E926B41}" type="pres">
      <dgm:prSet presAssocID="{FFF542BE-F50C-4E9B-8CC3-64CC77E93B56}" presName="c4text" presStyleLbl="node1" presStyleIdx="3" presStyleCnt="4">
        <dgm:presLayoutVars>
          <dgm:bulletEnabled val="1"/>
        </dgm:presLayoutVars>
      </dgm:prSet>
      <dgm:spPr/>
    </dgm:pt>
  </dgm:ptLst>
  <dgm:cxnLst>
    <dgm:cxn modelId="{21F0D31A-BBAE-4635-8F63-60A4D46FBBC5}" type="presOf" srcId="{094FE7FB-3F68-474E-BA42-34AB96D5E7BE}" destId="{1511CC74-BA37-4773-9110-C6077AEA32EE}" srcOrd="0" destOrd="0" presId="urn:microsoft.com/office/officeart/2005/8/layout/venn2"/>
    <dgm:cxn modelId="{CB022926-4F4C-48EF-BA1E-F39132ECFBA5}" type="presOf" srcId="{4B631E59-1021-4B8B-8EB4-2B9FB5293FB2}" destId="{B5DF5185-6835-43DC-9688-BCC72E926B41}" srcOrd="1" destOrd="0" presId="urn:microsoft.com/office/officeart/2005/8/layout/venn2"/>
    <dgm:cxn modelId="{CCC9582A-16D4-4769-9903-8804EA936F2B}" type="presOf" srcId="{0C6FFB3E-7B02-40F1-92E4-D043AE90E6E1}" destId="{FACB2FC6-1ACA-415E-9D38-5AD3CBD6BE14}" srcOrd="1" destOrd="0" presId="urn:microsoft.com/office/officeart/2005/8/layout/venn2"/>
    <dgm:cxn modelId="{14DD8D32-BD35-4154-8808-956B2D3E5F52}" srcId="{FFF542BE-F50C-4E9B-8CC3-64CC77E93B56}" destId="{094FE7FB-3F68-474E-BA42-34AB96D5E7BE}" srcOrd="2" destOrd="0" parTransId="{F758EC78-209B-4594-9509-9673119E6ADB}" sibTransId="{CA1EE60A-EAB7-4722-8963-A9E337EED3CC}"/>
    <dgm:cxn modelId="{46B06D57-33F9-4B2E-A468-AFC9AFE8CAD4}" srcId="{FFF542BE-F50C-4E9B-8CC3-64CC77E93B56}" destId="{A66AFBA3-BB0C-4B56-BC7C-3A8E23D0C5AD}" srcOrd="1" destOrd="0" parTransId="{B8FBA3B6-16FE-403E-A397-D21AE4DEED33}" sibTransId="{F6D44021-5672-4F0F-A9A0-42552BF21FEC}"/>
    <dgm:cxn modelId="{1E106D64-4C5B-4712-A2B1-0DF91F6C1EEA}" type="presOf" srcId="{A66AFBA3-BB0C-4B56-BC7C-3A8E23D0C5AD}" destId="{25FBAA86-967C-4CCC-B7C1-11681F2BCF21}" srcOrd="0" destOrd="0" presId="urn:microsoft.com/office/officeart/2005/8/layout/venn2"/>
    <dgm:cxn modelId="{57234E66-3267-4485-98CC-79593F3EAF6C}" type="presOf" srcId="{0C6FFB3E-7B02-40F1-92E4-D043AE90E6E1}" destId="{2B04A4A4-B554-4B49-B073-9DC2F92BBDCA}" srcOrd="0" destOrd="0" presId="urn:microsoft.com/office/officeart/2005/8/layout/venn2"/>
    <dgm:cxn modelId="{15239475-FA80-4083-90BC-8D770E1A96C5}" srcId="{FFF542BE-F50C-4E9B-8CC3-64CC77E93B56}" destId="{4B631E59-1021-4B8B-8EB4-2B9FB5293FB2}" srcOrd="3" destOrd="0" parTransId="{E0BEDDF4-9F30-4440-B562-F42053B7418F}" sibTransId="{86476C71-7DAA-432C-98DA-E1C81E5026DE}"/>
    <dgm:cxn modelId="{7712B489-E81B-4762-BE52-15965D205FF5}" type="presOf" srcId="{094FE7FB-3F68-474E-BA42-34AB96D5E7BE}" destId="{D3443E93-8108-4D38-94E8-CB022217E732}" srcOrd="1" destOrd="0" presId="urn:microsoft.com/office/officeart/2005/8/layout/venn2"/>
    <dgm:cxn modelId="{589A618F-125B-45AA-B0C9-F5C72750D072}" srcId="{FFF542BE-F50C-4E9B-8CC3-64CC77E93B56}" destId="{0C6FFB3E-7B02-40F1-92E4-D043AE90E6E1}" srcOrd="0" destOrd="0" parTransId="{EAF5FE24-224B-4206-8804-A92FCDAA1995}" sibTransId="{DE7FFC40-0B09-4CC8-ABCC-1E0101F35C06}"/>
    <dgm:cxn modelId="{9B09FDA8-C790-48B5-8DEE-F0FE16D2ABF1}" type="presOf" srcId="{A66AFBA3-BB0C-4B56-BC7C-3A8E23D0C5AD}" destId="{01309EE5-C4B6-405E-9F65-AA15ED613E35}" srcOrd="1" destOrd="0" presId="urn:microsoft.com/office/officeart/2005/8/layout/venn2"/>
    <dgm:cxn modelId="{E9397BB5-C74A-4A3B-B3D7-BFE1D0DCB5C6}" type="presOf" srcId="{FFF542BE-F50C-4E9B-8CC3-64CC77E93B56}" destId="{03E76578-FCD1-4CA9-9269-2BB2B13993C7}" srcOrd="0" destOrd="0" presId="urn:microsoft.com/office/officeart/2005/8/layout/venn2"/>
    <dgm:cxn modelId="{6418C8C5-E8B9-4672-BC13-486A21B4BB1D}" type="presOf" srcId="{4B631E59-1021-4B8B-8EB4-2B9FB5293FB2}" destId="{185F4D54-9FB8-445C-9718-E06A7517FA3B}" srcOrd="0" destOrd="0" presId="urn:microsoft.com/office/officeart/2005/8/layout/venn2"/>
    <dgm:cxn modelId="{0CBC503B-E19C-423E-BFD7-FE2160FA7A0B}" type="presParOf" srcId="{03E76578-FCD1-4CA9-9269-2BB2B13993C7}" destId="{200D42A3-9402-4FBD-9148-76CFA620BF09}" srcOrd="0" destOrd="0" presId="urn:microsoft.com/office/officeart/2005/8/layout/venn2"/>
    <dgm:cxn modelId="{FCA48162-60EE-468F-8EFB-95FC142678FA}" type="presParOf" srcId="{200D42A3-9402-4FBD-9148-76CFA620BF09}" destId="{2B04A4A4-B554-4B49-B073-9DC2F92BBDCA}" srcOrd="0" destOrd="0" presId="urn:microsoft.com/office/officeart/2005/8/layout/venn2"/>
    <dgm:cxn modelId="{3201BC45-C942-49AD-9678-93A3A191B1F3}" type="presParOf" srcId="{200D42A3-9402-4FBD-9148-76CFA620BF09}" destId="{FACB2FC6-1ACA-415E-9D38-5AD3CBD6BE14}" srcOrd="1" destOrd="0" presId="urn:microsoft.com/office/officeart/2005/8/layout/venn2"/>
    <dgm:cxn modelId="{892EA54E-C581-4099-8118-ABC2F6CD0A8A}" type="presParOf" srcId="{03E76578-FCD1-4CA9-9269-2BB2B13993C7}" destId="{A8A58B4A-25F4-4438-992B-F69F3E1336D6}" srcOrd="1" destOrd="0" presId="urn:microsoft.com/office/officeart/2005/8/layout/venn2"/>
    <dgm:cxn modelId="{4F9422AC-BEC2-4F3A-A8E4-10E246410D59}" type="presParOf" srcId="{A8A58B4A-25F4-4438-992B-F69F3E1336D6}" destId="{25FBAA86-967C-4CCC-B7C1-11681F2BCF21}" srcOrd="0" destOrd="0" presId="urn:microsoft.com/office/officeart/2005/8/layout/venn2"/>
    <dgm:cxn modelId="{EA380955-4FD8-4239-9B26-81427CA8502A}" type="presParOf" srcId="{A8A58B4A-25F4-4438-992B-F69F3E1336D6}" destId="{01309EE5-C4B6-405E-9F65-AA15ED613E35}" srcOrd="1" destOrd="0" presId="urn:microsoft.com/office/officeart/2005/8/layout/venn2"/>
    <dgm:cxn modelId="{34FBDEF7-A375-4922-A8B2-CCF5C68EE5DF}" type="presParOf" srcId="{03E76578-FCD1-4CA9-9269-2BB2B13993C7}" destId="{3324D492-1602-4423-8555-F8AB8FDA49C0}" srcOrd="2" destOrd="0" presId="urn:microsoft.com/office/officeart/2005/8/layout/venn2"/>
    <dgm:cxn modelId="{931D5CA9-ABCF-4E1F-8D0C-050A60C70460}" type="presParOf" srcId="{3324D492-1602-4423-8555-F8AB8FDA49C0}" destId="{1511CC74-BA37-4773-9110-C6077AEA32EE}" srcOrd="0" destOrd="0" presId="urn:microsoft.com/office/officeart/2005/8/layout/venn2"/>
    <dgm:cxn modelId="{4E69E2DD-1C72-448C-BCF6-A056E12DED43}" type="presParOf" srcId="{3324D492-1602-4423-8555-F8AB8FDA49C0}" destId="{D3443E93-8108-4D38-94E8-CB022217E732}" srcOrd="1" destOrd="0" presId="urn:microsoft.com/office/officeart/2005/8/layout/venn2"/>
    <dgm:cxn modelId="{96C37FD2-18FB-4E74-9F2F-B39D2AFFA7BF}" type="presParOf" srcId="{03E76578-FCD1-4CA9-9269-2BB2B13993C7}" destId="{11ACCC1F-E91A-45D5-8EF5-4FB3711D97A1}" srcOrd="3" destOrd="0" presId="urn:microsoft.com/office/officeart/2005/8/layout/venn2"/>
    <dgm:cxn modelId="{5760C455-DCB7-4041-ADDC-EABD5CE9C55E}" type="presParOf" srcId="{11ACCC1F-E91A-45D5-8EF5-4FB3711D97A1}" destId="{185F4D54-9FB8-445C-9718-E06A7517FA3B}" srcOrd="0" destOrd="0" presId="urn:microsoft.com/office/officeart/2005/8/layout/venn2"/>
    <dgm:cxn modelId="{BB6974EA-BCAD-4EC3-BAC6-E4973D1BDDD6}" type="presParOf" srcId="{11ACCC1F-E91A-45D5-8EF5-4FB3711D97A1}" destId="{B5DF5185-6835-43DC-9688-BCC72E926B41}" srcOrd="1" destOrd="0" presId="urn:microsoft.com/office/officeart/2005/8/layout/venn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1104E-DE44-4F3D-A2A4-C59BC376FF9D}">
      <dsp:nvSpPr>
        <dsp:cNvPr id="0" name=""/>
        <dsp:cNvSpPr/>
      </dsp:nvSpPr>
      <dsp:spPr>
        <a:xfrm>
          <a:off x="4153249" y="1790627"/>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MX" sz="900" b="1" kern="1200">
              <a:ln/>
              <a:latin typeface="Arial" panose="020B0604020202020204" pitchFamily="34" charset="0"/>
              <a:cs typeface="Arial" panose="020B0604020202020204" pitchFamily="34" charset="0"/>
            </a:rPr>
            <a:t>JUSTIFICACIÓN</a:t>
          </a:r>
          <a:endParaRPr lang="es-MX" sz="900" b="1" kern="1200" dirty="0">
            <a:ln/>
            <a:latin typeface="Arial" panose="020B0604020202020204" pitchFamily="34" charset="0"/>
            <a:cs typeface="Arial" panose="020B0604020202020204" pitchFamily="34" charset="0"/>
          </a:endParaRPr>
        </a:p>
      </dsp:txBody>
      <dsp:txXfrm>
        <a:off x="4352491" y="1989869"/>
        <a:ext cx="962027" cy="962027"/>
      </dsp:txXfrm>
    </dsp:sp>
    <dsp:sp modelId="{2C5A5BF4-C3A4-4899-81F1-E2CBA1FEFF26}">
      <dsp:nvSpPr>
        <dsp:cNvPr id="0" name=""/>
        <dsp:cNvSpPr/>
      </dsp:nvSpPr>
      <dsp:spPr>
        <a:xfrm rot="16200000">
          <a:off x="4628060" y="157251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s-MX" sz="900" kern="1200">
            <a:ln>
              <a:noFill/>
            </a:ln>
            <a:latin typeface="Arial" panose="020B0604020202020204" pitchFamily="34" charset="0"/>
            <a:cs typeface="Arial" panose="020B0604020202020204" pitchFamily="34" charset="0"/>
          </a:endParaRPr>
        </a:p>
      </dsp:txBody>
      <dsp:txXfrm>
        <a:off x="4823232" y="1574911"/>
        <a:ext cx="20544" cy="20544"/>
      </dsp:txXfrm>
    </dsp:sp>
    <dsp:sp modelId="{DE8DF078-33B8-4BF8-86FF-8716BD158400}">
      <dsp:nvSpPr>
        <dsp:cNvPr id="0" name=""/>
        <dsp:cNvSpPr/>
      </dsp:nvSpPr>
      <dsp:spPr>
        <a:xfrm>
          <a:off x="4153249" y="19228"/>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MX" sz="900" b="1" kern="1200">
              <a:ln/>
              <a:latin typeface="Arial" panose="020B0604020202020204" pitchFamily="34" charset="0"/>
              <a:cs typeface="Arial" panose="020B0604020202020204" pitchFamily="34" charset="0"/>
            </a:rPr>
            <a:t>RELEVANCIA SOCIAL;</a:t>
          </a:r>
          <a:endParaRPr lang="es-MX" sz="900" kern="1200">
            <a:ln/>
            <a:latin typeface="Arial" panose="020B0604020202020204" pitchFamily="34" charset="0"/>
            <a:cs typeface="Arial" panose="020B0604020202020204" pitchFamily="34" charset="0"/>
          </a:endParaRPr>
        </a:p>
        <a:p>
          <a:pPr marL="0" lvl="0" indent="0" algn="ctr" defTabSz="400050">
            <a:lnSpc>
              <a:spcPct val="90000"/>
            </a:lnSpc>
            <a:spcBef>
              <a:spcPct val="0"/>
            </a:spcBef>
            <a:spcAft>
              <a:spcPct val="35000"/>
            </a:spcAft>
            <a:buNone/>
          </a:pPr>
          <a:r>
            <a:rPr lang="es-MX" sz="900" kern="1200">
              <a:ln/>
              <a:latin typeface="Arial" panose="020B0604020202020204" pitchFamily="34" charset="0"/>
              <a:cs typeface="Arial" panose="020B0604020202020204" pitchFamily="34" charset="0"/>
            </a:rPr>
            <a:t> Generación de mas de 50 mil empleos directos en México.</a:t>
          </a:r>
          <a:endParaRPr lang="es-MX" sz="900" kern="1200" dirty="0">
            <a:ln/>
            <a:latin typeface="Arial" panose="020B0604020202020204" pitchFamily="34" charset="0"/>
            <a:cs typeface="Arial" panose="020B0604020202020204" pitchFamily="34" charset="0"/>
          </a:endParaRPr>
        </a:p>
      </dsp:txBody>
      <dsp:txXfrm>
        <a:off x="4352491" y="218470"/>
        <a:ext cx="962027" cy="962027"/>
      </dsp:txXfrm>
    </dsp:sp>
    <dsp:sp modelId="{2E4621AC-64D7-4817-8447-2E746AD69280}">
      <dsp:nvSpPr>
        <dsp:cNvPr id="0" name=""/>
        <dsp:cNvSpPr/>
      </dsp:nvSpPr>
      <dsp:spPr>
        <a:xfrm rot="19800000">
          <a:off x="5395099" y="201536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s-MX" sz="900" kern="1200">
            <a:ln>
              <a:noFill/>
            </a:ln>
            <a:latin typeface="Arial" panose="020B0604020202020204" pitchFamily="34" charset="0"/>
            <a:cs typeface="Arial" panose="020B0604020202020204" pitchFamily="34" charset="0"/>
          </a:endParaRPr>
        </a:p>
      </dsp:txBody>
      <dsp:txXfrm>
        <a:off x="5590271" y="2017760"/>
        <a:ext cx="20544" cy="20544"/>
      </dsp:txXfrm>
    </dsp:sp>
    <dsp:sp modelId="{2821003C-7DD7-4319-84D8-9F5A71D9A0F3}">
      <dsp:nvSpPr>
        <dsp:cNvPr id="0" name=""/>
        <dsp:cNvSpPr/>
      </dsp:nvSpPr>
      <dsp:spPr>
        <a:xfrm>
          <a:off x="5687326" y="904927"/>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MX" sz="900" b="1" kern="1200">
              <a:ln/>
              <a:latin typeface="Arial" panose="020B0604020202020204" pitchFamily="34" charset="0"/>
              <a:cs typeface="Arial" panose="020B0604020202020204" pitchFamily="34" charset="0"/>
            </a:rPr>
            <a:t>RELEVANCIA ECONÓMICA;</a:t>
          </a:r>
          <a:endParaRPr lang="es-MX" sz="900" kern="1200">
            <a:ln/>
            <a:latin typeface="Arial" panose="020B0604020202020204" pitchFamily="34" charset="0"/>
            <a:cs typeface="Arial" panose="020B0604020202020204" pitchFamily="34" charset="0"/>
          </a:endParaRPr>
        </a:p>
        <a:p>
          <a:pPr marL="0" lvl="0" indent="0" algn="ctr" defTabSz="400050">
            <a:lnSpc>
              <a:spcPct val="90000"/>
            </a:lnSpc>
            <a:spcBef>
              <a:spcPct val="0"/>
            </a:spcBef>
            <a:spcAft>
              <a:spcPct val="35000"/>
            </a:spcAft>
            <a:buNone/>
          </a:pPr>
          <a:r>
            <a:rPr lang="es-MX" sz="900" kern="1200">
              <a:ln/>
              <a:latin typeface="Arial" panose="020B0604020202020204" pitchFamily="34" charset="0"/>
              <a:cs typeface="Arial" panose="020B0604020202020204" pitchFamily="34" charset="0"/>
            </a:rPr>
            <a:t> Valuación del mercado en México es de 6,686 millones de dólares </a:t>
          </a:r>
          <a:endParaRPr lang="es-MX" sz="900" kern="1200" dirty="0">
            <a:ln/>
            <a:latin typeface="Arial" panose="020B0604020202020204" pitchFamily="34" charset="0"/>
            <a:cs typeface="Arial" panose="020B0604020202020204" pitchFamily="34" charset="0"/>
          </a:endParaRPr>
        </a:p>
      </dsp:txBody>
      <dsp:txXfrm>
        <a:off x="5886568" y="1104169"/>
        <a:ext cx="962027" cy="962027"/>
      </dsp:txXfrm>
    </dsp:sp>
    <dsp:sp modelId="{21790C95-E161-41E9-92F9-0276BBB8D424}">
      <dsp:nvSpPr>
        <dsp:cNvPr id="0" name=""/>
        <dsp:cNvSpPr/>
      </dsp:nvSpPr>
      <dsp:spPr>
        <a:xfrm rot="1800000">
          <a:off x="5395099" y="290106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s-MX" sz="900" kern="1200">
            <a:ln>
              <a:noFill/>
            </a:ln>
            <a:latin typeface="Arial" panose="020B0604020202020204" pitchFamily="34" charset="0"/>
            <a:cs typeface="Arial" panose="020B0604020202020204" pitchFamily="34" charset="0"/>
          </a:endParaRPr>
        </a:p>
      </dsp:txBody>
      <dsp:txXfrm>
        <a:off x="5590271" y="2903460"/>
        <a:ext cx="20544" cy="20544"/>
      </dsp:txXfrm>
    </dsp:sp>
    <dsp:sp modelId="{A7BCD9E7-36ED-42F9-9119-A7484136E10B}">
      <dsp:nvSpPr>
        <dsp:cNvPr id="0" name=""/>
        <dsp:cNvSpPr/>
      </dsp:nvSpPr>
      <dsp:spPr>
        <a:xfrm>
          <a:off x="5687326" y="2676327"/>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MX" sz="900" b="1" kern="1200">
              <a:ln/>
              <a:latin typeface="Arial" panose="020B0604020202020204" pitchFamily="34" charset="0"/>
              <a:cs typeface="Arial" panose="020B0604020202020204" pitchFamily="34" charset="0"/>
            </a:rPr>
            <a:t> DESARROLLO DE CIENCIA Y TECNOLOGÍA;</a:t>
          </a:r>
          <a:r>
            <a:rPr lang="es-MX" sz="900" kern="1200">
              <a:ln/>
              <a:latin typeface="Arial" panose="020B0604020202020204" pitchFamily="34" charset="0"/>
              <a:cs typeface="Arial" panose="020B0604020202020204" pitchFamily="34" charset="0"/>
            </a:rPr>
            <a:t> </a:t>
          </a:r>
        </a:p>
        <a:p>
          <a:pPr marL="0" lvl="0" indent="0" algn="ctr" defTabSz="400050">
            <a:lnSpc>
              <a:spcPct val="90000"/>
            </a:lnSpc>
            <a:spcBef>
              <a:spcPct val="0"/>
            </a:spcBef>
            <a:spcAft>
              <a:spcPct val="35000"/>
            </a:spcAft>
            <a:buNone/>
          </a:pPr>
          <a:r>
            <a:rPr lang="es-MX" sz="900" kern="1200">
              <a:ln/>
              <a:latin typeface="Arial" panose="020B0604020202020204" pitchFamily="34" charset="0"/>
              <a:cs typeface="Arial" panose="020B0604020202020204" pitchFamily="34" charset="0"/>
            </a:rPr>
            <a:t>CIDESI, CINVESTAV, CIDETEQ. CENAM, CAT,CIATEQ,CICATA.</a:t>
          </a:r>
          <a:endParaRPr lang="es-MX" sz="900" kern="1200" dirty="0">
            <a:ln/>
            <a:latin typeface="Arial" panose="020B0604020202020204" pitchFamily="34" charset="0"/>
            <a:cs typeface="Arial" panose="020B0604020202020204" pitchFamily="34" charset="0"/>
          </a:endParaRPr>
        </a:p>
      </dsp:txBody>
      <dsp:txXfrm>
        <a:off x="5886568" y="2875569"/>
        <a:ext cx="962027" cy="962027"/>
      </dsp:txXfrm>
    </dsp:sp>
    <dsp:sp modelId="{E3FC90CC-A37E-47B5-B5F7-FA1BF1892ACA}">
      <dsp:nvSpPr>
        <dsp:cNvPr id="0" name=""/>
        <dsp:cNvSpPr/>
      </dsp:nvSpPr>
      <dsp:spPr>
        <a:xfrm rot="5400000">
          <a:off x="4628060" y="334391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s-MX" sz="900" kern="1200">
            <a:ln>
              <a:noFill/>
            </a:ln>
            <a:latin typeface="Arial" panose="020B0604020202020204" pitchFamily="34" charset="0"/>
            <a:cs typeface="Arial" panose="020B0604020202020204" pitchFamily="34" charset="0"/>
          </a:endParaRPr>
        </a:p>
      </dsp:txBody>
      <dsp:txXfrm>
        <a:off x="4823232" y="3346310"/>
        <a:ext cx="20544" cy="20544"/>
      </dsp:txXfrm>
    </dsp:sp>
    <dsp:sp modelId="{ABB3AA62-1CD8-4512-923D-C3A65FC905A6}">
      <dsp:nvSpPr>
        <dsp:cNvPr id="0" name=""/>
        <dsp:cNvSpPr/>
      </dsp:nvSpPr>
      <dsp:spPr>
        <a:xfrm>
          <a:off x="4153249" y="3562026"/>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MX" sz="900" b="1" kern="1200" dirty="0">
              <a:ln/>
              <a:latin typeface="Arial" panose="020B0604020202020204" pitchFamily="34" charset="0"/>
              <a:cs typeface="Arial" panose="020B0604020202020204" pitchFamily="34" charset="0"/>
            </a:rPr>
            <a:t>APORTE AL CONOCIMIENTO;</a:t>
          </a:r>
          <a:endParaRPr lang="es-MX" sz="900" kern="1200" dirty="0">
            <a:ln/>
            <a:latin typeface="Arial" panose="020B0604020202020204" pitchFamily="34" charset="0"/>
            <a:cs typeface="Arial" panose="020B0604020202020204" pitchFamily="34" charset="0"/>
          </a:endParaRPr>
        </a:p>
        <a:p>
          <a:pPr marL="0" lvl="0" indent="0" algn="ctr" defTabSz="400050">
            <a:lnSpc>
              <a:spcPct val="90000"/>
            </a:lnSpc>
            <a:spcBef>
              <a:spcPct val="0"/>
            </a:spcBef>
            <a:spcAft>
              <a:spcPct val="35000"/>
            </a:spcAft>
            <a:buNone/>
          </a:pPr>
          <a:r>
            <a:rPr lang="es-MX" sz="900" kern="1200" dirty="0">
              <a:ln/>
              <a:latin typeface="Arial" panose="020B0604020202020204" pitchFamily="34" charset="0"/>
              <a:cs typeface="Arial" panose="020B0604020202020204" pitchFamily="34" charset="0"/>
            </a:rPr>
            <a:t>  *Limitadas investigaciones *Aporte prescriptivo</a:t>
          </a:r>
        </a:p>
        <a:p>
          <a:pPr marL="0" lvl="0" indent="0" algn="ctr" defTabSz="400050">
            <a:lnSpc>
              <a:spcPct val="90000"/>
            </a:lnSpc>
            <a:spcBef>
              <a:spcPct val="0"/>
            </a:spcBef>
            <a:spcAft>
              <a:spcPct val="35000"/>
            </a:spcAft>
            <a:buNone/>
          </a:pPr>
          <a:r>
            <a:rPr lang="es-MX" sz="900" kern="1200" dirty="0">
              <a:ln/>
              <a:latin typeface="Arial" panose="020B0604020202020204" pitchFamily="34" charset="0"/>
              <a:cs typeface="Arial" panose="020B0604020202020204" pitchFamily="34" charset="0"/>
            </a:rPr>
            <a:t>*Conocimiento de valor estratégico</a:t>
          </a:r>
        </a:p>
        <a:p>
          <a:pPr marL="0" lvl="0" indent="0" algn="ctr" defTabSz="400050">
            <a:lnSpc>
              <a:spcPct val="90000"/>
            </a:lnSpc>
            <a:spcBef>
              <a:spcPct val="0"/>
            </a:spcBef>
            <a:spcAft>
              <a:spcPct val="35000"/>
            </a:spcAft>
            <a:buNone/>
          </a:pPr>
          <a:r>
            <a:rPr lang="es-MX" sz="900" kern="1200" dirty="0">
              <a:ln/>
              <a:latin typeface="Arial" panose="020B0604020202020204" pitchFamily="34" charset="0"/>
              <a:cs typeface="Arial" panose="020B0604020202020204" pitchFamily="34" charset="0"/>
            </a:rPr>
            <a:t>(Macías, 2013).</a:t>
          </a:r>
        </a:p>
      </dsp:txBody>
      <dsp:txXfrm>
        <a:off x="4352491" y="3761268"/>
        <a:ext cx="962027" cy="962027"/>
      </dsp:txXfrm>
    </dsp:sp>
    <dsp:sp modelId="{D902BE8F-1363-488C-9C04-7404DDE944DE}">
      <dsp:nvSpPr>
        <dsp:cNvPr id="0" name=""/>
        <dsp:cNvSpPr/>
      </dsp:nvSpPr>
      <dsp:spPr>
        <a:xfrm rot="9000000">
          <a:off x="3861022" y="290106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rot="10800000">
        <a:off x="4056194" y="2903460"/>
        <a:ext cx="20544" cy="20544"/>
      </dsp:txXfrm>
    </dsp:sp>
    <dsp:sp modelId="{125AC5CF-DCD0-41E4-B64D-5E0A7766E551}">
      <dsp:nvSpPr>
        <dsp:cNvPr id="0" name=""/>
        <dsp:cNvSpPr/>
      </dsp:nvSpPr>
      <dsp:spPr>
        <a:xfrm>
          <a:off x="2619172" y="2676327"/>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MX" sz="900" kern="1200" dirty="0">
              <a:ln/>
              <a:latin typeface="Arial" panose="020B0604020202020204" pitchFamily="34" charset="0"/>
              <a:cs typeface="Arial" panose="020B0604020202020204" pitchFamily="34" charset="0"/>
            </a:rPr>
            <a:t>Coadyuvar a la ultima Agenda planteada por </a:t>
          </a:r>
          <a:r>
            <a:rPr lang="es-MX" sz="900" kern="1200" dirty="0" err="1">
              <a:ln/>
              <a:latin typeface="Arial" panose="020B0604020202020204" pitchFamily="34" charset="0"/>
              <a:cs typeface="Arial" panose="020B0604020202020204" pitchFamily="34" charset="0"/>
            </a:rPr>
            <a:t>ProMéxico</a:t>
          </a:r>
          <a:r>
            <a:rPr lang="es-MX" sz="900" kern="1200" dirty="0">
              <a:ln/>
              <a:latin typeface="Arial" panose="020B0604020202020204" pitchFamily="34" charset="0"/>
              <a:cs typeface="Arial" panose="020B0604020202020204" pitchFamily="34" charset="0"/>
            </a:rPr>
            <a:t> (2014) para el crecimiento del sector MRO</a:t>
          </a:r>
        </a:p>
      </dsp:txBody>
      <dsp:txXfrm>
        <a:off x="2818414" y="2875569"/>
        <a:ext cx="962027" cy="962027"/>
      </dsp:txXfrm>
    </dsp:sp>
    <dsp:sp modelId="{3DF42E30-E699-4031-A5A6-E14653357D97}">
      <dsp:nvSpPr>
        <dsp:cNvPr id="0" name=""/>
        <dsp:cNvSpPr/>
      </dsp:nvSpPr>
      <dsp:spPr>
        <a:xfrm rot="12600000">
          <a:off x="3861022" y="2015366"/>
          <a:ext cx="410888" cy="25332"/>
        </a:xfrm>
        <a:custGeom>
          <a:avLst/>
          <a:gdLst/>
          <a:ahLst/>
          <a:cxnLst/>
          <a:rect l="0" t="0" r="0" b="0"/>
          <a:pathLst>
            <a:path>
              <a:moveTo>
                <a:pt x="0" y="12666"/>
              </a:moveTo>
              <a:lnTo>
                <a:pt x="410888" y="126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rot="10800000">
        <a:off x="4056194" y="2017760"/>
        <a:ext cx="20544" cy="20544"/>
      </dsp:txXfrm>
    </dsp:sp>
    <dsp:sp modelId="{3F914DEB-181C-4B48-BDB2-80CC818A7815}">
      <dsp:nvSpPr>
        <dsp:cNvPr id="0" name=""/>
        <dsp:cNvSpPr/>
      </dsp:nvSpPr>
      <dsp:spPr>
        <a:xfrm>
          <a:off x="2619172" y="904927"/>
          <a:ext cx="1360511" cy="136051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MX" sz="900" b="1" kern="1200">
              <a:ln/>
              <a:latin typeface="Arial" panose="020B0604020202020204" pitchFamily="34" charset="0"/>
              <a:cs typeface="Arial" panose="020B0604020202020204" pitchFamily="34" charset="0"/>
            </a:rPr>
            <a:t>PRONACE</a:t>
          </a:r>
          <a:r>
            <a:rPr lang="es-MX" sz="900" kern="1200">
              <a:ln/>
              <a:latin typeface="Arial" panose="020B0604020202020204" pitchFamily="34" charset="0"/>
              <a:cs typeface="Arial" panose="020B0604020202020204" pitchFamily="34" charset="0"/>
            </a:rPr>
            <a:t>; </a:t>
          </a:r>
          <a:r>
            <a:rPr lang="es-MX" sz="900" kern="1200" dirty="0">
              <a:ln/>
              <a:latin typeface="Arial" panose="020B0604020202020204" pitchFamily="34" charset="0"/>
              <a:cs typeface="Arial" panose="020B0604020202020204" pitchFamily="34" charset="0"/>
            </a:rPr>
            <a:t>Sistemas Socio-Ecológicos </a:t>
          </a:r>
        </a:p>
      </dsp:txBody>
      <dsp:txXfrm>
        <a:off x="2818414" y="1104169"/>
        <a:ext cx="962027" cy="9620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04A4A4-B554-4B49-B073-9DC2F92BBDCA}">
      <dsp:nvSpPr>
        <dsp:cNvPr id="0" name=""/>
        <dsp:cNvSpPr/>
      </dsp:nvSpPr>
      <dsp:spPr>
        <a:xfrm>
          <a:off x="1306530" y="0"/>
          <a:ext cx="4502499" cy="450249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MX" sz="1800" kern="1200" dirty="0">
              <a:latin typeface="Bodoni MT Condensed" panose="02070606080606020203" pitchFamily="18" charset="0"/>
            </a:rPr>
            <a:t>Teoría General de Sistemas</a:t>
          </a:r>
        </a:p>
      </dsp:txBody>
      <dsp:txXfrm>
        <a:off x="2928331" y="225124"/>
        <a:ext cx="1258898" cy="675374"/>
      </dsp:txXfrm>
    </dsp:sp>
    <dsp:sp modelId="{25FBAA86-967C-4CCC-B7C1-11681F2BCF21}">
      <dsp:nvSpPr>
        <dsp:cNvPr id="0" name=""/>
        <dsp:cNvSpPr/>
      </dsp:nvSpPr>
      <dsp:spPr>
        <a:xfrm>
          <a:off x="1756780" y="900499"/>
          <a:ext cx="3601999" cy="360199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MX" sz="1800" kern="1200" dirty="0">
              <a:latin typeface="Bodoni MT Condensed" panose="02070606080606020203" pitchFamily="18" charset="0"/>
            </a:rPr>
            <a:t>Gestión Tecnológica</a:t>
          </a:r>
        </a:p>
      </dsp:txBody>
      <dsp:txXfrm>
        <a:off x="2928331" y="1116619"/>
        <a:ext cx="1258898" cy="648359"/>
      </dsp:txXfrm>
    </dsp:sp>
    <dsp:sp modelId="{1511CC74-BA37-4773-9110-C6077AEA32EE}">
      <dsp:nvSpPr>
        <dsp:cNvPr id="0" name=""/>
        <dsp:cNvSpPr/>
      </dsp:nvSpPr>
      <dsp:spPr>
        <a:xfrm>
          <a:off x="2207030" y="1800999"/>
          <a:ext cx="2701499" cy="270149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MX" sz="1800" kern="1200" dirty="0">
              <a:latin typeface="Bodoni MT Condensed" panose="02070606080606020203" pitchFamily="18" charset="0"/>
            </a:rPr>
            <a:t>Prospectiva</a:t>
          </a:r>
        </a:p>
      </dsp:txBody>
      <dsp:txXfrm>
        <a:off x="2928331" y="2003612"/>
        <a:ext cx="1258898" cy="607837"/>
      </dsp:txXfrm>
    </dsp:sp>
    <dsp:sp modelId="{185F4D54-9FB8-445C-9718-E06A7517FA3B}">
      <dsp:nvSpPr>
        <dsp:cNvPr id="0" name=""/>
        <dsp:cNvSpPr/>
      </dsp:nvSpPr>
      <dsp:spPr>
        <a:xfrm>
          <a:off x="2657280" y="2701499"/>
          <a:ext cx="1800999" cy="1800999"/>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MX" sz="1800" kern="1200" dirty="0">
              <a:latin typeface="Bodoni MT Condensed" panose="02070606080606020203" pitchFamily="18" charset="0"/>
            </a:rPr>
            <a:t>Escenarios</a:t>
          </a:r>
        </a:p>
      </dsp:txBody>
      <dsp:txXfrm>
        <a:off x="2921030" y="3151749"/>
        <a:ext cx="1273499" cy="900499"/>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91D97B-DC2E-47C8-8ED5-8F2896D4B91C}" type="datetimeFigureOut">
              <a:rPr lang="es-MX" smtClean="0"/>
              <a:t>26/05/23</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A02DF-8CA0-41F7-9FAF-62334F9C8455}" type="slidenum">
              <a:rPr lang="es-MX" smtClean="0"/>
              <a:t>‹Nº›</a:t>
            </a:fld>
            <a:endParaRPr lang="es-MX"/>
          </a:p>
        </p:txBody>
      </p:sp>
    </p:spTree>
    <p:extLst>
      <p:ext uri="{BB962C8B-B14F-4D97-AF65-F5344CB8AC3E}">
        <p14:creationId xmlns:p14="http://schemas.microsoft.com/office/powerpoint/2010/main" val="204967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11</a:t>
            </a:fld>
            <a:endParaRPr lang="es-MX"/>
          </a:p>
        </p:txBody>
      </p:sp>
    </p:spTree>
    <p:extLst>
      <p:ext uri="{BB962C8B-B14F-4D97-AF65-F5344CB8AC3E}">
        <p14:creationId xmlns:p14="http://schemas.microsoft.com/office/powerpoint/2010/main" val="2068310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20</a:t>
            </a:fld>
            <a:endParaRPr lang="es-MX"/>
          </a:p>
        </p:txBody>
      </p:sp>
    </p:spTree>
    <p:extLst>
      <p:ext uri="{BB962C8B-B14F-4D97-AF65-F5344CB8AC3E}">
        <p14:creationId xmlns:p14="http://schemas.microsoft.com/office/powerpoint/2010/main" val="2914963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21</a:t>
            </a:fld>
            <a:endParaRPr lang="es-MX"/>
          </a:p>
        </p:txBody>
      </p:sp>
    </p:spTree>
    <p:extLst>
      <p:ext uri="{BB962C8B-B14F-4D97-AF65-F5344CB8AC3E}">
        <p14:creationId xmlns:p14="http://schemas.microsoft.com/office/powerpoint/2010/main" val="4019365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12</a:t>
            </a:fld>
            <a:endParaRPr lang="es-MX"/>
          </a:p>
        </p:txBody>
      </p:sp>
    </p:spTree>
    <p:extLst>
      <p:ext uri="{BB962C8B-B14F-4D97-AF65-F5344CB8AC3E}">
        <p14:creationId xmlns:p14="http://schemas.microsoft.com/office/powerpoint/2010/main" val="163137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13</a:t>
            </a:fld>
            <a:endParaRPr lang="es-MX"/>
          </a:p>
        </p:txBody>
      </p:sp>
    </p:spTree>
    <p:extLst>
      <p:ext uri="{BB962C8B-B14F-4D97-AF65-F5344CB8AC3E}">
        <p14:creationId xmlns:p14="http://schemas.microsoft.com/office/powerpoint/2010/main" val="1629626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14</a:t>
            </a:fld>
            <a:endParaRPr lang="es-MX"/>
          </a:p>
        </p:txBody>
      </p:sp>
    </p:spTree>
    <p:extLst>
      <p:ext uri="{BB962C8B-B14F-4D97-AF65-F5344CB8AC3E}">
        <p14:creationId xmlns:p14="http://schemas.microsoft.com/office/powerpoint/2010/main" val="2788564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15</a:t>
            </a:fld>
            <a:endParaRPr lang="es-MX"/>
          </a:p>
        </p:txBody>
      </p:sp>
    </p:spTree>
    <p:extLst>
      <p:ext uri="{BB962C8B-B14F-4D97-AF65-F5344CB8AC3E}">
        <p14:creationId xmlns:p14="http://schemas.microsoft.com/office/powerpoint/2010/main" val="364275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16</a:t>
            </a:fld>
            <a:endParaRPr lang="es-MX"/>
          </a:p>
        </p:txBody>
      </p:sp>
    </p:spTree>
    <p:extLst>
      <p:ext uri="{BB962C8B-B14F-4D97-AF65-F5344CB8AC3E}">
        <p14:creationId xmlns:p14="http://schemas.microsoft.com/office/powerpoint/2010/main" val="4074960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17</a:t>
            </a:fld>
            <a:endParaRPr lang="es-MX"/>
          </a:p>
        </p:txBody>
      </p:sp>
    </p:spTree>
    <p:extLst>
      <p:ext uri="{BB962C8B-B14F-4D97-AF65-F5344CB8AC3E}">
        <p14:creationId xmlns:p14="http://schemas.microsoft.com/office/powerpoint/2010/main" val="3323709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18</a:t>
            </a:fld>
            <a:endParaRPr lang="es-MX"/>
          </a:p>
        </p:txBody>
      </p:sp>
    </p:spTree>
    <p:extLst>
      <p:ext uri="{BB962C8B-B14F-4D97-AF65-F5344CB8AC3E}">
        <p14:creationId xmlns:p14="http://schemas.microsoft.com/office/powerpoint/2010/main" val="4181110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A1A02DF-8CA0-41F7-9FAF-62334F9C8455}" type="slidenum">
              <a:rPr lang="es-MX" smtClean="0"/>
              <a:t>19</a:t>
            </a:fld>
            <a:endParaRPr lang="es-MX"/>
          </a:p>
        </p:txBody>
      </p:sp>
    </p:spTree>
    <p:extLst>
      <p:ext uri="{BB962C8B-B14F-4D97-AF65-F5344CB8AC3E}">
        <p14:creationId xmlns:p14="http://schemas.microsoft.com/office/powerpoint/2010/main" val="917117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BE3F8E-B64D-354F-8760-F963BA0DAF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BEC0DF-F923-C843-B3C4-2AF9228084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F1C0DF7-FC57-914C-8DCC-BB65DEEDC653}"/>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5" name="Marcador de pie de página 4">
            <a:extLst>
              <a:ext uri="{FF2B5EF4-FFF2-40B4-BE49-F238E27FC236}">
                <a16:creationId xmlns:a16="http://schemas.microsoft.com/office/drawing/2014/main" id="{8BED087F-78F3-F344-AA22-5BFFDE2155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727E845-DE3A-5643-BBD5-D781F6974C5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471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79371C-0A2D-FC41-BC3F-2A9716852FB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E025B02-0CA5-C148-87E2-E960CF95A9CD}"/>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1BFF75C-BB54-2D49-A806-9061C6F91DE9}"/>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5" name="Marcador de pie de página 4">
            <a:extLst>
              <a:ext uri="{FF2B5EF4-FFF2-40B4-BE49-F238E27FC236}">
                <a16:creationId xmlns:a16="http://schemas.microsoft.com/office/drawing/2014/main" id="{BD24F091-74D0-5C40-8D83-97F7EAD791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983D353-7565-444E-ABAC-9E577EBD3D4D}"/>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2883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E0522FD-F958-1249-A15F-3D58241F34B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3FBA2CE-DF9A-C54D-9701-ADF278AFE32D}"/>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C077ADB-F064-3B48-A37D-C86442E9FBAD}"/>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5" name="Marcador de pie de página 4">
            <a:extLst>
              <a:ext uri="{FF2B5EF4-FFF2-40B4-BE49-F238E27FC236}">
                <a16:creationId xmlns:a16="http://schemas.microsoft.com/office/drawing/2014/main" id="{F3E276E8-4100-A64A-B0C2-058891BC1F0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2F28F17-20ED-0646-AEFA-430ED8F21C8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258673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976538-C34E-E34A-BEA6-3C734E3876D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FDA24A8-BE88-8949-B33F-C9EC279E9EE5}"/>
              </a:ext>
            </a:extLst>
          </p:cNvPr>
          <p:cNvSpPr>
            <a:spLocks noGrp="1"/>
          </p:cNvSpPr>
          <p:nvPr>
            <p:ph idx="1"/>
          </p:nvPr>
        </p:nvSpPr>
        <p:spPr/>
        <p:txBody>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20D6BB1-2B99-C94F-BC5E-4C007C860518}"/>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5" name="Marcador de pie de página 4">
            <a:extLst>
              <a:ext uri="{FF2B5EF4-FFF2-40B4-BE49-F238E27FC236}">
                <a16:creationId xmlns:a16="http://schemas.microsoft.com/office/drawing/2014/main" id="{2B18B3B9-CCB7-8641-AD03-CAB9507B718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C62F79-496C-6641-984F-FBEAC0D22E7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7298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6065C-2B49-5841-ADC1-7B8ED9D75D8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C41F125-CC6F-EB45-AA8D-781E84D41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DD2602F2-90F7-DA4A-B173-C80208187D6C}"/>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5" name="Marcador de pie de página 4">
            <a:extLst>
              <a:ext uri="{FF2B5EF4-FFF2-40B4-BE49-F238E27FC236}">
                <a16:creationId xmlns:a16="http://schemas.microsoft.com/office/drawing/2014/main" id="{25F659BB-A32A-2044-A224-6BAE96D62F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31E6B2-6ADD-5944-B249-9F57498F858E}"/>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08363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B47E5-36CB-0748-A1F3-C33AB323331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105170-3ABF-0545-9B6D-3A4F836ADC47}"/>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5B3B8B19-D3D7-7748-8E3F-48DD703EA3D7}"/>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9215E4C3-94BB-A74E-B8A2-591023FB3375}"/>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6" name="Marcador de pie de página 5">
            <a:extLst>
              <a:ext uri="{FF2B5EF4-FFF2-40B4-BE49-F238E27FC236}">
                <a16:creationId xmlns:a16="http://schemas.microsoft.com/office/drawing/2014/main" id="{BEB7F58A-D6BF-5945-BCC8-5BCCE26C9AD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F4BD9D9-2642-9649-8D0B-A1D63323DC0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9451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DC8CF-B1E9-994B-9076-B7620E0984C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EB7945F-BBF4-6243-8826-A2EADB1A5D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6702A1BE-F833-4E46-9668-F158C9FF5EF5}"/>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MX"/>
          </a:p>
        </p:txBody>
      </p:sp>
      <p:sp>
        <p:nvSpPr>
          <p:cNvPr id="5" name="Marcador de texto 4">
            <a:extLst>
              <a:ext uri="{FF2B5EF4-FFF2-40B4-BE49-F238E27FC236}">
                <a16:creationId xmlns:a16="http://schemas.microsoft.com/office/drawing/2014/main" id="{7995B65E-8D70-6341-B26D-8C2AE08BF2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6" name="Marcador de contenido 5">
            <a:extLst>
              <a:ext uri="{FF2B5EF4-FFF2-40B4-BE49-F238E27FC236}">
                <a16:creationId xmlns:a16="http://schemas.microsoft.com/office/drawing/2014/main" id="{A0FD4145-D036-0A4B-BF8C-6C8AD0CD76D3}"/>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MX"/>
          </a:p>
        </p:txBody>
      </p:sp>
      <p:sp>
        <p:nvSpPr>
          <p:cNvPr id="7" name="Marcador de fecha 6">
            <a:extLst>
              <a:ext uri="{FF2B5EF4-FFF2-40B4-BE49-F238E27FC236}">
                <a16:creationId xmlns:a16="http://schemas.microsoft.com/office/drawing/2014/main" id="{5968AD44-D7C4-A743-B2D8-05350A1C5915}"/>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8" name="Marcador de pie de página 7">
            <a:extLst>
              <a:ext uri="{FF2B5EF4-FFF2-40B4-BE49-F238E27FC236}">
                <a16:creationId xmlns:a16="http://schemas.microsoft.com/office/drawing/2014/main" id="{919B0355-B6E8-4446-8540-AED3F77072C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ADA5C0A-4623-0943-B6BB-280650ABE189}"/>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76747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76DC1-79B9-9640-8BBA-EFD560D361E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61E8593-9CA9-2B4E-B0AC-031D2F4C2085}"/>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4" name="Marcador de pie de página 3">
            <a:extLst>
              <a:ext uri="{FF2B5EF4-FFF2-40B4-BE49-F238E27FC236}">
                <a16:creationId xmlns:a16="http://schemas.microsoft.com/office/drawing/2014/main" id="{EAD2B79E-3403-9D45-9A15-8ADAE3D86D7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3646AC9-1951-7948-A44F-F799A6B35E2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8774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DA5A6A-137F-0B48-8C69-ECE4E2C4EAB9}"/>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3" name="Marcador de pie de página 2">
            <a:extLst>
              <a:ext uri="{FF2B5EF4-FFF2-40B4-BE49-F238E27FC236}">
                <a16:creationId xmlns:a16="http://schemas.microsoft.com/office/drawing/2014/main" id="{4DA162D5-77DC-3B40-8A18-2A1BAD82F25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9DEF420-D368-804E-8CC4-3B0082D98E36}"/>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94707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4E4B2-94E9-6B45-82CB-D187F0124EC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5E26CB-E6C6-484D-9632-3E6542973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MX"/>
          </a:p>
        </p:txBody>
      </p:sp>
      <p:sp>
        <p:nvSpPr>
          <p:cNvPr id="4" name="Marcador de texto 3">
            <a:extLst>
              <a:ext uri="{FF2B5EF4-FFF2-40B4-BE49-F238E27FC236}">
                <a16:creationId xmlns:a16="http://schemas.microsoft.com/office/drawing/2014/main" id="{6565E088-52C4-6F44-9CC8-5828ACF45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F43BB6C0-8EFA-4345-9CE4-739FC282FE8E}"/>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6" name="Marcador de pie de página 5">
            <a:extLst>
              <a:ext uri="{FF2B5EF4-FFF2-40B4-BE49-F238E27FC236}">
                <a16:creationId xmlns:a16="http://schemas.microsoft.com/office/drawing/2014/main" id="{6F930AC1-E5D4-234D-9072-62DA61F2791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7D3BA5F-A0F4-864F-BE18-9564FF8D0360}"/>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03666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14FC52-D32C-B44D-BB5D-9D836FFF76F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7B426BE-E3EA-304F-A841-9B1734C43A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E8E9A57-5918-6046-980E-A0D85C82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5E63B259-7060-3940-9422-D4CE618A1BCE}"/>
              </a:ext>
            </a:extLst>
          </p:cNvPr>
          <p:cNvSpPr>
            <a:spLocks noGrp="1"/>
          </p:cNvSpPr>
          <p:nvPr>
            <p:ph type="dt" sz="half" idx="10"/>
          </p:nvPr>
        </p:nvSpPr>
        <p:spPr/>
        <p:txBody>
          <a:bodyPr/>
          <a:lstStyle/>
          <a:p>
            <a:fld id="{E55EF622-0C42-F146-9702-1A81A6D276A8}" type="datetimeFigureOut">
              <a:rPr lang="es-MX" smtClean="0"/>
              <a:t>26/05/23</a:t>
            </a:fld>
            <a:endParaRPr lang="es-MX"/>
          </a:p>
        </p:txBody>
      </p:sp>
      <p:sp>
        <p:nvSpPr>
          <p:cNvPr id="6" name="Marcador de pie de página 5">
            <a:extLst>
              <a:ext uri="{FF2B5EF4-FFF2-40B4-BE49-F238E27FC236}">
                <a16:creationId xmlns:a16="http://schemas.microsoft.com/office/drawing/2014/main" id="{751705E8-E4DC-5A46-8CD4-EB8D5B00163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9FBD902-C969-E246-82E6-5A9F269B838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65033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00011B3-7F0E-4243-99A6-06C2425B4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FD8F3BE-C11C-8D47-B84D-A8034186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32235E94-BC77-C74A-A205-D4D5CFCB09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EF622-0C42-F146-9702-1A81A6D276A8}" type="datetimeFigureOut">
              <a:rPr lang="es-MX" smtClean="0"/>
              <a:t>26/05/23</a:t>
            </a:fld>
            <a:endParaRPr lang="es-MX"/>
          </a:p>
        </p:txBody>
      </p:sp>
      <p:sp>
        <p:nvSpPr>
          <p:cNvPr id="5" name="Marcador de pie de página 4">
            <a:extLst>
              <a:ext uri="{FF2B5EF4-FFF2-40B4-BE49-F238E27FC236}">
                <a16:creationId xmlns:a16="http://schemas.microsoft.com/office/drawing/2014/main" id="{1308FE7F-5DF1-4C4C-9045-5946C08A93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276DA39-72F3-3D45-9B01-68DCA18D19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FA426-29AE-B94E-98D6-D93EE2BA709C}" type="slidenum">
              <a:rPr lang="es-MX" smtClean="0"/>
              <a:t>‹Nº›</a:t>
            </a:fld>
            <a:endParaRPr lang="es-MX"/>
          </a:p>
        </p:txBody>
      </p:sp>
    </p:spTree>
    <p:extLst>
      <p:ext uri="{BB962C8B-B14F-4D97-AF65-F5344CB8AC3E}">
        <p14:creationId xmlns:p14="http://schemas.microsoft.com/office/powerpoint/2010/main" val="1286824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jp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9.xml"/><Relationship Id="rId7" Type="http://schemas.openxmlformats.org/officeDocument/2006/relationships/oleObject" Target="file:///C:/Users/moy/Desktop/CIGECOM%202023/Matriz%20de%20Juegos%20de%20Actores%20Clave.pdf"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notesSlide" Target="../notesSlides/notesSlide10.xml"/><Relationship Id="rId7" Type="http://schemas.openxmlformats.org/officeDocument/2006/relationships/oleObject" Target="file:///C:/Users/moy/Desktop/CIGECOM%202023/Matriz%20de%20Escenarios.pdf"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5D4DC33A-47BD-0948-B93B-EB53944B523D}"/>
              </a:ext>
            </a:extLst>
          </p:cNvPr>
          <p:cNvSpPr txBox="1"/>
          <p:nvPr/>
        </p:nvSpPr>
        <p:spPr>
          <a:xfrm>
            <a:off x="0" y="2517868"/>
            <a:ext cx="12192000" cy="1754326"/>
          </a:xfrm>
          <a:prstGeom prst="rect">
            <a:avLst/>
          </a:prstGeom>
          <a:noFill/>
        </p:spPr>
        <p:txBody>
          <a:bodyPr wrap="square" rtlCol="0">
            <a:spAutoFit/>
          </a:bodyPr>
          <a:lstStyle/>
          <a:p>
            <a:pPr algn="ctr"/>
            <a:r>
              <a:rPr lang="es-MX" sz="5400" b="1" dirty="0"/>
              <a:t>Estudio Prospectivo de la Industria de Mantenimiento Aéreo en Querétaro</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0" y="4902200"/>
            <a:ext cx="12192000" cy="461665"/>
          </a:xfrm>
          <a:prstGeom prst="rect">
            <a:avLst/>
          </a:prstGeom>
          <a:noFill/>
        </p:spPr>
        <p:txBody>
          <a:bodyPr wrap="square" rtlCol="0">
            <a:spAutoFit/>
          </a:bodyPr>
          <a:lstStyle/>
          <a:p>
            <a:pPr algn="ctr"/>
            <a:r>
              <a:rPr lang="es-MX" sz="2400" b="1" i="1" dirty="0"/>
              <a:t>Moisés Gómez Salazar</a:t>
            </a:r>
          </a:p>
        </p:txBody>
      </p:sp>
      <p:sp>
        <p:nvSpPr>
          <p:cNvPr id="16" name="CuadroTexto 15">
            <a:extLst>
              <a:ext uri="{FF2B5EF4-FFF2-40B4-BE49-F238E27FC236}">
                <a16:creationId xmlns:a16="http://schemas.microsoft.com/office/drawing/2014/main" id="{99E41E08-BEB2-954D-8483-03B9ED33950B}"/>
              </a:ext>
            </a:extLst>
          </p:cNvPr>
          <p:cNvSpPr txBox="1"/>
          <p:nvPr/>
        </p:nvSpPr>
        <p:spPr>
          <a:xfrm>
            <a:off x="0" y="5623068"/>
            <a:ext cx="12192000" cy="707886"/>
          </a:xfrm>
          <a:prstGeom prst="rect">
            <a:avLst/>
          </a:prstGeom>
          <a:noFill/>
        </p:spPr>
        <p:txBody>
          <a:bodyPr wrap="square" rtlCol="0">
            <a:spAutoFit/>
          </a:bodyPr>
          <a:lstStyle/>
          <a:p>
            <a:pPr algn="ctr"/>
            <a:r>
              <a:rPr lang="es-MX" sz="2000" b="1" i="1" dirty="0"/>
              <a:t>DIRECTOR DE TESIS</a:t>
            </a:r>
          </a:p>
          <a:p>
            <a:pPr algn="ctr"/>
            <a:r>
              <a:rPr lang="es-MX" sz="2000" b="1" i="1" dirty="0"/>
              <a:t>Almaraz Rodríguez, Dr. Ignacio</a:t>
            </a:r>
          </a:p>
        </p:txBody>
      </p:sp>
      <p:sp>
        <p:nvSpPr>
          <p:cNvPr id="17" name="CuadroTexto 16">
            <a:extLst>
              <a:ext uri="{FF2B5EF4-FFF2-40B4-BE49-F238E27FC236}">
                <a16:creationId xmlns:a16="http://schemas.microsoft.com/office/drawing/2014/main" id="{1B86D2CE-FE7E-6A44-8110-9E706E4854E4}"/>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10CEDCC0-882B-D049-BE32-5C45E744BCEA}"/>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21" name="Imagen 20">
            <a:extLst>
              <a:ext uri="{FF2B5EF4-FFF2-40B4-BE49-F238E27FC236}">
                <a16:creationId xmlns:a16="http://schemas.microsoft.com/office/drawing/2014/main" id="{EE2003FB-3699-8841-A946-BA8A710FBD6F}"/>
              </a:ext>
            </a:extLst>
          </p:cNvPr>
          <p:cNvPicPr>
            <a:picLocks noChangeAspect="1"/>
          </p:cNvPicPr>
          <p:nvPr/>
        </p:nvPicPr>
        <p:blipFill>
          <a:blip r:embed="rId3"/>
          <a:stretch>
            <a:fillRect/>
          </a:stretch>
        </p:blipFill>
        <p:spPr>
          <a:xfrm>
            <a:off x="10966014" y="5523181"/>
            <a:ext cx="1329264" cy="1026026"/>
          </a:xfrm>
          <a:prstGeom prst="rect">
            <a:avLst/>
          </a:prstGeom>
        </p:spPr>
      </p:pic>
      <p:sp>
        <p:nvSpPr>
          <p:cNvPr id="22" name="CuadroTexto 21">
            <a:extLst>
              <a:ext uri="{FF2B5EF4-FFF2-40B4-BE49-F238E27FC236}">
                <a16:creationId xmlns:a16="http://schemas.microsoft.com/office/drawing/2014/main" id="{82B0A80C-4814-5F4A-917E-C0DA8F15FE37}"/>
              </a:ext>
            </a:extLst>
          </p:cNvPr>
          <p:cNvSpPr txBox="1"/>
          <p:nvPr/>
        </p:nvSpPr>
        <p:spPr>
          <a:xfrm>
            <a:off x="103278" y="1629439"/>
            <a:ext cx="12192000" cy="461665"/>
          </a:xfrm>
          <a:prstGeom prst="rect">
            <a:avLst/>
          </a:prstGeom>
          <a:noFill/>
        </p:spPr>
        <p:txBody>
          <a:bodyPr wrap="square" rtlCol="0">
            <a:spAutoFit/>
          </a:bodyPr>
          <a:lstStyle/>
          <a:p>
            <a:pPr algn="ctr"/>
            <a:r>
              <a:rPr lang="es-MX" sz="2400" b="1" i="1" dirty="0"/>
              <a:t>Doctorado en Gestión Tecnológica e Innovación </a:t>
            </a:r>
          </a:p>
        </p:txBody>
      </p:sp>
      <p:pic>
        <p:nvPicPr>
          <p:cNvPr id="24" name="Imagen 23">
            <a:extLst>
              <a:ext uri="{FF2B5EF4-FFF2-40B4-BE49-F238E27FC236}">
                <a16:creationId xmlns:a16="http://schemas.microsoft.com/office/drawing/2014/main" id="{14DC8E08-54CC-F646-A553-98F12A21C52E}"/>
              </a:ext>
            </a:extLst>
          </p:cNvPr>
          <p:cNvPicPr>
            <a:picLocks noChangeAspect="1"/>
          </p:cNvPicPr>
          <p:nvPr/>
        </p:nvPicPr>
        <p:blipFill>
          <a:blip r:embed="rId4"/>
          <a:stretch>
            <a:fillRect/>
          </a:stretch>
        </p:blipFill>
        <p:spPr>
          <a:xfrm>
            <a:off x="1575008" y="101238"/>
            <a:ext cx="624078" cy="824051"/>
          </a:xfrm>
          <a:prstGeom prst="rect">
            <a:avLst/>
          </a:prstGeom>
        </p:spPr>
      </p:pic>
    </p:spTree>
    <p:extLst>
      <p:ext uri="{BB962C8B-B14F-4D97-AF65-F5344CB8AC3E}">
        <p14:creationId xmlns:p14="http://schemas.microsoft.com/office/powerpoint/2010/main" val="59554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1575008" y="1689629"/>
            <a:ext cx="1535933"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METODOLOGÍA</a:t>
            </a:r>
            <a:endParaRPr lang="es-MX" sz="1400" dirty="0">
              <a:latin typeface="Arial" panose="020B0604020202020204" pitchFamily="34" charset="0"/>
              <a:cs typeface="Arial" panose="020B0604020202020204" pitchFamily="34" charset="0"/>
            </a:endParaRPr>
          </a:p>
        </p:txBody>
      </p:sp>
      <p:sp>
        <p:nvSpPr>
          <p:cNvPr id="3" name="Rectángulo 2"/>
          <p:cNvSpPr/>
          <p:nvPr/>
        </p:nvSpPr>
        <p:spPr>
          <a:xfrm>
            <a:off x="1733490" y="2352728"/>
            <a:ext cx="2210713" cy="577081"/>
          </a:xfrm>
          <a:prstGeom prst="rect">
            <a:avLst/>
          </a:prstGeom>
        </p:spPr>
        <p:txBody>
          <a:bodyPr wrap="square">
            <a:spAutoFit/>
          </a:bodyPr>
          <a:lstStyle/>
          <a:p>
            <a:pPr marL="342900" lvl="0" indent="-342900" algn="just">
              <a:lnSpc>
                <a:spcPct val="150000"/>
              </a:lnSpc>
              <a:spcAft>
                <a:spcPts val="800"/>
              </a:spcAft>
              <a:buFont typeface="Wingdings" panose="05000000000000000000" pitchFamily="2" charset="2"/>
              <a:buChar char=""/>
              <a:tabLst>
                <a:tab pos="457200" algn="l"/>
              </a:tabLst>
            </a:pPr>
            <a:r>
              <a:rPr lang="es-MX" sz="1050" dirty="0">
                <a:effectLst/>
                <a:latin typeface="Arial" panose="020B0604020202020204" pitchFamily="34" charset="0"/>
                <a:ea typeface="Calibri" panose="020F0502020204030204" pitchFamily="34" charset="0"/>
                <a:cs typeface="Arial" panose="020B0604020202020204" pitchFamily="34" charset="0"/>
              </a:rPr>
              <a:t>Estructura del Estudio basado en </a:t>
            </a:r>
            <a:r>
              <a:rPr lang="es-MX" sz="1050" dirty="0" err="1">
                <a:effectLst/>
                <a:latin typeface="Arial" panose="020B0604020202020204" pitchFamily="34" charset="0"/>
                <a:ea typeface="Calibri" panose="020F0502020204030204" pitchFamily="34" charset="0"/>
                <a:cs typeface="Arial" panose="020B0604020202020204" pitchFamily="34" charset="0"/>
              </a:rPr>
              <a:t>Godet</a:t>
            </a:r>
            <a:r>
              <a:rPr lang="es-MX" sz="1050" dirty="0">
                <a:effectLst/>
                <a:latin typeface="Arial" panose="020B0604020202020204" pitchFamily="34" charset="0"/>
                <a:ea typeface="Calibri" panose="020F0502020204030204" pitchFamily="34" charset="0"/>
                <a:cs typeface="Arial" panose="020B0604020202020204" pitchFamily="34" charset="0"/>
              </a:rPr>
              <a:t> (</a:t>
            </a:r>
            <a:r>
              <a:rPr lang="es-MX" sz="1050" dirty="0">
                <a:latin typeface="Arial" panose="020B0604020202020204" pitchFamily="34" charset="0"/>
                <a:ea typeface="Calibri" panose="020F0502020204030204" pitchFamily="34" charset="0"/>
                <a:cs typeface="Arial" panose="020B0604020202020204" pitchFamily="34" charset="0"/>
              </a:rPr>
              <a:t>2007</a:t>
            </a:r>
            <a:r>
              <a:rPr lang="es-MX" sz="1050" dirty="0">
                <a:effectLst/>
                <a:latin typeface="Arial" panose="020B0604020202020204" pitchFamily="34" charset="0"/>
                <a:ea typeface="Calibri" panose="020F0502020204030204" pitchFamily="34" charset="0"/>
                <a:cs typeface="Arial" panose="020B0604020202020204" pitchFamily="34" charset="0"/>
              </a:rPr>
              <a:t>)</a:t>
            </a:r>
          </a:p>
        </p:txBody>
      </p:sp>
      <p:pic>
        <p:nvPicPr>
          <p:cNvPr id="2" name="Imagen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98172" y="1429121"/>
            <a:ext cx="3913315" cy="4795217"/>
          </a:xfrm>
          <a:prstGeom prst="rect">
            <a:avLst/>
          </a:prstGeom>
        </p:spPr>
      </p:pic>
    </p:spTree>
    <p:extLst>
      <p:ext uri="{BB962C8B-B14F-4D97-AF65-F5344CB8AC3E}">
        <p14:creationId xmlns:p14="http://schemas.microsoft.com/office/powerpoint/2010/main" val="50205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663153" y="3410093"/>
            <a:ext cx="1535933"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METODOLOGÍA</a:t>
            </a:r>
            <a:endParaRPr lang="es-MX" sz="1400" dirty="0">
              <a:latin typeface="Arial" panose="020B0604020202020204" pitchFamily="34" charset="0"/>
              <a:cs typeface="Arial" panose="020B0604020202020204" pitchFamily="34" charset="0"/>
            </a:endParaRPr>
          </a:p>
        </p:txBody>
      </p:sp>
      <p:graphicFrame>
        <p:nvGraphicFramePr>
          <p:cNvPr id="8" name="Tabla 7"/>
          <p:cNvGraphicFramePr>
            <a:graphicFrameLocks noGrp="1"/>
          </p:cNvGraphicFramePr>
          <p:nvPr>
            <p:extLst>
              <p:ext uri="{D42A27DB-BD31-4B8C-83A1-F6EECF244321}">
                <p14:modId xmlns:p14="http://schemas.microsoft.com/office/powerpoint/2010/main" val="1550821179"/>
              </p:ext>
            </p:extLst>
          </p:nvPr>
        </p:nvGraphicFramePr>
        <p:xfrm>
          <a:off x="3020595" y="1525873"/>
          <a:ext cx="7720194" cy="4691669"/>
        </p:xfrm>
        <a:graphic>
          <a:graphicData uri="http://schemas.openxmlformats.org/drawingml/2006/table">
            <a:tbl>
              <a:tblPr firstRow="1" firstCol="1" bandRow="1">
                <a:tableStyleId>{5940675A-B579-460E-94D1-54222C63F5DA}</a:tableStyleId>
              </a:tblPr>
              <a:tblGrid>
                <a:gridCol w="2573398">
                  <a:extLst>
                    <a:ext uri="{9D8B030D-6E8A-4147-A177-3AD203B41FA5}">
                      <a16:colId xmlns:a16="http://schemas.microsoft.com/office/drawing/2014/main" val="20000"/>
                    </a:ext>
                  </a:extLst>
                </a:gridCol>
                <a:gridCol w="2573398">
                  <a:extLst>
                    <a:ext uri="{9D8B030D-6E8A-4147-A177-3AD203B41FA5}">
                      <a16:colId xmlns:a16="http://schemas.microsoft.com/office/drawing/2014/main" val="20001"/>
                    </a:ext>
                  </a:extLst>
                </a:gridCol>
                <a:gridCol w="2573398">
                  <a:extLst>
                    <a:ext uri="{9D8B030D-6E8A-4147-A177-3AD203B41FA5}">
                      <a16:colId xmlns:a16="http://schemas.microsoft.com/office/drawing/2014/main" val="20002"/>
                    </a:ext>
                  </a:extLst>
                </a:gridCol>
              </a:tblGrid>
              <a:tr h="206859">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Etapas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Finalidad de la Técnica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Técnica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r h="428689">
                <a:tc rowSpan="2">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Variables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Hacer una aproximación de las posibles variables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Arboles de competencia de Marc Giget</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1"/>
                  </a:ext>
                </a:extLst>
              </a:tr>
              <a:tr h="428689">
                <a:tc vMerge="1">
                  <a:txBody>
                    <a:bodyPr/>
                    <a:lstStyle/>
                    <a:p>
                      <a:endParaRPr lang="es-MX"/>
                    </a:p>
                  </a:txBody>
                  <a:tcP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Hallar las variables estratégicas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400" b="1" dirty="0">
                          <a:effectLst/>
                          <a:latin typeface="Arial" panose="020B0604020202020204" pitchFamily="34" charset="0"/>
                          <a:cs typeface="Arial" panose="020B0604020202020204" pitchFamily="34" charset="0"/>
                        </a:rPr>
                        <a:t>Matriz DOFA</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r h="650519">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Actores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Precisar el poder y las jugadas de los actores sociales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b="1" dirty="0">
                          <a:effectLst/>
                          <a:latin typeface="Arial" panose="020B0604020202020204" pitchFamily="34" charset="0"/>
                          <a:cs typeface="Arial" panose="020B0604020202020204" pitchFamily="34" charset="0"/>
                        </a:rPr>
                        <a:t>Actores y Objetivos</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3"/>
                  </a:ext>
                </a:extLst>
              </a:tr>
              <a:tr h="206859">
                <a:tc rowSpan="6">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Escenarios</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rowSpan="3">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Estimar el escenario más probable (</a:t>
                      </a:r>
                      <a:r>
                        <a:rPr lang="es-MX" sz="1200" dirty="0" err="1">
                          <a:effectLst/>
                          <a:latin typeface="Arial" panose="020B0604020202020204" pitchFamily="34" charset="0"/>
                          <a:cs typeface="Arial" panose="020B0604020202020204" pitchFamily="34" charset="0"/>
                        </a:rPr>
                        <a:t>forecasting</a:t>
                      </a:r>
                      <a:r>
                        <a:rPr lang="es-MX" sz="1200" dirty="0">
                          <a:effectLst/>
                          <a:latin typeface="Arial" panose="020B0604020202020204" pitchFamily="34" charset="0"/>
                          <a:cs typeface="Arial" panose="020B0604020202020204" pitchFamily="34" charset="0"/>
                        </a:rPr>
                        <a:t>)</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Delphi</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Abaco de Fancois Régnier</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5"/>
                  </a:ext>
                </a:extLst>
              </a:tr>
              <a:tr h="42868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400" b="1" dirty="0">
                          <a:effectLst/>
                          <a:latin typeface="Arial" panose="020B0604020202020204" pitchFamily="34" charset="0"/>
                          <a:cs typeface="Arial" panose="020B0604020202020204" pitchFamily="34" charset="0"/>
                        </a:rPr>
                        <a:t>Sistema de Matrices de Impacto Cruzado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6"/>
                  </a:ext>
                </a:extLst>
              </a:tr>
              <a:tr h="428689">
                <a:tc vMerge="1">
                  <a:txBody>
                    <a:bodyPr/>
                    <a:lstStyle/>
                    <a:p>
                      <a:endParaRPr lang="es-MX"/>
                    </a:p>
                  </a:txBody>
                  <a:tcPr/>
                </a:tc>
                <a:tc rowSpan="3">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Determinar escenarios alternos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Ejes de Peter Schwartz</a:t>
                      </a:r>
                    </a:p>
                    <a:p>
                      <a:pPr algn="ctr">
                        <a:lnSpc>
                          <a:spcPct val="107000"/>
                        </a:lnSpc>
                        <a:spcAft>
                          <a:spcPts val="0"/>
                        </a:spcAft>
                      </a:pPr>
                      <a:r>
                        <a:rPr lang="es-MX" sz="1200">
                          <a:effectLst/>
                          <a:latin typeface="Arial" panose="020B0604020202020204" pitchFamily="34" charset="0"/>
                          <a:cs typeface="Arial" panose="020B0604020202020204" pitchFamily="34" charset="0"/>
                        </a:rPr>
                        <a:t>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7"/>
                  </a:ext>
                </a:extLst>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400" b="1" dirty="0">
                          <a:effectLst/>
                          <a:latin typeface="Arial" panose="020B0604020202020204" pitchFamily="34" charset="0"/>
                          <a:cs typeface="Arial" panose="020B0604020202020204" pitchFamily="34" charset="0"/>
                        </a:rPr>
                        <a:t>Análisis Morfológico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8"/>
                  </a:ext>
                </a:extLst>
              </a:tr>
              <a:tr h="42868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Sistema de Matrices de Impacto Cruzado</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9"/>
                  </a:ext>
                </a:extLst>
              </a:tr>
              <a:tr h="428689">
                <a:tc rowSpan="4">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Estrategias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rowSpan="4">
                  <a:txBody>
                    <a:bodyPr/>
                    <a:lstStyle/>
                    <a:p>
                      <a:pPr algn="ctr">
                        <a:lnSpc>
                          <a:spcPct val="107000"/>
                        </a:lnSpc>
                        <a:spcAft>
                          <a:spcPts val="0"/>
                        </a:spcAft>
                      </a:pPr>
                      <a:r>
                        <a:rPr lang="es-MX" sz="1200">
                          <a:effectLst/>
                          <a:latin typeface="Arial" panose="020B0604020202020204" pitchFamily="34" charset="0"/>
                          <a:cs typeface="Arial" panose="020B0604020202020204" pitchFamily="34" charset="0"/>
                        </a:rPr>
                        <a:t>Determinar objetivos, metas y priorizar las acciones con las que se lograrían</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MX" sz="1200" dirty="0" err="1">
                          <a:effectLst/>
                          <a:latin typeface="Arial" panose="020B0604020202020204" pitchFamily="34" charset="0"/>
                          <a:cs typeface="Arial" panose="020B0604020202020204" pitchFamily="34" charset="0"/>
                        </a:rPr>
                        <a:t>Igo</a:t>
                      </a:r>
                      <a:r>
                        <a:rPr lang="es-MX" sz="1200" dirty="0">
                          <a:effectLst/>
                          <a:latin typeface="Arial" panose="020B0604020202020204" pitchFamily="34" charset="0"/>
                          <a:cs typeface="Arial" panose="020B0604020202020204" pitchFamily="34" charset="0"/>
                        </a:rPr>
                        <a:t>; Importancia y Gobernabilidad</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10"/>
                  </a:ext>
                </a:extLst>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Abaco de </a:t>
                      </a:r>
                      <a:r>
                        <a:rPr lang="es-MX" sz="1200" dirty="0" err="1">
                          <a:effectLst/>
                          <a:latin typeface="Arial" panose="020B0604020202020204" pitchFamily="34" charset="0"/>
                          <a:cs typeface="Arial" panose="020B0604020202020204" pitchFamily="34" charset="0"/>
                        </a:rPr>
                        <a:t>Fancois</a:t>
                      </a:r>
                      <a:r>
                        <a:rPr lang="es-MX" sz="1200" dirty="0">
                          <a:effectLst/>
                          <a:latin typeface="Arial" panose="020B0604020202020204" pitchFamily="34" charset="0"/>
                          <a:cs typeface="Arial" panose="020B0604020202020204" pitchFamily="34" charset="0"/>
                        </a:rPr>
                        <a:t> </a:t>
                      </a:r>
                      <a:r>
                        <a:rPr lang="es-MX" sz="1200" dirty="0" err="1">
                          <a:effectLst/>
                          <a:latin typeface="Arial" panose="020B0604020202020204" pitchFamily="34" charset="0"/>
                          <a:cs typeface="Arial" panose="020B0604020202020204" pitchFamily="34" charset="0"/>
                        </a:rPr>
                        <a:t>Régnier</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11"/>
                  </a:ext>
                </a:extLst>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200" dirty="0">
                          <a:effectLst/>
                          <a:latin typeface="Arial" panose="020B0604020202020204" pitchFamily="34" charset="0"/>
                          <a:cs typeface="Arial" panose="020B0604020202020204" pitchFamily="34" charset="0"/>
                        </a:rPr>
                        <a:t>Análisis </a:t>
                      </a:r>
                      <a:r>
                        <a:rPr lang="es-MX" sz="1200" dirty="0" err="1">
                          <a:effectLst/>
                          <a:latin typeface="Arial" panose="020B0604020202020204" pitchFamily="34" charset="0"/>
                          <a:cs typeface="Arial" panose="020B0604020202020204" pitchFamily="34" charset="0"/>
                        </a:rPr>
                        <a:t>multicriterios</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12"/>
                  </a:ext>
                </a:extLst>
              </a:tr>
              <a:tr h="206859">
                <a:tc vMerge="1">
                  <a:txBody>
                    <a:bodyPr/>
                    <a:lstStyle/>
                    <a:p>
                      <a:endParaRPr lang="es-MX"/>
                    </a:p>
                  </a:txBody>
                  <a:tcPr/>
                </a:tc>
                <a:tc vMerge="1">
                  <a:txBody>
                    <a:bodyPr/>
                    <a:lstStyle/>
                    <a:p>
                      <a:endParaRPr lang="es-MX"/>
                    </a:p>
                  </a:txBody>
                  <a:tcPr/>
                </a:tc>
                <a:tc>
                  <a:txBody>
                    <a:bodyPr/>
                    <a:lstStyle/>
                    <a:p>
                      <a:pPr algn="ctr">
                        <a:lnSpc>
                          <a:spcPct val="107000"/>
                        </a:lnSpc>
                        <a:spcAft>
                          <a:spcPts val="0"/>
                        </a:spcAft>
                      </a:pPr>
                      <a:r>
                        <a:rPr lang="es-MX" sz="1400" b="1" dirty="0">
                          <a:effectLst/>
                          <a:latin typeface="Arial" panose="020B0604020202020204" pitchFamily="34" charset="0"/>
                          <a:cs typeface="Arial" panose="020B0604020202020204" pitchFamily="34" charset="0"/>
                        </a:rPr>
                        <a:t>Arboles de pertinencia</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13"/>
                  </a:ext>
                </a:extLst>
              </a:tr>
            </a:tbl>
          </a:graphicData>
        </a:graphic>
      </p:graphicFrame>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256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
        <p:nvSpPr>
          <p:cNvPr id="8" name="Rectángulo 7"/>
          <p:cNvSpPr/>
          <p:nvPr/>
        </p:nvSpPr>
        <p:spPr>
          <a:xfrm>
            <a:off x="5611615" y="1269943"/>
            <a:ext cx="1584088" cy="338554"/>
          </a:xfrm>
          <a:prstGeom prst="rect">
            <a:avLst/>
          </a:prstGeom>
        </p:spPr>
        <p:txBody>
          <a:bodyPr wrap="none">
            <a:spAutoFit/>
          </a:bodyPr>
          <a:lstStyle/>
          <a:p>
            <a:r>
              <a:rPr lang="es-MX" sz="1600" dirty="0">
                <a:latin typeface="Times New Roman" panose="02020603050405020304" pitchFamily="18" charset="0"/>
                <a:cs typeface="Times New Roman" panose="02020603050405020304" pitchFamily="18" charset="0"/>
              </a:rPr>
              <a:t>Problemas Clave</a:t>
            </a:r>
          </a:p>
        </p:txBody>
      </p:sp>
      <p:sp>
        <p:nvSpPr>
          <p:cNvPr id="15" name="CuadroTexto 14">
            <a:extLst>
              <a:ext uri="{FF2B5EF4-FFF2-40B4-BE49-F238E27FC236}">
                <a16:creationId xmlns:a16="http://schemas.microsoft.com/office/drawing/2014/main" id="{6CA6BA55-E9EC-3445-8CFC-5305BDC17BC8}"/>
              </a:ext>
            </a:extLst>
          </p:cNvPr>
          <p:cNvSpPr txBox="1"/>
          <p:nvPr/>
        </p:nvSpPr>
        <p:spPr>
          <a:xfrm>
            <a:off x="1023503" y="1775384"/>
            <a:ext cx="10554778" cy="5355312"/>
          </a:xfrm>
          <a:prstGeom prst="rect">
            <a:avLst/>
          </a:prstGeom>
          <a:noFill/>
        </p:spPr>
        <p:txBody>
          <a:bodyPr wrap="square">
            <a:spAutoFit/>
          </a:bodyPr>
          <a:lstStyle/>
          <a:p>
            <a:pPr marL="285750" indent="-285750" algn="just" fontAlgn="ctr">
              <a:buFont typeface="Arial" panose="020B0604020202020204" pitchFamily="34" charset="0"/>
              <a:buChar char="•"/>
            </a:pPr>
            <a:r>
              <a:rPr lang="es-MX" sz="1800" b="0" i="0" u="none" strike="noStrike" dirty="0">
                <a:solidFill>
                  <a:srgbClr val="000000"/>
                </a:solidFill>
                <a:effectLst/>
                <a:latin typeface="Times New Roman" panose="02020603050405020304" pitchFamily="18" charset="0"/>
              </a:rPr>
              <a:t>Ineficiencia operativa de la autoridad aeronáutica nacional (Agencia Federal de Aeronáutica Civil), para lograr acuerdos de convalidación de certificaciones y capacitaciones con organismos internacionales como la </a:t>
            </a:r>
            <a:r>
              <a:rPr lang="es-MX" sz="1800" b="0" i="1" u="none" strike="noStrike" dirty="0">
                <a:solidFill>
                  <a:srgbClr val="000000"/>
                </a:solidFill>
                <a:effectLst/>
                <a:latin typeface="Times New Roman" panose="02020603050405020304" pitchFamily="18" charset="0"/>
              </a:rPr>
              <a:t>Federal Aviation Administrattion</a:t>
            </a:r>
            <a:r>
              <a:rPr lang="es-MX" sz="1800" b="0" i="0" u="none" strike="noStrike" dirty="0">
                <a:solidFill>
                  <a:srgbClr val="000000"/>
                </a:solidFill>
                <a:effectLst/>
                <a:latin typeface="Times New Roman" panose="02020603050405020304" pitchFamily="18" charset="0"/>
              </a:rPr>
              <a:t> (FAA) y la</a:t>
            </a:r>
            <a:r>
              <a:rPr lang="es-MX" sz="1800" b="0" i="1" u="none" strike="noStrike" dirty="0">
                <a:solidFill>
                  <a:srgbClr val="000000"/>
                </a:solidFill>
                <a:effectLst/>
                <a:latin typeface="Times New Roman" panose="02020603050405020304" pitchFamily="18" charset="0"/>
              </a:rPr>
              <a:t> European Union Aviation Safety Agency</a:t>
            </a:r>
            <a:r>
              <a:rPr lang="es-MX" sz="1800" b="0" i="0" u="none" strike="noStrike" dirty="0">
                <a:solidFill>
                  <a:srgbClr val="000000"/>
                </a:solidFill>
                <a:effectLst/>
                <a:latin typeface="Times New Roman" panose="02020603050405020304" pitchFamily="18" charset="0"/>
              </a:rPr>
              <a:t> (EASA)</a:t>
            </a:r>
          </a:p>
          <a:p>
            <a:pPr marL="285750" indent="-285750" algn="just" fontAlgn="ctr">
              <a:buFont typeface="Arial" panose="020B0604020202020204" pitchFamily="34" charset="0"/>
              <a:buChar char="•"/>
            </a:pPr>
            <a:endParaRPr lang="es-MX" sz="1800" b="0" i="0" u="none" strike="noStrike" dirty="0">
              <a:solidFill>
                <a:srgbClr val="000000"/>
              </a:solidFill>
              <a:effectLst/>
              <a:latin typeface="Times New Roman" panose="02020603050405020304" pitchFamily="18" charset="0"/>
            </a:endParaRPr>
          </a:p>
          <a:p>
            <a:pPr marL="285750" indent="-285750" algn="just" fontAlgn="ctr">
              <a:buFont typeface="Arial" panose="020B0604020202020204" pitchFamily="34" charset="0"/>
              <a:buChar char="•"/>
            </a:pPr>
            <a:r>
              <a:rPr lang="es-MX" sz="1800" b="0" i="0" u="none" strike="noStrike" dirty="0">
                <a:solidFill>
                  <a:srgbClr val="000000"/>
                </a:solidFill>
                <a:effectLst/>
                <a:latin typeface="Times New Roman" panose="02020603050405020304" pitchFamily="18" charset="0"/>
              </a:rPr>
              <a:t>Desarrollo tecnológico cautivo exacerbado por las grandes organizaciones OEM´s</a:t>
            </a:r>
          </a:p>
          <a:p>
            <a:pPr marL="285750" indent="-285750" algn="just" fontAlgn="ctr">
              <a:buFont typeface="Arial" panose="020B0604020202020204" pitchFamily="34" charset="0"/>
              <a:buChar char="•"/>
            </a:pPr>
            <a:endParaRPr lang="es-MX" sz="1800" b="0" i="0" u="none" strike="noStrike" dirty="0">
              <a:solidFill>
                <a:srgbClr val="000000"/>
              </a:solidFill>
              <a:effectLst/>
              <a:latin typeface="Times New Roman" panose="02020603050405020304" pitchFamily="18" charset="0"/>
            </a:endParaRPr>
          </a:p>
          <a:p>
            <a:pPr marL="285750" indent="-285750" algn="just" fontAlgn="ctr">
              <a:buFont typeface="Arial" panose="020B0604020202020204" pitchFamily="34" charset="0"/>
              <a:buChar char="•"/>
            </a:pPr>
            <a:r>
              <a:rPr lang="es-MX" sz="1800" b="0" i="0" u="none" strike="noStrike" dirty="0">
                <a:solidFill>
                  <a:srgbClr val="000000"/>
                </a:solidFill>
                <a:effectLst/>
                <a:latin typeface="Times New Roman" panose="02020603050405020304" pitchFamily="18" charset="0"/>
              </a:rPr>
              <a:t>Mínima inserción de las empresas mexicanas en la cadena de valor aeronáutica afectando principalmente el desarrollo de la proveeduría</a:t>
            </a:r>
          </a:p>
          <a:p>
            <a:pPr marL="285750" indent="-285750" algn="just" fontAlgn="ctr">
              <a:buFont typeface="Arial" panose="020B0604020202020204" pitchFamily="34" charset="0"/>
              <a:buChar char="•"/>
            </a:pPr>
            <a:endParaRPr lang="es-MX" sz="1800" b="0" i="0" u="none" strike="noStrike" dirty="0">
              <a:solidFill>
                <a:srgbClr val="000000"/>
              </a:solidFill>
              <a:effectLst/>
              <a:latin typeface="Times New Roman" panose="02020603050405020304" pitchFamily="18" charset="0"/>
            </a:endParaRPr>
          </a:p>
          <a:p>
            <a:pPr marL="285750" indent="-285750" algn="just" fontAlgn="ctr">
              <a:buFont typeface="Arial" panose="020B0604020202020204" pitchFamily="34" charset="0"/>
              <a:buChar char="•"/>
            </a:pPr>
            <a:r>
              <a:rPr lang="es-MX" sz="1800" b="0" i="0" u="none" strike="noStrike" dirty="0">
                <a:solidFill>
                  <a:srgbClr val="000000"/>
                </a:solidFill>
                <a:effectLst/>
                <a:latin typeface="Times New Roman" panose="02020603050405020304" pitchFamily="18" charset="0"/>
              </a:rPr>
              <a:t>Fuga de capital humano altamente especializado </a:t>
            </a:r>
          </a:p>
          <a:p>
            <a:pPr marL="285750" indent="-285750" algn="just" fontAlgn="ctr">
              <a:buFont typeface="Arial" panose="020B0604020202020204" pitchFamily="34" charset="0"/>
              <a:buChar char="•"/>
            </a:pPr>
            <a:endParaRPr lang="es-MX" sz="1800" b="0" i="0" u="none" strike="noStrike" dirty="0">
              <a:solidFill>
                <a:srgbClr val="000000"/>
              </a:solidFill>
              <a:effectLst/>
              <a:latin typeface="Times New Roman" panose="02020603050405020304" pitchFamily="18" charset="0"/>
            </a:endParaRPr>
          </a:p>
          <a:p>
            <a:pPr marL="285750" indent="-285750" algn="just" fontAlgn="ctr">
              <a:buFont typeface="Arial" panose="020B0604020202020204" pitchFamily="34" charset="0"/>
              <a:buChar char="•"/>
            </a:pPr>
            <a:r>
              <a:rPr lang="es-MX" sz="1800" b="0" i="0" u="none" strike="noStrike" dirty="0">
                <a:solidFill>
                  <a:srgbClr val="000000"/>
                </a:solidFill>
                <a:effectLst/>
                <a:latin typeface="Times New Roman" panose="02020603050405020304" pitchFamily="18" charset="0"/>
              </a:rPr>
              <a:t>Modelos de Negocio desactualizado para hacer Frente a las Demandas Actuales de Mercado MRO Global</a:t>
            </a:r>
          </a:p>
          <a:p>
            <a:pPr marL="285750" indent="-285750" algn="just" fontAlgn="ctr">
              <a:buFont typeface="Arial" panose="020B0604020202020204" pitchFamily="34" charset="0"/>
              <a:buChar char="•"/>
            </a:pPr>
            <a:endParaRPr lang="es-MX" sz="1800" b="0" i="0" u="none" strike="noStrike" dirty="0">
              <a:solidFill>
                <a:srgbClr val="000000"/>
              </a:solidFill>
              <a:effectLst/>
              <a:latin typeface="Times New Roman" panose="02020603050405020304" pitchFamily="18" charset="0"/>
            </a:endParaRPr>
          </a:p>
          <a:p>
            <a:pPr marL="285750" indent="-285750" algn="just" fontAlgn="ctr">
              <a:buFont typeface="Arial" panose="020B0604020202020204" pitchFamily="34" charset="0"/>
              <a:buChar char="•"/>
            </a:pPr>
            <a:r>
              <a:rPr lang="es-MX" sz="1800" b="0" i="0" u="none" strike="noStrike" dirty="0">
                <a:solidFill>
                  <a:srgbClr val="000000"/>
                </a:solidFill>
                <a:effectLst/>
                <a:latin typeface="Times New Roman" panose="02020603050405020304" pitchFamily="18" charset="0"/>
              </a:rPr>
              <a:t>Ineficiente articulación de la triple hélice entre gobierno, academia e industria, en beneficio del desarrollo industrial dentro del sector.</a:t>
            </a:r>
          </a:p>
          <a:p>
            <a:pPr algn="just" fontAlgn="ctr"/>
            <a:endParaRPr lang="es-MX" sz="1800" b="0" i="0" u="none" strike="noStrike" dirty="0">
              <a:solidFill>
                <a:srgbClr val="000000"/>
              </a:solidFill>
              <a:effectLst/>
              <a:latin typeface="Times New Roman" panose="02020603050405020304" pitchFamily="18" charset="0"/>
            </a:endParaRPr>
          </a:p>
          <a:p>
            <a:pPr algn="just" fontAlgn="ctr"/>
            <a:endParaRPr lang="es-MX" dirty="0">
              <a:solidFill>
                <a:srgbClr val="000000"/>
              </a:solidFill>
              <a:latin typeface="Times New Roman" panose="02020603050405020304" pitchFamily="18" charset="0"/>
            </a:endParaRPr>
          </a:p>
          <a:p>
            <a:pPr algn="just" fontAlgn="ctr"/>
            <a:endParaRPr lang="es-MX" sz="1800" b="0" i="0" u="none" strike="noStrike" dirty="0">
              <a:solidFill>
                <a:srgbClr val="000000"/>
              </a:solidFill>
              <a:effectLst/>
              <a:latin typeface="Times New Roman" panose="02020603050405020304" pitchFamily="18" charset="0"/>
            </a:endParaRPr>
          </a:p>
          <a:p>
            <a:pPr algn="just" fontAlgn="ctr"/>
            <a:endParaRPr lang="es-MX" sz="1800" b="0"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714207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928532" y="1371712"/>
            <a:ext cx="2742802" cy="523220"/>
          </a:xfrm>
          <a:prstGeom prst="rect">
            <a:avLst/>
          </a:prstGeom>
        </p:spPr>
        <p:txBody>
          <a:bodyPr wrap="none">
            <a:spAutoFit/>
          </a:bodyPr>
          <a:lstStyle/>
          <a:p>
            <a:pPr algn="ctr"/>
            <a:r>
              <a:rPr lang="es-MX" sz="1400" b="1" dirty="0">
                <a:latin typeface="Arial" panose="020B0604020202020204" pitchFamily="34" charset="0"/>
                <a:cs typeface="Arial" panose="020B0604020202020204" pitchFamily="34" charset="0"/>
              </a:rPr>
              <a:t>TÉCNICAS </a:t>
            </a:r>
          </a:p>
          <a:p>
            <a:pPr algn="ctr"/>
            <a:r>
              <a:rPr lang="es-MX" sz="1400" b="1" dirty="0">
                <a:latin typeface="Arial" panose="020B0604020202020204" pitchFamily="34" charset="0"/>
                <a:cs typeface="Arial" panose="020B0604020202020204" pitchFamily="34" charset="0"/>
              </a:rPr>
              <a:t>(Fase de Análisis Estructural) </a:t>
            </a:r>
            <a:endParaRPr lang="es-MX" sz="1400" dirty="0">
              <a:latin typeface="Arial" panose="020B0604020202020204" pitchFamily="34" charset="0"/>
              <a:cs typeface="Arial" panose="020B0604020202020204" pitchFamily="34" charset="0"/>
            </a:endParaRPr>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
        <p:nvSpPr>
          <p:cNvPr id="2" name="Rectángulo 1"/>
          <p:cNvSpPr/>
          <p:nvPr/>
        </p:nvSpPr>
        <p:spPr>
          <a:xfrm>
            <a:off x="1663174" y="1782555"/>
            <a:ext cx="7112335" cy="4662815"/>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es-MX" dirty="0">
                <a:latin typeface="Bodoni MT Condensed" panose="02070606080606020203" pitchFamily="18" charset="0"/>
              </a:rPr>
              <a:t>Entrevistas </a:t>
            </a:r>
            <a:r>
              <a:rPr lang="es-MX" dirty="0" err="1">
                <a:latin typeface="Bodoni MT Condensed" panose="02070606080606020203" pitchFamily="18" charset="0"/>
              </a:rPr>
              <a:t>semi</a:t>
            </a:r>
            <a:r>
              <a:rPr lang="es-MX" dirty="0">
                <a:latin typeface="Bodoni MT Condensed" panose="02070606080606020203" pitchFamily="18" charset="0"/>
              </a:rPr>
              <a:t>-estructuradas (18)</a:t>
            </a:r>
          </a:p>
          <a:p>
            <a:pPr marL="457200" indent="-457200" algn="just">
              <a:lnSpc>
                <a:spcPct val="150000"/>
              </a:lnSpc>
              <a:buFont typeface="Arial" panose="020B0604020202020204" pitchFamily="34" charset="0"/>
              <a:buChar char="•"/>
            </a:pPr>
            <a:r>
              <a:rPr lang="es-MX" dirty="0">
                <a:latin typeface="Bodoni MT Condensed" panose="02070606080606020203" pitchFamily="18" charset="0"/>
              </a:rPr>
              <a:t>Panel de Expertos (10)</a:t>
            </a:r>
          </a:p>
          <a:p>
            <a:pPr marL="914400" lvl="1" indent="-457200" algn="just">
              <a:lnSpc>
                <a:spcPct val="150000"/>
              </a:lnSpc>
              <a:buFont typeface="Arial" panose="020B0604020202020204" pitchFamily="34" charset="0"/>
              <a:buChar char="•"/>
            </a:pPr>
            <a:r>
              <a:rPr lang="es-MX" dirty="0">
                <a:latin typeface="Bodoni MT Condensed" panose="02070606080606020203" pitchFamily="18" charset="0"/>
              </a:rPr>
              <a:t>Perfiles Directivos y Gerenciales con grados de Licenciatura, Maestría y Doctorado :</a:t>
            </a:r>
          </a:p>
          <a:p>
            <a:pPr marL="1371600" lvl="2" indent="-457200" algn="just">
              <a:lnSpc>
                <a:spcPct val="150000"/>
              </a:lnSpc>
              <a:buFont typeface="Arial" panose="020B0604020202020204" pitchFamily="34" charset="0"/>
              <a:buChar char="•"/>
            </a:pPr>
            <a:r>
              <a:rPr lang="es-MX" dirty="0">
                <a:latin typeface="Bodoni MT Condensed" panose="02070606080606020203" pitchFamily="18" charset="0"/>
              </a:rPr>
              <a:t>Dirección General</a:t>
            </a:r>
          </a:p>
          <a:p>
            <a:pPr marL="1371600" lvl="2" indent="-457200" algn="just">
              <a:lnSpc>
                <a:spcPct val="150000"/>
              </a:lnSpc>
              <a:buFont typeface="Arial" panose="020B0604020202020204" pitchFamily="34" charset="0"/>
              <a:buChar char="•"/>
            </a:pPr>
            <a:r>
              <a:rPr lang="es-MX" dirty="0">
                <a:latin typeface="Bodoni MT Condensed" panose="02070606080606020203" pitchFamily="18" charset="0"/>
              </a:rPr>
              <a:t>Gerencia de Mantenimiento</a:t>
            </a:r>
          </a:p>
          <a:p>
            <a:pPr marL="1371600" lvl="2" indent="-457200" algn="just">
              <a:lnSpc>
                <a:spcPct val="150000"/>
              </a:lnSpc>
              <a:buFont typeface="Arial" panose="020B0604020202020204" pitchFamily="34" charset="0"/>
              <a:buChar char="•"/>
            </a:pPr>
            <a:r>
              <a:rPr lang="es-MX" dirty="0">
                <a:latin typeface="Bodoni MT Condensed" panose="02070606080606020203" pitchFamily="18" charset="0"/>
              </a:rPr>
              <a:t>Gerencia de Control de Producción </a:t>
            </a:r>
          </a:p>
          <a:p>
            <a:pPr marL="1371600" lvl="2" indent="-457200" algn="just">
              <a:lnSpc>
                <a:spcPct val="150000"/>
              </a:lnSpc>
              <a:buFont typeface="Arial" panose="020B0604020202020204" pitchFamily="34" charset="0"/>
              <a:buChar char="•"/>
            </a:pPr>
            <a:r>
              <a:rPr lang="es-MX" dirty="0">
                <a:latin typeface="Bodoni MT Condensed" panose="02070606080606020203" pitchFamily="18" charset="0"/>
              </a:rPr>
              <a:t>Gerencia de Planeación</a:t>
            </a:r>
          </a:p>
          <a:p>
            <a:pPr marL="1371600" lvl="2" indent="-457200" algn="just">
              <a:lnSpc>
                <a:spcPct val="150000"/>
              </a:lnSpc>
              <a:buFont typeface="Arial" panose="020B0604020202020204" pitchFamily="34" charset="0"/>
              <a:buChar char="•"/>
            </a:pPr>
            <a:r>
              <a:rPr lang="es-MX" dirty="0">
                <a:latin typeface="Bodoni MT Condensed" panose="02070606080606020203" pitchFamily="18" charset="0"/>
              </a:rPr>
              <a:t>Gerencia Técnica</a:t>
            </a:r>
          </a:p>
          <a:p>
            <a:pPr marL="1371600" lvl="2" indent="-457200" algn="just">
              <a:lnSpc>
                <a:spcPct val="150000"/>
              </a:lnSpc>
              <a:buFont typeface="Arial" panose="020B0604020202020204" pitchFamily="34" charset="0"/>
              <a:buChar char="•"/>
            </a:pPr>
            <a:r>
              <a:rPr lang="es-MX" dirty="0">
                <a:latin typeface="Bodoni MT Condensed" panose="02070606080606020203" pitchFamily="18" charset="0"/>
              </a:rPr>
              <a:t>Dirección (Leasing and </a:t>
            </a:r>
            <a:r>
              <a:rPr lang="es-MX" dirty="0" err="1">
                <a:latin typeface="Bodoni MT Condensed" panose="02070606080606020203" pitchFamily="18" charset="0"/>
              </a:rPr>
              <a:t>Finance</a:t>
            </a:r>
            <a:r>
              <a:rPr lang="es-MX" dirty="0">
                <a:latin typeface="Bodoni MT Condensed" panose="02070606080606020203" pitchFamily="18" charset="0"/>
              </a:rPr>
              <a:t>)</a:t>
            </a:r>
          </a:p>
          <a:p>
            <a:pPr marL="1371600" lvl="2" indent="-457200" algn="just">
              <a:lnSpc>
                <a:spcPct val="150000"/>
              </a:lnSpc>
              <a:buFont typeface="Arial" panose="020B0604020202020204" pitchFamily="34" charset="0"/>
              <a:buChar char="•"/>
            </a:pPr>
            <a:r>
              <a:rPr lang="es-MX" dirty="0">
                <a:latin typeface="Bodoni MT Condensed" panose="02070606080606020203" pitchFamily="18" charset="0"/>
              </a:rPr>
              <a:t>Dirección de Seguridad Aérea</a:t>
            </a:r>
          </a:p>
          <a:p>
            <a:pPr marL="457200" indent="-457200" algn="just">
              <a:lnSpc>
                <a:spcPct val="150000"/>
              </a:lnSpc>
              <a:buFont typeface="Arial" panose="020B0604020202020204" pitchFamily="34" charset="0"/>
              <a:buChar char="•"/>
            </a:pPr>
            <a:endParaRPr lang="es-MX" dirty="0">
              <a:latin typeface="Bodoni MT Condensed" panose="02070606080606020203" pitchFamily="18" charset="0"/>
            </a:endParaRPr>
          </a:p>
        </p:txBody>
      </p:sp>
    </p:spTree>
    <p:extLst>
      <p:ext uri="{BB962C8B-B14F-4D97-AF65-F5344CB8AC3E}">
        <p14:creationId xmlns:p14="http://schemas.microsoft.com/office/powerpoint/2010/main" val="2092254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339507" y="1371712"/>
            <a:ext cx="2742802" cy="523220"/>
          </a:xfrm>
          <a:prstGeom prst="rect">
            <a:avLst/>
          </a:prstGeom>
        </p:spPr>
        <p:txBody>
          <a:bodyPr wrap="none">
            <a:spAutoFit/>
          </a:bodyPr>
          <a:lstStyle/>
          <a:p>
            <a:pPr algn="ctr"/>
            <a:r>
              <a:rPr lang="es-MX" sz="1400" b="1" dirty="0">
                <a:latin typeface="Arial" panose="020B0604020202020204" pitchFamily="34" charset="0"/>
                <a:cs typeface="Arial" panose="020B0604020202020204" pitchFamily="34" charset="0"/>
              </a:rPr>
              <a:t>TÉCNICAS </a:t>
            </a:r>
          </a:p>
          <a:p>
            <a:pPr algn="ctr"/>
            <a:r>
              <a:rPr lang="es-MX" sz="1400" b="1" dirty="0">
                <a:latin typeface="Arial" panose="020B0604020202020204" pitchFamily="34" charset="0"/>
                <a:cs typeface="Arial" panose="020B0604020202020204" pitchFamily="34" charset="0"/>
              </a:rPr>
              <a:t>(Fase de Análisis Estructural) </a:t>
            </a:r>
            <a:endParaRPr lang="es-MX" sz="1400" dirty="0">
              <a:latin typeface="Arial" panose="020B0604020202020204" pitchFamily="34" charset="0"/>
              <a:cs typeface="Arial" panose="020B0604020202020204" pitchFamily="34" charset="0"/>
            </a:endParaRPr>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
        <p:nvSpPr>
          <p:cNvPr id="5" name="Rectángulo 4"/>
          <p:cNvSpPr/>
          <p:nvPr/>
        </p:nvSpPr>
        <p:spPr>
          <a:xfrm>
            <a:off x="1575008" y="1900703"/>
            <a:ext cx="6640944" cy="507831"/>
          </a:xfrm>
          <a:prstGeom prst="rect">
            <a:avLst/>
          </a:prstGeom>
        </p:spPr>
        <p:txBody>
          <a:bodyPr wrap="square">
            <a:spAutoFit/>
          </a:bodyPr>
          <a:lstStyle/>
          <a:p>
            <a:pPr algn="just">
              <a:lnSpc>
                <a:spcPct val="150000"/>
              </a:lnSpc>
            </a:pPr>
            <a:r>
              <a:rPr lang="es-MX" dirty="0">
                <a:latin typeface="Bodoni MT Condensed" panose="02070606080606020203" pitchFamily="18" charset="0"/>
              </a:rPr>
              <a:t>Organizaciones Representadas en el Panel de Expertos (Industria, Academia, Gobierno):</a:t>
            </a:r>
          </a:p>
        </p:txBody>
      </p:sp>
      <p:sp>
        <p:nvSpPr>
          <p:cNvPr id="2" name="Rectángulo 1"/>
          <p:cNvSpPr/>
          <p:nvPr/>
        </p:nvSpPr>
        <p:spPr>
          <a:xfrm>
            <a:off x="2062131" y="2477151"/>
            <a:ext cx="4337912" cy="3416320"/>
          </a:xfrm>
          <a:prstGeom prst="rect">
            <a:avLst/>
          </a:prstGeom>
        </p:spPr>
        <p:txBody>
          <a:bodyPr wrap="square">
            <a:spAutoFit/>
          </a:bodyPr>
          <a:lstStyle/>
          <a:p>
            <a:pPr marL="342900" lvl="0" indent="-342900" algn="just">
              <a:lnSpc>
                <a:spcPct val="150000"/>
              </a:lnSpc>
              <a:spcAft>
                <a:spcPts val="0"/>
              </a:spcAft>
              <a:buFont typeface="Symbol" panose="05050102010706020507" pitchFamily="18" charset="2"/>
              <a:buChar char=""/>
            </a:pPr>
            <a:r>
              <a:rPr lang="es-MX" dirty="0" err="1">
                <a:latin typeface="Bodoni MT Condensed" panose="02070606080606020203" pitchFamily="18" charset="0"/>
                <a:ea typeface="Calibri" panose="020F0502020204030204" pitchFamily="34" charset="0"/>
                <a:cs typeface="Times New Roman" panose="02020603050405020304" pitchFamily="18" charset="0"/>
              </a:rPr>
              <a:t>TechOps</a:t>
            </a:r>
            <a:r>
              <a:rPr lang="es-MX" dirty="0">
                <a:latin typeface="Bodoni MT Condensed" panose="02070606080606020203" pitchFamily="18" charset="0"/>
                <a:ea typeface="Calibri" panose="020F0502020204030204" pitchFamily="34" charset="0"/>
                <a:cs typeface="Times New Roman" panose="02020603050405020304" pitchFamily="18" charset="0"/>
              </a:rPr>
              <a:t> México (AM DL MRO JV, S.A.P.I. de C.V.)</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err="1">
                <a:latin typeface="Bodoni MT Condensed" panose="02070606080606020203" pitchFamily="18" charset="0"/>
                <a:ea typeface="Calibri" panose="020F0502020204030204" pitchFamily="34" charset="0"/>
                <a:cs typeface="Times New Roman" panose="02020603050405020304" pitchFamily="18" charset="0"/>
              </a:rPr>
              <a:t>Safran</a:t>
            </a:r>
            <a:r>
              <a:rPr lang="es-MX" dirty="0">
                <a:latin typeface="Bodoni MT Condensed" panose="02070606080606020203" pitchFamily="18" charset="0"/>
                <a:ea typeface="Calibri" panose="020F0502020204030204" pitchFamily="34" charset="0"/>
                <a:cs typeface="Times New Roman" panose="02020603050405020304" pitchFamily="18" charset="0"/>
              </a:rPr>
              <a:t> </a:t>
            </a:r>
            <a:r>
              <a:rPr lang="es-MX" dirty="0" err="1">
                <a:latin typeface="Bodoni MT Condensed" panose="02070606080606020203" pitchFamily="18" charset="0"/>
                <a:ea typeface="Calibri" panose="020F0502020204030204" pitchFamily="34" charset="0"/>
                <a:cs typeface="Times New Roman" panose="02020603050405020304" pitchFamily="18" charset="0"/>
              </a:rPr>
              <a:t>Aircraft</a:t>
            </a:r>
            <a:r>
              <a:rPr lang="es-MX" dirty="0">
                <a:latin typeface="Bodoni MT Condensed" panose="02070606080606020203" pitchFamily="18" charset="0"/>
                <a:ea typeface="Calibri" panose="020F0502020204030204" pitchFamily="34" charset="0"/>
                <a:cs typeface="Times New Roman" panose="02020603050405020304" pitchFamily="18" charset="0"/>
              </a:rPr>
              <a:t> </a:t>
            </a:r>
            <a:r>
              <a:rPr lang="es-MX" dirty="0" err="1">
                <a:latin typeface="Bodoni MT Condensed" panose="02070606080606020203" pitchFamily="18" charset="0"/>
                <a:ea typeface="Calibri" panose="020F0502020204030204" pitchFamily="34" charset="0"/>
                <a:cs typeface="Times New Roman" panose="02020603050405020304" pitchFamily="18" charset="0"/>
              </a:rPr>
              <a:t>Engines</a:t>
            </a:r>
            <a:r>
              <a:rPr lang="es-MX" dirty="0">
                <a:latin typeface="Bodoni MT Condensed" panose="02070606080606020203" pitchFamily="18" charset="0"/>
                <a:ea typeface="Calibri" panose="020F0502020204030204" pitchFamily="34" charset="0"/>
                <a:cs typeface="Times New Roman" panose="02020603050405020304" pitchFamily="18" charset="0"/>
              </a:rPr>
              <a:t> México (</a:t>
            </a:r>
            <a:r>
              <a:rPr lang="es-MX" dirty="0" err="1">
                <a:latin typeface="Bodoni MT Condensed" panose="02070606080606020203" pitchFamily="18" charset="0"/>
                <a:ea typeface="Calibri" panose="020F0502020204030204" pitchFamily="34" charset="0"/>
                <a:cs typeface="Times New Roman" panose="02020603050405020304" pitchFamily="18" charset="0"/>
              </a:rPr>
              <a:t>Safran</a:t>
            </a:r>
            <a:r>
              <a:rPr lang="es-MX" dirty="0">
                <a:latin typeface="Bodoni MT Condensed" panose="02070606080606020203" pitchFamily="18" charset="0"/>
                <a:ea typeface="Calibri" panose="020F0502020204030204" pitchFamily="34" charset="0"/>
                <a:cs typeface="Times New Roman" panose="02020603050405020304" pitchFamily="18" charset="0"/>
              </a:rPr>
              <a:t> </a:t>
            </a:r>
            <a:r>
              <a:rPr lang="es-MX" dirty="0" err="1">
                <a:latin typeface="Bodoni MT Condensed" panose="02070606080606020203" pitchFamily="18" charset="0"/>
                <a:ea typeface="Calibri" panose="020F0502020204030204" pitchFamily="34" charset="0"/>
                <a:cs typeface="Times New Roman" panose="02020603050405020304" pitchFamily="18" charset="0"/>
              </a:rPr>
              <a:t>Mexico</a:t>
            </a:r>
            <a:r>
              <a:rPr lang="es-MX" dirty="0">
                <a:latin typeface="Bodoni MT Condensed" panose="02070606080606020203" pitchFamily="18" charset="0"/>
                <a:ea typeface="Calibri" panose="020F0502020204030204" pitchFamily="34" charset="0"/>
                <a:cs typeface="Times New Roman" panose="02020603050405020304" pitchFamily="18" charset="0"/>
              </a:rPr>
              <a:t> S.A. DE C.V.)</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Mexicana (MRO)</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Aero </a:t>
            </a:r>
            <a:r>
              <a:rPr lang="es-MX" dirty="0" err="1">
                <a:latin typeface="Bodoni MT Condensed" panose="02070606080606020203" pitchFamily="18" charset="0"/>
                <a:ea typeface="Calibri" panose="020F0502020204030204" pitchFamily="34" charset="0"/>
                <a:cs typeface="Times New Roman" panose="02020603050405020304" pitchFamily="18" charset="0"/>
              </a:rPr>
              <a:t>Charter</a:t>
            </a:r>
            <a:r>
              <a:rPr lang="es-MX" dirty="0">
                <a:latin typeface="Bodoni MT Condensed" panose="02070606080606020203" pitchFamily="18" charset="0"/>
                <a:ea typeface="Calibri" panose="020F0502020204030204" pitchFamily="34" charset="0"/>
                <a:cs typeface="Times New Roman" panose="02020603050405020304" pitchFamily="18" charset="0"/>
              </a:rPr>
              <a:t> de México, S.A. DE C.V</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ITR-Turborreactores, S.A. de C.V. (Querétaro)</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Aerovías de México S.A. de C.V. (Aeroméxico)</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SENAM (División de Aeronáutica)</a:t>
            </a:r>
          </a:p>
          <a:p>
            <a:pPr marL="342900" indent="-342900" algn="just">
              <a:lnSpc>
                <a:spcPct val="150000"/>
              </a:lnSpc>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Universidad Aeronáutica de Querétaro (UNAQ)</a:t>
            </a:r>
          </a:p>
        </p:txBody>
      </p:sp>
      <p:sp>
        <p:nvSpPr>
          <p:cNvPr id="3" name="Rectángulo 2"/>
          <p:cNvSpPr/>
          <p:nvPr/>
        </p:nvSpPr>
        <p:spPr>
          <a:xfrm>
            <a:off x="7100031" y="2477151"/>
            <a:ext cx="3646634" cy="3000821"/>
          </a:xfrm>
          <a:prstGeom prst="rect">
            <a:avLst/>
          </a:prstGeom>
        </p:spPr>
        <p:txBody>
          <a:bodyPr wrap="square">
            <a:spAutoFit/>
          </a:bodyPr>
          <a:lstStyle/>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Agencia Federal de Aviación Civil (AFAC)</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ASA Combustibles Aeronáuticos</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AAR </a:t>
            </a:r>
            <a:r>
              <a:rPr lang="es-MX" dirty="0" err="1">
                <a:latin typeface="Bodoni MT Condensed" panose="02070606080606020203" pitchFamily="18" charset="0"/>
                <a:ea typeface="Calibri" panose="020F0502020204030204" pitchFamily="34" charset="0"/>
                <a:cs typeface="Times New Roman" panose="02020603050405020304" pitchFamily="18" charset="0"/>
              </a:rPr>
              <a:t>Corp</a:t>
            </a:r>
            <a:r>
              <a:rPr lang="nl-NL" dirty="0">
                <a:latin typeface="Bodoni MT Condensed" panose="02070606080606020203" pitchFamily="18" charset="0"/>
                <a:ea typeface="Calibri" panose="020F0502020204030204" pitchFamily="34" charset="0"/>
                <a:cs typeface="Times New Roman" panose="02020603050405020304" pitchFamily="18" charset="0"/>
              </a:rPr>
              <a:t>.</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VP </a:t>
            </a:r>
            <a:r>
              <a:rPr lang="es-MX" dirty="0" err="1">
                <a:latin typeface="Bodoni MT Condensed" panose="02070606080606020203" pitchFamily="18" charset="0"/>
                <a:ea typeface="Calibri" panose="020F0502020204030204" pitchFamily="34" charset="0"/>
                <a:cs typeface="Times New Roman" panose="02020603050405020304" pitchFamily="18" charset="0"/>
              </a:rPr>
              <a:t>Technical</a:t>
            </a:r>
            <a:r>
              <a:rPr lang="es-MX" dirty="0">
                <a:latin typeface="Bodoni MT Condensed" panose="02070606080606020203" pitchFamily="18" charset="0"/>
                <a:ea typeface="Calibri" panose="020F0502020204030204" pitchFamily="34" charset="0"/>
                <a:cs typeface="Times New Roman" panose="02020603050405020304" pitchFamily="18" charset="0"/>
              </a:rPr>
              <a:t> &amp; </a:t>
            </a:r>
            <a:r>
              <a:rPr lang="es-MX" dirty="0" err="1">
                <a:latin typeface="Bodoni MT Condensed" panose="02070606080606020203" pitchFamily="18" charset="0"/>
                <a:ea typeface="Calibri" panose="020F0502020204030204" pitchFamily="34" charset="0"/>
                <a:cs typeface="Times New Roman" panose="02020603050405020304" pitchFamily="18" charset="0"/>
              </a:rPr>
              <a:t>Commercial</a:t>
            </a:r>
            <a:r>
              <a:rPr lang="es-MX" dirty="0">
                <a:latin typeface="Bodoni MT Condensed" panose="02070606080606020203" pitchFamily="18" charset="0"/>
                <a:ea typeface="Calibri" panose="020F0502020204030204" pitchFamily="34" charset="0"/>
                <a:cs typeface="Times New Roman" panose="02020603050405020304" pitchFamily="18" charset="0"/>
              </a:rPr>
              <a:t> </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err="1">
                <a:latin typeface="Bodoni MT Condensed" panose="02070606080606020203" pitchFamily="18" charset="0"/>
                <a:ea typeface="Calibri" panose="020F0502020204030204" pitchFamily="34" charset="0"/>
                <a:cs typeface="Times New Roman" panose="02020603050405020304" pitchFamily="18" charset="0"/>
              </a:rPr>
              <a:t>Silber</a:t>
            </a:r>
            <a:r>
              <a:rPr lang="es-MX" dirty="0">
                <a:latin typeface="Bodoni MT Condensed" panose="02070606080606020203" pitchFamily="18" charset="0"/>
                <a:ea typeface="Calibri" panose="020F0502020204030204" pitchFamily="34" charset="0"/>
                <a:cs typeface="Times New Roman" panose="02020603050405020304" pitchFamily="18" charset="0"/>
              </a:rPr>
              <a:t> </a:t>
            </a:r>
            <a:r>
              <a:rPr lang="es-MX" dirty="0" err="1">
                <a:latin typeface="Bodoni MT Condensed" panose="02070606080606020203" pitchFamily="18" charset="0"/>
                <a:ea typeface="Calibri" panose="020F0502020204030204" pitchFamily="34" charset="0"/>
                <a:cs typeface="Times New Roman" panose="02020603050405020304" pitchFamily="18" charset="0"/>
              </a:rPr>
              <a:t>Technik</a:t>
            </a:r>
            <a:r>
              <a:rPr lang="es-MX" dirty="0">
                <a:latin typeface="Bodoni MT Condensed" panose="02070606080606020203" pitchFamily="18" charset="0"/>
                <a:ea typeface="Calibri" panose="020F0502020204030204" pitchFamily="34" charset="0"/>
                <a:cs typeface="Times New Roman" panose="02020603050405020304" pitchFamily="18" charset="0"/>
              </a:rPr>
              <a:t> S de RL de CV</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es-MX" dirty="0">
                <a:latin typeface="Bodoni MT Condensed" panose="02070606080606020203" pitchFamily="18" charset="0"/>
                <a:ea typeface="Calibri" panose="020F0502020204030204" pitchFamily="34" charset="0"/>
                <a:cs typeface="Times New Roman" panose="02020603050405020304" pitchFamily="18" charset="0"/>
              </a:rPr>
              <a:t>CC&amp;A </a:t>
            </a:r>
            <a:r>
              <a:rPr lang="es-MX" dirty="0" err="1">
                <a:latin typeface="Bodoni MT Condensed" panose="02070606080606020203" pitchFamily="18" charset="0"/>
                <a:ea typeface="Calibri" panose="020F0502020204030204" pitchFamily="34" charset="0"/>
                <a:cs typeface="Times New Roman" panose="02020603050405020304" pitchFamily="18" charset="0"/>
              </a:rPr>
              <a:t>Aeroespace</a:t>
            </a:r>
            <a:r>
              <a:rPr lang="es-MX" dirty="0">
                <a:latin typeface="Bodoni MT Condensed" panose="02070606080606020203" pitchFamily="18" charset="0"/>
                <a:ea typeface="Calibri" panose="020F0502020204030204" pitchFamily="34" charset="0"/>
                <a:cs typeface="Times New Roman" panose="02020603050405020304" pitchFamily="18" charset="0"/>
              </a:rPr>
              <a:t> and </a:t>
            </a:r>
            <a:r>
              <a:rPr lang="es-MX" dirty="0" err="1">
                <a:latin typeface="Bodoni MT Condensed" panose="02070606080606020203" pitchFamily="18" charset="0"/>
                <a:ea typeface="Calibri" panose="020F0502020204030204" pitchFamily="34" charset="0"/>
                <a:cs typeface="Times New Roman" panose="02020603050405020304" pitchFamily="18" charset="0"/>
              </a:rPr>
              <a:t>Defence</a:t>
            </a:r>
            <a:r>
              <a:rPr lang="es-MX" dirty="0">
                <a:latin typeface="Bodoni MT Condensed" panose="02070606080606020203" pitchFamily="18" charset="0"/>
                <a:ea typeface="Calibri" panose="020F0502020204030204" pitchFamily="34" charset="0"/>
                <a:cs typeface="Times New Roman" panose="02020603050405020304" pitchFamily="18" charset="0"/>
              </a:rPr>
              <a:t> </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s-MX" dirty="0" err="1">
                <a:latin typeface="Bodoni MT Condensed" panose="02070606080606020203" pitchFamily="18" charset="0"/>
                <a:ea typeface="Calibri" panose="020F0502020204030204" pitchFamily="34" charset="0"/>
                <a:cs typeface="Times New Roman" panose="02020603050405020304" pitchFamily="18" charset="0"/>
              </a:rPr>
              <a:t>Aviation</a:t>
            </a:r>
            <a:r>
              <a:rPr lang="es-MX" dirty="0">
                <a:latin typeface="Bodoni MT Condensed" panose="02070606080606020203" pitchFamily="18" charset="0"/>
                <a:ea typeface="Calibri" panose="020F0502020204030204" pitchFamily="34" charset="0"/>
                <a:cs typeface="Times New Roman" panose="02020603050405020304" pitchFamily="18" charset="0"/>
              </a:rPr>
              <a:t> Capital </a:t>
            </a:r>
            <a:r>
              <a:rPr lang="es-MX" dirty="0" err="1">
                <a:latin typeface="Bodoni MT Condensed" panose="02070606080606020203" pitchFamily="18" charset="0"/>
                <a:ea typeface="Calibri" panose="020F0502020204030204" pitchFamily="34" charset="0"/>
                <a:cs typeface="Times New Roman" panose="02020603050405020304" pitchFamily="18" charset="0"/>
              </a:rPr>
              <a:t>Grupe</a:t>
            </a:r>
            <a:endParaRPr lang="es-MX" sz="1600" dirty="0">
              <a:latin typeface="Bodoni MT Condensed" panose="020706060806060202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6200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
        <p:nvSpPr>
          <p:cNvPr id="3" name="Rectángulo 2"/>
          <p:cNvSpPr/>
          <p:nvPr/>
        </p:nvSpPr>
        <p:spPr>
          <a:xfrm>
            <a:off x="4688644" y="1096944"/>
            <a:ext cx="3362138" cy="507831"/>
          </a:xfrm>
          <a:prstGeom prst="rect">
            <a:avLst/>
          </a:prstGeom>
        </p:spPr>
        <p:txBody>
          <a:bodyPr wrap="none">
            <a:spAutoFit/>
          </a:bodyPr>
          <a:lstStyle/>
          <a:p>
            <a:pPr algn="ctr">
              <a:lnSpc>
                <a:spcPct val="150000"/>
              </a:lnSpc>
              <a:spcAft>
                <a:spcPts val="800"/>
              </a:spcAft>
            </a:pPr>
            <a:r>
              <a:rPr lang="es-MX" dirty="0">
                <a:solidFill>
                  <a:srgbClr val="000000"/>
                </a:solidFill>
                <a:latin typeface="Bodoni MT Condensed" panose="02070606080606020203" pitchFamily="18" charset="0"/>
                <a:ea typeface="Calibri" panose="020F0502020204030204" pitchFamily="34" charset="0"/>
                <a:cs typeface="Times New Roman" panose="02020603050405020304" pitchFamily="18" charset="0"/>
              </a:rPr>
              <a:t>TABLA 1. Definición de los problemas de estudio</a:t>
            </a:r>
            <a:r>
              <a:rPr lang="es-MX" dirty="0">
                <a:solidFill>
                  <a:srgbClr val="000000"/>
                </a:solidFill>
                <a:latin typeface="Arial" panose="020B0604020202020204" pitchFamily="34" charset="0"/>
                <a:ea typeface="Calibri" panose="020F0502020204030204" pitchFamily="34" charset="0"/>
                <a:cs typeface="Times New Roman" panose="02020603050405020304" pitchFamily="18" charset="0"/>
              </a:rPr>
              <a:t>.</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a 4"/>
          <p:cNvGraphicFramePr>
            <a:graphicFrameLocks noGrp="1"/>
          </p:cNvGraphicFramePr>
          <p:nvPr/>
        </p:nvGraphicFramePr>
        <p:xfrm>
          <a:off x="438620" y="1642710"/>
          <a:ext cx="10858690" cy="4376554"/>
        </p:xfrm>
        <a:graphic>
          <a:graphicData uri="http://schemas.openxmlformats.org/drawingml/2006/table">
            <a:tbl>
              <a:tblPr/>
              <a:tblGrid>
                <a:gridCol w="1577534">
                  <a:extLst>
                    <a:ext uri="{9D8B030D-6E8A-4147-A177-3AD203B41FA5}">
                      <a16:colId xmlns:a16="http://schemas.microsoft.com/office/drawing/2014/main" val="20000"/>
                    </a:ext>
                  </a:extLst>
                </a:gridCol>
                <a:gridCol w="9281156">
                  <a:extLst>
                    <a:ext uri="{9D8B030D-6E8A-4147-A177-3AD203B41FA5}">
                      <a16:colId xmlns:a16="http://schemas.microsoft.com/office/drawing/2014/main" val="20001"/>
                    </a:ext>
                  </a:extLst>
                </a:gridCol>
              </a:tblGrid>
              <a:tr h="158150">
                <a:tc>
                  <a:txBody>
                    <a:bodyPr/>
                    <a:lstStyle/>
                    <a:p>
                      <a:pPr algn="ctr" fontAlgn="ctr"/>
                      <a:r>
                        <a:rPr lang="es-MX" sz="1200" b="0" i="0" u="none" strike="noStrike" dirty="0">
                          <a:solidFill>
                            <a:schemeClr val="tx1"/>
                          </a:solidFill>
                          <a:effectLst/>
                          <a:latin typeface="Times New Roman" panose="02020603050405020304" pitchFamily="18" charset="0"/>
                        </a:rPr>
                        <a:t>Problema</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chemeClr val="tx1"/>
                          </a:solidFill>
                          <a:effectLst/>
                          <a:latin typeface="Times New Roman" panose="02020603050405020304" pitchFamily="18" charset="0"/>
                        </a:rPr>
                        <a:t>Definicion</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7067">
                <a:tc>
                  <a:txBody>
                    <a:bodyPr/>
                    <a:lstStyle/>
                    <a:p>
                      <a:pPr algn="ctr" fontAlgn="ctr"/>
                      <a:r>
                        <a:rPr lang="es-MX" sz="1400" b="0" i="0" u="none" strike="noStrike" dirty="0">
                          <a:solidFill>
                            <a:schemeClr val="tx1"/>
                          </a:solidFill>
                          <a:effectLst/>
                          <a:latin typeface="Bodoni MT Condensed" panose="02070606080606020203" pitchFamily="18" charset="0"/>
                        </a:rPr>
                        <a:t>P1</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ea typeface="Arial" panose="020B0604020202020204" pitchFamily="34" charset="0"/>
                        </a:rPr>
                        <a:t>Mínima inserción de las empresas mexicanas en la cadena de valor aeronáutica afectando principalmente el desarrollo de la proveeduría en la industria</a:t>
                      </a:r>
                      <a:endParaRPr lang="es-MX" sz="1400" b="0" i="0" u="none" strike="noStrike" dirty="0">
                        <a:solidFill>
                          <a:schemeClr val="tx1"/>
                        </a:solidFill>
                        <a:effectLst/>
                        <a:latin typeface="Bodoni MT Condensed" panose="02070606080606020203" pitchFamily="18" charset="0"/>
                      </a:endParaRP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3881">
                <a:tc>
                  <a:txBody>
                    <a:bodyPr/>
                    <a:lstStyle/>
                    <a:p>
                      <a:pPr algn="ctr" fontAlgn="ctr"/>
                      <a:r>
                        <a:rPr lang="es-MX" sz="1400" b="0" i="0" u="none" strike="noStrike" dirty="0">
                          <a:solidFill>
                            <a:schemeClr val="tx1"/>
                          </a:solidFill>
                          <a:effectLst/>
                          <a:latin typeface="Bodoni MT Condensed" panose="02070606080606020203" pitchFamily="18" charset="0"/>
                        </a:rPr>
                        <a:t>P2</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a:solidFill>
                            <a:schemeClr val="tx1"/>
                          </a:solidFill>
                          <a:effectLst/>
                          <a:latin typeface="Bodoni MT Condensed" panose="02070606080606020203" pitchFamily="18" charset="0"/>
                        </a:rPr>
                        <a:t>Modelos de Negocio desactualizado para hacer Frente a las Demandas Actuales de Mercado MRO Global</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5111">
                <a:tc>
                  <a:txBody>
                    <a:bodyPr/>
                    <a:lstStyle/>
                    <a:p>
                      <a:pPr algn="ctr" fontAlgn="ctr"/>
                      <a:r>
                        <a:rPr lang="es-MX" sz="1400" b="0" i="0" u="none" strike="noStrike" dirty="0">
                          <a:solidFill>
                            <a:schemeClr val="tx1"/>
                          </a:solidFill>
                          <a:effectLst/>
                          <a:latin typeface="Bodoni MT Condensed" panose="02070606080606020203" pitchFamily="18" charset="0"/>
                        </a:rPr>
                        <a:t>P3</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a:solidFill>
                            <a:schemeClr val="tx1"/>
                          </a:solidFill>
                          <a:effectLst/>
                          <a:latin typeface="Bodoni MT Condensed" panose="02070606080606020203" pitchFamily="18" charset="0"/>
                        </a:rPr>
                        <a:t>Ineficiencia operativa de la autoridad aeronáutica nacional (Agencia Federal de Aeronáutica Civil), para lograr acuerdos de convalidación de certificaciones y capacitaciones con organismos internacionales como la </a:t>
                      </a:r>
                      <a:r>
                        <a:rPr lang="es-MX" sz="1400" b="0" i="1" u="none" strike="noStrike">
                          <a:solidFill>
                            <a:schemeClr val="tx1"/>
                          </a:solidFill>
                          <a:effectLst/>
                          <a:latin typeface="Bodoni MT Condensed" panose="02070606080606020203" pitchFamily="18" charset="0"/>
                        </a:rPr>
                        <a:t>Federal Aviation Administrattion</a:t>
                      </a:r>
                      <a:r>
                        <a:rPr lang="es-MX" sz="1400" b="0" i="0" u="none" strike="noStrike">
                          <a:solidFill>
                            <a:schemeClr val="tx1"/>
                          </a:solidFill>
                          <a:effectLst/>
                          <a:latin typeface="Bodoni MT Condensed" panose="02070606080606020203" pitchFamily="18" charset="0"/>
                        </a:rPr>
                        <a:t> (FAA) y la</a:t>
                      </a:r>
                      <a:r>
                        <a:rPr lang="es-MX" sz="1400" b="0" i="1" u="none" strike="noStrike">
                          <a:solidFill>
                            <a:schemeClr val="tx1"/>
                          </a:solidFill>
                          <a:effectLst/>
                          <a:latin typeface="Bodoni MT Condensed" panose="02070606080606020203" pitchFamily="18" charset="0"/>
                        </a:rPr>
                        <a:t> European Union Aviation Safety Agency</a:t>
                      </a:r>
                      <a:r>
                        <a:rPr lang="es-MX" sz="1400" b="0" i="0" u="none" strike="noStrike">
                          <a:solidFill>
                            <a:schemeClr val="tx1"/>
                          </a:solidFill>
                          <a:effectLst/>
                          <a:latin typeface="Bodoni MT Condensed" panose="02070606080606020203" pitchFamily="18" charset="0"/>
                        </a:rPr>
                        <a:t> (EASA)</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7067">
                <a:tc>
                  <a:txBody>
                    <a:bodyPr/>
                    <a:lstStyle/>
                    <a:p>
                      <a:pPr algn="ctr" fontAlgn="ctr"/>
                      <a:r>
                        <a:rPr lang="es-MX" sz="1400" b="0" i="0" u="none" strike="noStrike" dirty="0">
                          <a:solidFill>
                            <a:schemeClr val="tx1"/>
                          </a:solidFill>
                          <a:effectLst/>
                          <a:latin typeface="Bodoni MT Condensed" panose="02070606080606020203" pitchFamily="18" charset="0"/>
                        </a:rPr>
                        <a:t>P4</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a:solidFill>
                            <a:schemeClr val="tx1"/>
                          </a:solidFill>
                          <a:effectLst/>
                          <a:latin typeface="Bodoni MT Condensed" panose="02070606080606020203" pitchFamily="18" charset="0"/>
                        </a:rPr>
                        <a:t>Fuga de capital humano altamente especializado en actividades cruciales para los servicios de Mantenimiento Aéreo, principalmente de estructuras metálicas, electrónica e ingeniería. </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65007">
                <a:tc>
                  <a:txBody>
                    <a:bodyPr/>
                    <a:lstStyle/>
                    <a:p>
                      <a:pPr algn="ctr" fontAlgn="ctr"/>
                      <a:r>
                        <a:rPr lang="es-MX" sz="1400" b="0" i="0" u="none" strike="noStrike" dirty="0">
                          <a:solidFill>
                            <a:schemeClr val="tx1"/>
                          </a:solidFill>
                          <a:effectLst/>
                          <a:latin typeface="Bodoni MT Condensed" panose="02070606080606020203" pitchFamily="18" charset="0"/>
                        </a:rPr>
                        <a:t>P5</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Desarrollo tecnológico cautivo exacerbado por las grandes organizaciones </a:t>
                      </a:r>
                      <a:r>
                        <a:rPr lang="es-MX" sz="1400" b="0" i="0" u="none" strike="noStrike" dirty="0" err="1">
                          <a:solidFill>
                            <a:schemeClr val="tx1"/>
                          </a:solidFill>
                          <a:effectLst/>
                          <a:latin typeface="Bodoni MT Condensed" panose="02070606080606020203" pitchFamily="18" charset="0"/>
                        </a:rPr>
                        <a:t>OEM´s</a:t>
                      </a:r>
                      <a:r>
                        <a:rPr lang="es-MX" sz="1400" b="0" i="0" u="none" strike="noStrike" dirty="0">
                          <a:solidFill>
                            <a:schemeClr val="tx1"/>
                          </a:solidFill>
                          <a:effectLst/>
                          <a:latin typeface="Bodoni MT Condensed" panose="02070606080606020203" pitchFamily="18" charset="0"/>
                        </a:rPr>
                        <a:t>, debido principalmente al oligopolio de la industria donde solo pocas empresas a nivel global controlan el desarrollo tecnológico de los equipos que se integran al sector alrededor del mundo. </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4000">
                <a:tc>
                  <a:txBody>
                    <a:bodyPr/>
                    <a:lstStyle/>
                    <a:p>
                      <a:pPr algn="ctr" fontAlgn="ctr"/>
                      <a:r>
                        <a:rPr lang="es-MX" sz="1400" b="0" i="0" u="none" strike="noStrike">
                          <a:solidFill>
                            <a:schemeClr val="tx1"/>
                          </a:solidFill>
                          <a:effectLst/>
                          <a:latin typeface="Bodoni MT Condensed" panose="02070606080606020203" pitchFamily="18" charset="0"/>
                        </a:rPr>
                        <a:t>P6</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Condiciones laborales poco favorables debido principalmente a los bajos salarios ofrecidos por la industria para el personal especializado y a condiciones de apoyo mínimo para el desarrollo de nuevas capacidades en beneficio de los trabajadores </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3881">
                <a:tc>
                  <a:txBody>
                    <a:bodyPr/>
                    <a:lstStyle/>
                    <a:p>
                      <a:pPr algn="ctr" fontAlgn="ctr"/>
                      <a:r>
                        <a:rPr lang="es-MX" sz="1400" b="0" i="0" u="none" strike="noStrike" dirty="0">
                          <a:solidFill>
                            <a:schemeClr val="tx1"/>
                          </a:solidFill>
                          <a:effectLst/>
                          <a:latin typeface="Bodoni MT Condensed" panose="02070606080606020203" pitchFamily="18" charset="0"/>
                        </a:rPr>
                        <a:t>P7</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Ineficiente articulación de la triple hélice entre gobierno, academia e industria, en beneficio del desarrollo industrial dentro del sector.</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7067">
                <a:tc>
                  <a:txBody>
                    <a:bodyPr/>
                    <a:lstStyle/>
                    <a:p>
                      <a:pPr algn="ctr" fontAlgn="ctr"/>
                      <a:r>
                        <a:rPr lang="es-MX" sz="1400" b="0" i="0" u="none" strike="noStrike">
                          <a:solidFill>
                            <a:schemeClr val="tx1"/>
                          </a:solidFill>
                          <a:effectLst/>
                          <a:latin typeface="Bodoni MT Condensed" panose="02070606080606020203" pitchFamily="18" charset="0"/>
                        </a:rPr>
                        <a:t>P8</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Complejidad Normativa principalmente para la importación y exportación de componentes aeronáuticos, debido a una inexistente figura de apoyo aduanal dirigida al sector MRO.</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3881">
                <a:tc>
                  <a:txBody>
                    <a:bodyPr/>
                    <a:lstStyle/>
                    <a:p>
                      <a:pPr algn="ctr" fontAlgn="ctr"/>
                      <a:r>
                        <a:rPr lang="es-MX" sz="1400" b="0" i="0" u="none" strike="noStrike">
                          <a:solidFill>
                            <a:schemeClr val="tx1"/>
                          </a:solidFill>
                          <a:effectLst/>
                          <a:latin typeface="Bodoni MT Condensed" panose="02070606080606020203" pitchFamily="18" charset="0"/>
                        </a:rPr>
                        <a:t>P9</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Inexistencia de esquemas fiscales que den apoyo y regulen a la cadena de proveeduría en México </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3881">
                <a:tc>
                  <a:txBody>
                    <a:bodyPr/>
                    <a:lstStyle/>
                    <a:p>
                      <a:pPr algn="ctr" fontAlgn="ctr"/>
                      <a:r>
                        <a:rPr lang="es-MX" sz="1400" b="0" i="0" u="none" strike="noStrike">
                          <a:solidFill>
                            <a:schemeClr val="tx1"/>
                          </a:solidFill>
                          <a:effectLst/>
                          <a:latin typeface="Bodoni MT Condensed" panose="02070606080606020203" pitchFamily="18" charset="0"/>
                        </a:rPr>
                        <a:t>P10</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Desestimación de un mercado de servicios de mantenimiento aéreo en crecimiento exponencial a nivel global</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20510">
                <a:tc>
                  <a:txBody>
                    <a:bodyPr/>
                    <a:lstStyle/>
                    <a:p>
                      <a:pPr algn="ctr" fontAlgn="ctr"/>
                      <a:r>
                        <a:rPr lang="es-MX" sz="1400" b="0" i="0" u="none" strike="noStrike">
                          <a:solidFill>
                            <a:schemeClr val="tx1"/>
                          </a:solidFill>
                          <a:effectLst/>
                          <a:latin typeface="Bodoni MT Condensed" panose="02070606080606020203" pitchFamily="18" charset="0"/>
                        </a:rPr>
                        <a:t>P11</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Ineficiencia operativa en los servicios de mantenimiento aeronáutico debido principalmente a conflictos con el almacenaje y distribución de componentes y partes en el MRO.</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20510">
                <a:tc>
                  <a:txBody>
                    <a:bodyPr/>
                    <a:lstStyle/>
                    <a:p>
                      <a:pPr algn="ctr" fontAlgn="ctr"/>
                      <a:r>
                        <a:rPr lang="es-MX" sz="1400" b="0" i="0" u="none" strike="noStrike">
                          <a:solidFill>
                            <a:schemeClr val="tx1"/>
                          </a:solidFill>
                          <a:effectLst/>
                          <a:latin typeface="Bodoni MT Condensed" panose="02070606080606020203" pitchFamily="18" charset="0"/>
                        </a:rPr>
                        <a:t>P12</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Desestimación de la capacidad técnica y operativa del personal especializado en México para el desarrollo de servicios MRO de alta calidad.</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64000">
                <a:tc>
                  <a:txBody>
                    <a:bodyPr/>
                    <a:lstStyle/>
                    <a:p>
                      <a:pPr algn="ctr" fontAlgn="ctr"/>
                      <a:r>
                        <a:rPr lang="es-MX" sz="1400" b="0" i="0" u="none" strike="noStrike">
                          <a:solidFill>
                            <a:schemeClr val="tx1"/>
                          </a:solidFill>
                          <a:effectLst/>
                          <a:latin typeface="Bodoni MT Condensed" panose="02070606080606020203" pitchFamily="18" charset="0"/>
                        </a:rPr>
                        <a:t>P13</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Desequilibro en la interacción de oferta y demanda, debido principalmente al incremento de la demanda de servicios de mantenimiento aeronáutico y a la poca oferta por parte de las empresas en este rubro. </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20510">
                <a:tc>
                  <a:txBody>
                    <a:bodyPr/>
                    <a:lstStyle/>
                    <a:p>
                      <a:pPr algn="ctr" fontAlgn="ctr"/>
                      <a:r>
                        <a:rPr lang="es-MX" sz="1400" b="0" i="0" u="none" strike="noStrike">
                          <a:solidFill>
                            <a:schemeClr val="tx1"/>
                          </a:solidFill>
                          <a:effectLst/>
                          <a:latin typeface="Bodoni MT Condensed" panose="02070606080606020203" pitchFamily="18" charset="0"/>
                        </a:rPr>
                        <a:t>P14</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Limitado conocimiento para la gestión de los acuerdos contractuales para el mantenimiento aéreo de los equipos operados por empresas de servicios aeronáuticos</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20510">
                <a:tc>
                  <a:txBody>
                    <a:bodyPr/>
                    <a:lstStyle/>
                    <a:p>
                      <a:pPr algn="ctr" fontAlgn="ctr"/>
                      <a:r>
                        <a:rPr lang="es-MX" sz="1400" b="0" i="0" u="none" strike="noStrike">
                          <a:solidFill>
                            <a:schemeClr val="tx1"/>
                          </a:solidFill>
                          <a:effectLst/>
                          <a:latin typeface="Bodoni MT Condensed" panose="02070606080606020203" pitchFamily="18" charset="0"/>
                        </a:rPr>
                        <a:t>P15</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MX" sz="1400" b="0" i="0" u="none" strike="noStrike" dirty="0">
                          <a:solidFill>
                            <a:schemeClr val="tx1"/>
                          </a:solidFill>
                          <a:effectLst/>
                          <a:latin typeface="Bodoni MT Condensed" panose="02070606080606020203" pitchFamily="18" charset="0"/>
                        </a:rPr>
                        <a:t>Inexistencia de centros de desarrollo de competencias para el personal de capacitación que integran las instituciones de educación y empresas certificadoras en México.</a:t>
                      </a:r>
                    </a:p>
                  </a:txBody>
                  <a:tcPr marL="4457" marR="4457" marT="44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980472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339507" y="1371712"/>
            <a:ext cx="2742802" cy="523220"/>
          </a:xfrm>
          <a:prstGeom prst="rect">
            <a:avLst/>
          </a:prstGeom>
        </p:spPr>
        <p:txBody>
          <a:bodyPr wrap="none">
            <a:spAutoFit/>
          </a:bodyPr>
          <a:lstStyle/>
          <a:p>
            <a:pPr algn="ctr"/>
            <a:r>
              <a:rPr lang="es-MX" sz="1400" b="1" dirty="0">
                <a:latin typeface="Arial" panose="020B0604020202020204" pitchFamily="34" charset="0"/>
                <a:cs typeface="Arial" panose="020B0604020202020204" pitchFamily="34" charset="0"/>
              </a:rPr>
              <a:t>TÉCNICAS </a:t>
            </a:r>
          </a:p>
          <a:p>
            <a:pPr algn="ctr"/>
            <a:r>
              <a:rPr lang="es-MX" sz="1400" b="1" dirty="0">
                <a:latin typeface="Arial" panose="020B0604020202020204" pitchFamily="34" charset="0"/>
                <a:cs typeface="Arial" panose="020B0604020202020204" pitchFamily="34" charset="0"/>
              </a:rPr>
              <a:t>(Fase de Análisis Estructural) </a:t>
            </a:r>
            <a:endParaRPr lang="es-MX" sz="1400" dirty="0">
              <a:latin typeface="Arial" panose="020B0604020202020204" pitchFamily="34" charset="0"/>
              <a:cs typeface="Arial" panose="020B0604020202020204" pitchFamily="34" charset="0"/>
            </a:endParaRPr>
          </a:p>
        </p:txBody>
      </p:sp>
      <p:sp>
        <p:nvSpPr>
          <p:cNvPr id="20" name="Rectángulo 19"/>
          <p:cNvSpPr/>
          <p:nvPr/>
        </p:nvSpPr>
        <p:spPr>
          <a:xfrm>
            <a:off x="55042" y="6142493"/>
            <a:ext cx="3480440"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 con base en Rincón y Mujica (2004)</a:t>
            </a:r>
            <a:endParaRPr lang="es-MX" sz="900" dirty="0">
              <a:latin typeface="Arial" panose="020B0604020202020204" pitchFamily="34" charset="0"/>
              <a:cs typeface="Arial" panose="020B0604020202020204" pitchFamily="34" charset="0"/>
            </a:endParaRPr>
          </a:p>
        </p:txBody>
      </p:sp>
      <p:sp>
        <p:nvSpPr>
          <p:cNvPr id="2" name="Rectángulo 1"/>
          <p:cNvSpPr/>
          <p:nvPr/>
        </p:nvSpPr>
        <p:spPr>
          <a:xfrm>
            <a:off x="4709410" y="1917384"/>
            <a:ext cx="3863044" cy="417422"/>
          </a:xfrm>
          <a:prstGeom prst="rect">
            <a:avLst/>
          </a:prstGeom>
        </p:spPr>
        <p:txBody>
          <a:bodyPr wrap="none">
            <a:spAutoFit/>
          </a:bodyPr>
          <a:lstStyle/>
          <a:p>
            <a:pPr algn="ctr">
              <a:lnSpc>
                <a:spcPct val="150000"/>
              </a:lnSpc>
              <a:spcAft>
                <a:spcPts val="800"/>
              </a:spcAft>
            </a:pPr>
            <a:r>
              <a:rPr lang="es-MX"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TABLA 3. Matriz de relación entre variables</a:t>
            </a: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 name="Tabla 2"/>
          <p:cNvGraphicFramePr>
            <a:graphicFrameLocks noGrp="1"/>
          </p:cNvGraphicFramePr>
          <p:nvPr/>
        </p:nvGraphicFramePr>
        <p:xfrm>
          <a:off x="3171113" y="2496697"/>
          <a:ext cx="6629400" cy="3463290"/>
        </p:xfrm>
        <a:graphic>
          <a:graphicData uri="http://schemas.openxmlformats.org/drawingml/2006/table">
            <a:tbl>
              <a:tblPr/>
              <a:tblGrid>
                <a:gridCol w="8509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30480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304800">
                  <a:extLst>
                    <a:ext uri="{9D8B030D-6E8A-4147-A177-3AD203B41FA5}">
                      <a16:colId xmlns:a16="http://schemas.microsoft.com/office/drawing/2014/main" val="20004"/>
                    </a:ext>
                  </a:extLst>
                </a:gridCol>
                <a:gridCol w="304800">
                  <a:extLst>
                    <a:ext uri="{9D8B030D-6E8A-4147-A177-3AD203B41FA5}">
                      <a16:colId xmlns:a16="http://schemas.microsoft.com/office/drawing/2014/main" val="20005"/>
                    </a:ext>
                  </a:extLst>
                </a:gridCol>
                <a:gridCol w="304800">
                  <a:extLst>
                    <a:ext uri="{9D8B030D-6E8A-4147-A177-3AD203B41FA5}">
                      <a16:colId xmlns:a16="http://schemas.microsoft.com/office/drawing/2014/main" val="20006"/>
                    </a:ext>
                  </a:extLst>
                </a:gridCol>
                <a:gridCol w="304800">
                  <a:extLst>
                    <a:ext uri="{9D8B030D-6E8A-4147-A177-3AD203B41FA5}">
                      <a16:colId xmlns:a16="http://schemas.microsoft.com/office/drawing/2014/main" val="20007"/>
                    </a:ext>
                  </a:extLst>
                </a:gridCol>
                <a:gridCol w="304800">
                  <a:extLst>
                    <a:ext uri="{9D8B030D-6E8A-4147-A177-3AD203B41FA5}">
                      <a16:colId xmlns:a16="http://schemas.microsoft.com/office/drawing/2014/main" val="20008"/>
                    </a:ext>
                  </a:extLst>
                </a:gridCol>
                <a:gridCol w="304800">
                  <a:extLst>
                    <a:ext uri="{9D8B030D-6E8A-4147-A177-3AD203B41FA5}">
                      <a16:colId xmlns:a16="http://schemas.microsoft.com/office/drawing/2014/main" val="20009"/>
                    </a:ext>
                  </a:extLst>
                </a:gridCol>
                <a:gridCol w="304800">
                  <a:extLst>
                    <a:ext uri="{9D8B030D-6E8A-4147-A177-3AD203B41FA5}">
                      <a16:colId xmlns:a16="http://schemas.microsoft.com/office/drawing/2014/main" val="20010"/>
                    </a:ext>
                  </a:extLst>
                </a:gridCol>
                <a:gridCol w="304800">
                  <a:extLst>
                    <a:ext uri="{9D8B030D-6E8A-4147-A177-3AD203B41FA5}">
                      <a16:colId xmlns:a16="http://schemas.microsoft.com/office/drawing/2014/main" val="20011"/>
                    </a:ext>
                  </a:extLst>
                </a:gridCol>
                <a:gridCol w="304800">
                  <a:extLst>
                    <a:ext uri="{9D8B030D-6E8A-4147-A177-3AD203B41FA5}">
                      <a16:colId xmlns:a16="http://schemas.microsoft.com/office/drawing/2014/main" val="20012"/>
                    </a:ext>
                  </a:extLst>
                </a:gridCol>
                <a:gridCol w="304800">
                  <a:extLst>
                    <a:ext uri="{9D8B030D-6E8A-4147-A177-3AD203B41FA5}">
                      <a16:colId xmlns:a16="http://schemas.microsoft.com/office/drawing/2014/main" val="20013"/>
                    </a:ext>
                  </a:extLst>
                </a:gridCol>
                <a:gridCol w="304800">
                  <a:extLst>
                    <a:ext uri="{9D8B030D-6E8A-4147-A177-3AD203B41FA5}">
                      <a16:colId xmlns:a16="http://schemas.microsoft.com/office/drawing/2014/main" val="20014"/>
                    </a:ext>
                  </a:extLst>
                </a:gridCol>
                <a:gridCol w="304800">
                  <a:extLst>
                    <a:ext uri="{9D8B030D-6E8A-4147-A177-3AD203B41FA5}">
                      <a16:colId xmlns:a16="http://schemas.microsoft.com/office/drawing/2014/main" val="20015"/>
                    </a:ext>
                  </a:extLst>
                </a:gridCol>
                <a:gridCol w="762000">
                  <a:extLst>
                    <a:ext uri="{9D8B030D-6E8A-4147-A177-3AD203B41FA5}">
                      <a16:colId xmlns:a16="http://schemas.microsoft.com/office/drawing/2014/main" val="20016"/>
                    </a:ext>
                  </a:extLst>
                </a:gridCol>
                <a:gridCol w="444500">
                  <a:extLst>
                    <a:ext uri="{9D8B030D-6E8A-4147-A177-3AD203B41FA5}">
                      <a16:colId xmlns:a16="http://schemas.microsoft.com/office/drawing/2014/main" val="20017"/>
                    </a:ext>
                  </a:extLst>
                </a:gridCol>
              </a:tblGrid>
              <a:tr h="190500">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Variable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Motricidad</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500">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s-MX"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11.19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190500">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27</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9.44</a:t>
                      </a: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endParaRPr lang="es-MX"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24</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8.39</a:t>
                      </a: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4</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8.04</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5</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10.49</a:t>
                      </a: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6</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19</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6.64</a:t>
                      </a:r>
                    </a:p>
                  </a:txBody>
                  <a:tcPr marL="9525" marR="9525" marT="9525" marB="0" anchor="ctr">
                    <a:lnL>
                      <a:noFill/>
                    </a:lnL>
                    <a:lnR>
                      <a:noFill/>
                    </a:lnR>
                    <a:lnT>
                      <a:noFill/>
                    </a:lnT>
                    <a:lnB>
                      <a:noFill/>
                    </a:lnB>
                  </a:tcPr>
                </a:tc>
                <a:extLst>
                  <a:ext uri="{0D108BD9-81ED-4DB2-BD59-A6C34878D82A}">
                    <a16:rowId xmlns:a16="http://schemas.microsoft.com/office/drawing/2014/main" val="10006"/>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7</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34</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11.89</a:t>
                      </a:r>
                    </a:p>
                  </a:txBody>
                  <a:tcPr marL="9525" marR="9525" marT="9525" marB="0" anchor="ctr">
                    <a:lnL>
                      <a:noFill/>
                    </a:lnL>
                    <a:lnR>
                      <a:noFill/>
                    </a:lnR>
                    <a:lnT>
                      <a:noFill/>
                    </a:lnT>
                    <a:lnB>
                      <a:noFill/>
                    </a:lnB>
                  </a:tcPr>
                </a:tc>
                <a:extLst>
                  <a:ext uri="{0D108BD9-81ED-4DB2-BD59-A6C34878D82A}">
                    <a16:rowId xmlns:a16="http://schemas.microsoft.com/office/drawing/2014/main" val="10007"/>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8</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16</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5.59</a:t>
                      </a:r>
                    </a:p>
                  </a:txBody>
                  <a:tcPr marL="9525" marR="9525" marT="9525" marB="0" anchor="ctr">
                    <a:lnL>
                      <a:noFill/>
                    </a:lnL>
                    <a:lnR>
                      <a:noFill/>
                    </a:lnR>
                    <a:lnT>
                      <a:noFill/>
                    </a:lnT>
                    <a:lnB>
                      <a:noFill/>
                    </a:lnB>
                  </a:tcPr>
                </a:tc>
                <a:extLst>
                  <a:ext uri="{0D108BD9-81ED-4DB2-BD59-A6C34878D82A}">
                    <a16:rowId xmlns:a16="http://schemas.microsoft.com/office/drawing/2014/main" val="10008"/>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9</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18</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6.29</a:t>
                      </a:r>
                    </a:p>
                  </a:txBody>
                  <a:tcPr marL="9525" marR="9525" marT="9525" marB="0" anchor="ctr">
                    <a:lnL>
                      <a:noFill/>
                    </a:lnL>
                    <a:lnR>
                      <a:noFill/>
                    </a:lnR>
                    <a:lnT>
                      <a:noFill/>
                    </a:lnT>
                    <a:lnB>
                      <a:noFill/>
                    </a:lnB>
                  </a:tcPr>
                </a:tc>
                <a:extLst>
                  <a:ext uri="{0D108BD9-81ED-4DB2-BD59-A6C34878D82A}">
                    <a16:rowId xmlns:a16="http://schemas.microsoft.com/office/drawing/2014/main" val="10009"/>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7.34</a:t>
                      </a:r>
                    </a:p>
                  </a:txBody>
                  <a:tcPr marL="9525" marR="9525" marT="9525" marB="0" anchor="ctr">
                    <a:lnL>
                      <a:noFill/>
                    </a:lnL>
                    <a:lnR>
                      <a:noFill/>
                    </a:lnR>
                    <a:lnT>
                      <a:noFill/>
                    </a:lnT>
                    <a:lnB>
                      <a:noFill/>
                    </a:lnB>
                  </a:tcPr>
                </a:tc>
                <a:extLst>
                  <a:ext uri="{0D108BD9-81ED-4DB2-BD59-A6C34878D82A}">
                    <a16:rowId xmlns:a16="http://schemas.microsoft.com/office/drawing/2014/main" val="10010"/>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6</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2.10</a:t>
                      </a:r>
                    </a:p>
                  </a:txBody>
                  <a:tcPr marL="9525" marR="9525" marT="9525" marB="0" anchor="ctr">
                    <a:lnL>
                      <a:noFill/>
                    </a:lnL>
                    <a:lnR>
                      <a:noFill/>
                    </a:lnR>
                    <a:lnT>
                      <a:noFill/>
                    </a:lnT>
                    <a:lnB>
                      <a:noFill/>
                    </a:lnB>
                  </a:tcPr>
                </a:tc>
                <a:extLst>
                  <a:ext uri="{0D108BD9-81ED-4DB2-BD59-A6C34878D82A}">
                    <a16:rowId xmlns:a16="http://schemas.microsoft.com/office/drawing/2014/main" val="10011"/>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3.85</a:t>
                      </a:r>
                    </a:p>
                  </a:txBody>
                  <a:tcPr marL="9525" marR="9525" marT="9525" marB="0" anchor="ctr">
                    <a:lnL>
                      <a:noFill/>
                    </a:lnL>
                    <a:lnR>
                      <a:noFill/>
                    </a:lnR>
                    <a:lnT>
                      <a:noFill/>
                    </a:lnT>
                    <a:lnB>
                      <a:noFill/>
                    </a:lnB>
                  </a:tcPr>
                </a:tc>
                <a:extLst>
                  <a:ext uri="{0D108BD9-81ED-4DB2-BD59-A6C34878D82A}">
                    <a16:rowId xmlns:a16="http://schemas.microsoft.com/office/drawing/2014/main" val="10012"/>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endParaRPr lang="es-MX"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4.55</a:t>
                      </a:r>
                    </a:p>
                  </a:txBody>
                  <a:tcPr marL="9525" marR="9525" marT="9525" marB="0" anchor="ctr">
                    <a:lnL>
                      <a:noFill/>
                    </a:lnL>
                    <a:lnR>
                      <a:noFill/>
                    </a:lnR>
                    <a:lnT>
                      <a:noFill/>
                    </a:lnT>
                    <a:lnB>
                      <a:noFill/>
                    </a:lnB>
                  </a:tcPr>
                </a:tc>
                <a:extLst>
                  <a:ext uri="{0D108BD9-81ED-4DB2-BD59-A6C34878D82A}">
                    <a16:rowId xmlns:a16="http://schemas.microsoft.com/office/drawing/2014/main" val="10013"/>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14</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endParaRPr lang="es-MX"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7</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2.45</a:t>
                      </a:r>
                    </a:p>
                  </a:txBody>
                  <a:tcPr marL="9525" marR="9525" marT="9525" marB="0" anchor="ctr">
                    <a:lnL>
                      <a:noFill/>
                    </a:lnL>
                    <a:lnR>
                      <a:noFill/>
                    </a:lnR>
                    <a:lnT>
                      <a:noFill/>
                    </a:lnT>
                    <a:lnB>
                      <a:noFill/>
                    </a:lnB>
                  </a:tcPr>
                </a:tc>
                <a:extLst>
                  <a:ext uri="{0D108BD9-81ED-4DB2-BD59-A6C34878D82A}">
                    <a16:rowId xmlns:a16="http://schemas.microsoft.com/office/drawing/2014/main" val="10014"/>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15</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a:noFill/>
                    </a:lnL>
                    <a:lnR>
                      <a:noFill/>
                    </a:lnR>
                    <a:lnT>
                      <a:noFill/>
                    </a:lnT>
                    <a:lnB>
                      <a:noFill/>
                    </a:lnB>
                  </a:tcPr>
                </a:tc>
                <a:tc>
                  <a:txBody>
                    <a:bodyPr/>
                    <a:lstStyle/>
                    <a:p>
                      <a:pPr algn="ctr" fontAlgn="ctr"/>
                      <a:endParaRPr lang="es-MX"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5</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1.75</a:t>
                      </a:r>
                    </a:p>
                  </a:txBody>
                  <a:tcPr marL="9525" marR="9525" marT="9525" marB="0" anchor="ctr">
                    <a:lnL>
                      <a:noFill/>
                    </a:lnL>
                    <a:lnR>
                      <a:noFill/>
                    </a:lnR>
                    <a:lnT>
                      <a:noFill/>
                    </a:lnT>
                    <a:lnB>
                      <a:noFill/>
                    </a:lnB>
                  </a:tcPr>
                </a:tc>
                <a:extLst>
                  <a:ext uri="{0D108BD9-81ED-4DB2-BD59-A6C34878D82A}">
                    <a16:rowId xmlns:a16="http://schemas.microsoft.com/office/drawing/2014/main" val="10015"/>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Dependencia</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27</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18</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14</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18</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17</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20</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17</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23</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25</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28</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9</a:t>
                      </a:r>
                    </a:p>
                  </a:txBody>
                  <a:tcPr marL="9525" marR="9525" marT="9525" marB="0" anchor="ctr">
                    <a:lnL>
                      <a:noFill/>
                    </a:lnL>
                    <a:lnR>
                      <a:noFill/>
                    </a:lnR>
                    <a:lnT>
                      <a:noFill/>
                    </a:lnT>
                    <a:lnB>
                      <a:noFill/>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14</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286</a:t>
                      </a:r>
                    </a:p>
                  </a:txBody>
                  <a:tcPr marL="9525" marR="9525" marT="9525" marB="0" anchor="ctr">
                    <a:lnL>
                      <a:noFill/>
                    </a:lnL>
                    <a:lnR>
                      <a:noFill/>
                    </a:lnR>
                    <a:lnT>
                      <a:noFill/>
                    </a:lnT>
                    <a:lnB>
                      <a:noFill/>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100.00</a:t>
                      </a:r>
                    </a:p>
                  </a:txBody>
                  <a:tcPr marL="9525" marR="9525" marT="9525" marB="0" anchor="ctr">
                    <a:lnL>
                      <a:noFill/>
                    </a:lnL>
                    <a:lnR>
                      <a:noFill/>
                    </a:lnR>
                    <a:lnT>
                      <a:noFill/>
                    </a:lnT>
                    <a:lnB>
                      <a:noFill/>
                    </a:lnB>
                  </a:tcPr>
                </a:tc>
                <a:extLst>
                  <a:ext uri="{0D108BD9-81ED-4DB2-BD59-A6C34878D82A}">
                    <a16:rowId xmlns:a16="http://schemas.microsoft.com/office/drawing/2014/main" val="10016"/>
                  </a:ext>
                </a:extLst>
              </a:tr>
              <a:tr h="190500">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9.44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6.29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4.90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6.29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4.55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6.99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5.94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6.99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5.94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8.04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8.04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8.74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9.79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3.15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a:solidFill>
                            <a:srgbClr val="000000"/>
                          </a:solidFill>
                          <a:effectLst/>
                          <a:latin typeface="Times New Roman" panose="02020603050405020304" pitchFamily="18" charset="0"/>
                          <a:cs typeface="Times New Roman" panose="02020603050405020304" pitchFamily="18" charset="0"/>
                        </a:rPr>
                        <a:t>4.90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100.00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s-MX" sz="12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8" name="Elipse 7"/>
          <p:cNvSpPr/>
          <p:nvPr/>
        </p:nvSpPr>
        <p:spPr>
          <a:xfrm>
            <a:off x="318233" y="2803358"/>
            <a:ext cx="2688513" cy="2298031"/>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5" name="Rectángulo 4"/>
          <p:cNvSpPr/>
          <p:nvPr/>
        </p:nvSpPr>
        <p:spPr>
          <a:xfrm>
            <a:off x="318233" y="3340630"/>
            <a:ext cx="2790029" cy="1015663"/>
          </a:xfrm>
          <a:prstGeom prst="rect">
            <a:avLst/>
          </a:prstGeom>
        </p:spPr>
        <p:txBody>
          <a:bodyPr wrap="square">
            <a:spAutoFit/>
          </a:bodyPr>
          <a:lstStyle/>
          <a:p>
            <a:pPr algn="ctr"/>
            <a:r>
              <a:rPr lang="es-MX" sz="2000" i="1" dirty="0">
                <a:latin typeface="Bodoni MT Condensed" panose="02070606080606020203" pitchFamily="18" charset="0"/>
              </a:rPr>
              <a:t>Método Matriz de Impacto</a:t>
            </a:r>
          </a:p>
          <a:p>
            <a:pPr algn="ctr"/>
            <a:r>
              <a:rPr lang="es-MX" sz="2000" i="1" dirty="0">
                <a:latin typeface="Bodoni MT Condensed" panose="02070606080606020203" pitchFamily="18" charset="0"/>
              </a:rPr>
              <a:t>Cruzado. Multiplicación Aplicada a</a:t>
            </a:r>
          </a:p>
          <a:p>
            <a:pPr algn="ctr"/>
            <a:r>
              <a:rPr lang="es-MX" sz="2000" i="1" dirty="0">
                <a:latin typeface="Bodoni MT Condensed" panose="02070606080606020203" pitchFamily="18" charset="0"/>
              </a:rPr>
              <a:t>una Clasificación (MICMAC)</a:t>
            </a:r>
            <a:endParaRPr lang="es-MX" sz="2000" dirty="0">
              <a:latin typeface="Bodoni MT Condensed" panose="02070606080606020203" pitchFamily="18" charset="0"/>
            </a:endParaRPr>
          </a:p>
        </p:txBody>
      </p:sp>
    </p:spTree>
    <p:extLst>
      <p:ext uri="{BB962C8B-B14F-4D97-AF65-F5344CB8AC3E}">
        <p14:creationId xmlns:p14="http://schemas.microsoft.com/office/powerpoint/2010/main" val="2898517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339507" y="1371712"/>
            <a:ext cx="2742802" cy="523220"/>
          </a:xfrm>
          <a:prstGeom prst="rect">
            <a:avLst/>
          </a:prstGeom>
        </p:spPr>
        <p:txBody>
          <a:bodyPr wrap="none">
            <a:spAutoFit/>
          </a:bodyPr>
          <a:lstStyle/>
          <a:p>
            <a:pPr algn="ctr"/>
            <a:r>
              <a:rPr lang="es-MX" sz="1400" b="1" dirty="0">
                <a:latin typeface="Arial" panose="020B0604020202020204" pitchFamily="34" charset="0"/>
                <a:cs typeface="Arial" panose="020B0604020202020204" pitchFamily="34" charset="0"/>
              </a:rPr>
              <a:t>TÉCNICAS </a:t>
            </a:r>
          </a:p>
          <a:p>
            <a:pPr algn="ctr"/>
            <a:r>
              <a:rPr lang="es-MX" sz="1400" b="1" dirty="0">
                <a:latin typeface="Arial" panose="020B0604020202020204" pitchFamily="34" charset="0"/>
                <a:cs typeface="Arial" panose="020B0604020202020204" pitchFamily="34" charset="0"/>
              </a:rPr>
              <a:t>(Fase de Análisis Estructural) </a:t>
            </a:r>
            <a:endParaRPr lang="es-MX" sz="1400" dirty="0">
              <a:latin typeface="Arial" panose="020B0604020202020204" pitchFamily="34" charset="0"/>
              <a:cs typeface="Arial" panose="020B0604020202020204" pitchFamily="34" charset="0"/>
            </a:endParaRPr>
          </a:p>
        </p:txBody>
      </p:sp>
      <p:sp>
        <p:nvSpPr>
          <p:cNvPr id="20" name="Rectángulo 19"/>
          <p:cNvSpPr/>
          <p:nvPr/>
        </p:nvSpPr>
        <p:spPr>
          <a:xfrm>
            <a:off x="55042" y="6142493"/>
            <a:ext cx="3480440"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 con base en Rincón y Mujica (2004)</a:t>
            </a:r>
            <a:endParaRPr lang="es-MX" sz="900" dirty="0">
              <a:latin typeface="Arial" panose="020B0604020202020204" pitchFamily="34" charset="0"/>
              <a:cs typeface="Arial" panose="020B0604020202020204" pitchFamily="34" charset="0"/>
            </a:endParaRPr>
          </a:p>
        </p:txBody>
      </p:sp>
      <p:graphicFrame>
        <p:nvGraphicFramePr>
          <p:cNvPr id="15" name="Gráfico 14"/>
          <p:cNvGraphicFramePr>
            <a:graphicFrameLocks/>
          </p:cNvGraphicFramePr>
          <p:nvPr/>
        </p:nvGraphicFramePr>
        <p:xfrm>
          <a:off x="3679303" y="2381952"/>
          <a:ext cx="6063208" cy="3760541"/>
        </p:xfrm>
        <a:graphic>
          <a:graphicData uri="http://schemas.openxmlformats.org/drawingml/2006/chart">
            <c:chart xmlns:c="http://schemas.openxmlformats.org/drawingml/2006/chart" xmlns:r="http://schemas.openxmlformats.org/officeDocument/2006/relationships" r:id="rId6"/>
          </a:graphicData>
        </a:graphic>
      </p:graphicFrame>
      <p:sp>
        <p:nvSpPr>
          <p:cNvPr id="3" name="Rectángulo 2"/>
          <p:cNvSpPr/>
          <p:nvPr/>
        </p:nvSpPr>
        <p:spPr>
          <a:xfrm>
            <a:off x="5558644" y="1956751"/>
            <a:ext cx="2827312" cy="307777"/>
          </a:xfrm>
          <a:prstGeom prst="rect">
            <a:avLst/>
          </a:prstGeom>
        </p:spPr>
        <p:txBody>
          <a:bodyPr wrap="none">
            <a:spAutoFit/>
          </a:bodyPr>
          <a:lstStyle/>
          <a:p>
            <a:r>
              <a:rPr lang="es-MX"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Grafica 1. Dispersión de la Variables</a:t>
            </a:r>
            <a:endParaRPr lang="es-MX" sz="1400" dirty="0">
              <a:latin typeface="Times New Roman" panose="02020603050405020304" pitchFamily="18" charset="0"/>
              <a:cs typeface="Times New Roman" panose="02020603050405020304" pitchFamily="18" charset="0"/>
            </a:endParaRPr>
          </a:p>
        </p:txBody>
      </p:sp>
      <p:cxnSp>
        <p:nvCxnSpPr>
          <p:cNvPr id="8" name="Conector recto 7"/>
          <p:cNvCxnSpPr/>
          <p:nvPr/>
        </p:nvCxnSpPr>
        <p:spPr>
          <a:xfrm flipH="1" flipV="1">
            <a:off x="6972300" y="2527300"/>
            <a:ext cx="15354" cy="3000045"/>
          </a:xfrm>
          <a:prstGeom prst="line">
            <a:avLst/>
          </a:prstGeom>
        </p:spPr>
        <p:style>
          <a:lnRef idx="1">
            <a:schemeClr val="dk1"/>
          </a:lnRef>
          <a:fillRef idx="0">
            <a:schemeClr val="dk1"/>
          </a:fillRef>
          <a:effectRef idx="0">
            <a:schemeClr val="dk1"/>
          </a:effectRef>
          <a:fontRef idx="minor">
            <a:schemeClr val="tx1"/>
          </a:fontRef>
        </p:style>
      </p:cxnSp>
      <p:cxnSp>
        <p:nvCxnSpPr>
          <p:cNvPr id="22" name="Conector recto 21"/>
          <p:cNvCxnSpPr/>
          <p:nvPr/>
        </p:nvCxnSpPr>
        <p:spPr>
          <a:xfrm>
            <a:off x="4505325" y="4203510"/>
            <a:ext cx="4933950" cy="0"/>
          </a:xfrm>
          <a:prstGeom prst="line">
            <a:avLst/>
          </a:prstGeom>
        </p:spPr>
        <p:style>
          <a:lnRef idx="1">
            <a:schemeClr val="dk1"/>
          </a:lnRef>
          <a:fillRef idx="0">
            <a:schemeClr val="dk1"/>
          </a:fillRef>
          <a:effectRef idx="0">
            <a:schemeClr val="dk1"/>
          </a:effectRef>
          <a:fontRef idx="minor">
            <a:schemeClr val="tx1"/>
          </a:fontRef>
        </p:style>
      </p:cxnSp>
      <p:sp>
        <p:nvSpPr>
          <p:cNvPr id="27" name="CuadroTexto 26"/>
          <p:cNvSpPr txBox="1"/>
          <p:nvPr/>
        </p:nvSpPr>
        <p:spPr>
          <a:xfrm>
            <a:off x="5177481" y="2325680"/>
            <a:ext cx="1204270" cy="276999"/>
          </a:xfrm>
          <a:prstGeom prst="rect">
            <a:avLst/>
          </a:prstGeom>
          <a:noFill/>
        </p:spPr>
        <p:txBody>
          <a:bodyPr wrap="square" rtlCol="0">
            <a:spAutoFit/>
          </a:bodyPr>
          <a:lstStyle/>
          <a:p>
            <a:r>
              <a:rPr lang="es-MX" sz="1200" dirty="0">
                <a:latin typeface="Times New Roman" panose="02020603050405020304" pitchFamily="18" charset="0"/>
                <a:cs typeface="Times New Roman" panose="02020603050405020304" pitchFamily="18" charset="0"/>
              </a:rPr>
              <a:t>Zona de Poder</a:t>
            </a:r>
          </a:p>
        </p:txBody>
      </p:sp>
      <p:sp>
        <p:nvSpPr>
          <p:cNvPr id="28" name="CuadroTexto 27"/>
          <p:cNvSpPr txBox="1"/>
          <p:nvPr/>
        </p:nvSpPr>
        <p:spPr>
          <a:xfrm>
            <a:off x="7552610" y="2320096"/>
            <a:ext cx="1380270" cy="276999"/>
          </a:xfrm>
          <a:prstGeom prst="rect">
            <a:avLst/>
          </a:prstGeom>
          <a:noFill/>
        </p:spPr>
        <p:txBody>
          <a:bodyPr wrap="square" rtlCol="0">
            <a:spAutoFit/>
          </a:bodyPr>
          <a:lstStyle/>
          <a:p>
            <a:r>
              <a:rPr lang="es-MX" sz="1200" dirty="0">
                <a:latin typeface="Times New Roman" panose="02020603050405020304" pitchFamily="18" charset="0"/>
                <a:cs typeface="Times New Roman" panose="02020603050405020304" pitchFamily="18" charset="0"/>
              </a:rPr>
              <a:t>Zona de Conflicto</a:t>
            </a:r>
          </a:p>
        </p:txBody>
      </p:sp>
      <p:sp>
        <p:nvSpPr>
          <p:cNvPr id="29" name="CuadroTexto 28"/>
          <p:cNvSpPr txBox="1"/>
          <p:nvPr/>
        </p:nvSpPr>
        <p:spPr>
          <a:xfrm>
            <a:off x="5067943" y="5748070"/>
            <a:ext cx="1423345" cy="276999"/>
          </a:xfrm>
          <a:prstGeom prst="rect">
            <a:avLst/>
          </a:prstGeom>
          <a:noFill/>
        </p:spPr>
        <p:txBody>
          <a:bodyPr wrap="square" rtlCol="0">
            <a:spAutoFit/>
          </a:bodyPr>
          <a:lstStyle/>
          <a:p>
            <a:r>
              <a:rPr lang="es-MX" sz="1200" dirty="0">
                <a:latin typeface="Times New Roman" panose="02020603050405020304" pitchFamily="18" charset="0"/>
                <a:cs typeface="Times New Roman" panose="02020603050405020304" pitchFamily="18" charset="0"/>
              </a:rPr>
              <a:t>Zona de Autonomía</a:t>
            </a:r>
          </a:p>
        </p:txBody>
      </p:sp>
      <p:sp>
        <p:nvSpPr>
          <p:cNvPr id="30" name="CuadroTexto 29"/>
          <p:cNvSpPr txBox="1"/>
          <p:nvPr/>
        </p:nvSpPr>
        <p:spPr>
          <a:xfrm>
            <a:off x="7714791" y="5748070"/>
            <a:ext cx="1423345" cy="276999"/>
          </a:xfrm>
          <a:prstGeom prst="rect">
            <a:avLst/>
          </a:prstGeom>
          <a:noFill/>
        </p:spPr>
        <p:txBody>
          <a:bodyPr wrap="square" rtlCol="0">
            <a:spAutoFit/>
          </a:bodyPr>
          <a:lstStyle/>
          <a:p>
            <a:r>
              <a:rPr lang="es-MX" sz="1200" dirty="0">
                <a:latin typeface="Times New Roman" panose="02020603050405020304" pitchFamily="18" charset="0"/>
                <a:cs typeface="Times New Roman" panose="02020603050405020304" pitchFamily="18" charset="0"/>
              </a:rPr>
              <a:t>Zona de Salida</a:t>
            </a:r>
          </a:p>
        </p:txBody>
      </p:sp>
    </p:spTree>
    <p:extLst>
      <p:ext uri="{BB962C8B-B14F-4D97-AF65-F5344CB8AC3E}">
        <p14:creationId xmlns:p14="http://schemas.microsoft.com/office/powerpoint/2010/main" val="74389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
        <p:nvSpPr>
          <p:cNvPr id="2" name="Rectángulo 1"/>
          <p:cNvSpPr/>
          <p:nvPr/>
        </p:nvSpPr>
        <p:spPr>
          <a:xfrm>
            <a:off x="4398172" y="1556510"/>
            <a:ext cx="3686971" cy="523220"/>
          </a:xfrm>
          <a:prstGeom prst="rect">
            <a:avLst/>
          </a:prstGeom>
        </p:spPr>
        <p:txBody>
          <a:bodyPr wrap="none">
            <a:spAutoFit/>
          </a:bodyPr>
          <a:lstStyle/>
          <a:p>
            <a:pPr algn="ctr"/>
            <a:r>
              <a:rPr lang="es-MX" sz="1400" b="1" dirty="0">
                <a:latin typeface="Arial" panose="020B0604020202020204" pitchFamily="34" charset="0"/>
                <a:cs typeface="Arial" panose="020B0604020202020204" pitchFamily="34" charset="0"/>
              </a:rPr>
              <a:t>Actores Clave</a:t>
            </a:r>
          </a:p>
          <a:p>
            <a:pPr algn="ctr"/>
            <a:r>
              <a:rPr lang="es-MX" sz="1400" b="1" dirty="0">
                <a:latin typeface="Arial" panose="020B0604020202020204" pitchFamily="34" charset="0"/>
                <a:cs typeface="Arial" panose="020B0604020202020204" pitchFamily="34" charset="0"/>
              </a:rPr>
              <a:t>(Análisis de la Estrategia de los Actores) </a:t>
            </a:r>
            <a:endParaRPr lang="es-MX" sz="1400" dirty="0">
              <a:latin typeface="Arial" panose="020B0604020202020204" pitchFamily="34" charset="0"/>
              <a:cs typeface="Arial" panose="020B0604020202020204" pitchFamily="34" charset="0"/>
            </a:endParaRPr>
          </a:p>
        </p:txBody>
      </p:sp>
      <p:sp>
        <p:nvSpPr>
          <p:cNvPr id="5" name="Rectángulo 4"/>
          <p:cNvSpPr/>
          <p:nvPr/>
        </p:nvSpPr>
        <p:spPr>
          <a:xfrm>
            <a:off x="1564953" y="2596072"/>
            <a:ext cx="6096000" cy="2031325"/>
          </a:xfrm>
          <a:prstGeom prst="rect">
            <a:avLst/>
          </a:prstGeom>
        </p:spPr>
        <p:txBody>
          <a:bodyPr>
            <a:spAutoFit/>
          </a:bodyPr>
          <a:lstStyle/>
          <a:p>
            <a:pPr marL="514350" indent="-514350">
              <a:buFont typeface="Arial" panose="020B0604020202020204" pitchFamily="34" charset="0"/>
              <a:buChar char="•"/>
            </a:pPr>
            <a:r>
              <a:rPr lang="es-MX" dirty="0">
                <a:latin typeface="Bodoni MT Condensed" panose="02070606080606020203" pitchFamily="18" charset="0"/>
              </a:rPr>
              <a:t>Secretaria de Economía (SE)</a:t>
            </a:r>
          </a:p>
          <a:p>
            <a:pPr marL="514350" indent="-514350">
              <a:buFont typeface="Arial" panose="020B0604020202020204" pitchFamily="34" charset="0"/>
              <a:buChar char="•"/>
            </a:pPr>
            <a:r>
              <a:rPr lang="es-MX" dirty="0">
                <a:latin typeface="Bodoni MT Condensed" panose="02070606080606020203" pitchFamily="18" charset="0"/>
              </a:rPr>
              <a:t>Secretaria de Comunicaciones y Trasportes (SCT)</a:t>
            </a:r>
          </a:p>
          <a:p>
            <a:pPr marL="514350" indent="-514350">
              <a:buFont typeface="Arial" panose="020B0604020202020204" pitchFamily="34" charset="0"/>
              <a:buChar char="•"/>
            </a:pPr>
            <a:r>
              <a:rPr lang="es-MX" dirty="0">
                <a:latin typeface="Bodoni MT Condensed" panose="02070606080606020203" pitchFamily="18" charset="0"/>
              </a:rPr>
              <a:t>Agencia Federal de Aviación Civil Internacional (AFAC)</a:t>
            </a:r>
          </a:p>
          <a:p>
            <a:pPr marL="514350" indent="-514350">
              <a:buFont typeface="Arial" panose="020B0604020202020204" pitchFamily="34" charset="0"/>
              <a:buChar char="•"/>
            </a:pPr>
            <a:r>
              <a:rPr lang="es-MX" dirty="0">
                <a:latin typeface="Bodoni MT Condensed" panose="02070606080606020203" pitchFamily="18" charset="0"/>
              </a:rPr>
              <a:t>Secretaria de Desarrollo Sustentable de Querétaro (SEDESU)</a:t>
            </a:r>
          </a:p>
          <a:p>
            <a:pPr marL="514350" indent="-514350">
              <a:buFont typeface="Arial" panose="020B0604020202020204" pitchFamily="34" charset="0"/>
              <a:buChar char="•"/>
            </a:pPr>
            <a:r>
              <a:rPr lang="es-MX" dirty="0">
                <a:latin typeface="Bodoni MT Condensed" panose="02070606080606020203" pitchFamily="18" charset="0"/>
              </a:rPr>
              <a:t>Grupo </a:t>
            </a:r>
            <a:r>
              <a:rPr lang="es-MX" dirty="0" err="1">
                <a:latin typeface="Bodoni MT Condensed" panose="02070606080606020203" pitchFamily="18" charset="0"/>
              </a:rPr>
              <a:t>Safran</a:t>
            </a:r>
            <a:endParaRPr lang="es-MX" dirty="0">
              <a:latin typeface="Bodoni MT Condensed" panose="02070606080606020203" pitchFamily="18" charset="0"/>
            </a:endParaRPr>
          </a:p>
          <a:p>
            <a:pPr lvl="1"/>
            <a:r>
              <a:rPr lang="es-MX" dirty="0">
                <a:latin typeface="Bodoni MT Condensed" panose="02070606080606020203" pitchFamily="18" charset="0"/>
              </a:rPr>
              <a:t>-</a:t>
            </a:r>
            <a:r>
              <a:rPr lang="es-MX" dirty="0" err="1">
                <a:latin typeface="Bodoni MT Condensed" panose="02070606080606020203" pitchFamily="18" charset="0"/>
              </a:rPr>
              <a:t>Safran</a:t>
            </a:r>
            <a:r>
              <a:rPr lang="es-MX" dirty="0">
                <a:latin typeface="Bodoni MT Condensed" panose="02070606080606020203" pitchFamily="18" charset="0"/>
              </a:rPr>
              <a:t> </a:t>
            </a:r>
            <a:r>
              <a:rPr lang="es-MX" dirty="0" err="1">
                <a:latin typeface="Bodoni MT Condensed" panose="02070606080606020203" pitchFamily="18" charset="0"/>
              </a:rPr>
              <a:t>Landind</a:t>
            </a:r>
            <a:r>
              <a:rPr lang="es-MX" dirty="0">
                <a:latin typeface="Bodoni MT Condensed" panose="02070606080606020203" pitchFamily="18" charset="0"/>
              </a:rPr>
              <a:t> </a:t>
            </a:r>
            <a:r>
              <a:rPr lang="es-MX" dirty="0" err="1">
                <a:latin typeface="Bodoni MT Condensed" panose="02070606080606020203" pitchFamily="18" charset="0"/>
              </a:rPr>
              <a:t>Systems</a:t>
            </a:r>
            <a:r>
              <a:rPr lang="es-MX" dirty="0">
                <a:latin typeface="Bodoni MT Condensed" panose="02070606080606020203" pitchFamily="18" charset="0"/>
              </a:rPr>
              <a:t> México</a:t>
            </a:r>
          </a:p>
          <a:p>
            <a:pPr lvl="1"/>
            <a:r>
              <a:rPr lang="es-MX" dirty="0">
                <a:latin typeface="Bodoni MT Condensed" panose="02070606080606020203" pitchFamily="18" charset="0"/>
              </a:rPr>
              <a:t>--</a:t>
            </a:r>
            <a:r>
              <a:rPr lang="es-MX" dirty="0" err="1">
                <a:latin typeface="Bodoni MT Condensed" panose="02070606080606020203" pitchFamily="18" charset="0"/>
              </a:rPr>
              <a:t>Safran</a:t>
            </a:r>
            <a:r>
              <a:rPr lang="es-MX" dirty="0">
                <a:latin typeface="Bodoni MT Condensed" panose="02070606080606020203" pitchFamily="18" charset="0"/>
              </a:rPr>
              <a:t> </a:t>
            </a:r>
            <a:r>
              <a:rPr lang="es-MX" dirty="0" err="1">
                <a:latin typeface="Bodoni MT Condensed" panose="02070606080606020203" pitchFamily="18" charset="0"/>
              </a:rPr>
              <a:t>Aircraft</a:t>
            </a:r>
            <a:r>
              <a:rPr lang="es-MX" dirty="0">
                <a:latin typeface="Bodoni MT Condensed" panose="02070606080606020203" pitchFamily="18" charset="0"/>
              </a:rPr>
              <a:t> </a:t>
            </a:r>
            <a:r>
              <a:rPr lang="es-MX" dirty="0" err="1">
                <a:latin typeface="Bodoni MT Condensed" panose="02070606080606020203" pitchFamily="18" charset="0"/>
              </a:rPr>
              <a:t>Engines</a:t>
            </a:r>
            <a:r>
              <a:rPr lang="es-MX" dirty="0">
                <a:latin typeface="Bodoni MT Condensed" panose="02070606080606020203" pitchFamily="18" charset="0"/>
              </a:rPr>
              <a:t> México </a:t>
            </a:r>
          </a:p>
        </p:txBody>
      </p:sp>
      <p:sp>
        <p:nvSpPr>
          <p:cNvPr id="7" name="Rectángulo 6"/>
          <p:cNvSpPr/>
          <p:nvPr/>
        </p:nvSpPr>
        <p:spPr>
          <a:xfrm>
            <a:off x="6504972" y="2596072"/>
            <a:ext cx="6096000" cy="1754326"/>
          </a:xfrm>
          <a:prstGeom prst="rect">
            <a:avLst/>
          </a:prstGeom>
        </p:spPr>
        <p:txBody>
          <a:bodyPr>
            <a:spAutoFit/>
          </a:bodyPr>
          <a:lstStyle/>
          <a:p>
            <a:pPr marL="514350" indent="-514350">
              <a:buFont typeface="Arial" panose="020B0604020202020204" pitchFamily="34" charset="0"/>
              <a:buChar char="•"/>
            </a:pPr>
            <a:r>
              <a:rPr lang="es-MX" dirty="0" err="1">
                <a:latin typeface="Bodoni MT Condensed" panose="02070606080606020203" pitchFamily="18" charset="0"/>
              </a:rPr>
              <a:t>TechOps</a:t>
            </a:r>
            <a:r>
              <a:rPr lang="es-MX" dirty="0">
                <a:latin typeface="Bodoni MT Condensed" panose="02070606080606020203" pitchFamily="18" charset="0"/>
              </a:rPr>
              <a:t> México </a:t>
            </a:r>
          </a:p>
          <a:p>
            <a:pPr marL="514350" indent="-514350">
              <a:buFont typeface="Arial" panose="020B0604020202020204" pitchFamily="34" charset="0"/>
              <a:buChar char="•"/>
            </a:pPr>
            <a:r>
              <a:rPr lang="es-MX" dirty="0">
                <a:latin typeface="Bodoni MT Condensed" panose="02070606080606020203" pitchFamily="18" charset="0"/>
              </a:rPr>
              <a:t>Airbus Centro de Mantenimiento</a:t>
            </a:r>
          </a:p>
          <a:p>
            <a:pPr marL="514350" indent="-514350">
              <a:buFont typeface="Arial" panose="020B0604020202020204" pitchFamily="34" charset="0"/>
              <a:buChar char="•"/>
            </a:pPr>
            <a:r>
              <a:rPr lang="es-MX" dirty="0">
                <a:latin typeface="Bodoni MT Condensed" panose="02070606080606020203" pitchFamily="18" charset="0"/>
              </a:rPr>
              <a:t>Federación Mexicana de la Industria Aeroespacial (FEMIA)</a:t>
            </a:r>
          </a:p>
          <a:p>
            <a:pPr marL="514350" indent="-514350">
              <a:buFont typeface="Arial" panose="020B0604020202020204" pitchFamily="34" charset="0"/>
              <a:buChar char="•"/>
            </a:pPr>
            <a:r>
              <a:rPr lang="es-MX" dirty="0">
                <a:latin typeface="Bodoni MT Condensed" panose="02070606080606020203" pitchFamily="18" charset="0"/>
              </a:rPr>
              <a:t>Universidad Aeronáutica en Querétaro (UNAQ)</a:t>
            </a:r>
          </a:p>
          <a:p>
            <a:pPr marL="514350" indent="-514350">
              <a:buFont typeface="Arial" panose="020B0604020202020204" pitchFamily="34" charset="0"/>
              <a:buChar char="•"/>
            </a:pPr>
            <a:r>
              <a:rPr lang="es-MX" dirty="0">
                <a:latin typeface="Bodoni MT Condensed" panose="02070606080606020203" pitchFamily="18" charset="0"/>
              </a:rPr>
              <a:t>Centro Nacional de Tecnologías Aeronáuticas (CENTA)</a:t>
            </a:r>
          </a:p>
          <a:p>
            <a:pPr marL="514350" indent="-514350">
              <a:buFont typeface="Arial" panose="020B0604020202020204" pitchFamily="34" charset="0"/>
              <a:buChar char="•"/>
            </a:pPr>
            <a:r>
              <a:rPr lang="es-MX" dirty="0">
                <a:latin typeface="Bodoni MT Condensed" panose="02070606080606020203" pitchFamily="18" charset="0"/>
              </a:rPr>
              <a:t>Centro de Tecnología Avanzada (CIATEQ)</a:t>
            </a:r>
          </a:p>
        </p:txBody>
      </p:sp>
    </p:spTree>
    <p:extLst>
      <p:ext uri="{BB962C8B-B14F-4D97-AF65-F5344CB8AC3E}">
        <p14:creationId xmlns:p14="http://schemas.microsoft.com/office/powerpoint/2010/main" val="1771526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4"/>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5"/>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6"/>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27" name="Retraso 26"/>
          <p:cNvSpPr/>
          <p:nvPr/>
        </p:nvSpPr>
        <p:spPr>
          <a:xfrm>
            <a:off x="0" y="1179914"/>
            <a:ext cx="4283242" cy="5310356"/>
          </a:xfrm>
          <a:prstGeom prst="flowChartDelay">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
        <p:nvSpPr>
          <p:cNvPr id="25" name="Rectángulo 24"/>
          <p:cNvSpPr/>
          <p:nvPr/>
        </p:nvSpPr>
        <p:spPr>
          <a:xfrm>
            <a:off x="417425" y="2461850"/>
            <a:ext cx="3282881" cy="2862322"/>
          </a:xfrm>
          <a:prstGeom prst="rect">
            <a:avLst/>
          </a:prstGeom>
        </p:spPr>
        <p:txBody>
          <a:bodyPr wrap="square">
            <a:spAutoFit/>
          </a:bodyPr>
          <a:lstStyle/>
          <a:p>
            <a:pPr algn="ctr"/>
            <a:r>
              <a:rPr lang="es-MX" sz="3600" dirty="0">
                <a:latin typeface="Bodoni MT Condensed" panose="02070606080606020203" pitchFamily="18" charset="0"/>
              </a:rPr>
              <a:t>Método MACTOR</a:t>
            </a:r>
          </a:p>
          <a:p>
            <a:pPr algn="ctr"/>
            <a:r>
              <a:rPr lang="es-MX" sz="3600" dirty="0">
                <a:latin typeface="Bodoni MT Condensed" panose="02070606080606020203" pitchFamily="18" charset="0"/>
              </a:rPr>
              <a:t> (Matriz de Alianzas y Conflictos: Tácticas, Objetivos y Recomendaciones)</a:t>
            </a:r>
          </a:p>
        </p:txBody>
      </p:sp>
      <p:graphicFrame>
        <p:nvGraphicFramePr>
          <p:cNvPr id="31" name="Objeto 30"/>
          <p:cNvGraphicFramePr>
            <a:graphicFrameLocks noChangeAspect="1"/>
          </p:cNvGraphicFramePr>
          <p:nvPr>
            <p:extLst>
              <p:ext uri="{D42A27DB-BD31-4B8C-83A1-F6EECF244321}">
                <p14:modId xmlns:p14="http://schemas.microsoft.com/office/powerpoint/2010/main" val="2649483811"/>
              </p:ext>
            </p:extLst>
          </p:nvPr>
        </p:nvGraphicFramePr>
        <p:xfrm>
          <a:off x="5272017" y="1717091"/>
          <a:ext cx="5481884" cy="4236001"/>
        </p:xfrm>
        <a:graphic>
          <a:graphicData uri="http://schemas.openxmlformats.org/presentationml/2006/ole">
            <mc:AlternateContent xmlns:mc="http://schemas.openxmlformats.org/markup-compatibility/2006">
              <mc:Choice xmlns:v="urn:schemas-microsoft-com:vml" Requires="v">
                <p:oleObj spid="_x0000_s1042" name="Acrobat Document" r:id="rId7" imgW="7543529" imgH="5829037" progId="AcroExch.Document.11">
                  <p:link updateAutomatic="1"/>
                </p:oleObj>
              </mc:Choice>
              <mc:Fallback>
                <p:oleObj name="Acrobat Document" r:id="rId7" imgW="7543529" imgH="5829037" progId="AcroExch.Document.11">
                  <p:link updateAutomatic="1"/>
                  <p:pic>
                    <p:nvPicPr>
                      <p:cNvPr id="0" name=""/>
                      <p:cNvPicPr/>
                      <p:nvPr/>
                    </p:nvPicPr>
                    <p:blipFill>
                      <a:blip r:embed="rId8"/>
                      <a:stretch>
                        <a:fillRect/>
                      </a:stretch>
                    </p:blipFill>
                    <p:spPr>
                      <a:xfrm>
                        <a:off x="5272017" y="1717091"/>
                        <a:ext cx="5481884" cy="4236001"/>
                      </a:xfrm>
                      <a:prstGeom prst="rect">
                        <a:avLst/>
                      </a:prstGeom>
                      <a:ln>
                        <a:solidFill>
                          <a:schemeClr val="tx1"/>
                        </a:solidFill>
                      </a:ln>
                    </p:spPr>
                  </p:pic>
                </p:oleObj>
              </mc:Fallback>
            </mc:AlternateContent>
          </a:graphicData>
        </a:graphic>
      </p:graphicFrame>
    </p:spTree>
    <p:extLst>
      <p:ext uri="{BB962C8B-B14F-4D97-AF65-F5344CB8AC3E}">
        <p14:creationId xmlns:p14="http://schemas.microsoft.com/office/powerpoint/2010/main" val="165769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17" name="Título 1"/>
          <p:cNvSpPr txBox="1">
            <a:spLocks/>
          </p:cNvSpPr>
          <p:nvPr/>
        </p:nvSpPr>
        <p:spPr>
          <a:xfrm>
            <a:off x="1247172" y="1100322"/>
            <a:ext cx="10515600" cy="5974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_tradnl"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MAINTENANCE REPAIR AND OVERHAUL (MRO)</a:t>
            </a:r>
            <a:endParaRPr lang="es-MX" sz="1400" dirty="0">
              <a:latin typeface="Arial" panose="020B0604020202020204" pitchFamily="34" charset="0"/>
              <a:cs typeface="Arial" panose="020B0604020202020204" pitchFamily="34" charset="0"/>
            </a:endParaRPr>
          </a:p>
        </p:txBody>
      </p:sp>
      <p:pic>
        <p:nvPicPr>
          <p:cNvPr id="20" name="Imagen 19"/>
          <p:cNvPicPr>
            <a:picLocks noChangeAspect="1"/>
          </p:cNvPicPr>
          <p:nvPr/>
        </p:nvPicPr>
        <p:blipFill>
          <a:blip r:embed="rId5"/>
          <a:stretch>
            <a:fillRect/>
          </a:stretch>
        </p:blipFill>
        <p:spPr>
          <a:xfrm>
            <a:off x="962132" y="2376651"/>
            <a:ext cx="4267200" cy="2133600"/>
          </a:xfrm>
          <a:prstGeom prst="rect">
            <a:avLst/>
          </a:prstGeom>
          <a:ln>
            <a:solidFill>
              <a:schemeClr val="bg1"/>
            </a:solidFill>
          </a:ln>
        </p:spPr>
      </p:pic>
      <p:pic>
        <p:nvPicPr>
          <p:cNvPr id="22" name="Imagen 21"/>
          <p:cNvPicPr>
            <a:picLocks noChangeAspect="1"/>
          </p:cNvPicPr>
          <p:nvPr/>
        </p:nvPicPr>
        <p:blipFill>
          <a:blip r:embed="rId6"/>
          <a:stretch>
            <a:fillRect/>
          </a:stretch>
        </p:blipFill>
        <p:spPr>
          <a:xfrm>
            <a:off x="7180590" y="2542569"/>
            <a:ext cx="3785424" cy="2135718"/>
          </a:xfrm>
          <a:prstGeom prst="rect">
            <a:avLst/>
          </a:prstGeom>
          <a:solidFill>
            <a:schemeClr val="bg1"/>
          </a:solidFill>
          <a:ln>
            <a:solidFill>
              <a:schemeClr val="bg1"/>
            </a:solidFill>
          </a:ln>
        </p:spPr>
      </p:pic>
      <p:sp>
        <p:nvSpPr>
          <p:cNvPr id="23" name="Rectángulo 22"/>
          <p:cNvSpPr/>
          <p:nvPr/>
        </p:nvSpPr>
        <p:spPr>
          <a:xfrm>
            <a:off x="1791439" y="5093077"/>
            <a:ext cx="8786519" cy="646331"/>
          </a:xfrm>
          <a:prstGeom prst="rect">
            <a:avLst/>
          </a:prstGeom>
        </p:spPr>
        <p:txBody>
          <a:bodyPr wrap="square">
            <a:spAutoFit/>
          </a:bodyPr>
          <a:lstStyle/>
          <a:p>
            <a:pPr algn="ctr">
              <a:lnSpc>
                <a:spcPct val="150000"/>
              </a:lnSpc>
            </a:pPr>
            <a:r>
              <a:rPr lang="es-MX" sz="1200" dirty="0">
                <a:latin typeface="Arial" panose="020B0604020202020204" pitchFamily="34" charset="0"/>
                <a:cs typeface="Arial" panose="020B0604020202020204" pitchFamily="34" charset="0"/>
              </a:rPr>
              <a:t>El mercado global de MRO se compone de:</a:t>
            </a:r>
          </a:p>
          <a:p>
            <a:pPr algn="ctr">
              <a:lnSpc>
                <a:spcPct val="150000"/>
              </a:lnSpc>
            </a:pPr>
            <a:r>
              <a:rPr lang="es-MX" sz="1200" dirty="0">
                <a:latin typeface="Arial" panose="020B0604020202020204" pitchFamily="34" charset="0"/>
                <a:cs typeface="Arial" panose="020B0604020202020204" pitchFamily="34" charset="0"/>
              </a:rPr>
              <a:t>Motores / Componentes / Mantenimiento en línea / Mantenimiento mayor. </a:t>
            </a:r>
          </a:p>
        </p:txBody>
      </p:sp>
      <p:sp>
        <p:nvSpPr>
          <p:cNvPr id="24" name="Rectángulo 23"/>
          <p:cNvSpPr/>
          <p:nvPr/>
        </p:nvSpPr>
        <p:spPr>
          <a:xfrm>
            <a:off x="96591" y="6092714"/>
            <a:ext cx="5853448" cy="230832"/>
          </a:xfrm>
          <a:prstGeom prst="rect">
            <a:avLst/>
          </a:prstGeom>
        </p:spPr>
        <p:txBody>
          <a:bodyPr wrap="square">
            <a:spAutoFit/>
          </a:bodyPr>
          <a:lstStyle/>
          <a:p>
            <a:r>
              <a:rPr lang="en-US" sz="900" dirty="0">
                <a:latin typeface="Arial" panose="020B0604020202020204" pitchFamily="34" charset="0"/>
                <a:cs typeface="Arial" panose="020B0604020202020204" pitchFamily="34" charset="0"/>
              </a:rPr>
              <a:t>Fuente: Clear Water (2017), Aerospace Global Report. </a:t>
            </a:r>
            <a:endParaRPr lang="es-MX" sz="900" dirty="0">
              <a:latin typeface="Arial" panose="020B0604020202020204" pitchFamily="34" charset="0"/>
              <a:cs typeface="Arial" panose="020B0604020202020204" pitchFamily="34" charset="0"/>
            </a:endParaRPr>
          </a:p>
        </p:txBody>
      </p:sp>
      <p:sp>
        <p:nvSpPr>
          <p:cNvPr id="5" name="Rectángulo 4"/>
          <p:cNvSpPr/>
          <p:nvPr/>
        </p:nvSpPr>
        <p:spPr>
          <a:xfrm>
            <a:off x="2027766" y="2029845"/>
            <a:ext cx="2673681" cy="276999"/>
          </a:xfrm>
          <a:prstGeom prst="rect">
            <a:avLst/>
          </a:prstGeom>
        </p:spPr>
        <p:txBody>
          <a:bodyPr wrap="none">
            <a:spAutoFit/>
          </a:bodyPr>
          <a:lstStyle/>
          <a:p>
            <a:pPr algn="ctr"/>
            <a:r>
              <a:rPr lang="es-ES_tradnl" sz="1200" dirty="0">
                <a:solidFill>
                  <a:srgbClr val="000000"/>
                </a:solidFill>
                <a:latin typeface="Arial" panose="020B0604020202020204" pitchFamily="34" charset="0"/>
                <a:cs typeface="Arial" panose="020B0604020202020204" pitchFamily="34" charset="0"/>
              </a:rPr>
              <a:t>Mercado Aeronáutico a Nivel Global </a:t>
            </a:r>
          </a:p>
        </p:txBody>
      </p:sp>
      <p:sp>
        <p:nvSpPr>
          <p:cNvPr id="25" name="Rectángulo 7"/>
          <p:cNvSpPr/>
          <p:nvPr/>
        </p:nvSpPr>
        <p:spPr>
          <a:xfrm>
            <a:off x="8112237" y="1981646"/>
            <a:ext cx="1922129" cy="276999"/>
          </a:xfrm>
          <a:prstGeom prst="rect">
            <a:avLst/>
          </a:prstGeom>
        </p:spPr>
        <p:txBody>
          <a:bodyPr wrap="none">
            <a:spAutoFit/>
          </a:bodyPr>
          <a:lstStyle/>
          <a:p>
            <a:pPr algn="ctr"/>
            <a:r>
              <a:rPr lang="es-ES_tradnl" sz="1200" dirty="0">
                <a:solidFill>
                  <a:srgbClr val="000000"/>
                </a:solidFill>
                <a:latin typeface="Arial" panose="020B0604020202020204" pitchFamily="34" charset="0"/>
                <a:ea typeface="Times New Roman" panose="02020603050405020304" pitchFamily="18" charset="0"/>
                <a:cs typeface="Arial" panose="020B0604020202020204" pitchFamily="34" charset="0"/>
              </a:rPr>
              <a:t>Valor del Mercado (MRO)</a:t>
            </a:r>
          </a:p>
        </p:txBody>
      </p:sp>
    </p:spTree>
    <p:extLst>
      <p:ext uri="{BB962C8B-B14F-4D97-AF65-F5344CB8AC3E}">
        <p14:creationId xmlns:p14="http://schemas.microsoft.com/office/powerpoint/2010/main" val="2868846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4"/>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5"/>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6"/>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27" name="Retraso 26"/>
          <p:cNvSpPr/>
          <p:nvPr/>
        </p:nvSpPr>
        <p:spPr>
          <a:xfrm>
            <a:off x="0" y="1179914"/>
            <a:ext cx="4283242" cy="5310356"/>
          </a:xfrm>
          <a:prstGeom prst="flowChartDelay">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
        <p:nvSpPr>
          <p:cNvPr id="25" name="Rectángulo 24"/>
          <p:cNvSpPr/>
          <p:nvPr/>
        </p:nvSpPr>
        <p:spPr>
          <a:xfrm>
            <a:off x="282162" y="2382441"/>
            <a:ext cx="3282881" cy="2308324"/>
          </a:xfrm>
          <a:prstGeom prst="rect">
            <a:avLst/>
          </a:prstGeom>
        </p:spPr>
        <p:txBody>
          <a:bodyPr wrap="square">
            <a:spAutoFit/>
          </a:bodyPr>
          <a:lstStyle/>
          <a:p>
            <a:pPr algn="ctr"/>
            <a:r>
              <a:rPr lang="es-MX" sz="4800" dirty="0">
                <a:latin typeface="Bodoni MT Condensed" panose="02070606080606020203" pitchFamily="18" charset="0"/>
              </a:rPr>
              <a:t>Matriz </a:t>
            </a:r>
          </a:p>
          <a:p>
            <a:pPr algn="ctr"/>
            <a:r>
              <a:rPr lang="es-MX" sz="4800" dirty="0">
                <a:latin typeface="Bodoni MT Condensed" panose="02070606080606020203" pitchFamily="18" charset="0"/>
              </a:rPr>
              <a:t>De</a:t>
            </a:r>
          </a:p>
          <a:p>
            <a:pPr algn="ctr"/>
            <a:r>
              <a:rPr lang="es-MX" sz="4800" dirty="0">
                <a:latin typeface="Bodoni MT Condensed" panose="02070606080606020203" pitchFamily="18" charset="0"/>
              </a:rPr>
              <a:t> Escenarios</a:t>
            </a:r>
          </a:p>
        </p:txBody>
      </p:sp>
      <p:graphicFrame>
        <p:nvGraphicFramePr>
          <p:cNvPr id="3" name="Objeto 2"/>
          <p:cNvGraphicFramePr>
            <a:graphicFrameLocks noChangeAspect="1"/>
          </p:cNvGraphicFramePr>
          <p:nvPr>
            <p:extLst>
              <p:ext uri="{D42A27DB-BD31-4B8C-83A1-F6EECF244321}">
                <p14:modId xmlns:p14="http://schemas.microsoft.com/office/powerpoint/2010/main" val="136275066"/>
              </p:ext>
            </p:extLst>
          </p:nvPr>
        </p:nvGraphicFramePr>
        <p:xfrm>
          <a:off x="5233163" y="1764077"/>
          <a:ext cx="5596373" cy="4005864"/>
        </p:xfrm>
        <a:graphic>
          <a:graphicData uri="http://schemas.openxmlformats.org/presentationml/2006/ole">
            <mc:AlternateContent xmlns:mc="http://schemas.openxmlformats.org/markup-compatibility/2006">
              <mc:Choice xmlns:v="urn:schemas-microsoft-com:vml" Requires="v">
                <p:oleObj spid="_x0000_s2064" name="Acrobat Document" r:id="rId7" imgW="7543529" imgH="5829037" progId="AcroExch.Document.11">
                  <p:link updateAutomatic="1"/>
                </p:oleObj>
              </mc:Choice>
              <mc:Fallback>
                <p:oleObj name="Acrobat Document" r:id="rId7" imgW="7543529" imgH="5829037" progId="AcroExch.Document.11">
                  <p:link updateAutomatic="1"/>
                  <p:pic>
                    <p:nvPicPr>
                      <p:cNvPr id="0" name=""/>
                      <p:cNvPicPr/>
                      <p:nvPr/>
                    </p:nvPicPr>
                    <p:blipFill>
                      <a:blip r:embed="rId8"/>
                      <a:stretch>
                        <a:fillRect/>
                      </a:stretch>
                    </p:blipFill>
                    <p:spPr>
                      <a:xfrm>
                        <a:off x="5233163" y="1764077"/>
                        <a:ext cx="5596373" cy="4005864"/>
                      </a:xfrm>
                      <a:prstGeom prst="rect">
                        <a:avLst/>
                      </a:prstGeom>
                      <a:ln>
                        <a:solidFill>
                          <a:schemeClr val="tx1"/>
                        </a:solidFill>
                      </a:ln>
                    </p:spPr>
                  </p:pic>
                </p:oleObj>
              </mc:Fallback>
            </mc:AlternateContent>
          </a:graphicData>
        </a:graphic>
      </p:graphicFrame>
    </p:spTree>
    <p:extLst>
      <p:ext uri="{BB962C8B-B14F-4D97-AF65-F5344CB8AC3E}">
        <p14:creationId xmlns:p14="http://schemas.microsoft.com/office/powerpoint/2010/main" val="4211423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graphicFrame>
        <p:nvGraphicFramePr>
          <p:cNvPr id="7" name="Tabla 6"/>
          <p:cNvGraphicFramePr>
            <a:graphicFrameLocks noGrp="1"/>
          </p:cNvGraphicFramePr>
          <p:nvPr>
            <p:extLst>
              <p:ext uri="{D42A27DB-BD31-4B8C-83A1-F6EECF244321}">
                <p14:modId xmlns:p14="http://schemas.microsoft.com/office/powerpoint/2010/main" val="3401687813"/>
              </p:ext>
            </p:extLst>
          </p:nvPr>
        </p:nvGraphicFramePr>
        <p:xfrm>
          <a:off x="1114245" y="1558386"/>
          <a:ext cx="9963509" cy="4198620"/>
        </p:xfrm>
        <a:graphic>
          <a:graphicData uri="http://schemas.openxmlformats.org/drawingml/2006/table">
            <a:tbl>
              <a:tblPr/>
              <a:tblGrid>
                <a:gridCol w="628650">
                  <a:extLst>
                    <a:ext uri="{9D8B030D-6E8A-4147-A177-3AD203B41FA5}">
                      <a16:colId xmlns:a16="http://schemas.microsoft.com/office/drawing/2014/main" val="20000"/>
                    </a:ext>
                  </a:extLst>
                </a:gridCol>
                <a:gridCol w="2386069">
                  <a:extLst>
                    <a:ext uri="{9D8B030D-6E8A-4147-A177-3AD203B41FA5}">
                      <a16:colId xmlns:a16="http://schemas.microsoft.com/office/drawing/2014/main" val="20001"/>
                    </a:ext>
                  </a:extLst>
                </a:gridCol>
                <a:gridCol w="2808073">
                  <a:extLst>
                    <a:ext uri="{9D8B030D-6E8A-4147-A177-3AD203B41FA5}">
                      <a16:colId xmlns:a16="http://schemas.microsoft.com/office/drawing/2014/main" val="20002"/>
                    </a:ext>
                  </a:extLst>
                </a:gridCol>
                <a:gridCol w="2617695">
                  <a:extLst>
                    <a:ext uri="{9D8B030D-6E8A-4147-A177-3AD203B41FA5}">
                      <a16:colId xmlns:a16="http://schemas.microsoft.com/office/drawing/2014/main" val="20003"/>
                    </a:ext>
                  </a:extLst>
                </a:gridCol>
                <a:gridCol w="761511">
                  <a:extLst>
                    <a:ext uri="{9D8B030D-6E8A-4147-A177-3AD203B41FA5}">
                      <a16:colId xmlns:a16="http://schemas.microsoft.com/office/drawing/2014/main" val="20004"/>
                    </a:ext>
                  </a:extLst>
                </a:gridCol>
                <a:gridCol w="761511">
                  <a:extLst>
                    <a:ext uri="{9D8B030D-6E8A-4147-A177-3AD203B41FA5}">
                      <a16:colId xmlns:a16="http://schemas.microsoft.com/office/drawing/2014/main" val="20005"/>
                    </a:ext>
                  </a:extLst>
                </a:gridCol>
              </a:tblGrid>
              <a:tr h="609600">
                <a:tc>
                  <a:txBody>
                    <a:bodyPr/>
                    <a:lstStyle/>
                    <a:p>
                      <a:pPr algn="ctr" fontAlgn="ctr"/>
                      <a:r>
                        <a:rPr lang="es-MX" sz="1050" b="0" i="0" u="none" strike="noStrike" dirty="0">
                          <a:solidFill>
                            <a:srgbClr val="000000"/>
                          </a:solidFill>
                          <a:effectLst/>
                          <a:latin typeface="Times New Roman" panose="02020603050405020304" pitchFamily="18" charset="0"/>
                        </a:rPr>
                        <a:t>Escenarios</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dirty="0">
                          <a:solidFill>
                            <a:srgbClr val="000000"/>
                          </a:solidFill>
                          <a:effectLst/>
                          <a:latin typeface="Times New Roman" panose="02020603050405020304" pitchFamily="18" charset="0"/>
                        </a:rPr>
                        <a:t>Optimista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Times New Roman" panose="02020603050405020304" pitchFamily="18" charset="0"/>
                        </a:rPr>
                        <a:t>Moderado</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Times New Roman" panose="02020603050405020304" pitchFamily="18" charset="0"/>
                        </a:rPr>
                        <a:t>Pesimista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Times New Roman" panose="02020603050405020304" pitchFamily="18" charset="0"/>
                        </a:rPr>
                        <a:t>Probabilidad</a:t>
                      </a:r>
                      <a:br>
                        <a:rPr lang="es-MX" sz="1050" b="0" i="0" u="none" strike="noStrike">
                          <a:solidFill>
                            <a:srgbClr val="000000"/>
                          </a:solidFill>
                          <a:effectLst/>
                          <a:latin typeface="Times New Roman" panose="02020603050405020304" pitchFamily="18" charset="0"/>
                        </a:rPr>
                      </a:br>
                      <a:r>
                        <a:rPr lang="es-MX" sz="1050" b="0" i="0" u="none" strike="noStrike">
                          <a:solidFill>
                            <a:srgbClr val="000000"/>
                          </a:solidFill>
                          <a:effectLst/>
                          <a:latin typeface="Times New Roman" panose="02020603050405020304" pitchFamily="18" charset="0"/>
                        </a:rPr>
                        <a:t>de ocurrencia</a:t>
                      </a:r>
                      <a:br>
                        <a:rPr lang="es-MX" sz="1050" b="0" i="0" u="none" strike="noStrike">
                          <a:solidFill>
                            <a:srgbClr val="000000"/>
                          </a:solidFill>
                          <a:effectLst/>
                          <a:latin typeface="Times New Roman" panose="02020603050405020304" pitchFamily="18" charset="0"/>
                        </a:rPr>
                      </a:br>
                      <a:r>
                        <a:rPr lang="es-MX" sz="1050" b="0" i="0" u="none" strike="noStrike">
                          <a:solidFill>
                            <a:srgbClr val="000000"/>
                          </a:solidFill>
                          <a:effectLst/>
                          <a:latin typeface="Times New Roman" panose="02020603050405020304" pitchFamily="18" charset="0"/>
                        </a:rPr>
                        <a:t>absoluta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Times New Roman" panose="02020603050405020304" pitchFamily="18" charset="0"/>
                        </a:rPr>
                        <a:t>Probabilidad de</a:t>
                      </a:r>
                      <a:br>
                        <a:rPr lang="es-MX" sz="1050" b="0" i="0" u="none" strike="noStrike">
                          <a:solidFill>
                            <a:srgbClr val="000000"/>
                          </a:solidFill>
                          <a:effectLst/>
                          <a:latin typeface="Times New Roman" panose="02020603050405020304" pitchFamily="18" charset="0"/>
                        </a:rPr>
                      </a:br>
                      <a:r>
                        <a:rPr lang="es-MX" sz="1050" b="0" i="0" u="none" strike="noStrike">
                          <a:solidFill>
                            <a:srgbClr val="000000"/>
                          </a:solidFill>
                          <a:effectLst/>
                          <a:latin typeface="Times New Roman" panose="02020603050405020304" pitchFamily="18" charset="0"/>
                        </a:rPr>
                        <a:t>ocurrencia</a:t>
                      </a:r>
                      <a:br>
                        <a:rPr lang="es-MX" sz="1050" b="0" i="0" u="none" strike="noStrike">
                          <a:solidFill>
                            <a:srgbClr val="000000"/>
                          </a:solidFill>
                          <a:effectLst/>
                          <a:latin typeface="Times New Roman" panose="02020603050405020304" pitchFamily="18" charset="0"/>
                        </a:rPr>
                      </a:br>
                      <a:r>
                        <a:rPr lang="es-MX" sz="1050" b="0" i="0" u="none" strike="noStrike">
                          <a:solidFill>
                            <a:srgbClr val="000000"/>
                          </a:solidFill>
                          <a:effectLst/>
                          <a:latin typeface="Times New Roman" panose="02020603050405020304" pitchFamily="18" charset="0"/>
                        </a:rPr>
                        <a:t>condicionada</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66800">
                <a:tc>
                  <a:txBody>
                    <a:bodyPr/>
                    <a:lstStyle/>
                    <a:p>
                      <a:pPr algn="ctr" fontAlgn="ctr"/>
                      <a:r>
                        <a:rPr lang="es-MX" sz="1050" b="0" i="0" u="none" strike="noStrike">
                          <a:solidFill>
                            <a:srgbClr val="000000"/>
                          </a:solidFill>
                          <a:effectLst/>
                          <a:latin typeface="Times New Roman" panose="02020603050405020304" pitchFamily="18" charset="0"/>
                        </a:rPr>
                        <a:t>H2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s-MX" sz="1050" b="0" i="0" u="none" strike="noStrike" dirty="0">
                          <a:solidFill>
                            <a:srgbClr val="000000"/>
                          </a:solidFill>
                          <a:effectLst/>
                          <a:latin typeface="Times New Roman" panose="02020603050405020304" pitchFamily="18" charset="0"/>
                        </a:rPr>
                        <a:t>El desarrollo de proveedores locales de empresas nacionales con integración en la cadena de valor aeronáutica en el país, coadyuvara al mejoramiento de la eficiencia operativa y reducción de costos de producción.</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MX" sz="1050" b="0" i="0" u="none" strike="noStrike">
                          <a:solidFill>
                            <a:srgbClr val="000000"/>
                          </a:solidFill>
                          <a:effectLst/>
                          <a:latin typeface="Times New Roman" panose="02020603050405020304" pitchFamily="18" charset="0"/>
                        </a:rPr>
                        <a:t> </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MX" sz="1050" b="0" i="0" u="none" strike="noStrike">
                          <a:solidFill>
                            <a:srgbClr val="000000"/>
                          </a:solidFill>
                          <a:effectLst/>
                          <a:latin typeface="Times New Roman" panose="02020603050405020304" pitchFamily="18" charset="0"/>
                        </a:rPr>
                        <a:t> </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Times New Roman" panose="02020603050405020304" pitchFamily="18" charset="0"/>
                        </a:rPr>
                        <a:t>72%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050" b="0" i="0" u="none" strike="noStrike">
                          <a:solidFill>
                            <a:srgbClr val="000000"/>
                          </a:solidFill>
                          <a:effectLst/>
                          <a:latin typeface="Times New Roman" panose="02020603050405020304" pitchFamily="18" charset="0"/>
                        </a:rPr>
                        <a:t>Si se cumple:</a:t>
                      </a:r>
                      <a:br>
                        <a:rPr lang="pt-BR" sz="1050" b="0" i="0" u="none" strike="noStrike">
                          <a:solidFill>
                            <a:srgbClr val="000000"/>
                          </a:solidFill>
                          <a:effectLst/>
                          <a:latin typeface="Times New Roman" panose="02020603050405020304" pitchFamily="18" charset="0"/>
                        </a:rPr>
                      </a:br>
                      <a:r>
                        <a:rPr lang="pt-BR" sz="1050" b="0" i="0" u="none" strike="noStrike">
                          <a:solidFill>
                            <a:srgbClr val="000000"/>
                          </a:solidFill>
                          <a:effectLst/>
                          <a:latin typeface="Times New Roman" panose="02020603050405020304" pitchFamily="18" charset="0"/>
                        </a:rPr>
                        <a:t>H1,H3,H4,H5 y H6 (90%)</a:t>
                      </a:r>
                      <a:br>
                        <a:rPr lang="pt-BR" sz="1050" b="0" i="0" u="none" strike="noStrike">
                          <a:solidFill>
                            <a:srgbClr val="000000"/>
                          </a:solidFill>
                          <a:effectLst/>
                          <a:latin typeface="Times New Roman" panose="02020603050405020304" pitchFamily="18" charset="0"/>
                        </a:rPr>
                      </a:br>
                      <a:r>
                        <a:rPr lang="pt-BR" sz="1050" b="0" i="0" u="none" strike="noStrike">
                          <a:solidFill>
                            <a:srgbClr val="000000"/>
                          </a:solidFill>
                          <a:effectLst/>
                          <a:latin typeface="Times New Roman" panose="02020603050405020304" pitchFamily="18" charset="0"/>
                        </a:rPr>
                        <a:t>Si no se cumple:</a:t>
                      </a:r>
                      <a:br>
                        <a:rPr lang="pt-BR" sz="1050" b="0" i="0" u="none" strike="noStrike">
                          <a:solidFill>
                            <a:srgbClr val="000000"/>
                          </a:solidFill>
                          <a:effectLst/>
                          <a:latin typeface="Times New Roman" panose="02020603050405020304" pitchFamily="18" charset="0"/>
                        </a:rPr>
                      </a:br>
                      <a:r>
                        <a:rPr lang="pt-BR" sz="1050" b="0" i="0" u="none" strike="noStrike">
                          <a:solidFill>
                            <a:srgbClr val="000000"/>
                          </a:solidFill>
                          <a:effectLst/>
                          <a:latin typeface="Times New Roman" panose="02020603050405020304" pitchFamily="18" charset="0"/>
                        </a:rPr>
                        <a:t>H1,H3 y H6 (50%-30%)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19200">
                <a:tc>
                  <a:txBody>
                    <a:bodyPr/>
                    <a:lstStyle/>
                    <a:p>
                      <a:pPr algn="ctr" fontAlgn="ctr"/>
                      <a:r>
                        <a:rPr lang="es-MX" sz="1050" b="0" i="0" u="none" strike="noStrike">
                          <a:solidFill>
                            <a:srgbClr val="000000"/>
                          </a:solidFill>
                          <a:effectLst/>
                          <a:latin typeface="Times New Roman" panose="02020603050405020304" pitchFamily="18" charset="0"/>
                        </a:rPr>
                        <a:t>H5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MX" sz="1050" b="0" i="0" u="none" strike="noStrike">
                          <a:solidFill>
                            <a:srgbClr val="000000"/>
                          </a:solidFill>
                          <a:effectLst/>
                          <a:latin typeface="Times New Roman" panose="02020603050405020304" pitchFamily="18" charset="0"/>
                        </a:rPr>
                        <a:t> </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s-MX" sz="1050" b="0" i="0" u="none" strike="noStrike" dirty="0">
                          <a:solidFill>
                            <a:srgbClr val="000000"/>
                          </a:solidFill>
                          <a:effectLst/>
                          <a:latin typeface="Times New Roman" panose="02020603050405020304" pitchFamily="18" charset="0"/>
                        </a:rPr>
                        <a:t>La autoridad Aeronáutica Nacional (Agencia Federal de Aeronáutica Civil), lograra coordinar de manera eficiente los procesos de convalidación de certificaciones y licencias de las organizaciones y personal aeronáutico del país, con autoridades extranjeras principalmente la Federal </a:t>
                      </a:r>
                      <a:r>
                        <a:rPr lang="es-MX" sz="1050" b="0" i="0" u="none" strike="noStrike" dirty="0" err="1">
                          <a:solidFill>
                            <a:srgbClr val="000000"/>
                          </a:solidFill>
                          <a:effectLst/>
                          <a:latin typeface="Times New Roman" panose="02020603050405020304" pitchFamily="18" charset="0"/>
                        </a:rPr>
                        <a:t>Aviation</a:t>
                      </a:r>
                      <a:r>
                        <a:rPr lang="es-MX" sz="1050" b="0" i="0" u="none" strike="noStrike" dirty="0">
                          <a:solidFill>
                            <a:srgbClr val="000000"/>
                          </a:solidFill>
                          <a:effectLst/>
                          <a:latin typeface="Times New Roman" panose="02020603050405020304" pitchFamily="18" charset="0"/>
                        </a:rPr>
                        <a:t> </a:t>
                      </a:r>
                      <a:r>
                        <a:rPr lang="es-MX" sz="1050" b="0" i="0" u="none" strike="noStrike" dirty="0" err="1">
                          <a:solidFill>
                            <a:srgbClr val="000000"/>
                          </a:solidFill>
                          <a:effectLst/>
                          <a:latin typeface="Times New Roman" panose="02020603050405020304" pitchFamily="18" charset="0"/>
                        </a:rPr>
                        <a:t>Administrattion</a:t>
                      </a:r>
                      <a:r>
                        <a:rPr lang="es-MX" sz="1050" b="0" i="0" u="none" strike="noStrike" dirty="0">
                          <a:solidFill>
                            <a:srgbClr val="000000"/>
                          </a:solidFill>
                          <a:effectLst/>
                          <a:latin typeface="Times New Roman" panose="02020603050405020304" pitchFamily="18" charset="0"/>
                        </a:rPr>
                        <a:t> (FAA)</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MX" sz="1050" b="0" i="0" u="none" strike="noStrike">
                          <a:solidFill>
                            <a:srgbClr val="000000"/>
                          </a:solidFill>
                          <a:effectLst/>
                          <a:latin typeface="Times New Roman" panose="02020603050405020304" pitchFamily="18" charset="0"/>
                        </a:rPr>
                        <a:t> </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Times New Roman" panose="02020603050405020304" pitchFamily="18" charset="0"/>
                        </a:rPr>
                        <a:t>55%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050" b="0" i="0" u="none" strike="noStrike">
                          <a:solidFill>
                            <a:srgbClr val="000000"/>
                          </a:solidFill>
                          <a:effectLst/>
                          <a:latin typeface="Times New Roman" panose="02020603050405020304" pitchFamily="18" charset="0"/>
                        </a:rPr>
                        <a:t>Si se cumple:</a:t>
                      </a:r>
                      <a:br>
                        <a:rPr lang="pt-BR" sz="1050" b="0" i="0" u="none" strike="noStrike">
                          <a:solidFill>
                            <a:srgbClr val="000000"/>
                          </a:solidFill>
                          <a:effectLst/>
                          <a:latin typeface="Times New Roman" panose="02020603050405020304" pitchFamily="18" charset="0"/>
                        </a:rPr>
                      </a:br>
                      <a:r>
                        <a:rPr lang="pt-BR" sz="1050" b="0" i="0" u="none" strike="noStrike">
                          <a:solidFill>
                            <a:srgbClr val="000000"/>
                          </a:solidFill>
                          <a:effectLst/>
                          <a:latin typeface="Times New Roman" panose="02020603050405020304" pitchFamily="18" charset="0"/>
                        </a:rPr>
                        <a:t>H1,H2,H3 y H6 (90%-70%)</a:t>
                      </a:r>
                      <a:br>
                        <a:rPr lang="pt-BR" sz="1050" b="0" i="0" u="none" strike="noStrike">
                          <a:solidFill>
                            <a:srgbClr val="000000"/>
                          </a:solidFill>
                          <a:effectLst/>
                          <a:latin typeface="Times New Roman" panose="02020603050405020304" pitchFamily="18" charset="0"/>
                        </a:rPr>
                      </a:br>
                      <a:r>
                        <a:rPr lang="pt-BR" sz="1050" b="0" i="0" u="none" strike="noStrike">
                          <a:solidFill>
                            <a:srgbClr val="000000"/>
                          </a:solidFill>
                          <a:effectLst/>
                          <a:latin typeface="Times New Roman" panose="02020603050405020304" pitchFamily="18" charset="0"/>
                        </a:rPr>
                        <a:t>Si no se cumple:</a:t>
                      </a:r>
                      <a:br>
                        <a:rPr lang="pt-BR" sz="1050" b="0" i="0" u="none" strike="noStrike">
                          <a:solidFill>
                            <a:srgbClr val="000000"/>
                          </a:solidFill>
                          <a:effectLst/>
                          <a:latin typeface="Times New Roman" panose="02020603050405020304" pitchFamily="18" charset="0"/>
                        </a:rPr>
                      </a:br>
                      <a:r>
                        <a:rPr lang="pt-BR" sz="1050" b="0" i="0" u="none" strike="noStrike">
                          <a:solidFill>
                            <a:srgbClr val="000000"/>
                          </a:solidFill>
                          <a:effectLst/>
                          <a:latin typeface="Times New Roman" panose="02020603050405020304" pitchFamily="18" charset="0"/>
                        </a:rPr>
                        <a:t>H1, H2 y H6 (30%)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66800">
                <a:tc>
                  <a:txBody>
                    <a:bodyPr/>
                    <a:lstStyle/>
                    <a:p>
                      <a:pPr algn="ctr" fontAlgn="ctr"/>
                      <a:r>
                        <a:rPr lang="es-MX" sz="1050" b="0" i="0" u="none" strike="noStrike">
                          <a:solidFill>
                            <a:srgbClr val="000000"/>
                          </a:solidFill>
                          <a:effectLst/>
                          <a:latin typeface="Times New Roman" panose="02020603050405020304" pitchFamily="18" charset="0"/>
                        </a:rPr>
                        <a:t>H3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MX" sz="1050" b="0" i="0" u="none" strike="noStrike">
                          <a:solidFill>
                            <a:srgbClr val="000000"/>
                          </a:solidFill>
                          <a:effectLst/>
                          <a:latin typeface="Times New Roman" panose="02020603050405020304" pitchFamily="18" charset="0"/>
                        </a:rPr>
                        <a:t> </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s-MX" sz="1050" b="0" i="0" u="none" strike="noStrike">
                          <a:solidFill>
                            <a:srgbClr val="000000"/>
                          </a:solidFill>
                          <a:effectLst/>
                          <a:latin typeface="Times New Roman" panose="02020603050405020304" pitchFamily="18" charset="0"/>
                        </a:rPr>
                        <a:t> </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s-MX" sz="1050" b="0" i="0" u="none" strike="noStrike" dirty="0">
                          <a:solidFill>
                            <a:srgbClr val="000000"/>
                          </a:solidFill>
                          <a:effectLst/>
                          <a:latin typeface="Times New Roman" panose="02020603050405020304" pitchFamily="18" charset="0"/>
                        </a:rPr>
                        <a:t>El desarrollo tecnológico en el sector permeara a las empresas filiales situadas en el país, logrando una derramada de conocimiento considerable, debido principalmente a las capacidades tecnológicas de las organizaciones en la región</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Times New Roman" panose="02020603050405020304" pitchFamily="18" charset="0"/>
                        </a:rPr>
                        <a:t>50%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050" b="0" i="0" u="none" strike="noStrike" dirty="0">
                          <a:solidFill>
                            <a:srgbClr val="000000"/>
                          </a:solidFill>
                          <a:effectLst/>
                          <a:latin typeface="Times New Roman" panose="02020603050405020304" pitchFamily="18" charset="0"/>
                        </a:rPr>
                        <a:t>Si se </a:t>
                      </a:r>
                      <a:r>
                        <a:rPr lang="pt-BR" sz="1050" b="0" i="0" u="none" strike="noStrike" dirty="0" err="1">
                          <a:solidFill>
                            <a:srgbClr val="000000"/>
                          </a:solidFill>
                          <a:effectLst/>
                          <a:latin typeface="Times New Roman" panose="02020603050405020304" pitchFamily="18" charset="0"/>
                        </a:rPr>
                        <a:t>cumple</a:t>
                      </a:r>
                      <a:r>
                        <a:rPr lang="pt-BR" sz="1050" b="0" i="0" u="none" strike="noStrike" dirty="0">
                          <a:solidFill>
                            <a:srgbClr val="000000"/>
                          </a:solidFill>
                          <a:effectLst/>
                          <a:latin typeface="Times New Roman" panose="02020603050405020304" pitchFamily="18" charset="0"/>
                        </a:rPr>
                        <a:t>:</a:t>
                      </a:r>
                      <a:br>
                        <a:rPr lang="pt-BR" sz="1050" b="0" i="0" u="none" strike="noStrike" dirty="0">
                          <a:solidFill>
                            <a:srgbClr val="000000"/>
                          </a:solidFill>
                          <a:effectLst/>
                          <a:latin typeface="Times New Roman" panose="02020603050405020304" pitchFamily="18" charset="0"/>
                        </a:rPr>
                      </a:br>
                      <a:r>
                        <a:rPr lang="pt-BR" sz="1050" b="0" i="0" u="none" strike="noStrike" dirty="0">
                          <a:solidFill>
                            <a:srgbClr val="000000"/>
                          </a:solidFill>
                          <a:effectLst/>
                          <a:latin typeface="Times New Roman" panose="02020603050405020304" pitchFamily="18" charset="0"/>
                        </a:rPr>
                        <a:t>H1, H2 y H6 (70%)</a:t>
                      </a:r>
                      <a:br>
                        <a:rPr lang="pt-BR" sz="1050" b="0" i="0" u="none" strike="noStrike" dirty="0">
                          <a:solidFill>
                            <a:srgbClr val="000000"/>
                          </a:solidFill>
                          <a:effectLst/>
                          <a:latin typeface="Times New Roman" panose="02020603050405020304" pitchFamily="18" charset="0"/>
                        </a:rPr>
                      </a:br>
                      <a:r>
                        <a:rPr lang="pt-BR" sz="1050" b="0" i="0" u="none" strike="noStrike" dirty="0">
                          <a:solidFill>
                            <a:srgbClr val="000000"/>
                          </a:solidFill>
                          <a:effectLst/>
                          <a:latin typeface="Times New Roman" panose="02020603050405020304" pitchFamily="18" charset="0"/>
                        </a:rPr>
                        <a:t>Si no se </a:t>
                      </a:r>
                      <a:r>
                        <a:rPr lang="pt-BR" sz="1050" b="0" i="0" u="none" strike="noStrike" dirty="0" err="1">
                          <a:solidFill>
                            <a:srgbClr val="000000"/>
                          </a:solidFill>
                          <a:effectLst/>
                          <a:latin typeface="Times New Roman" panose="02020603050405020304" pitchFamily="18" charset="0"/>
                        </a:rPr>
                        <a:t>cumple</a:t>
                      </a:r>
                      <a:r>
                        <a:rPr lang="pt-BR" sz="1050" b="0" i="0" u="none" strike="noStrike" dirty="0">
                          <a:solidFill>
                            <a:srgbClr val="000000"/>
                          </a:solidFill>
                          <a:effectLst/>
                          <a:latin typeface="Times New Roman" panose="02020603050405020304" pitchFamily="18" charset="0"/>
                        </a:rPr>
                        <a:t>:</a:t>
                      </a:r>
                      <a:br>
                        <a:rPr lang="pt-BR" sz="1050" b="0" i="0" u="none" strike="noStrike" dirty="0">
                          <a:solidFill>
                            <a:srgbClr val="000000"/>
                          </a:solidFill>
                          <a:effectLst/>
                          <a:latin typeface="Times New Roman" panose="02020603050405020304" pitchFamily="18" charset="0"/>
                        </a:rPr>
                      </a:br>
                      <a:r>
                        <a:rPr lang="pt-BR" sz="1050" b="0" i="0" u="none" strike="noStrike" dirty="0">
                          <a:solidFill>
                            <a:srgbClr val="000000"/>
                          </a:solidFill>
                          <a:effectLst/>
                          <a:latin typeface="Times New Roman" panose="02020603050405020304" pitchFamily="18" charset="0"/>
                        </a:rPr>
                        <a:t>H1, H2 y H6 (30%)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32056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532975" y="1618749"/>
            <a:ext cx="2575320"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RESULTADOS ESPERADOS</a:t>
            </a:r>
            <a:endParaRPr lang="es-MX" sz="1400" dirty="0">
              <a:latin typeface="Arial" panose="020B0604020202020204" pitchFamily="34" charset="0"/>
              <a:cs typeface="Arial" panose="020B0604020202020204" pitchFamily="34" charset="0"/>
            </a:endParaRPr>
          </a:p>
        </p:txBody>
      </p:sp>
      <p:sp>
        <p:nvSpPr>
          <p:cNvPr id="2" name="Rectángulo 1"/>
          <p:cNvSpPr/>
          <p:nvPr/>
        </p:nvSpPr>
        <p:spPr>
          <a:xfrm>
            <a:off x="1170198" y="2140403"/>
            <a:ext cx="9734835" cy="4257576"/>
          </a:xfrm>
          <a:prstGeom prst="rect">
            <a:avLst/>
          </a:prstGeom>
        </p:spPr>
        <p:txBody>
          <a:bodyPr wrap="square">
            <a:spAutoFit/>
          </a:bodyPr>
          <a:lstStyle/>
          <a:p>
            <a:pPr marL="285750" lvl="0" indent="-285750" algn="just">
              <a:lnSpc>
                <a:spcPct val="150000"/>
              </a:lnSpc>
              <a:spcAft>
                <a:spcPts val="800"/>
              </a:spcAft>
              <a:buFont typeface="Arial" panose="020B0604020202020204" pitchFamily="34" charset="0"/>
              <a:buChar char="•"/>
              <a:tabLst>
                <a:tab pos="457200" algn="l"/>
              </a:tabLst>
            </a:pPr>
            <a:r>
              <a:rPr lang="es-MX" sz="1600" dirty="0">
                <a:latin typeface="Bodoni MT Condensed" panose="02070606080606020203" pitchFamily="18" charset="0"/>
                <a:ea typeface="Calibri" panose="020F0502020204030204" pitchFamily="34" charset="0"/>
                <a:cs typeface="Arial" panose="020B0604020202020204" pitchFamily="34" charset="0"/>
              </a:rPr>
              <a:t>Obtener como producto resultante una prospectiva contextualizada para el sector de mantenimiento aéreo en el estado de Querétaro. </a:t>
            </a:r>
          </a:p>
          <a:p>
            <a:pPr marL="285750" indent="-285750" algn="just">
              <a:lnSpc>
                <a:spcPct val="150000"/>
              </a:lnSpc>
              <a:buFont typeface="Arial" panose="020B0604020202020204" pitchFamily="34" charset="0"/>
              <a:buChar char="•"/>
            </a:pPr>
            <a:r>
              <a:rPr lang="es-MX" sz="1600" dirty="0">
                <a:latin typeface="Bodoni MT Condensed" panose="02070606080606020203" pitchFamily="18" charset="0"/>
                <a:cs typeface="Arial" panose="020B0604020202020204" pitchFamily="34" charset="0"/>
              </a:rPr>
              <a:t>Así mismo, la presente investigación aspira a ser una herramienta que proporcione a tomadores de decisión información confiable para identificar, evaluar y seleccionar entre diversas alternativas estratégicas, las que consideren más pertinentes, prioritarias y potencialmente aplicables en sus planes y perspectivas de negocio.</a:t>
            </a:r>
          </a:p>
          <a:p>
            <a:pPr marL="285750" indent="-285750" algn="just">
              <a:lnSpc>
                <a:spcPct val="150000"/>
              </a:lnSpc>
              <a:buFont typeface="Arial" panose="020B0604020202020204" pitchFamily="34" charset="0"/>
              <a:buChar char="•"/>
            </a:pPr>
            <a:r>
              <a:rPr lang="es-MX" sz="1600" dirty="0">
                <a:latin typeface="Bodoni MT Condensed" panose="02070606080606020203" pitchFamily="18" charset="0"/>
                <a:ea typeface="Calibri" panose="020F0502020204030204" pitchFamily="34" charset="0"/>
                <a:cs typeface="Arial" panose="020B0604020202020204" pitchFamily="34" charset="0"/>
              </a:rPr>
              <a:t>En este sentido se pretende coadyuvar con la generación y aportación de estrategias adecuadas para potenciar un sector con amplias posibilidades de crecimiento en el territorio mexicano, con la finalidad de aportar un rumbo y direccionamiento del cual se adolece actualmente en el sector, debido entre otras cosas a la desactualizada agenda estratégica planteada por el gobierno federal para la industria hace mas de 10 años, así como a las múltiples y muy variadas problemáticas presentadas en el sistema de (MRO), generando así una falta de visión conjunta para atacar dichos problemas y retos. Por ello, se aspira a conjuntar esfuerzos entre academia,  industria y gobierno, para fortalecer y hacer crecer un sector de alto valor agregado para nuestro país. </a:t>
            </a:r>
          </a:p>
          <a:p>
            <a:pPr marL="285750" indent="-285750" algn="just">
              <a:lnSpc>
                <a:spcPct val="150000"/>
              </a:lnSpc>
              <a:buFont typeface="Arial" panose="020B0604020202020204" pitchFamily="34" charset="0"/>
              <a:buChar char="•"/>
            </a:pPr>
            <a:r>
              <a:rPr lang="es-MX" sz="1600" dirty="0">
                <a:latin typeface="Bodoni MT Condensed" panose="02070606080606020203" pitchFamily="18" charset="0"/>
                <a:ea typeface="Calibri" panose="020F0502020204030204" pitchFamily="34" charset="0"/>
                <a:cs typeface="Arial" panose="020B0604020202020204" pitchFamily="34" charset="0"/>
              </a:rPr>
              <a:t>Generar aportaciones al campo del conocimiento, desde un encuadre de tipo prescriptivo, ya que se desea aportar conocimientos de alto valor estratégico para el desarrollo de las organizaciones inmersas en el sistema de análisis. </a:t>
            </a:r>
          </a:p>
        </p:txBody>
      </p:sp>
    </p:spTree>
    <p:extLst>
      <p:ext uri="{BB962C8B-B14F-4D97-AF65-F5344CB8AC3E}">
        <p14:creationId xmlns:p14="http://schemas.microsoft.com/office/powerpoint/2010/main" val="4012775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532975" y="1618749"/>
            <a:ext cx="1473480"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REFERENCIAS</a:t>
            </a:r>
            <a:endParaRPr lang="es-MX" sz="1400" dirty="0">
              <a:latin typeface="Arial" panose="020B0604020202020204" pitchFamily="34" charset="0"/>
              <a:cs typeface="Arial" panose="020B0604020202020204" pitchFamily="34" charset="0"/>
            </a:endParaRPr>
          </a:p>
        </p:txBody>
      </p:sp>
      <p:sp>
        <p:nvSpPr>
          <p:cNvPr id="2" name="Rectángulo 1"/>
          <p:cNvSpPr/>
          <p:nvPr/>
        </p:nvSpPr>
        <p:spPr>
          <a:xfrm>
            <a:off x="1436638" y="2028529"/>
            <a:ext cx="9864633" cy="3970318"/>
          </a:xfrm>
          <a:prstGeom prst="rect">
            <a:avLst/>
          </a:prstGeom>
        </p:spPr>
        <p:txBody>
          <a:bodyPr wrap="square">
            <a:spAutoFit/>
          </a:bodyPr>
          <a:lstStyle/>
          <a:p>
            <a:pPr>
              <a:lnSpc>
                <a:spcPct val="150000"/>
              </a:lnSpc>
            </a:pPr>
            <a:endParaRPr lang="es-MX" sz="1200" dirty="0"/>
          </a:p>
          <a:p>
            <a:pPr marL="171450" lvl="0" indent="-171450">
              <a:lnSpc>
                <a:spcPct val="150000"/>
              </a:lnSpc>
              <a:buFont typeface="Arial" panose="020B0604020202020204" pitchFamily="34" charset="0"/>
              <a:buChar char="•"/>
            </a:pPr>
            <a:r>
              <a:rPr lang="en-US" sz="1200" i="1" dirty="0">
                <a:latin typeface="Arial" panose="020B0604020202020204" pitchFamily="34" charset="0"/>
                <a:cs typeface="Arial" panose="020B0604020202020204" pitchFamily="34" charset="0"/>
              </a:rPr>
              <a:t>Airbus. (2017). Airbus Global Market Forecast-Growing Horizons. </a:t>
            </a:r>
            <a:r>
              <a:rPr lang="en-US" sz="1200" i="1" dirty="0" err="1">
                <a:latin typeface="Arial" panose="020B0604020202020204" pitchFamily="34" charset="0"/>
                <a:cs typeface="Arial" panose="020B0604020202020204" pitchFamily="34" charset="0"/>
              </a:rPr>
              <a:t>Recuperado</a:t>
            </a:r>
            <a:r>
              <a:rPr lang="en-US" sz="1200" i="1" dirty="0">
                <a:latin typeface="Arial" panose="020B0604020202020204" pitchFamily="34" charset="0"/>
                <a:cs typeface="Arial" panose="020B0604020202020204" pitchFamily="34" charset="0"/>
              </a:rPr>
              <a:t> de: </a:t>
            </a:r>
            <a:r>
              <a:rPr lang="en-US" sz="1200" i="1" u="sng" dirty="0">
                <a:latin typeface="Arial" panose="020B0604020202020204" pitchFamily="34" charset="0"/>
                <a:cs typeface="Arial" panose="020B0604020202020204" pitchFamily="34" charset="0"/>
              </a:rPr>
              <a:t>http://www.avi8ion.aero/2018/03/16/airbus-global-market-forecast-2017-2036/ </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n-US" sz="1200" i="1" dirty="0">
                <a:latin typeface="Arial" panose="020B0604020202020204" pitchFamily="34" charset="0"/>
                <a:cs typeface="Arial" panose="020B0604020202020204" pitchFamily="34" charset="0"/>
              </a:rPr>
              <a:t>Boeing (2021). </a:t>
            </a:r>
            <a:r>
              <a:rPr lang="es-MX" sz="1200" i="1" dirty="0" err="1">
                <a:latin typeface="Arial" panose="020B0604020202020204" pitchFamily="34" charset="0"/>
                <a:cs typeface="Arial" panose="020B0604020202020204" pitchFamily="34" charset="0"/>
              </a:rPr>
              <a:t>Commercial</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Market</a:t>
            </a:r>
            <a:r>
              <a:rPr lang="es-MX" sz="1200" i="1" dirty="0">
                <a:latin typeface="Arial" panose="020B0604020202020204" pitchFamily="34" charset="0"/>
                <a:cs typeface="Arial" panose="020B0604020202020204" pitchFamily="34" charset="0"/>
              </a:rPr>
              <a:t> Outlook 2020–2039. Recuperado de: </a:t>
            </a:r>
            <a:r>
              <a:rPr lang="es-MX" sz="1200" i="1" u="sng" dirty="0">
                <a:latin typeface="Arial" panose="020B0604020202020204" pitchFamily="34" charset="0"/>
                <a:cs typeface="Arial" panose="020B0604020202020204" pitchFamily="34" charset="0"/>
              </a:rPr>
              <a:t>https://www.boeing.com/commercial/market/commercial-market-outlook/</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s-MX" sz="1200" i="1" dirty="0">
                <a:latin typeface="Arial" panose="020B0604020202020204" pitchFamily="34" charset="0"/>
                <a:cs typeface="Arial" panose="020B0604020202020204" pitchFamily="34" charset="0"/>
              </a:rPr>
              <a:t>Federación Mexicana de la Industria Aeroespacial FEMIA (2017). Programa Estratégico    de la Industria Aeroespacial. Recuperado de: </a:t>
            </a:r>
            <a:r>
              <a:rPr lang="es-MX" sz="1200" i="1" u="sng" dirty="0">
                <a:latin typeface="Arial" panose="020B0604020202020204" pitchFamily="34" charset="0"/>
                <a:cs typeface="Arial" panose="020B0604020202020204" pitchFamily="34" charset="0"/>
              </a:rPr>
              <a:t>https://docs.google.com/viewer?url=http://www.femia.com.mx/documentos/brochure_femia.pdf</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s-MX" sz="1200" i="1" dirty="0" err="1">
                <a:latin typeface="Arial" panose="020B0604020202020204" pitchFamily="34" charset="0"/>
                <a:cs typeface="Arial" panose="020B0604020202020204" pitchFamily="34" charset="0"/>
              </a:rPr>
              <a:t>Godet</a:t>
            </a:r>
            <a:r>
              <a:rPr lang="es-MX" sz="1200" i="1" dirty="0">
                <a:latin typeface="Arial" panose="020B0604020202020204" pitchFamily="34" charset="0"/>
                <a:cs typeface="Arial" panose="020B0604020202020204" pitchFamily="34" charset="0"/>
              </a:rPr>
              <a:t>, M., y </a:t>
            </a:r>
            <a:r>
              <a:rPr lang="es-MX" sz="1200" i="1" dirty="0" err="1">
                <a:latin typeface="Arial" panose="020B0604020202020204" pitchFamily="34" charset="0"/>
                <a:cs typeface="Arial" panose="020B0604020202020204" pitchFamily="34" charset="0"/>
              </a:rPr>
              <a:t>Durance</a:t>
            </a:r>
            <a:r>
              <a:rPr lang="es-MX" sz="1200" i="1" dirty="0">
                <a:latin typeface="Arial" panose="020B0604020202020204" pitchFamily="34" charset="0"/>
                <a:cs typeface="Arial" panose="020B0604020202020204" pitchFamily="34" charset="0"/>
              </a:rPr>
              <a:t>, P. (2007). Prospectiva estratégica: problemas y métodos. Cuadernos de LIPSOR, Cuaderno N° 20. Donostia: </a:t>
            </a:r>
            <a:r>
              <a:rPr lang="es-MX" sz="1200" i="1" dirty="0" err="1">
                <a:latin typeface="Arial" panose="020B0604020202020204" pitchFamily="34" charset="0"/>
                <a:cs typeface="Arial" panose="020B0604020202020204" pitchFamily="34" charset="0"/>
              </a:rPr>
              <a:t>Prospektiker</a:t>
            </a:r>
            <a:r>
              <a:rPr lang="es-MX" sz="1200" i="1" dirty="0">
                <a:latin typeface="Arial" panose="020B0604020202020204" pitchFamily="34" charset="0"/>
                <a:cs typeface="Arial" panose="020B0604020202020204" pitchFamily="34" charset="0"/>
              </a:rPr>
              <a:t> - Instituto Europeo de Prospectiva y Estrategia. Recuperado de: </a:t>
            </a:r>
            <a:r>
              <a:rPr lang="es-MX" sz="1200" i="1" u="sng" dirty="0">
                <a:latin typeface="Arial" panose="020B0604020202020204" pitchFamily="34" charset="0"/>
                <a:cs typeface="Arial" panose="020B0604020202020204" pitchFamily="34" charset="0"/>
              </a:rPr>
              <a:t>https://archivo.cepal.org/pdfs/GuiaProspectiva/Godet2007.pdf</a:t>
            </a:r>
            <a:r>
              <a:rPr lang="es-MX" sz="1200" i="1" dirty="0">
                <a:latin typeface="Arial" panose="020B0604020202020204" pitchFamily="34" charset="0"/>
                <a:cs typeface="Arial" panose="020B0604020202020204" pitchFamily="34" charset="0"/>
              </a:rPr>
              <a:t>.</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s-MX" sz="1200" i="1" dirty="0">
                <a:latin typeface="Arial" panose="020B0604020202020204" pitchFamily="34" charset="0"/>
                <a:cs typeface="Arial" panose="020B0604020202020204" pitchFamily="34" charset="0"/>
              </a:rPr>
              <a:t>KPMG. (2017). Perspectivas globales del Sector Aeroespacial y de Defensa 2015. Recuperado de: </a:t>
            </a:r>
            <a:r>
              <a:rPr lang="es-MX" sz="1200" i="1" u="sng" dirty="0">
                <a:latin typeface="Arial" panose="020B0604020202020204" pitchFamily="34" charset="0"/>
                <a:cs typeface="Arial" panose="020B0604020202020204" pitchFamily="34" charset="0"/>
              </a:rPr>
              <a:t>https://home.kpmg.com/mx/es/home/tendencias/2015/08/perspectivas-del-sector aeroespacial-y-de-defensa-2015.html</a:t>
            </a:r>
            <a:endParaRPr lang="es-MX" sz="1200" dirty="0">
              <a:latin typeface="Arial" panose="020B060402020202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s-MX" sz="1200" i="1" dirty="0">
                <a:latin typeface="Arial" panose="020B0604020202020204" pitchFamily="34" charset="0"/>
                <a:cs typeface="Arial" panose="020B0604020202020204" pitchFamily="34" charset="0"/>
              </a:rPr>
              <a:t>Macías, C., Zarate, L. y </a:t>
            </a:r>
            <a:r>
              <a:rPr lang="es-MX" sz="1200" i="1" dirty="0" err="1">
                <a:latin typeface="Arial" panose="020B0604020202020204" pitchFamily="34" charset="0"/>
                <a:cs typeface="Arial" panose="020B0604020202020204" pitchFamily="34" charset="0"/>
              </a:rPr>
              <a:t>Rosiles</a:t>
            </a:r>
            <a:r>
              <a:rPr lang="es-MX" sz="1200" i="1" dirty="0">
                <a:latin typeface="Arial" panose="020B0604020202020204" pitchFamily="34" charset="0"/>
                <a:cs typeface="Arial" panose="020B0604020202020204" pitchFamily="34" charset="0"/>
              </a:rPr>
              <a:t>, L. (2013). La Investigación Sobre Gestión del Talento Humano en la Industria Aeroespacial en México Desde una Perspectiva Metodológica. Revista Internacional Administración y Finanzas, Vol. 6 (7), 105-120. Recuperado de: </a:t>
            </a:r>
            <a:r>
              <a:rPr lang="es-MX" sz="1200" i="1" u="sng" dirty="0">
                <a:latin typeface="Arial" panose="020B0604020202020204" pitchFamily="34" charset="0"/>
                <a:cs typeface="Arial" panose="020B0604020202020204" pitchFamily="34" charset="0"/>
              </a:rPr>
              <a:t>http://ftp.repec.org/opt/ReDIF/RePEc/ibf/riafin/riaf-v6n7-2013/RIAF-V6N7-2013-7.pdf</a:t>
            </a:r>
            <a:r>
              <a:rPr lang="es-MX" sz="1200" u="sng"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s-MX" sz="1200" u="sng"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08674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2199086" y="2179356"/>
            <a:ext cx="7454900" cy="523220"/>
          </a:xfrm>
          <a:prstGeom prst="rect">
            <a:avLst/>
          </a:prstGeom>
          <a:noFill/>
        </p:spPr>
        <p:txBody>
          <a:bodyPr wrap="square" rtlCol="0">
            <a:spAutoFit/>
          </a:bodyPr>
          <a:lstStyle/>
          <a:p>
            <a:pPr algn="ctr"/>
            <a:r>
              <a:rPr lang="es-MX" sz="2800" dirty="0">
                <a:latin typeface="Arial" panose="020B0604020202020204" pitchFamily="34" charset="0"/>
                <a:cs typeface="Arial" panose="020B0604020202020204" pitchFamily="34" charset="0"/>
              </a:rPr>
              <a:t>Moisés Gómez Salazar</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C876C7D7-40F8-6F42-91E4-FE1988589A0A}"/>
              </a:ext>
            </a:extLst>
          </p:cNvPr>
          <p:cNvSpPr txBox="1"/>
          <p:nvPr/>
        </p:nvSpPr>
        <p:spPr>
          <a:xfrm>
            <a:off x="2199086" y="3501347"/>
            <a:ext cx="7454900" cy="1200329"/>
          </a:xfrm>
          <a:prstGeom prst="rect">
            <a:avLst/>
          </a:prstGeom>
          <a:noFill/>
        </p:spPr>
        <p:txBody>
          <a:bodyPr wrap="square" rtlCol="0">
            <a:spAutoFit/>
          </a:bodyPr>
          <a:lstStyle/>
          <a:p>
            <a:pPr algn="ctr"/>
            <a:r>
              <a:rPr lang="es-MX" sz="2400" dirty="0">
                <a:latin typeface="Arial" panose="020B0604020202020204" pitchFamily="34" charset="0"/>
                <a:cs typeface="Arial" panose="020B0604020202020204" pitchFamily="34" charset="0"/>
              </a:rPr>
              <a:t>Contacto: </a:t>
            </a:r>
          </a:p>
          <a:p>
            <a:pPr algn="ctr"/>
            <a:endParaRPr lang="es-MX" sz="2400" dirty="0">
              <a:latin typeface="Arial" panose="020B0604020202020204" pitchFamily="34" charset="0"/>
              <a:cs typeface="Arial" panose="020B0604020202020204" pitchFamily="34" charset="0"/>
            </a:endParaRPr>
          </a:p>
          <a:p>
            <a:pPr algn="ctr"/>
            <a:r>
              <a:rPr lang="es-MX" sz="2400" dirty="0">
                <a:latin typeface="Arial" panose="020B0604020202020204" pitchFamily="34" charset="0"/>
                <a:cs typeface="Arial" panose="020B0604020202020204" pitchFamily="34" charset="0"/>
              </a:rPr>
              <a:t>aeronauticogomez@hotmail.com</a:t>
            </a:r>
          </a:p>
        </p:txBody>
      </p:sp>
      <p:sp>
        <p:nvSpPr>
          <p:cNvPr id="20" name="CuadroTexto 19">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Tree>
    <p:extLst>
      <p:ext uri="{BB962C8B-B14F-4D97-AF65-F5344CB8AC3E}">
        <p14:creationId xmlns:p14="http://schemas.microsoft.com/office/powerpoint/2010/main" val="2432947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23" name="Rectángulo 22"/>
          <p:cNvSpPr/>
          <p:nvPr/>
        </p:nvSpPr>
        <p:spPr>
          <a:xfrm>
            <a:off x="730893" y="5093077"/>
            <a:ext cx="10774169" cy="612155"/>
          </a:xfrm>
          <a:prstGeom prst="rect">
            <a:avLst/>
          </a:prstGeom>
        </p:spPr>
        <p:txBody>
          <a:bodyPr wrap="square">
            <a:spAutoFit/>
          </a:bodyPr>
          <a:lstStyle/>
          <a:p>
            <a:pPr marL="171450" indent="-171450" algn="just">
              <a:lnSpc>
                <a:spcPct val="150000"/>
              </a:lnSpc>
              <a:buFont typeface="Arial" panose="020B0604020202020204" pitchFamily="34" charset="0"/>
              <a:buChar char="•"/>
            </a:pPr>
            <a:r>
              <a:rPr lang="es-MX" sz="1200" dirty="0">
                <a:latin typeface="Arial" panose="020B0604020202020204" pitchFamily="34" charset="0"/>
                <a:cs typeface="Arial" panose="020B0604020202020204" pitchFamily="34" charset="0"/>
              </a:rPr>
              <a:t>Boeing rebajo la previsión de aeronaves que hizo a principios del año pasado y ha recortado de 44,040 aeronaves que se incorporarían al servicio en el 2039, a 43, 110 ( 930 unidades de diferencia). Mostrando así la alta resiliencia con la que cuenta el sector.</a:t>
            </a:r>
          </a:p>
        </p:txBody>
      </p:sp>
      <p:pic>
        <p:nvPicPr>
          <p:cNvPr id="21" name="Imagen 20"/>
          <p:cNvPicPr>
            <a:picLocks noChangeAspect="1"/>
          </p:cNvPicPr>
          <p:nvPr/>
        </p:nvPicPr>
        <p:blipFill>
          <a:blip r:embed="rId5"/>
          <a:stretch>
            <a:fillRect/>
          </a:stretch>
        </p:blipFill>
        <p:spPr>
          <a:xfrm>
            <a:off x="3120116" y="1830201"/>
            <a:ext cx="5906949" cy="3128812"/>
          </a:xfrm>
          <a:prstGeom prst="rect">
            <a:avLst/>
          </a:prstGeom>
          <a:ln>
            <a:solidFill>
              <a:schemeClr val="tx1"/>
            </a:solidFill>
          </a:ln>
        </p:spPr>
      </p:pic>
      <p:sp>
        <p:nvSpPr>
          <p:cNvPr id="2" name="Rectángulo 1"/>
          <p:cNvSpPr/>
          <p:nvPr/>
        </p:nvSpPr>
        <p:spPr>
          <a:xfrm>
            <a:off x="3819098" y="1291936"/>
            <a:ext cx="4553803" cy="369332"/>
          </a:xfrm>
          <a:prstGeom prst="rect">
            <a:avLst/>
          </a:prstGeom>
        </p:spPr>
        <p:txBody>
          <a:bodyPr wrap="square">
            <a:spAutoFit/>
          </a:bodyPr>
          <a:lstStyle/>
          <a:p>
            <a:r>
              <a:rPr lang="es-MX" b="1" cap="all" dirty="0"/>
              <a:t>COMMERCIAL MARKET OUTLOOK 2020–2039</a:t>
            </a:r>
            <a:endParaRPr lang="es-MX" dirty="0"/>
          </a:p>
        </p:txBody>
      </p:sp>
      <p:sp>
        <p:nvSpPr>
          <p:cNvPr id="26" name="Rectángulo 25"/>
          <p:cNvSpPr/>
          <p:nvPr/>
        </p:nvSpPr>
        <p:spPr>
          <a:xfrm>
            <a:off x="269346" y="6101527"/>
            <a:ext cx="3667992" cy="276999"/>
          </a:xfrm>
          <a:prstGeom prst="rect">
            <a:avLst/>
          </a:prstGeom>
        </p:spPr>
        <p:txBody>
          <a:bodyPr wrap="none">
            <a:spAutoFit/>
          </a:bodyPr>
          <a:lstStyle/>
          <a:p>
            <a:r>
              <a:rPr lang="es-MX" sz="1200" i="1" dirty="0">
                <a:latin typeface="Roboto"/>
              </a:rPr>
              <a:t>Fuente: Boeing; </a:t>
            </a:r>
            <a:r>
              <a:rPr lang="es-MX" sz="1200" i="1" dirty="0" err="1">
                <a:latin typeface="Roboto"/>
              </a:rPr>
              <a:t>Market</a:t>
            </a:r>
            <a:r>
              <a:rPr lang="es-MX" sz="1200" i="1" dirty="0">
                <a:latin typeface="Roboto"/>
              </a:rPr>
              <a:t> Outlook 2020-2039</a:t>
            </a:r>
            <a:r>
              <a:rPr lang="es-MX" sz="1200" dirty="0">
                <a:latin typeface="Roboto"/>
              </a:rPr>
              <a:t>, (BMO)</a:t>
            </a:r>
            <a:endParaRPr lang="es-MX" sz="1200" dirty="0"/>
          </a:p>
        </p:txBody>
      </p:sp>
    </p:spTree>
    <p:extLst>
      <p:ext uri="{BB962C8B-B14F-4D97-AF65-F5344CB8AC3E}">
        <p14:creationId xmlns:p14="http://schemas.microsoft.com/office/powerpoint/2010/main" val="1292761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4"/>
          <a:stretch>
            <a:fillRect/>
          </a:stretch>
        </p:blipFill>
        <p:spPr>
          <a:xfrm>
            <a:off x="1575008" y="101238"/>
            <a:ext cx="624078" cy="824051"/>
          </a:xfrm>
          <a:prstGeom prst="rect">
            <a:avLst/>
          </a:prstGeom>
        </p:spPr>
      </p:pic>
      <p:graphicFrame>
        <p:nvGraphicFramePr>
          <p:cNvPr id="14" name="Diagrama 13"/>
          <p:cNvGraphicFramePr/>
          <p:nvPr>
            <p:extLst>
              <p:ext uri="{D42A27DB-BD31-4B8C-83A1-F6EECF244321}">
                <p14:modId xmlns:p14="http://schemas.microsoft.com/office/powerpoint/2010/main" val="651214591"/>
              </p:ext>
            </p:extLst>
          </p:nvPr>
        </p:nvGraphicFramePr>
        <p:xfrm>
          <a:off x="1646984" y="1293879"/>
          <a:ext cx="9667010" cy="494176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Rectángulo 4"/>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sp>
        <p:nvSpPr>
          <p:cNvPr id="9" name="Rectángulo 8"/>
          <p:cNvSpPr/>
          <p:nvPr/>
        </p:nvSpPr>
        <p:spPr>
          <a:xfrm>
            <a:off x="1522213" y="1775384"/>
            <a:ext cx="3087705" cy="369332"/>
          </a:xfrm>
          <a:prstGeom prst="rect">
            <a:avLst/>
          </a:prstGeom>
        </p:spPr>
        <p:txBody>
          <a:bodyPr wrap="none">
            <a:spAutoFit/>
          </a:bodyPr>
          <a:lstStyle/>
          <a:p>
            <a:pPr algn="ctr"/>
            <a:r>
              <a:rPr lang="es-MX" b="1" dirty="0">
                <a:latin typeface="Century Gothic" panose="020B0502020202020204" pitchFamily="34" charset="0"/>
              </a:rPr>
              <a:t>EJES DE LA JUSTIFICACIÓN</a:t>
            </a:r>
          </a:p>
        </p:txBody>
      </p:sp>
    </p:spTree>
    <p:extLst>
      <p:ext uri="{BB962C8B-B14F-4D97-AF65-F5344CB8AC3E}">
        <p14:creationId xmlns:p14="http://schemas.microsoft.com/office/powerpoint/2010/main" val="1844941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4222790" y="1675726"/>
            <a:ext cx="3438570"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OBJETIVO GENERAL Y ESPECÍFICOS</a:t>
            </a:r>
          </a:p>
        </p:txBody>
      </p:sp>
      <p:sp>
        <p:nvSpPr>
          <p:cNvPr id="8" name="Rectángulo 7"/>
          <p:cNvSpPr/>
          <p:nvPr/>
        </p:nvSpPr>
        <p:spPr>
          <a:xfrm>
            <a:off x="1395906" y="2122206"/>
            <a:ext cx="9782325" cy="4606389"/>
          </a:xfrm>
          <a:prstGeom prst="rect">
            <a:avLst/>
          </a:prstGeom>
        </p:spPr>
        <p:txBody>
          <a:bodyPr wrap="square">
            <a:spAutoFit/>
          </a:bodyPr>
          <a:lstStyle/>
          <a:p>
            <a:pPr>
              <a:lnSpc>
                <a:spcPct val="150000"/>
              </a:lnSpc>
              <a:spcAft>
                <a:spcPts val="800"/>
              </a:spcAft>
            </a:pPr>
            <a:r>
              <a:rPr lang="es-MX" sz="1400" b="1" dirty="0">
                <a:latin typeface="Arial" panose="020B0604020202020204" pitchFamily="34" charset="0"/>
                <a:ea typeface="Calibri" panose="020F0502020204030204" pitchFamily="34" charset="0"/>
                <a:cs typeface="Arial" panose="020B0604020202020204" pitchFamily="34" charset="0"/>
              </a:rPr>
              <a:t>Objetivo General:</a:t>
            </a:r>
            <a:endParaRPr lang="es-MX" sz="1400" dirty="0">
              <a:latin typeface="Arial" panose="020B0604020202020204" pitchFamily="34" charset="0"/>
              <a:ea typeface="Calibri" panose="020F0502020204030204" pitchFamily="34" charset="0"/>
              <a:cs typeface="Arial" panose="020B0604020202020204" pitchFamily="34" charset="0"/>
            </a:endParaRPr>
          </a:p>
          <a:p>
            <a:endParaRPr lang="es-MX" sz="1400" dirty="0"/>
          </a:p>
          <a:p>
            <a:pPr algn="just">
              <a:lnSpc>
                <a:spcPct val="150000"/>
              </a:lnSpc>
            </a:pPr>
            <a:r>
              <a:rPr lang="es-MX" sz="1400" dirty="0">
                <a:latin typeface="Arial" panose="020B0604020202020204" pitchFamily="34" charset="0"/>
                <a:cs typeface="Arial" panose="020B0604020202020204" pitchFamily="34" charset="0"/>
              </a:rPr>
              <a:t>Determinar los escenarios más probables de desarrollo para el sector de mantenimiento aéreo enfocado en motores, componentes, </a:t>
            </a:r>
            <a:r>
              <a:rPr lang="es-MX" sz="1400" dirty="0" err="1">
                <a:latin typeface="Arial" panose="020B0604020202020204" pitchFamily="34" charset="0"/>
                <a:cs typeface="Arial" panose="020B0604020202020204" pitchFamily="34" charset="0"/>
              </a:rPr>
              <a:t>aeroestructuras</a:t>
            </a:r>
            <a:r>
              <a:rPr lang="es-MX" sz="1400" dirty="0">
                <a:latin typeface="Arial" panose="020B0604020202020204" pitchFamily="34" charset="0"/>
                <a:cs typeface="Arial" panose="020B0604020202020204" pitchFamily="34" charset="0"/>
              </a:rPr>
              <a:t> y modificaciones en Querétaro, </a:t>
            </a:r>
            <a:r>
              <a:rPr lang="es-MX" sz="1400" dirty="0" err="1">
                <a:latin typeface="Arial" panose="020B0604020202020204" pitchFamily="34" charset="0"/>
                <a:cs typeface="Arial" panose="020B0604020202020204" pitchFamily="34" charset="0"/>
              </a:rPr>
              <a:t>Mex</a:t>
            </a:r>
            <a:r>
              <a:rPr lang="es-MX" sz="1400" dirty="0">
                <a:latin typeface="Arial" panose="020B0604020202020204" pitchFamily="34" charset="0"/>
                <a:cs typeface="Arial" panose="020B0604020202020204" pitchFamily="34" charset="0"/>
              </a:rPr>
              <a:t>., para los próximos 10 años. </a:t>
            </a:r>
          </a:p>
          <a:p>
            <a:pPr algn="just">
              <a:lnSpc>
                <a:spcPct val="150000"/>
              </a:lnSpc>
            </a:pPr>
            <a:endParaRPr lang="es-MX" sz="1400" b="1"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b="1" dirty="0">
                <a:latin typeface="Arial" panose="020B0604020202020204" pitchFamily="34" charset="0"/>
                <a:ea typeface="Calibri" panose="020F0502020204030204" pitchFamily="34" charset="0"/>
                <a:cs typeface="Arial" panose="020B0604020202020204" pitchFamily="34" charset="0"/>
              </a:rPr>
              <a:t>Objetivos Específicos:</a:t>
            </a:r>
          </a:p>
          <a:p>
            <a:endParaRPr lang="es-MX" sz="1400" dirty="0"/>
          </a:p>
          <a:p>
            <a:pPr marL="285750" indent="-285750" algn="just">
              <a:lnSpc>
                <a:spcPct val="150000"/>
              </a:lnSpc>
              <a:buFont typeface="Arial" panose="020B0604020202020204" pitchFamily="34" charset="0"/>
              <a:buChar char="•"/>
            </a:pPr>
            <a:r>
              <a:rPr lang="es-MX" sz="1400" dirty="0">
                <a:latin typeface="Arial" panose="020B0604020202020204" pitchFamily="34" charset="0"/>
                <a:cs typeface="Arial" panose="020B0604020202020204" pitchFamily="34" charset="0"/>
              </a:rPr>
              <a:t>Desarrollar una metodología prospectiva que coadyuve al sector de mantenimiento aéreo de Querétaro en la generación, evaluación y selección de estrategias competitivas. </a:t>
            </a:r>
          </a:p>
          <a:p>
            <a:pPr marL="285750" indent="-285750" algn="just">
              <a:lnSpc>
                <a:spcPct val="150000"/>
              </a:lnSpc>
              <a:buFont typeface="Arial" panose="020B0604020202020204" pitchFamily="34" charset="0"/>
              <a:buChar char="•"/>
            </a:pPr>
            <a:r>
              <a:rPr lang="es-MX" sz="1400" dirty="0">
                <a:latin typeface="Arial" panose="020B0604020202020204" pitchFamily="34" charset="0"/>
                <a:cs typeface="Arial" panose="020B0604020202020204" pitchFamily="34" charset="0"/>
              </a:rPr>
              <a:t>Analizar la estructura y funcionamiento del sistema conformado por las empresas de mantenimiento aéreo y su entorno, en el estado de Querétaro, México. </a:t>
            </a:r>
          </a:p>
          <a:p>
            <a:pPr marL="285750" indent="-285750" algn="just">
              <a:lnSpc>
                <a:spcPct val="150000"/>
              </a:lnSpc>
              <a:buFont typeface="Arial" panose="020B0604020202020204" pitchFamily="34" charset="0"/>
              <a:buChar char="•"/>
            </a:pPr>
            <a:r>
              <a:rPr lang="es-MX" sz="1400" dirty="0">
                <a:latin typeface="Arial" panose="020B0604020202020204" pitchFamily="34" charset="0"/>
                <a:cs typeface="Arial" panose="020B0604020202020204" pitchFamily="34" charset="0"/>
              </a:rPr>
              <a:t>Identificar las estrategias competitivas apropiadas para el desarrollo del sector de mantenimiento aéreo de Querétaro. México. </a:t>
            </a:r>
          </a:p>
          <a:p>
            <a:pPr>
              <a:lnSpc>
                <a:spcPct val="150000"/>
              </a:lnSpc>
              <a:spcAft>
                <a:spcPts val="800"/>
              </a:spcAft>
            </a:pPr>
            <a:endParaRPr lang="es-MX"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71806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231019" y="1236113"/>
            <a:ext cx="1729961"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MARCO TEORICO</a:t>
            </a:r>
          </a:p>
        </p:txBody>
      </p:sp>
      <p:sp>
        <p:nvSpPr>
          <p:cNvPr id="20" name="Rectángulo 19"/>
          <p:cNvSpPr/>
          <p:nvPr/>
        </p:nvSpPr>
        <p:spPr>
          <a:xfrm>
            <a:off x="55042" y="6142493"/>
            <a:ext cx="1608133" cy="230832"/>
          </a:xfrm>
          <a:prstGeom prst="rect">
            <a:avLst/>
          </a:prstGeom>
        </p:spPr>
        <p:txBody>
          <a:bodyPr wrap="none">
            <a:spAutoFit/>
          </a:bodyPr>
          <a:lstStyle/>
          <a:p>
            <a:r>
              <a:rPr lang="en-US" sz="900" b="1" i="1" dirty="0">
                <a:solidFill>
                  <a:srgbClr val="000000"/>
                </a:solidFill>
                <a:latin typeface="Arial" panose="020B0604020202020204" pitchFamily="34" charset="0"/>
                <a:cs typeface="Arial" panose="020B0604020202020204" pitchFamily="34" charset="0"/>
              </a:rPr>
              <a:t>Fuente: </a:t>
            </a:r>
            <a:r>
              <a:rPr lang="es-ES_tradnl" sz="900" dirty="0">
                <a:latin typeface="Arial" panose="020B0604020202020204" pitchFamily="34" charset="0"/>
                <a:cs typeface="Arial" panose="020B0604020202020204" pitchFamily="34" charset="0"/>
              </a:rPr>
              <a:t>Elaboración Propia</a:t>
            </a:r>
            <a:endParaRPr lang="es-MX" sz="900" dirty="0">
              <a:latin typeface="Arial" panose="020B0604020202020204" pitchFamily="34" charset="0"/>
              <a:cs typeface="Arial" panose="020B0604020202020204" pitchFamily="34" charset="0"/>
            </a:endParaRPr>
          </a:p>
        </p:txBody>
      </p:sp>
      <p:graphicFrame>
        <p:nvGraphicFramePr>
          <p:cNvPr id="15" name="Diagrama 14"/>
          <p:cNvGraphicFramePr/>
          <p:nvPr>
            <p:extLst>
              <p:ext uri="{D42A27DB-BD31-4B8C-83A1-F6EECF244321}">
                <p14:modId xmlns:p14="http://schemas.microsoft.com/office/powerpoint/2010/main" val="3030446070"/>
              </p:ext>
            </p:extLst>
          </p:nvPr>
        </p:nvGraphicFramePr>
        <p:xfrm>
          <a:off x="2757647" y="1726166"/>
          <a:ext cx="7115561" cy="450249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7" name="Rectángulo 16"/>
          <p:cNvSpPr/>
          <p:nvPr/>
        </p:nvSpPr>
        <p:spPr>
          <a:xfrm>
            <a:off x="1218427" y="2177775"/>
            <a:ext cx="1595788" cy="1323439"/>
          </a:xfrm>
          <a:prstGeom prst="rect">
            <a:avLst/>
          </a:prstGeom>
          <a:noFill/>
        </p:spPr>
        <p:txBody>
          <a:bodyPr wrap="square" lIns="91440" tIns="45720" rIns="91440" bIns="45720">
            <a:spAutoFit/>
          </a:bodyPr>
          <a:lstStyle/>
          <a:p>
            <a:pPr algn="ctr"/>
            <a:r>
              <a:rPr lang="es-ES" sz="4000" b="0" cap="none" spc="0" dirty="0">
                <a:ln w="0"/>
                <a:solidFill>
                  <a:schemeClr val="tx1"/>
                </a:solidFill>
                <a:effectLst>
                  <a:outerShdw blurRad="38100" dist="19050" dir="2700000" algn="tl" rotWithShape="0">
                    <a:schemeClr val="dk1">
                      <a:alpha val="40000"/>
                    </a:schemeClr>
                  </a:outerShdw>
                </a:effectLst>
                <a:latin typeface="Bodoni MT Condensed" panose="02070606080606020203" pitchFamily="18" charset="0"/>
              </a:rPr>
              <a:t>Teoría </a:t>
            </a:r>
            <a:r>
              <a:rPr lang="es-ES" sz="4000" dirty="0">
                <a:ln w="0"/>
                <a:effectLst>
                  <a:outerShdw blurRad="38100" dist="19050" dir="2700000" algn="tl" rotWithShape="0">
                    <a:schemeClr val="dk1">
                      <a:alpha val="40000"/>
                    </a:schemeClr>
                  </a:outerShdw>
                </a:effectLst>
                <a:latin typeface="Bodoni MT Condensed" panose="02070606080606020203" pitchFamily="18" charset="0"/>
              </a:rPr>
              <a:t>G</a:t>
            </a:r>
            <a:r>
              <a:rPr lang="es-ES" sz="4000" b="0" cap="none" spc="0" dirty="0">
                <a:ln w="0"/>
                <a:solidFill>
                  <a:schemeClr val="tx1"/>
                </a:solidFill>
                <a:effectLst>
                  <a:outerShdw blurRad="38100" dist="19050" dir="2700000" algn="tl" rotWithShape="0">
                    <a:schemeClr val="dk1">
                      <a:alpha val="40000"/>
                    </a:schemeClr>
                  </a:outerShdw>
                </a:effectLst>
                <a:latin typeface="Bodoni MT Condensed" panose="02070606080606020203" pitchFamily="18" charset="0"/>
              </a:rPr>
              <a:t>eneral</a:t>
            </a:r>
          </a:p>
        </p:txBody>
      </p:sp>
      <p:sp>
        <p:nvSpPr>
          <p:cNvPr id="21" name="Rectángulo 20"/>
          <p:cNvSpPr/>
          <p:nvPr/>
        </p:nvSpPr>
        <p:spPr>
          <a:xfrm>
            <a:off x="9703009" y="4250523"/>
            <a:ext cx="1956547" cy="1323439"/>
          </a:xfrm>
          <a:prstGeom prst="rect">
            <a:avLst/>
          </a:prstGeom>
          <a:noFill/>
        </p:spPr>
        <p:txBody>
          <a:bodyPr wrap="square" lIns="91440" tIns="45720" rIns="91440" bIns="45720">
            <a:spAutoFit/>
          </a:bodyPr>
          <a:lstStyle/>
          <a:p>
            <a:pPr algn="ctr"/>
            <a:r>
              <a:rPr lang="es-ES" sz="4000" b="0" cap="none" spc="0" dirty="0">
                <a:ln w="0"/>
                <a:solidFill>
                  <a:schemeClr val="tx1"/>
                </a:solidFill>
                <a:effectLst>
                  <a:outerShdw blurRad="38100" dist="19050" dir="2700000" algn="tl" rotWithShape="0">
                    <a:schemeClr val="dk1">
                      <a:alpha val="40000"/>
                    </a:schemeClr>
                  </a:outerShdw>
                </a:effectLst>
                <a:latin typeface="Bodoni MT Condensed" panose="02070606080606020203" pitchFamily="18" charset="0"/>
              </a:rPr>
              <a:t>Teorías Sustantivas</a:t>
            </a:r>
          </a:p>
        </p:txBody>
      </p:sp>
      <p:sp>
        <p:nvSpPr>
          <p:cNvPr id="22" name="Flecha curvada hacia la derecha 21"/>
          <p:cNvSpPr/>
          <p:nvPr/>
        </p:nvSpPr>
        <p:spPr>
          <a:xfrm>
            <a:off x="3009173" y="1804637"/>
            <a:ext cx="1160821" cy="40609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23" name="Flecha curvada hacia la derecha 22"/>
          <p:cNvSpPr/>
          <p:nvPr/>
        </p:nvSpPr>
        <p:spPr>
          <a:xfrm rot="10800000">
            <a:off x="8359081" y="1764077"/>
            <a:ext cx="1160821" cy="40609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Tree>
    <p:extLst>
      <p:ext uri="{BB962C8B-B14F-4D97-AF65-F5344CB8AC3E}">
        <p14:creationId xmlns:p14="http://schemas.microsoft.com/office/powerpoint/2010/main" val="1018840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532975" y="1618749"/>
            <a:ext cx="1535933"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METODOLOGÍA</a:t>
            </a:r>
            <a:endParaRPr lang="es-MX" sz="1400" dirty="0">
              <a:latin typeface="Arial" panose="020B0604020202020204" pitchFamily="34" charset="0"/>
              <a:cs typeface="Arial" panose="020B0604020202020204" pitchFamily="34" charset="0"/>
            </a:endParaRPr>
          </a:p>
        </p:txBody>
      </p:sp>
      <p:sp>
        <p:nvSpPr>
          <p:cNvPr id="2" name="Rectángulo 1"/>
          <p:cNvSpPr/>
          <p:nvPr/>
        </p:nvSpPr>
        <p:spPr>
          <a:xfrm>
            <a:off x="1415124" y="1880042"/>
            <a:ext cx="9771633" cy="4078039"/>
          </a:xfrm>
          <a:prstGeom prst="rect">
            <a:avLst/>
          </a:prstGeom>
        </p:spPr>
        <p:txBody>
          <a:bodyPr wrap="square">
            <a:spAutoFit/>
          </a:bodyPr>
          <a:lstStyle/>
          <a:p>
            <a:pPr algn="just">
              <a:lnSpc>
                <a:spcPct val="150000"/>
              </a:lnSpc>
              <a:spcAft>
                <a:spcPts val="0"/>
              </a:spcAft>
            </a:pPr>
            <a:endParaRPr lang="es-MX" sz="1400" b="1" i="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0"/>
              </a:spcAft>
            </a:pPr>
            <a:r>
              <a:rPr lang="es-MX" sz="1400" b="1" i="1" dirty="0">
                <a:solidFill>
                  <a:srgbClr val="000000"/>
                </a:solidFill>
                <a:latin typeface="Arial" panose="020B0604020202020204" pitchFamily="34" charset="0"/>
                <a:ea typeface="Calibri" panose="020F0502020204030204" pitchFamily="34" charset="0"/>
                <a:cs typeface="Arial" panose="020B0604020202020204" pitchFamily="34" charset="0"/>
              </a:rPr>
              <a:t>Preguntas de investigación </a:t>
            </a:r>
            <a:endParaRPr lang="es-MX"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nSpc>
                <a:spcPct val="200000"/>
              </a:lnSpc>
            </a:pPr>
            <a:r>
              <a:rPr lang="es-MX" sz="1400" dirty="0">
                <a:latin typeface="Arial" panose="020B0604020202020204" pitchFamily="34" charset="0"/>
                <a:cs typeface="Arial" panose="020B0604020202020204" pitchFamily="34" charset="0"/>
              </a:rPr>
              <a:t>¿Cuáles son los posibles escenarios de desarrollo para el sector de mantenimiento aéreo en Querétaro, México?</a:t>
            </a:r>
          </a:p>
          <a:p>
            <a:pPr lvl="0">
              <a:lnSpc>
                <a:spcPct val="200000"/>
              </a:lnSpc>
            </a:pPr>
            <a:r>
              <a:rPr lang="es-MX" sz="1400" dirty="0">
                <a:latin typeface="Arial" panose="020B0604020202020204" pitchFamily="34" charset="0"/>
                <a:cs typeface="Arial" panose="020B0604020202020204" pitchFamily="34" charset="0"/>
              </a:rPr>
              <a:t>¿Cuáles son las estrategias más adecuadas para potenciar el desarrollo del sector de mantenimiento aéreo en Querétaro, México?</a:t>
            </a:r>
          </a:p>
          <a:p>
            <a:pPr lvl="0">
              <a:lnSpc>
                <a:spcPct val="200000"/>
              </a:lnSpc>
            </a:pPr>
            <a:endParaRPr lang="es-MX" sz="14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0"/>
              </a:spcAft>
            </a:pPr>
            <a:r>
              <a:rPr lang="es-MX" sz="1400" b="1" dirty="0">
                <a:solidFill>
                  <a:srgbClr val="000000"/>
                </a:solidFill>
                <a:latin typeface="Arial" panose="020B0604020202020204" pitchFamily="34" charset="0"/>
                <a:ea typeface="Calibri" panose="020F0502020204030204" pitchFamily="34" charset="0"/>
                <a:cs typeface="Arial" panose="020B0604020202020204" pitchFamily="34" charset="0"/>
              </a:rPr>
              <a:t>Postulado de Investigación </a:t>
            </a:r>
            <a:endParaRPr lang="es-MX"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nSpc>
                <a:spcPct val="200000"/>
              </a:lnSpc>
            </a:pPr>
            <a:r>
              <a:rPr lang="es-MX" sz="1400" dirty="0">
                <a:latin typeface="Arial" panose="020B0604020202020204" pitchFamily="34" charset="0"/>
                <a:cs typeface="Arial" panose="020B0604020202020204" pitchFamily="34" charset="0"/>
              </a:rPr>
              <a:t>S1: El desarrollo del sector de mantenimiento aéreo en Querétaro, México, se encuentra principalmente condicionado por la cadena de suministros de los </a:t>
            </a:r>
            <a:r>
              <a:rPr lang="es-MX" sz="1400" dirty="0" err="1">
                <a:latin typeface="Arial" panose="020B0604020202020204" pitchFamily="34" charset="0"/>
                <a:cs typeface="Arial" panose="020B0604020202020204" pitchFamily="34" charset="0"/>
              </a:rPr>
              <a:t>MRO´s</a:t>
            </a:r>
            <a:r>
              <a:rPr lang="es-MX" sz="1400" dirty="0">
                <a:latin typeface="Arial" panose="020B0604020202020204" pitchFamily="34" charset="0"/>
                <a:cs typeface="Arial" panose="020B0604020202020204" pitchFamily="34" charset="0"/>
              </a:rPr>
              <a:t>, debido principalmente a la baja inserción de las empresas mexicanas a la cadena de valor de la industria aeronáutica.</a:t>
            </a:r>
          </a:p>
        </p:txBody>
      </p:sp>
    </p:spTree>
    <p:extLst>
      <p:ext uri="{BB962C8B-B14F-4D97-AF65-F5344CB8AC3E}">
        <p14:creationId xmlns:p14="http://schemas.microsoft.com/office/powerpoint/2010/main" val="3437330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532975" y="1618749"/>
            <a:ext cx="1535933"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METODOLOGÍA</a:t>
            </a:r>
            <a:endParaRPr lang="es-MX" sz="1400" dirty="0">
              <a:latin typeface="Arial" panose="020B0604020202020204" pitchFamily="34" charset="0"/>
              <a:cs typeface="Arial" panose="020B0604020202020204" pitchFamily="34" charset="0"/>
            </a:endParaRPr>
          </a:p>
        </p:txBody>
      </p:sp>
      <p:sp>
        <p:nvSpPr>
          <p:cNvPr id="3" name="Rectángulo 2"/>
          <p:cNvSpPr/>
          <p:nvPr/>
        </p:nvSpPr>
        <p:spPr>
          <a:xfrm>
            <a:off x="1071686" y="2125942"/>
            <a:ext cx="10458510" cy="3088025"/>
          </a:xfrm>
          <a:prstGeom prst="rect">
            <a:avLst/>
          </a:prstGeom>
        </p:spPr>
        <p:txBody>
          <a:bodyPr wrap="square">
            <a:spAutoFit/>
          </a:bodyPr>
          <a:lstStyle/>
          <a:p>
            <a:pPr marL="342900" lvl="0" indent="-342900" algn="just">
              <a:lnSpc>
                <a:spcPct val="150000"/>
              </a:lnSpc>
              <a:spcAft>
                <a:spcPts val="800"/>
              </a:spcAft>
              <a:buFont typeface="Wingdings" panose="05000000000000000000" pitchFamily="2" charset="2"/>
              <a:buChar char=""/>
              <a:tabLst>
                <a:tab pos="457200" algn="l"/>
              </a:tabLst>
            </a:pPr>
            <a:r>
              <a:rPr lang="es-MX" sz="1400" dirty="0">
                <a:latin typeface="Arial" panose="020B0604020202020204" pitchFamily="34" charset="0"/>
                <a:ea typeface="Calibri" panose="020F0502020204030204" pitchFamily="34" charset="0"/>
                <a:cs typeface="Arial" panose="020B0604020202020204" pitchFamily="34" charset="0"/>
              </a:rPr>
              <a:t>El sistema de estudio esta conformado por mas de 30 organizaciones relacionadas con el sector aeronáutico de MRO del estado de Querétaro según el Directorio Estadístico Nacional de Unidades Económicas (DENUE, INEGI, 2022). </a:t>
            </a:r>
          </a:p>
          <a:p>
            <a:pPr marL="342900" lvl="0" indent="-342900" algn="just">
              <a:lnSpc>
                <a:spcPct val="150000"/>
              </a:lnSpc>
              <a:spcAft>
                <a:spcPts val="800"/>
              </a:spcAft>
              <a:buFont typeface="Wingdings" panose="05000000000000000000" pitchFamily="2" charset="2"/>
              <a:buChar char=""/>
              <a:tabLst>
                <a:tab pos="457200" algn="l"/>
              </a:tabLst>
            </a:pPr>
            <a:r>
              <a:rPr lang="es-MX" sz="1400" dirty="0">
                <a:latin typeface="Arial" panose="020B0604020202020204" pitchFamily="34" charset="0"/>
                <a:ea typeface="Calibri" panose="020F0502020204030204" pitchFamily="34" charset="0"/>
                <a:cs typeface="Arial" panose="020B0604020202020204" pitchFamily="34" charset="0"/>
              </a:rPr>
              <a:t>La estrategia Metodológica es de tipo Cualitativa.</a:t>
            </a:r>
          </a:p>
          <a:p>
            <a:pPr marL="342900" lvl="0" indent="-342900" algn="just">
              <a:lnSpc>
                <a:spcPct val="150000"/>
              </a:lnSpc>
              <a:spcAft>
                <a:spcPts val="800"/>
              </a:spcAft>
              <a:buFont typeface="Wingdings" panose="05000000000000000000" pitchFamily="2" charset="2"/>
              <a:buChar char=""/>
              <a:tabLst>
                <a:tab pos="457200" algn="l"/>
              </a:tabLst>
            </a:pPr>
            <a:r>
              <a:rPr lang="es-MX" sz="1400" dirty="0">
                <a:latin typeface="Arial" panose="020B0604020202020204" pitchFamily="34" charset="0"/>
                <a:ea typeface="Calibri" panose="020F0502020204030204" pitchFamily="34" charset="0"/>
                <a:cs typeface="Arial" panose="020B0604020202020204" pitchFamily="34" charset="0"/>
              </a:rPr>
              <a:t>La gestión tecnológica esta implementada desde un enfoque prospectivo, utilizando la técnica por escenarios, en la cual los resultados muestran la probabilidad de ocurrencia de las hipótesis planteadas en el estudio prospectivo</a:t>
            </a:r>
          </a:p>
          <a:p>
            <a:pPr marL="342900" lvl="0" indent="-342900" algn="just">
              <a:lnSpc>
                <a:spcPct val="150000"/>
              </a:lnSpc>
              <a:spcAft>
                <a:spcPts val="800"/>
              </a:spcAft>
              <a:buFont typeface="Wingdings" panose="05000000000000000000" pitchFamily="2" charset="2"/>
              <a:buChar char=""/>
              <a:tabLst>
                <a:tab pos="457200" algn="l"/>
              </a:tabLst>
            </a:pPr>
            <a:r>
              <a:rPr lang="es-MX" sz="1400" dirty="0">
                <a:latin typeface="Arial" panose="020B0604020202020204" pitchFamily="34" charset="0"/>
                <a:ea typeface="Calibri" panose="020F0502020204030204" pitchFamily="34" charset="0"/>
                <a:cs typeface="Arial" panose="020B0604020202020204" pitchFamily="34" charset="0"/>
              </a:rPr>
              <a:t>El horizonte temporal de esta investigación es del 2020 al 2023 y el diseño de investigación para este trabajo es de tipo no experimental con estructura transversal o transaccional. </a:t>
            </a:r>
          </a:p>
          <a:p>
            <a:pPr marL="342900" lvl="0" indent="-342900" algn="just">
              <a:lnSpc>
                <a:spcPct val="150000"/>
              </a:lnSpc>
              <a:spcAft>
                <a:spcPts val="800"/>
              </a:spcAft>
              <a:buFont typeface="Wingdings" panose="05000000000000000000" pitchFamily="2" charset="2"/>
              <a:buChar char=""/>
              <a:tabLst>
                <a:tab pos="457200" algn="l"/>
              </a:tabLst>
            </a:pPr>
            <a:r>
              <a:rPr lang="es-MX" sz="1400" dirty="0">
                <a:latin typeface="Arial" panose="020B0604020202020204" pitchFamily="34" charset="0"/>
                <a:ea typeface="Calibri" panose="020F0502020204030204" pitchFamily="34" charset="0"/>
                <a:cs typeface="Arial" panose="020B0604020202020204" pitchFamily="34" charset="0"/>
              </a:rPr>
              <a:t>La línea de investigación que se aborda es sobre decisiones estratégicas </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7200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Moisés Gómez Salazar – Doctorado en Gestión Tecnológica e Innovación-7.º Semestre</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1515444D-F28E-0548-9310-1F4624E414D4}"/>
              </a:ext>
            </a:extLst>
          </p:cNvPr>
          <p:cNvSpPr txBox="1"/>
          <p:nvPr/>
        </p:nvSpPr>
        <p:spPr>
          <a:xfrm>
            <a:off x="3548608" y="-40125"/>
            <a:ext cx="6324600" cy="954107"/>
          </a:xfrm>
          <a:prstGeom prst="rect">
            <a:avLst/>
          </a:prstGeom>
          <a:noFill/>
        </p:spPr>
        <p:txBody>
          <a:bodyPr wrap="square" rtlCol="0">
            <a:spAutoFit/>
          </a:bodyPr>
          <a:lstStyle/>
          <a:p>
            <a:pPr algn="r"/>
            <a:r>
              <a:rPr lang="es-MX" sz="2800" b="1" i="1" dirty="0">
                <a:solidFill>
                  <a:srgbClr val="C00000"/>
                </a:solidFill>
              </a:rPr>
              <a:t>Estudio Prospectivo de la Industria de Mantenimiento Aéreo en Querétaro</a:t>
            </a:r>
          </a:p>
        </p:txBody>
      </p:sp>
      <p:sp>
        <p:nvSpPr>
          <p:cNvPr id="7" name="Rectángulo 6"/>
          <p:cNvSpPr/>
          <p:nvPr/>
        </p:nvSpPr>
        <p:spPr>
          <a:xfrm>
            <a:off x="5737005" y="1572277"/>
            <a:ext cx="1535933" cy="307777"/>
          </a:xfrm>
          <a:prstGeom prst="rect">
            <a:avLst/>
          </a:prstGeom>
        </p:spPr>
        <p:txBody>
          <a:bodyPr wrap="none">
            <a:spAutoFit/>
          </a:bodyPr>
          <a:lstStyle/>
          <a:p>
            <a:r>
              <a:rPr lang="es-MX" sz="1400" b="1" dirty="0">
                <a:latin typeface="Arial" panose="020B0604020202020204" pitchFamily="34" charset="0"/>
                <a:cs typeface="Arial" panose="020B0604020202020204" pitchFamily="34" charset="0"/>
              </a:rPr>
              <a:t>METODOLOGÍA</a:t>
            </a:r>
            <a:endParaRPr lang="es-MX" sz="1400" dirty="0">
              <a:latin typeface="Arial" panose="020B0604020202020204" pitchFamily="34" charset="0"/>
              <a:cs typeface="Arial" panose="020B0604020202020204" pitchFamily="34" charset="0"/>
            </a:endParaRPr>
          </a:p>
        </p:txBody>
      </p:sp>
      <p:sp>
        <p:nvSpPr>
          <p:cNvPr id="15" name="Rectángulo 14"/>
          <p:cNvSpPr/>
          <p:nvPr/>
        </p:nvSpPr>
        <p:spPr>
          <a:xfrm>
            <a:off x="4737688" y="2412663"/>
            <a:ext cx="3082895" cy="369332"/>
          </a:xfrm>
          <a:prstGeom prst="rect">
            <a:avLst/>
          </a:prstGeom>
        </p:spPr>
        <p:txBody>
          <a:bodyPr wrap="none">
            <a:spAutoFit/>
          </a:bodyPr>
          <a:lstStyle/>
          <a:p>
            <a:r>
              <a:rPr lang="es-MX" b="1" i="1" dirty="0">
                <a:solidFill>
                  <a:srgbClr val="000000"/>
                </a:solidFill>
                <a:latin typeface="Bodoni MT Condensed" panose="02070606080606020203" pitchFamily="18" charset="0"/>
                <a:ea typeface="Calibri" panose="020F0502020204030204" pitchFamily="34" charset="0"/>
                <a:cs typeface="Arial" panose="020B0604020202020204" pitchFamily="34" charset="0"/>
              </a:rPr>
              <a:t>Modelo de Escenarios de Michel </a:t>
            </a:r>
            <a:r>
              <a:rPr lang="es-MX" b="1" i="1" dirty="0" err="1">
                <a:solidFill>
                  <a:srgbClr val="000000"/>
                </a:solidFill>
                <a:latin typeface="Bodoni MT Condensed" panose="02070606080606020203" pitchFamily="18" charset="0"/>
                <a:ea typeface="Calibri" panose="020F0502020204030204" pitchFamily="34" charset="0"/>
                <a:cs typeface="Arial" panose="020B0604020202020204" pitchFamily="34" charset="0"/>
              </a:rPr>
              <a:t>Godet</a:t>
            </a:r>
            <a:endParaRPr lang="es-MX" dirty="0">
              <a:latin typeface="Bodoni MT Condensed" panose="02070606080606020203" pitchFamily="18" charset="0"/>
              <a:cs typeface="Arial" panose="020B0604020202020204" pitchFamily="34" charset="0"/>
            </a:endParaRPr>
          </a:p>
        </p:txBody>
      </p:sp>
      <p:sp>
        <p:nvSpPr>
          <p:cNvPr id="17" name="Rectángulo 16"/>
          <p:cNvSpPr/>
          <p:nvPr/>
        </p:nvSpPr>
        <p:spPr>
          <a:xfrm>
            <a:off x="1327424" y="3112803"/>
            <a:ext cx="8311166" cy="2019399"/>
          </a:xfrm>
          <a:prstGeom prst="rect">
            <a:avLst/>
          </a:prstGeom>
        </p:spPr>
        <p:txBody>
          <a:bodyPr wrap="square">
            <a:spAutoFit/>
          </a:bodyPr>
          <a:lstStyle/>
          <a:p>
            <a:pPr indent="540385">
              <a:lnSpc>
                <a:spcPct val="150000"/>
              </a:lnSpc>
              <a:spcAft>
                <a:spcPts val="800"/>
              </a:spcAft>
            </a:pPr>
            <a:r>
              <a:rPr lang="es-MX" dirty="0">
                <a:latin typeface="Bodoni MT Condensed" panose="02070606080606020203" pitchFamily="18" charset="0"/>
                <a:ea typeface="Calibri" panose="020F0502020204030204" pitchFamily="34" charset="0"/>
                <a:cs typeface="Arial" panose="020B0604020202020204" pitchFamily="34" charset="0"/>
              </a:rPr>
              <a:t>El modelo de </a:t>
            </a:r>
            <a:r>
              <a:rPr lang="es-MX" dirty="0" err="1">
                <a:latin typeface="Bodoni MT Condensed" panose="02070606080606020203" pitchFamily="18" charset="0"/>
                <a:ea typeface="Calibri" panose="020F0502020204030204" pitchFamily="34" charset="0"/>
                <a:cs typeface="Arial" panose="020B0604020202020204" pitchFamily="34" charset="0"/>
              </a:rPr>
              <a:t>Godet</a:t>
            </a:r>
            <a:r>
              <a:rPr lang="es-MX" dirty="0">
                <a:latin typeface="Bodoni MT Condensed" panose="02070606080606020203" pitchFamily="18" charset="0"/>
                <a:ea typeface="Calibri" panose="020F0502020204030204" pitchFamily="34" charset="0"/>
                <a:cs typeface="Arial" panose="020B0604020202020204" pitchFamily="34" charset="0"/>
              </a:rPr>
              <a:t> (1993) está compuesto por tres fases principales: </a:t>
            </a:r>
          </a:p>
          <a:p>
            <a:pPr marL="1200150" lvl="2" indent="-285750" algn="just">
              <a:lnSpc>
                <a:spcPct val="150000"/>
              </a:lnSpc>
              <a:spcAft>
                <a:spcPts val="800"/>
              </a:spcAft>
              <a:buFont typeface="Arial" panose="020B0604020202020204" pitchFamily="34" charset="0"/>
              <a:buChar char="•"/>
            </a:pPr>
            <a:r>
              <a:rPr lang="es-MX" dirty="0">
                <a:latin typeface="Bodoni MT Condensed" panose="02070606080606020203" pitchFamily="18" charset="0"/>
                <a:cs typeface="Arial" panose="020B0604020202020204" pitchFamily="34" charset="0"/>
              </a:rPr>
              <a:t>Construcción de la base analítica</a:t>
            </a:r>
          </a:p>
          <a:p>
            <a:pPr marL="1200150" lvl="2" indent="-285750" algn="just">
              <a:lnSpc>
                <a:spcPct val="150000"/>
              </a:lnSpc>
              <a:spcAft>
                <a:spcPts val="800"/>
              </a:spcAft>
              <a:buFont typeface="Arial" panose="020B0604020202020204" pitchFamily="34" charset="0"/>
              <a:buChar char="•"/>
            </a:pPr>
            <a:r>
              <a:rPr lang="es-MX" dirty="0">
                <a:latin typeface="Bodoni MT Condensed" panose="02070606080606020203" pitchFamily="18" charset="0"/>
                <a:cs typeface="Arial" panose="020B0604020202020204" pitchFamily="34" charset="0"/>
              </a:rPr>
              <a:t>Análisis de la estrategia de los actores clave</a:t>
            </a:r>
          </a:p>
          <a:p>
            <a:pPr marL="1200150" lvl="2" indent="-285750" algn="just">
              <a:lnSpc>
                <a:spcPct val="150000"/>
              </a:lnSpc>
              <a:spcAft>
                <a:spcPts val="800"/>
              </a:spcAft>
              <a:buFont typeface="Arial" panose="020B0604020202020204" pitchFamily="34" charset="0"/>
              <a:buChar char="•"/>
            </a:pPr>
            <a:r>
              <a:rPr lang="es-MX" dirty="0">
                <a:latin typeface="Bodoni MT Condensed" panose="02070606080606020203" pitchFamily="18" charset="0"/>
                <a:cs typeface="Arial" panose="020B0604020202020204" pitchFamily="34" charset="0"/>
              </a:rPr>
              <a:t>Construcción de los Escenarios</a:t>
            </a:r>
            <a:endParaRPr lang="es-MX" dirty="0">
              <a:effectLst/>
              <a:latin typeface="Bodoni MT Condensed" panose="02070606080606020203"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0513286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3555</Words>
  <Application>Microsoft Macintosh PowerPoint</Application>
  <PresentationFormat>Panorámica</PresentationFormat>
  <Paragraphs>675</Paragraphs>
  <Slides>24</Slides>
  <Notes>11</Notes>
  <HiddenSlides>0</HiddenSlides>
  <MMClips>0</MMClips>
  <ScaleCrop>false</ScaleCrop>
  <HeadingPairs>
    <vt:vector size="8" baseType="variant">
      <vt:variant>
        <vt:lpstr>Fuentes usadas</vt:lpstr>
      </vt:variant>
      <vt:variant>
        <vt:i4>9</vt:i4>
      </vt:variant>
      <vt:variant>
        <vt:lpstr>Tema</vt:lpstr>
      </vt:variant>
      <vt:variant>
        <vt:i4>1</vt:i4>
      </vt:variant>
      <vt:variant>
        <vt:lpstr>Vínculos</vt:lpstr>
      </vt:variant>
      <vt:variant>
        <vt:i4>2</vt:i4>
      </vt:variant>
      <vt:variant>
        <vt:lpstr>Títulos de diapositiva</vt:lpstr>
      </vt:variant>
      <vt:variant>
        <vt:i4>24</vt:i4>
      </vt:variant>
    </vt:vector>
  </HeadingPairs>
  <TitlesOfParts>
    <vt:vector size="36" baseType="lpstr">
      <vt:lpstr>Arial</vt:lpstr>
      <vt:lpstr>Bodoni MT Condensed</vt:lpstr>
      <vt:lpstr>Calibri</vt:lpstr>
      <vt:lpstr>Calibri Light</vt:lpstr>
      <vt:lpstr>Century Gothic</vt:lpstr>
      <vt:lpstr>Roboto</vt:lpstr>
      <vt:lpstr>Symbol</vt:lpstr>
      <vt:lpstr>Times New Roman</vt:lpstr>
      <vt:lpstr>Wingdings</vt:lpstr>
      <vt:lpstr>Tema de Office</vt:lpstr>
      <vt:lpstr>file:///C:\Users\moy\Desktop\CIGECOM%202023\Matriz%20de%20Juegos%20de%20Actores%20Clave.pdf</vt:lpstr>
      <vt:lpstr>file:///C:\Users\moy\Desktop\CIGECOM%202023\Matriz%20de%20Escenarios.pdf</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MOISES GOMEZ</cp:lastModifiedBy>
  <cp:revision>81</cp:revision>
  <dcterms:created xsi:type="dcterms:W3CDTF">2020-09-22T18:49:23Z</dcterms:created>
  <dcterms:modified xsi:type="dcterms:W3CDTF">2023-05-27T00:19:30Z</dcterms:modified>
</cp:coreProperties>
</file>