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1" r:id="rId5"/>
    <p:sldId id="258" r:id="rId6"/>
    <p:sldId id="264" r:id="rId7"/>
    <p:sldId id="259" r:id="rId8"/>
    <p:sldId id="26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AC7"/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68" d="100"/>
          <a:sy n="68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9BD36-13DC-4ADF-8E33-54E9E36AA9D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F2C2705-B71B-40D1-83E1-D34A0EFB2FBF}">
      <dgm:prSet phldrT="[Texto]" custT="1"/>
      <dgm:spPr/>
      <dgm:t>
        <a:bodyPr/>
        <a:lstStyle/>
        <a:p>
          <a:r>
            <a:rPr lang="es-MX" sz="1400" dirty="0"/>
            <a:t>Investigación Cualitativa</a:t>
          </a:r>
        </a:p>
      </dgm:t>
    </dgm:pt>
    <dgm:pt modelId="{A5B5DCAA-F94A-45BF-840A-C39AB082148E}" type="parTrans" cxnId="{E7FB9632-DCD8-40C8-9323-49DE78113B5E}">
      <dgm:prSet/>
      <dgm:spPr/>
      <dgm:t>
        <a:bodyPr/>
        <a:lstStyle/>
        <a:p>
          <a:endParaRPr lang="es-MX"/>
        </a:p>
      </dgm:t>
    </dgm:pt>
    <dgm:pt modelId="{4CCB09ED-F1EB-41BC-A869-8FB3AA70EF50}" type="sibTrans" cxnId="{E7FB9632-DCD8-40C8-9323-49DE78113B5E}">
      <dgm:prSet/>
      <dgm:spPr/>
      <dgm:t>
        <a:bodyPr/>
        <a:lstStyle/>
        <a:p>
          <a:endParaRPr lang="es-MX"/>
        </a:p>
      </dgm:t>
    </dgm:pt>
    <dgm:pt modelId="{40AD9A6A-467E-47C5-B937-F45ACD794911}">
      <dgm:prSet phldrT="[Texto]" custT="1"/>
      <dgm:spPr/>
      <dgm:t>
        <a:bodyPr/>
        <a:lstStyle/>
        <a:p>
          <a:r>
            <a:rPr lang="es-MX" sz="1400" dirty="0"/>
            <a:t>Hipotesis </a:t>
          </a:r>
        </a:p>
      </dgm:t>
    </dgm:pt>
    <dgm:pt modelId="{74529A96-C184-4175-BCE8-8CB4E23B1AD2}" type="parTrans" cxnId="{55B83BF6-C01A-48D5-A489-E6ED04269220}">
      <dgm:prSet/>
      <dgm:spPr/>
      <dgm:t>
        <a:bodyPr/>
        <a:lstStyle/>
        <a:p>
          <a:endParaRPr lang="es-MX"/>
        </a:p>
      </dgm:t>
    </dgm:pt>
    <dgm:pt modelId="{57482547-D8E6-4A00-865E-9C47EFA90DF6}" type="sibTrans" cxnId="{55B83BF6-C01A-48D5-A489-E6ED04269220}">
      <dgm:prSet/>
      <dgm:spPr/>
      <dgm:t>
        <a:bodyPr/>
        <a:lstStyle/>
        <a:p>
          <a:endParaRPr lang="es-MX"/>
        </a:p>
      </dgm:t>
    </dgm:pt>
    <dgm:pt modelId="{0D0915C5-4DE4-4969-8AC6-3842857CC718}">
      <dgm:prSet phldrT="[Texto]" custT="1"/>
      <dgm:spPr/>
      <dgm:t>
        <a:bodyPr/>
        <a:lstStyle/>
        <a:p>
          <a:r>
            <a:rPr lang="es-MX" sz="1400" dirty="0"/>
            <a:t>Preguntas de investigación </a:t>
          </a:r>
        </a:p>
      </dgm:t>
    </dgm:pt>
    <dgm:pt modelId="{032ED8D3-A49A-41B7-8B13-0152AEE7AF38}" type="parTrans" cxnId="{78B97561-A891-4ED2-87C9-2C60200E51ED}">
      <dgm:prSet/>
      <dgm:spPr/>
      <dgm:t>
        <a:bodyPr/>
        <a:lstStyle/>
        <a:p>
          <a:endParaRPr lang="es-MX"/>
        </a:p>
      </dgm:t>
    </dgm:pt>
    <dgm:pt modelId="{44A49D2C-5366-4E41-BAC3-A07CFD3975E6}" type="sibTrans" cxnId="{78B97561-A891-4ED2-87C9-2C60200E51ED}">
      <dgm:prSet/>
      <dgm:spPr/>
      <dgm:t>
        <a:bodyPr/>
        <a:lstStyle/>
        <a:p>
          <a:endParaRPr lang="es-MX"/>
        </a:p>
      </dgm:t>
    </dgm:pt>
    <dgm:pt modelId="{FECA9370-E830-48B7-BD42-955FF44A58D0}">
      <dgm:prSet phldrT="[Texto]" custT="1"/>
      <dgm:spPr/>
      <dgm:t>
        <a:bodyPr/>
        <a:lstStyle/>
        <a:p>
          <a:r>
            <a:rPr lang="es-MX" sz="1400" dirty="0"/>
            <a:t>Dimensiones </a:t>
          </a:r>
        </a:p>
      </dgm:t>
    </dgm:pt>
    <dgm:pt modelId="{9CA0D420-F1FE-4A4A-9ABD-15AFC3009636}" type="parTrans" cxnId="{3CDA07E0-A9CB-4E30-9773-DF86CA45FE72}">
      <dgm:prSet/>
      <dgm:spPr/>
      <dgm:t>
        <a:bodyPr/>
        <a:lstStyle/>
        <a:p>
          <a:endParaRPr lang="es-MX"/>
        </a:p>
      </dgm:t>
    </dgm:pt>
    <dgm:pt modelId="{E4407BB5-1009-473B-B54A-E6230246F7E5}" type="sibTrans" cxnId="{3CDA07E0-A9CB-4E30-9773-DF86CA45FE72}">
      <dgm:prSet/>
      <dgm:spPr/>
      <dgm:t>
        <a:bodyPr/>
        <a:lstStyle/>
        <a:p>
          <a:endParaRPr lang="es-MX"/>
        </a:p>
      </dgm:t>
    </dgm:pt>
    <dgm:pt modelId="{C1E0B3F7-1367-45DE-96E4-7E35A1601169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1400" dirty="0"/>
            <a:t>Variables </a:t>
          </a:r>
        </a:p>
      </dgm:t>
    </dgm:pt>
    <dgm:pt modelId="{59C13DA6-F22F-4E51-9D96-3C62FE40E1CF}" type="parTrans" cxnId="{5FBC65EA-75E1-4845-BD04-18F07CEC4C90}">
      <dgm:prSet/>
      <dgm:spPr/>
      <dgm:t>
        <a:bodyPr/>
        <a:lstStyle/>
        <a:p>
          <a:endParaRPr lang="es-MX"/>
        </a:p>
      </dgm:t>
    </dgm:pt>
    <dgm:pt modelId="{157C73C1-6922-43A0-A430-64C9CCB9C608}" type="sibTrans" cxnId="{5FBC65EA-75E1-4845-BD04-18F07CEC4C90}">
      <dgm:prSet/>
      <dgm:spPr/>
      <dgm:t>
        <a:bodyPr/>
        <a:lstStyle/>
        <a:p>
          <a:endParaRPr lang="es-MX"/>
        </a:p>
      </dgm:t>
    </dgm:pt>
    <dgm:pt modelId="{3F284AAE-2181-4D7D-94D1-80E5AEBF32FB}">
      <dgm:prSet custT="1"/>
      <dgm:spPr/>
      <dgm:t>
        <a:bodyPr/>
        <a:lstStyle/>
        <a:p>
          <a:r>
            <a:rPr lang="es-MX" sz="1400" dirty="0"/>
            <a:t>Indicadores</a:t>
          </a:r>
        </a:p>
      </dgm:t>
    </dgm:pt>
    <dgm:pt modelId="{6FAF36D2-3B62-49FE-AA34-EBC108C51501}" type="parTrans" cxnId="{4F5EA001-B923-42A7-B667-4181739BA08C}">
      <dgm:prSet/>
      <dgm:spPr/>
      <dgm:t>
        <a:bodyPr/>
        <a:lstStyle/>
        <a:p>
          <a:endParaRPr lang="es-MX"/>
        </a:p>
      </dgm:t>
    </dgm:pt>
    <dgm:pt modelId="{B84BE15E-81B4-4AB0-962B-B255EEB3CF16}" type="sibTrans" cxnId="{4F5EA001-B923-42A7-B667-4181739BA08C}">
      <dgm:prSet/>
      <dgm:spPr/>
      <dgm:t>
        <a:bodyPr/>
        <a:lstStyle/>
        <a:p>
          <a:endParaRPr lang="es-MX"/>
        </a:p>
      </dgm:t>
    </dgm:pt>
    <dgm:pt modelId="{3A4901E8-D612-4C5D-B487-D86C21886DCD}" type="pres">
      <dgm:prSet presAssocID="{C1B9BD36-13DC-4ADF-8E33-54E9E36AA9D7}" presName="cycle" presStyleCnt="0">
        <dgm:presLayoutVars>
          <dgm:dir/>
          <dgm:resizeHandles val="exact"/>
        </dgm:presLayoutVars>
      </dgm:prSet>
      <dgm:spPr/>
    </dgm:pt>
    <dgm:pt modelId="{9D09BE6D-BC40-4D6B-9255-4470944D6239}" type="pres">
      <dgm:prSet presAssocID="{2F2C2705-B71B-40D1-83E1-D34A0EFB2FBF}" presName="node" presStyleLbl="node1" presStyleIdx="0" presStyleCnt="6">
        <dgm:presLayoutVars>
          <dgm:bulletEnabled val="1"/>
        </dgm:presLayoutVars>
      </dgm:prSet>
      <dgm:spPr/>
    </dgm:pt>
    <dgm:pt modelId="{3C692655-864E-41F9-895B-886F1F3D1379}" type="pres">
      <dgm:prSet presAssocID="{4CCB09ED-F1EB-41BC-A869-8FB3AA70EF50}" presName="sibTrans" presStyleLbl="sibTrans2D1" presStyleIdx="0" presStyleCnt="6"/>
      <dgm:spPr/>
    </dgm:pt>
    <dgm:pt modelId="{0474320B-A7E7-4AE1-B3E6-06B4E49E238F}" type="pres">
      <dgm:prSet presAssocID="{4CCB09ED-F1EB-41BC-A869-8FB3AA70EF50}" presName="connectorText" presStyleLbl="sibTrans2D1" presStyleIdx="0" presStyleCnt="6"/>
      <dgm:spPr/>
    </dgm:pt>
    <dgm:pt modelId="{60EE7F58-B40E-40FA-9426-849D1CF766B5}" type="pres">
      <dgm:prSet presAssocID="{40AD9A6A-467E-47C5-B937-F45ACD794911}" presName="node" presStyleLbl="node1" presStyleIdx="1" presStyleCnt="6">
        <dgm:presLayoutVars>
          <dgm:bulletEnabled val="1"/>
        </dgm:presLayoutVars>
      </dgm:prSet>
      <dgm:spPr/>
    </dgm:pt>
    <dgm:pt modelId="{283AF8E7-AD87-4DE0-AAF6-3B20AEBCFCF9}" type="pres">
      <dgm:prSet presAssocID="{57482547-D8E6-4A00-865E-9C47EFA90DF6}" presName="sibTrans" presStyleLbl="sibTrans2D1" presStyleIdx="1" presStyleCnt="6"/>
      <dgm:spPr/>
    </dgm:pt>
    <dgm:pt modelId="{0366FA22-F3D2-40C4-9A91-7A63A3C68D9C}" type="pres">
      <dgm:prSet presAssocID="{57482547-D8E6-4A00-865E-9C47EFA90DF6}" presName="connectorText" presStyleLbl="sibTrans2D1" presStyleIdx="1" presStyleCnt="6"/>
      <dgm:spPr/>
    </dgm:pt>
    <dgm:pt modelId="{EEAA1195-EC95-4678-83FB-C3490262368E}" type="pres">
      <dgm:prSet presAssocID="{0D0915C5-4DE4-4969-8AC6-3842857CC718}" presName="node" presStyleLbl="node1" presStyleIdx="2" presStyleCnt="6">
        <dgm:presLayoutVars>
          <dgm:bulletEnabled val="1"/>
        </dgm:presLayoutVars>
      </dgm:prSet>
      <dgm:spPr/>
    </dgm:pt>
    <dgm:pt modelId="{060826E2-94AF-4041-B42D-AD4CE85ACF31}" type="pres">
      <dgm:prSet presAssocID="{44A49D2C-5366-4E41-BAC3-A07CFD3975E6}" presName="sibTrans" presStyleLbl="sibTrans2D1" presStyleIdx="2" presStyleCnt="6"/>
      <dgm:spPr/>
    </dgm:pt>
    <dgm:pt modelId="{F634013D-069E-4462-B468-832B57E5AA5F}" type="pres">
      <dgm:prSet presAssocID="{44A49D2C-5366-4E41-BAC3-A07CFD3975E6}" presName="connectorText" presStyleLbl="sibTrans2D1" presStyleIdx="2" presStyleCnt="6"/>
      <dgm:spPr/>
    </dgm:pt>
    <dgm:pt modelId="{0D544F6A-67DB-4A2E-A25A-EB01EF7358AF}" type="pres">
      <dgm:prSet presAssocID="{FECA9370-E830-48B7-BD42-955FF44A58D0}" presName="node" presStyleLbl="node1" presStyleIdx="3" presStyleCnt="6">
        <dgm:presLayoutVars>
          <dgm:bulletEnabled val="1"/>
        </dgm:presLayoutVars>
      </dgm:prSet>
      <dgm:spPr/>
    </dgm:pt>
    <dgm:pt modelId="{46E17DF1-7458-4F3F-802C-6D01B2988E60}" type="pres">
      <dgm:prSet presAssocID="{E4407BB5-1009-473B-B54A-E6230246F7E5}" presName="sibTrans" presStyleLbl="sibTrans2D1" presStyleIdx="3" presStyleCnt="6"/>
      <dgm:spPr/>
    </dgm:pt>
    <dgm:pt modelId="{B40B3564-48B9-45A0-A553-698273E2D7AB}" type="pres">
      <dgm:prSet presAssocID="{E4407BB5-1009-473B-B54A-E6230246F7E5}" presName="connectorText" presStyleLbl="sibTrans2D1" presStyleIdx="3" presStyleCnt="6"/>
      <dgm:spPr/>
    </dgm:pt>
    <dgm:pt modelId="{9FC2962A-D582-4C73-8B3A-745890E5FCB8}" type="pres">
      <dgm:prSet presAssocID="{3F284AAE-2181-4D7D-94D1-80E5AEBF32FB}" presName="node" presStyleLbl="node1" presStyleIdx="4" presStyleCnt="6">
        <dgm:presLayoutVars>
          <dgm:bulletEnabled val="1"/>
        </dgm:presLayoutVars>
      </dgm:prSet>
      <dgm:spPr/>
    </dgm:pt>
    <dgm:pt modelId="{7D25878C-A9F6-4BA0-9248-39FF5E2A3C22}" type="pres">
      <dgm:prSet presAssocID="{B84BE15E-81B4-4AB0-962B-B255EEB3CF16}" presName="sibTrans" presStyleLbl="sibTrans2D1" presStyleIdx="4" presStyleCnt="6"/>
      <dgm:spPr/>
    </dgm:pt>
    <dgm:pt modelId="{BF606CA0-035D-48AB-96ED-AA9B532A960F}" type="pres">
      <dgm:prSet presAssocID="{B84BE15E-81B4-4AB0-962B-B255EEB3CF16}" presName="connectorText" presStyleLbl="sibTrans2D1" presStyleIdx="4" presStyleCnt="6"/>
      <dgm:spPr/>
    </dgm:pt>
    <dgm:pt modelId="{5FCC7CD5-C6F1-46A1-99E4-D585BDC91059}" type="pres">
      <dgm:prSet presAssocID="{C1E0B3F7-1367-45DE-96E4-7E35A1601169}" presName="node" presStyleLbl="node1" presStyleIdx="5" presStyleCnt="6">
        <dgm:presLayoutVars>
          <dgm:bulletEnabled val="1"/>
        </dgm:presLayoutVars>
      </dgm:prSet>
      <dgm:spPr/>
    </dgm:pt>
    <dgm:pt modelId="{DDB94789-9709-4F24-9C3F-9DA27A78FB2A}" type="pres">
      <dgm:prSet presAssocID="{157C73C1-6922-43A0-A430-64C9CCB9C608}" presName="sibTrans" presStyleLbl="sibTrans2D1" presStyleIdx="5" presStyleCnt="6"/>
      <dgm:spPr/>
    </dgm:pt>
    <dgm:pt modelId="{5864B0BD-51AF-4F60-9649-019D78CFC643}" type="pres">
      <dgm:prSet presAssocID="{157C73C1-6922-43A0-A430-64C9CCB9C608}" presName="connectorText" presStyleLbl="sibTrans2D1" presStyleIdx="5" presStyleCnt="6"/>
      <dgm:spPr/>
    </dgm:pt>
  </dgm:ptLst>
  <dgm:cxnLst>
    <dgm:cxn modelId="{4F5EA001-B923-42A7-B667-4181739BA08C}" srcId="{C1B9BD36-13DC-4ADF-8E33-54E9E36AA9D7}" destId="{3F284AAE-2181-4D7D-94D1-80E5AEBF32FB}" srcOrd="4" destOrd="0" parTransId="{6FAF36D2-3B62-49FE-AA34-EBC108C51501}" sibTransId="{B84BE15E-81B4-4AB0-962B-B255EEB3CF16}"/>
    <dgm:cxn modelId="{053AEA02-E075-4A26-BDA7-3C72E3ABFB32}" type="presOf" srcId="{E4407BB5-1009-473B-B54A-E6230246F7E5}" destId="{B40B3564-48B9-45A0-A553-698273E2D7AB}" srcOrd="1" destOrd="0" presId="urn:microsoft.com/office/officeart/2005/8/layout/cycle2"/>
    <dgm:cxn modelId="{9CBEA503-01A8-4ADB-95CB-30108E5F171C}" type="presOf" srcId="{2F2C2705-B71B-40D1-83E1-D34A0EFB2FBF}" destId="{9D09BE6D-BC40-4D6B-9255-4470944D6239}" srcOrd="0" destOrd="0" presId="urn:microsoft.com/office/officeart/2005/8/layout/cycle2"/>
    <dgm:cxn modelId="{764DA61F-E886-4C0D-8E45-4DE446AC1E1A}" type="presOf" srcId="{0D0915C5-4DE4-4969-8AC6-3842857CC718}" destId="{EEAA1195-EC95-4678-83FB-C3490262368E}" srcOrd="0" destOrd="0" presId="urn:microsoft.com/office/officeart/2005/8/layout/cycle2"/>
    <dgm:cxn modelId="{E7FB9632-DCD8-40C8-9323-49DE78113B5E}" srcId="{C1B9BD36-13DC-4ADF-8E33-54E9E36AA9D7}" destId="{2F2C2705-B71B-40D1-83E1-D34A0EFB2FBF}" srcOrd="0" destOrd="0" parTransId="{A5B5DCAA-F94A-45BF-840A-C39AB082148E}" sibTransId="{4CCB09ED-F1EB-41BC-A869-8FB3AA70EF50}"/>
    <dgm:cxn modelId="{AEFC3E38-6D45-48E4-8997-4B86520EC484}" type="presOf" srcId="{44A49D2C-5366-4E41-BAC3-A07CFD3975E6}" destId="{060826E2-94AF-4041-B42D-AD4CE85ACF31}" srcOrd="0" destOrd="0" presId="urn:microsoft.com/office/officeart/2005/8/layout/cycle2"/>
    <dgm:cxn modelId="{869BBC3E-BF9C-460A-8020-E0FD779924CC}" type="presOf" srcId="{4CCB09ED-F1EB-41BC-A869-8FB3AA70EF50}" destId="{0474320B-A7E7-4AE1-B3E6-06B4E49E238F}" srcOrd="1" destOrd="0" presId="urn:microsoft.com/office/officeart/2005/8/layout/cycle2"/>
    <dgm:cxn modelId="{0E8DC43E-CF52-4F1E-B05B-C0D0EA54C7BA}" type="presOf" srcId="{C1B9BD36-13DC-4ADF-8E33-54E9E36AA9D7}" destId="{3A4901E8-D612-4C5D-B487-D86C21886DCD}" srcOrd="0" destOrd="0" presId="urn:microsoft.com/office/officeart/2005/8/layout/cycle2"/>
    <dgm:cxn modelId="{383E555C-B5E9-4181-AAE8-64DC115F0ABE}" type="presOf" srcId="{40AD9A6A-467E-47C5-B937-F45ACD794911}" destId="{60EE7F58-B40E-40FA-9426-849D1CF766B5}" srcOrd="0" destOrd="0" presId="urn:microsoft.com/office/officeart/2005/8/layout/cycle2"/>
    <dgm:cxn modelId="{78B97561-A891-4ED2-87C9-2C60200E51ED}" srcId="{C1B9BD36-13DC-4ADF-8E33-54E9E36AA9D7}" destId="{0D0915C5-4DE4-4969-8AC6-3842857CC718}" srcOrd="2" destOrd="0" parTransId="{032ED8D3-A49A-41B7-8B13-0152AEE7AF38}" sibTransId="{44A49D2C-5366-4E41-BAC3-A07CFD3975E6}"/>
    <dgm:cxn modelId="{83482966-9651-49AA-B8B5-7C06C0BCB7D5}" type="presOf" srcId="{B84BE15E-81B4-4AB0-962B-B255EEB3CF16}" destId="{BF606CA0-035D-48AB-96ED-AA9B532A960F}" srcOrd="1" destOrd="0" presId="urn:microsoft.com/office/officeart/2005/8/layout/cycle2"/>
    <dgm:cxn modelId="{A7ABA65A-52F8-49BE-B26D-695B69D6DF0C}" type="presOf" srcId="{57482547-D8E6-4A00-865E-9C47EFA90DF6}" destId="{283AF8E7-AD87-4DE0-AAF6-3B20AEBCFCF9}" srcOrd="0" destOrd="0" presId="urn:microsoft.com/office/officeart/2005/8/layout/cycle2"/>
    <dgm:cxn modelId="{9BD9C45A-EF65-493A-BBB3-D648A5EB62AA}" type="presOf" srcId="{FECA9370-E830-48B7-BD42-955FF44A58D0}" destId="{0D544F6A-67DB-4A2E-A25A-EB01EF7358AF}" srcOrd="0" destOrd="0" presId="urn:microsoft.com/office/officeart/2005/8/layout/cycle2"/>
    <dgm:cxn modelId="{283CE98B-7212-432E-9BDD-35E43FE6DB98}" type="presOf" srcId="{C1E0B3F7-1367-45DE-96E4-7E35A1601169}" destId="{5FCC7CD5-C6F1-46A1-99E4-D585BDC91059}" srcOrd="0" destOrd="0" presId="urn:microsoft.com/office/officeart/2005/8/layout/cycle2"/>
    <dgm:cxn modelId="{AF1EA397-986F-4A50-B16D-B5867BFEF60A}" type="presOf" srcId="{44A49D2C-5366-4E41-BAC3-A07CFD3975E6}" destId="{F634013D-069E-4462-B468-832B57E5AA5F}" srcOrd="1" destOrd="0" presId="urn:microsoft.com/office/officeart/2005/8/layout/cycle2"/>
    <dgm:cxn modelId="{70D15EA9-95D6-46C0-89B4-8E3A4C73C3B4}" type="presOf" srcId="{E4407BB5-1009-473B-B54A-E6230246F7E5}" destId="{46E17DF1-7458-4F3F-802C-6D01B2988E60}" srcOrd="0" destOrd="0" presId="urn:microsoft.com/office/officeart/2005/8/layout/cycle2"/>
    <dgm:cxn modelId="{54E6BDD0-08EE-4EE4-AE59-4471E78E9394}" type="presOf" srcId="{57482547-D8E6-4A00-865E-9C47EFA90DF6}" destId="{0366FA22-F3D2-40C4-9A91-7A63A3C68D9C}" srcOrd="1" destOrd="0" presId="urn:microsoft.com/office/officeart/2005/8/layout/cycle2"/>
    <dgm:cxn modelId="{C93572D7-7E95-4A3B-9568-2544B95C1D46}" type="presOf" srcId="{157C73C1-6922-43A0-A430-64C9CCB9C608}" destId="{5864B0BD-51AF-4F60-9649-019D78CFC643}" srcOrd="1" destOrd="0" presId="urn:microsoft.com/office/officeart/2005/8/layout/cycle2"/>
    <dgm:cxn modelId="{2A7FD8D7-E8F4-4279-B158-BC7A63F4B033}" type="presOf" srcId="{B84BE15E-81B4-4AB0-962B-B255EEB3CF16}" destId="{7D25878C-A9F6-4BA0-9248-39FF5E2A3C22}" srcOrd="0" destOrd="0" presId="urn:microsoft.com/office/officeart/2005/8/layout/cycle2"/>
    <dgm:cxn modelId="{37BE48DB-5BF3-4AEA-A419-186EEA7DD151}" type="presOf" srcId="{157C73C1-6922-43A0-A430-64C9CCB9C608}" destId="{DDB94789-9709-4F24-9C3F-9DA27A78FB2A}" srcOrd="0" destOrd="0" presId="urn:microsoft.com/office/officeart/2005/8/layout/cycle2"/>
    <dgm:cxn modelId="{3CDA07E0-A9CB-4E30-9773-DF86CA45FE72}" srcId="{C1B9BD36-13DC-4ADF-8E33-54E9E36AA9D7}" destId="{FECA9370-E830-48B7-BD42-955FF44A58D0}" srcOrd="3" destOrd="0" parTransId="{9CA0D420-F1FE-4A4A-9ABD-15AFC3009636}" sibTransId="{E4407BB5-1009-473B-B54A-E6230246F7E5}"/>
    <dgm:cxn modelId="{5FBC65EA-75E1-4845-BD04-18F07CEC4C90}" srcId="{C1B9BD36-13DC-4ADF-8E33-54E9E36AA9D7}" destId="{C1E0B3F7-1367-45DE-96E4-7E35A1601169}" srcOrd="5" destOrd="0" parTransId="{59C13DA6-F22F-4E51-9D96-3C62FE40E1CF}" sibTransId="{157C73C1-6922-43A0-A430-64C9CCB9C608}"/>
    <dgm:cxn modelId="{F3A54EED-6AC5-435C-AA29-16FFD65C2FEB}" type="presOf" srcId="{3F284AAE-2181-4D7D-94D1-80E5AEBF32FB}" destId="{9FC2962A-D582-4C73-8B3A-745890E5FCB8}" srcOrd="0" destOrd="0" presId="urn:microsoft.com/office/officeart/2005/8/layout/cycle2"/>
    <dgm:cxn modelId="{E5A05BEF-B7C0-4E65-973F-6C11E4330749}" type="presOf" srcId="{4CCB09ED-F1EB-41BC-A869-8FB3AA70EF50}" destId="{3C692655-864E-41F9-895B-886F1F3D1379}" srcOrd="0" destOrd="0" presId="urn:microsoft.com/office/officeart/2005/8/layout/cycle2"/>
    <dgm:cxn modelId="{55B83BF6-C01A-48D5-A489-E6ED04269220}" srcId="{C1B9BD36-13DC-4ADF-8E33-54E9E36AA9D7}" destId="{40AD9A6A-467E-47C5-B937-F45ACD794911}" srcOrd="1" destOrd="0" parTransId="{74529A96-C184-4175-BCE8-8CB4E23B1AD2}" sibTransId="{57482547-D8E6-4A00-865E-9C47EFA90DF6}"/>
    <dgm:cxn modelId="{96D0C729-73FE-4494-BAF9-76A89EDAA345}" type="presParOf" srcId="{3A4901E8-D612-4C5D-B487-D86C21886DCD}" destId="{9D09BE6D-BC40-4D6B-9255-4470944D6239}" srcOrd="0" destOrd="0" presId="urn:microsoft.com/office/officeart/2005/8/layout/cycle2"/>
    <dgm:cxn modelId="{3679EC98-FC7D-439A-828B-E56AB437B8E1}" type="presParOf" srcId="{3A4901E8-D612-4C5D-B487-D86C21886DCD}" destId="{3C692655-864E-41F9-895B-886F1F3D1379}" srcOrd="1" destOrd="0" presId="urn:microsoft.com/office/officeart/2005/8/layout/cycle2"/>
    <dgm:cxn modelId="{3322087E-7142-49B5-9903-23972A5E6420}" type="presParOf" srcId="{3C692655-864E-41F9-895B-886F1F3D1379}" destId="{0474320B-A7E7-4AE1-B3E6-06B4E49E238F}" srcOrd="0" destOrd="0" presId="urn:microsoft.com/office/officeart/2005/8/layout/cycle2"/>
    <dgm:cxn modelId="{CF2CC96D-CE16-4123-B26B-F03FA4636C97}" type="presParOf" srcId="{3A4901E8-D612-4C5D-B487-D86C21886DCD}" destId="{60EE7F58-B40E-40FA-9426-849D1CF766B5}" srcOrd="2" destOrd="0" presId="urn:microsoft.com/office/officeart/2005/8/layout/cycle2"/>
    <dgm:cxn modelId="{B016F14C-6587-4A04-B9AA-4FF1965CF4DB}" type="presParOf" srcId="{3A4901E8-D612-4C5D-B487-D86C21886DCD}" destId="{283AF8E7-AD87-4DE0-AAF6-3B20AEBCFCF9}" srcOrd="3" destOrd="0" presId="urn:microsoft.com/office/officeart/2005/8/layout/cycle2"/>
    <dgm:cxn modelId="{6F8BB133-67C9-4CEC-9381-FFED6350A88F}" type="presParOf" srcId="{283AF8E7-AD87-4DE0-AAF6-3B20AEBCFCF9}" destId="{0366FA22-F3D2-40C4-9A91-7A63A3C68D9C}" srcOrd="0" destOrd="0" presId="urn:microsoft.com/office/officeart/2005/8/layout/cycle2"/>
    <dgm:cxn modelId="{753A5D38-31B4-41FA-BDE3-2F749F8EDFDF}" type="presParOf" srcId="{3A4901E8-D612-4C5D-B487-D86C21886DCD}" destId="{EEAA1195-EC95-4678-83FB-C3490262368E}" srcOrd="4" destOrd="0" presId="urn:microsoft.com/office/officeart/2005/8/layout/cycle2"/>
    <dgm:cxn modelId="{3AD4357D-9936-4ADE-A0C0-9203A6569732}" type="presParOf" srcId="{3A4901E8-D612-4C5D-B487-D86C21886DCD}" destId="{060826E2-94AF-4041-B42D-AD4CE85ACF31}" srcOrd="5" destOrd="0" presId="urn:microsoft.com/office/officeart/2005/8/layout/cycle2"/>
    <dgm:cxn modelId="{3DAB2C36-FC59-484D-B81B-E128505CBEE4}" type="presParOf" srcId="{060826E2-94AF-4041-B42D-AD4CE85ACF31}" destId="{F634013D-069E-4462-B468-832B57E5AA5F}" srcOrd="0" destOrd="0" presId="urn:microsoft.com/office/officeart/2005/8/layout/cycle2"/>
    <dgm:cxn modelId="{1ACDFDA5-BE19-4FB9-A1BF-C456CC4F7BA5}" type="presParOf" srcId="{3A4901E8-D612-4C5D-B487-D86C21886DCD}" destId="{0D544F6A-67DB-4A2E-A25A-EB01EF7358AF}" srcOrd="6" destOrd="0" presId="urn:microsoft.com/office/officeart/2005/8/layout/cycle2"/>
    <dgm:cxn modelId="{E3B89542-897E-45CF-9FF9-A097D6568A95}" type="presParOf" srcId="{3A4901E8-D612-4C5D-B487-D86C21886DCD}" destId="{46E17DF1-7458-4F3F-802C-6D01B2988E60}" srcOrd="7" destOrd="0" presId="urn:microsoft.com/office/officeart/2005/8/layout/cycle2"/>
    <dgm:cxn modelId="{F3715BAF-F200-4296-9C55-66C97B715505}" type="presParOf" srcId="{46E17DF1-7458-4F3F-802C-6D01B2988E60}" destId="{B40B3564-48B9-45A0-A553-698273E2D7AB}" srcOrd="0" destOrd="0" presId="urn:microsoft.com/office/officeart/2005/8/layout/cycle2"/>
    <dgm:cxn modelId="{E7B455E5-8018-4BA1-9FAD-0AC60E7B3306}" type="presParOf" srcId="{3A4901E8-D612-4C5D-B487-D86C21886DCD}" destId="{9FC2962A-D582-4C73-8B3A-745890E5FCB8}" srcOrd="8" destOrd="0" presId="urn:microsoft.com/office/officeart/2005/8/layout/cycle2"/>
    <dgm:cxn modelId="{D7822ECA-FF31-47ED-8B0C-040D7B177505}" type="presParOf" srcId="{3A4901E8-D612-4C5D-B487-D86C21886DCD}" destId="{7D25878C-A9F6-4BA0-9248-39FF5E2A3C22}" srcOrd="9" destOrd="0" presId="urn:microsoft.com/office/officeart/2005/8/layout/cycle2"/>
    <dgm:cxn modelId="{EBE49D38-34CE-4A5B-A418-D559B24100FD}" type="presParOf" srcId="{7D25878C-A9F6-4BA0-9248-39FF5E2A3C22}" destId="{BF606CA0-035D-48AB-96ED-AA9B532A960F}" srcOrd="0" destOrd="0" presId="urn:microsoft.com/office/officeart/2005/8/layout/cycle2"/>
    <dgm:cxn modelId="{3E380521-A237-49A9-BB45-45F01890FE76}" type="presParOf" srcId="{3A4901E8-D612-4C5D-B487-D86C21886DCD}" destId="{5FCC7CD5-C6F1-46A1-99E4-D585BDC91059}" srcOrd="10" destOrd="0" presId="urn:microsoft.com/office/officeart/2005/8/layout/cycle2"/>
    <dgm:cxn modelId="{08457701-CBB3-4679-A7EC-33C1A7E7C015}" type="presParOf" srcId="{3A4901E8-D612-4C5D-B487-D86C21886DCD}" destId="{DDB94789-9709-4F24-9C3F-9DA27A78FB2A}" srcOrd="11" destOrd="0" presId="urn:microsoft.com/office/officeart/2005/8/layout/cycle2"/>
    <dgm:cxn modelId="{A18FB166-A8F9-40AA-8FEB-1DC0A6FD8B1A}" type="presParOf" srcId="{DDB94789-9709-4F24-9C3F-9DA27A78FB2A}" destId="{5864B0BD-51AF-4F60-9649-019D78CFC6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9BE6D-BC40-4D6B-9255-4470944D6239}">
      <dsp:nvSpPr>
        <dsp:cNvPr id="0" name=""/>
        <dsp:cNvSpPr/>
      </dsp:nvSpPr>
      <dsp:spPr>
        <a:xfrm>
          <a:off x="4066587" y="2314"/>
          <a:ext cx="1393129" cy="1393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Investigación Cualitativa</a:t>
          </a:r>
        </a:p>
      </dsp:txBody>
      <dsp:txXfrm>
        <a:off x="4270606" y="206333"/>
        <a:ext cx="985091" cy="985091"/>
      </dsp:txXfrm>
    </dsp:sp>
    <dsp:sp modelId="{3C692655-864E-41F9-895B-886F1F3D1379}">
      <dsp:nvSpPr>
        <dsp:cNvPr id="0" name=""/>
        <dsp:cNvSpPr/>
      </dsp:nvSpPr>
      <dsp:spPr>
        <a:xfrm rot="1800000">
          <a:off x="5474896" y="981798"/>
          <a:ext cx="370950" cy="470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5482351" y="1048013"/>
        <a:ext cx="259665" cy="282109"/>
      </dsp:txXfrm>
    </dsp:sp>
    <dsp:sp modelId="{60EE7F58-B40E-40FA-9426-849D1CF766B5}">
      <dsp:nvSpPr>
        <dsp:cNvPr id="0" name=""/>
        <dsp:cNvSpPr/>
      </dsp:nvSpPr>
      <dsp:spPr>
        <a:xfrm>
          <a:off x="5879209" y="1048832"/>
          <a:ext cx="1393129" cy="13931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Hipotesis </a:t>
          </a:r>
        </a:p>
      </dsp:txBody>
      <dsp:txXfrm>
        <a:off x="6083228" y="1252851"/>
        <a:ext cx="985091" cy="985091"/>
      </dsp:txXfrm>
    </dsp:sp>
    <dsp:sp modelId="{283AF8E7-AD87-4DE0-AAF6-3B20AEBCFCF9}">
      <dsp:nvSpPr>
        <dsp:cNvPr id="0" name=""/>
        <dsp:cNvSpPr/>
      </dsp:nvSpPr>
      <dsp:spPr>
        <a:xfrm rot="5400000">
          <a:off x="6390298" y="2546325"/>
          <a:ext cx="370950" cy="470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6445941" y="2584719"/>
        <a:ext cx="259665" cy="282109"/>
      </dsp:txXfrm>
    </dsp:sp>
    <dsp:sp modelId="{EEAA1195-EC95-4678-83FB-C3490262368E}">
      <dsp:nvSpPr>
        <dsp:cNvPr id="0" name=""/>
        <dsp:cNvSpPr/>
      </dsp:nvSpPr>
      <dsp:spPr>
        <a:xfrm>
          <a:off x="5879209" y="3141867"/>
          <a:ext cx="1393129" cy="13931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Preguntas de investigación </a:t>
          </a:r>
        </a:p>
      </dsp:txBody>
      <dsp:txXfrm>
        <a:off x="6083228" y="3345886"/>
        <a:ext cx="985091" cy="985091"/>
      </dsp:txXfrm>
    </dsp:sp>
    <dsp:sp modelId="{060826E2-94AF-4041-B42D-AD4CE85ACF31}">
      <dsp:nvSpPr>
        <dsp:cNvPr id="0" name=""/>
        <dsp:cNvSpPr/>
      </dsp:nvSpPr>
      <dsp:spPr>
        <a:xfrm rot="9000000">
          <a:off x="5493080" y="4121350"/>
          <a:ext cx="370950" cy="470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 rot="10800000">
        <a:off x="5596910" y="4187565"/>
        <a:ext cx="259665" cy="282109"/>
      </dsp:txXfrm>
    </dsp:sp>
    <dsp:sp modelId="{0D544F6A-67DB-4A2E-A25A-EB01EF7358AF}">
      <dsp:nvSpPr>
        <dsp:cNvPr id="0" name=""/>
        <dsp:cNvSpPr/>
      </dsp:nvSpPr>
      <dsp:spPr>
        <a:xfrm>
          <a:off x="4066587" y="4188385"/>
          <a:ext cx="1393129" cy="1393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Dimensiones </a:t>
          </a:r>
        </a:p>
      </dsp:txBody>
      <dsp:txXfrm>
        <a:off x="4270606" y="4392404"/>
        <a:ext cx="985091" cy="985091"/>
      </dsp:txXfrm>
    </dsp:sp>
    <dsp:sp modelId="{46E17DF1-7458-4F3F-802C-6D01B2988E60}">
      <dsp:nvSpPr>
        <dsp:cNvPr id="0" name=""/>
        <dsp:cNvSpPr/>
      </dsp:nvSpPr>
      <dsp:spPr>
        <a:xfrm rot="12600000">
          <a:off x="3680458" y="4131849"/>
          <a:ext cx="370950" cy="470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 rot="10800000">
        <a:off x="3784288" y="4253706"/>
        <a:ext cx="259665" cy="282109"/>
      </dsp:txXfrm>
    </dsp:sp>
    <dsp:sp modelId="{9FC2962A-D582-4C73-8B3A-745890E5FCB8}">
      <dsp:nvSpPr>
        <dsp:cNvPr id="0" name=""/>
        <dsp:cNvSpPr/>
      </dsp:nvSpPr>
      <dsp:spPr>
        <a:xfrm>
          <a:off x="2253966" y="3141867"/>
          <a:ext cx="1393129" cy="13931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Indicadores</a:t>
          </a:r>
        </a:p>
      </dsp:txBody>
      <dsp:txXfrm>
        <a:off x="2457985" y="3345886"/>
        <a:ext cx="985091" cy="985091"/>
      </dsp:txXfrm>
    </dsp:sp>
    <dsp:sp modelId="{7D25878C-A9F6-4BA0-9248-39FF5E2A3C22}">
      <dsp:nvSpPr>
        <dsp:cNvPr id="0" name=""/>
        <dsp:cNvSpPr/>
      </dsp:nvSpPr>
      <dsp:spPr>
        <a:xfrm rot="16200000">
          <a:off x="2765055" y="2567322"/>
          <a:ext cx="370950" cy="470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2820698" y="2717001"/>
        <a:ext cx="259665" cy="282109"/>
      </dsp:txXfrm>
    </dsp:sp>
    <dsp:sp modelId="{5FCC7CD5-C6F1-46A1-99E4-D585BDC91059}">
      <dsp:nvSpPr>
        <dsp:cNvPr id="0" name=""/>
        <dsp:cNvSpPr/>
      </dsp:nvSpPr>
      <dsp:spPr>
        <a:xfrm>
          <a:off x="2253966" y="1048832"/>
          <a:ext cx="1393129" cy="139312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Variables </a:t>
          </a:r>
        </a:p>
      </dsp:txBody>
      <dsp:txXfrm>
        <a:off x="2457985" y="1252851"/>
        <a:ext cx="985091" cy="985091"/>
      </dsp:txXfrm>
    </dsp:sp>
    <dsp:sp modelId="{DDB94789-9709-4F24-9C3F-9DA27A78FB2A}">
      <dsp:nvSpPr>
        <dsp:cNvPr id="0" name=""/>
        <dsp:cNvSpPr/>
      </dsp:nvSpPr>
      <dsp:spPr>
        <a:xfrm rot="19800000">
          <a:off x="3662274" y="992296"/>
          <a:ext cx="370950" cy="470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3669729" y="1114153"/>
        <a:ext cx="259665" cy="28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19BC-5043-478C-BC8A-238386EF7614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910D-C87A-4EF6-AFE5-5CD9C2CE7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81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9.jpeg"/><Relationship Id="rId10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7.jpe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hyperlink" Target="http://dx.doi.org/org/10.11144/Javeriana.CRD11-74.raea" TargetMode="External"/><Relationship Id="rId7" Type="http://schemas.openxmlformats.org/officeDocument/2006/relationships/hyperlink" Target="http://www.moebio.uchile.cl/42/tello.html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www.un.org/sustainabledevelopment/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b.mx/agricultura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onahcyt.mx/pronaces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hyperlink" Target="https://doi.org/10.4060/ca9699es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Contaduría 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103278" y="2517868"/>
            <a:ext cx="11989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TRANSFERENCIA DE CONOCIMIENTO Y TECNOLOGÍA, COMO ALTERNATIVA EN LA PRODUCCIÓN DE LA SEGURIDAD Y SOBERANÍA ALIMENTARIA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3278" y="4902200"/>
            <a:ext cx="1188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PATRICIA HERNÁNDEZ RANGEL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206556" y="5623068"/>
            <a:ext cx="1188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José Fernando Vasco Leal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198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Doctorado en Gestión Tecnológica e Innovación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Contaduría y Administración- 7, 8,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53782" y="1589447"/>
            <a:ext cx="5682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2. Justificación</a:t>
            </a:r>
          </a:p>
          <a:p>
            <a:endParaRPr lang="es-MX" sz="3200" dirty="0"/>
          </a:p>
          <a:p>
            <a:pPr algn="just"/>
            <a:r>
              <a:rPr lang="es-MX" sz="2400" dirty="0"/>
              <a:t>La agricultura familiar es importante para la consolidación de la seguridad y soberanía alimentaria, y el desarrollo agrícola.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Los huertos biointensivos se presentan como una vía para logar la seguridad y soberanía alimentaria.  A través de la adopción de la transferencia del conocimiento tecnológico.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251085" y="3237"/>
            <a:ext cx="333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>
                <a:solidFill>
                  <a:srgbClr val="C00000"/>
                </a:solidFill>
              </a:rPr>
              <a:t>TRANSFERENCIA DE CONOCIMIENTO Y TECNOLOGÍA, COMO ALTERNATIVA EN LA PRODUCCIÓN DE LA SOBERANÍA ALIMENTARIA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653826-F76E-4C78-8C42-23200CDE3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0314" y="1237949"/>
            <a:ext cx="3057512" cy="3057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0CFBAC-277A-4838-B154-08DF539E2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0314" y="4390640"/>
            <a:ext cx="3057511" cy="20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Contaduría y Administración- 7, 8,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251085" y="3237"/>
            <a:ext cx="333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>
                <a:solidFill>
                  <a:srgbClr val="C00000"/>
                </a:solidFill>
              </a:rPr>
              <a:t>TRANSFERENCIA DE CONOCIMIENTO Y TECNOLOGÍA, COMO ALTERNATIVA EN LA PRODUCCIÓN DE LA SOBERANÍA ALIMENTARIA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FFE2F4EC-E285-4F6E-A9A8-7470DBD3531D}"/>
              </a:ext>
            </a:extLst>
          </p:cNvPr>
          <p:cNvGrpSpPr/>
          <p:nvPr/>
        </p:nvGrpSpPr>
        <p:grpSpPr>
          <a:xfrm>
            <a:off x="6746724" y="1321897"/>
            <a:ext cx="3986925" cy="1522336"/>
            <a:chOff x="1356381" y="4038007"/>
            <a:chExt cx="1089152" cy="1089152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E8AC1CF1-B07B-4B1E-B017-BEAC07237778}"/>
                </a:ext>
              </a:extLst>
            </p:cNvPr>
            <p:cNvSpPr/>
            <p:nvPr/>
          </p:nvSpPr>
          <p:spPr>
            <a:xfrm>
              <a:off x="1356381" y="4038007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DFA19AF3-4A7A-4877-82C4-CB36D31444F5}"/>
                </a:ext>
              </a:extLst>
            </p:cNvPr>
            <p:cNvSpPr txBox="1"/>
            <p:nvPr/>
          </p:nvSpPr>
          <p:spPr>
            <a:xfrm>
              <a:off x="1409549" y="4091175"/>
              <a:ext cx="982816" cy="98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400" kern="1200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75C8ED5-EEFC-4564-92DE-1F11C6424C7E}"/>
              </a:ext>
            </a:extLst>
          </p:cNvPr>
          <p:cNvGrpSpPr/>
          <p:nvPr/>
        </p:nvGrpSpPr>
        <p:grpSpPr>
          <a:xfrm>
            <a:off x="521546" y="2393585"/>
            <a:ext cx="4612906" cy="2516040"/>
            <a:chOff x="3251199" y="2520950"/>
            <a:chExt cx="1625600" cy="1625600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EF3DE490-0FC9-4658-BCB1-5BB02AAB4607}"/>
                </a:ext>
              </a:extLst>
            </p:cNvPr>
            <p:cNvSpPr/>
            <p:nvPr/>
          </p:nvSpPr>
          <p:spPr>
            <a:xfrm>
              <a:off x="3251199" y="2520950"/>
              <a:ext cx="1625600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: esquinas redondeadas 4">
              <a:extLst>
                <a:ext uri="{FF2B5EF4-FFF2-40B4-BE49-F238E27FC236}">
                  <a16:creationId xmlns:a16="http://schemas.microsoft.com/office/drawing/2014/main" id="{BEBE4A13-6728-44F9-A6BE-DA86240062D3}"/>
                </a:ext>
              </a:extLst>
            </p:cNvPr>
            <p:cNvSpPr txBox="1"/>
            <p:nvPr/>
          </p:nvSpPr>
          <p:spPr>
            <a:xfrm>
              <a:off x="3330554" y="2600305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400" b="1" kern="1200" dirty="0"/>
                <a:t>Objetivo General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dirty="0"/>
                <a:t>Evaluar agrosistemas sostenibles capaces de enfrentar los cambios climáticos y socioeconómicos, asegurando la seguridad y soberanía alimentaria</a:t>
              </a:r>
              <a:endParaRPr lang="es-MX" sz="3600" kern="12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5DB3EB1-8411-4F3B-8F69-30CB7A118BC6}"/>
              </a:ext>
            </a:extLst>
          </p:cNvPr>
          <p:cNvGrpSpPr/>
          <p:nvPr/>
        </p:nvGrpSpPr>
        <p:grpSpPr>
          <a:xfrm>
            <a:off x="6739009" y="2985999"/>
            <a:ext cx="3986925" cy="1638154"/>
            <a:chOff x="1356381" y="4038007"/>
            <a:chExt cx="1089152" cy="1089152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793DD64B-CEED-4431-AF91-04E62893F300}"/>
                </a:ext>
              </a:extLst>
            </p:cNvPr>
            <p:cNvSpPr/>
            <p:nvPr/>
          </p:nvSpPr>
          <p:spPr>
            <a:xfrm>
              <a:off x="1356381" y="4038007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: esquinas redondeadas 4">
              <a:extLst>
                <a:ext uri="{FF2B5EF4-FFF2-40B4-BE49-F238E27FC236}">
                  <a16:creationId xmlns:a16="http://schemas.microsoft.com/office/drawing/2014/main" id="{37CAC255-51C4-4DEF-BF65-4AD9D03074E3}"/>
                </a:ext>
              </a:extLst>
            </p:cNvPr>
            <p:cNvSpPr txBox="1"/>
            <p:nvPr/>
          </p:nvSpPr>
          <p:spPr>
            <a:xfrm>
              <a:off x="1409549" y="4125328"/>
              <a:ext cx="982816" cy="948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400" kern="1200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B62BAEF-431F-4329-B0B4-F6CB3A428130}"/>
              </a:ext>
            </a:extLst>
          </p:cNvPr>
          <p:cNvGrpSpPr/>
          <p:nvPr/>
        </p:nvGrpSpPr>
        <p:grpSpPr>
          <a:xfrm>
            <a:off x="6746724" y="4755826"/>
            <a:ext cx="3979210" cy="1560567"/>
            <a:chOff x="1356381" y="4038007"/>
            <a:chExt cx="1089152" cy="108915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8656AC1B-1635-470D-AC3C-7A2811D3F9CD}"/>
                </a:ext>
              </a:extLst>
            </p:cNvPr>
            <p:cNvSpPr/>
            <p:nvPr/>
          </p:nvSpPr>
          <p:spPr>
            <a:xfrm>
              <a:off x="1356381" y="4038007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: esquinas redondeadas 4">
              <a:extLst>
                <a:ext uri="{FF2B5EF4-FFF2-40B4-BE49-F238E27FC236}">
                  <a16:creationId xmlns:a16="http://schemas.microsoft.com/office/drawing/2014/main" id="{4E5A8107-0525-43FA-BE98-D0AB434E4746}"/>
                </a:ext>
              </a:extLst>
            </p:cNvPr>
            <p:cNvSpPr txBox="1"/>
            <p:nvPr/>
          </p:nvSpPr>
          <p:spPr>
            <a:xfrm>
              <a:off x="1409549" y="4091175"/>
              <a:ext cx="982816" cy="98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400" kern="1200" dirty="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E553465A-C1AE-40C4-9B49-06F56207A0E3}"/>
              </a:ext>
            </a:extLst>
          </p:cNvPr>
          <p:cNvSpPr/>
          <p:nvPr/>
        </p:nvSpPr>
        <p:spPr>
          <a:xfrm>
            <a:off x="6941350" y="1351307"/>
            <a:ext cx="3784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pc="-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Identificar</a:t>
            </a:r>
            <a:r>
              <a:rPr lang="es-ES" spc="-7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pc="-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cómo</a:t>
            </a:r>
            <a:r>
              <a:rPr lang="es-ES" spc="-6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la adopción de nuevos conocimientos  tecnológicos en los procesos </a:t>
            </a:r>
            <a:r>
              <a:rPr lang="es-ES" spc="-6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productivos</a:t>
            </a:r>
            <a:r>
              <a:rPr lang="es-ES" spc="-6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de</a:t>
            </a:r>
            <a:r>
              <a:rPr lang="es-ES" spc="-7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las</a:t>
            </a:r>
            <a:r>
              <a:rPr lang="es-ES" spc="-8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familias</a:t>
            </a:r>
            <a:r>
              <a:rPr lang="es-ES" spc="-5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inciden</a:t>
            </a:r>
            <a:r>
              <a:rPr lang="es-ES" spc="-6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para</a:t>
            </a:r>
            <a:r>
              <a:rPr lang="es-ES" spc="-32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un</a:t>
            </a:r>
            <a:r>
              <a:rPr lang="es-ES" spc="-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cambio en las</a:t>
            </a:r>
            <a:r>
              <a:rPr lang="es-ES" spc="-1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estructuras productivas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A578BD8-52BB-4111-91B3-83BBA025793B}"/>
              </a:ext>
            </a:extLst>
          </p:cNvPr>
          <p:cNvSpPr/>
          <p:nvPr/>
        </p:nvSpPr>
        <p:spPr>
          <a:xfrm>
            <a:off x="6940973" y="3208951"/>
            <a:ext cx="3597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 que relación existe entre el patrón de cultivo y el patrón alimentario para lograr la seguridad y soberanía alimentaria.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9D7D74-CA75-4990-9C8B-909A2B4A7EC2}"/>
              </a:ext>
            </a:extLst>
          </p:cNvPr>
          <p:cNvSpPr/>
          <p:nvPr/>
        </p:nvSpPr>
        <p:spPr>
          <a:xfrm>
            <a:off x="6847517" y="4907368"/>
            <a:ext cx="3784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si es posible que los agricultores puedan vivir actualmente de la agricultura familiar</a:t>
            </a:r>
          </a:p>
        </p:txBody>
      </p:sp>
    </p:spTree>
    <p:extLst>
      <p:ext uri="{BB962C8B-B14F-4D97-AF65-F5344CB8AC3E}">
        <p14:creationId xmlns:p14="http://schemas.microsoft.com/office/powerpoint/2010/main" val="158474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Contaduría y Administración- 7, 8,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251085" y="3237"/>
            <a:ext cx="333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>
                <a:solidFill>
                  <a:srgbClr val="C00000"/>
                </a:solidFill>
              </a:rPr>
              <a:t>TRANSFERENCIA DE CONOCIMIENTO Y TECNOLOGÍA, COMO ALTERNATIVA EN LA PRODUCCIÓN DE LA SOBERANÍA ALIMENTARIA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5A3C9448-A5E6-46D2-9EC6-51364ACC3F92}"/>
              </a:ext>
            </a:extLst>
          </p:cNvPr>
          <p:cNvGrpSpPr/>
          <p:nvPr/>
        </p:nvGrpSpPr>
        <p:grpSpPr>
          <a:xfrm>
            <a:off x="4794922" y="3132652"/>
            <a:ext cx="2781112" cy="1441457"/>
            <a:chOff x="5588000" y="3238110"/>
            <a:chExt cx="2539999" cy="152400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CDA3B3A-6766-48CF-BCA4-E031AF8E4015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6DD5991-DFD5-4DFB-BE4C-7213C17B23CD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kern="1200" dirty="0"/>
                <a:t>Agroecología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11CAD34-8003-436F-BB27-37C1059F4970}"/>
              </a:ext>
            </a:extLst>
          </p:cNvPr>
          <p:cNvGrpSpPr/>
          <p:nvPr/>
        </p:nvGrpSpPr>
        <p:grpSpPr>
          <a:xfrm>
            <a:off x="1046067" y="4952222"/>
            <a:ext cx="2539999" cy="1026026"/>
            <a:chOff x="5588000" y="3238110"/>
            <a:chExt cx="2539999" cy="152400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AA1193-5D65-406A-A203-FE554304F22D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BF801CB-CDB9-4E65-87B5-BA440139D11A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kern="1200" dirty="0"/>
                <a:t>PRONACES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E8FF728-114A-4558-AD5E-F6B4CE532027}"/>
              </a:ext>
            </a:extLst>
          </p:cNvPr>
          <p:cNvGrpSpPr/>
          <p:nvPr/>
        </p:nvGrpSpPr>
        <p:grpSpPr>
          <a:xfrm>
            <a:off x="8691569" y="2017521"/>
            <a:ext cx="2856616" cy="1416151"/>
            <a:chOff x="5588000" y="3238110"/>
            <a:chExt cx="2539999" cy="1524000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799CF971-524A-4B8B-83A5-B9B38E322F4E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0F51E6E-FAA3-45CB-97A0-FA9B08EB40A9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290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kern="1200" dirty="0"/>
                <a:t>Disminución de la migración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752BAC4-FD79-4C93-85CB-35A686C53854}"/>
              </a:ext>
            </a:extLst>
          </p:cNvPr>
          <p:cNvGrpSpPr/>
          <p:nvPr/>
        </p:nvGrpSpPr>
        <p:grpSpPr>
          <a:xfrm>
            <a:off x="1040619" y="3393717"/>
            <a:ext cx="2539999" cy="1026026"/>
            <a:chOff x="5588000" y="3238110"/>
            <a:chExt cx="2539999" cy="1524000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BCB3A6A8-C3E0-42A8-8AD6-F9654C7E2E3E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6A325BB0-AA7C-4CF9-BDAD-433DD6B2C7D3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kern="1200" dirty="0"/>
                <a:t>SADER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869752B0-9FA2-480F-9A07-31395B1EA7E2}"/>
              </a:ext>
            </a:extLst>
          </p:cNvPr>
          <p:cNvGrpSpPr/>
          <p:nvPr/>
        </p:nvGrpSpPr>
        <p:grpSpPr>
          <a:xfrm>
            <a:off x="1091783" y="1825572"/>
            <a:ext cx="2539999" cy="1026026"/>
            <a:chOff x="5588000" y="3238110"/>
            <a:chExt cx="2539999" cy="1524000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6947E508-99F8-4D15-A750-9A8A97C85494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2786178F-02A5-453D-8EAF-31B6622A8AA6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dirty="0"/>
                <a:t>Agenda 2030</a:t>
              </a:r>
              <a:endParaRPr lang="es-MX" sz="3000" kern="1200" dirty="0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B86447FB-A939-453E-9B80-834E1025F4E6}"/>
              </a:ext>
            </a:extLst>
          </p:cNvPr>
          <p:cNvGrpSpPr/>
          <p:nvPr/>
        </p:nvGrpSpPr>
        <p:grpSpPr>
          <a:xfrm>
            <a:off x="4915478" y="1481965"/>
            <a:ext cx="2539999" cy="1350880"/>
            <a:chOff x="5588000" y="3238110"/>
            <a:chExt cx="2539999" cy="1524000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360C5AE-77AC-4356-B020-74FE07D25C67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A64E0C4D-8FF5-4492-A58B-AA3EAD354C15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000" dirty="0"/>
                <a:t>Seguridad y soberanía alimentaria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F9BEDA2A-71D9-4F1F-AB56-D3FC4390F9CA}"/>
              </a:ext>
            </a:extLst>
          </p:cNvPr>
          <p:cNvGrpSpPr/>
          <p:nvPr/>
        </p:nvGrpSpPr>
        <p:grpSpPr>
          <a:xfrm>
            <a:off x="4933969" y="4998997"/>
            <a:ext cx="2539999" cy="1026026"/>
            <a:chOff x="5588000" y="3238110"/>
            <a:chExt cx="2539999" cy="1524000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7482ECD1-7E8A-4E51-AC55-AC432CD2D3E3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B8B66A-CD3E-474D-B913-ECBAD3188E0E}"/>
                </a:ext>
              </a:extLst>
            </p:cNvPr>
            <p:cNvSpPr txBox="1"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kern="1200" dirty="0"/>
                <a:t>Huertos biointensivos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D87FD4B-248C-449F-87B6-96F1015A522D}"/>
              </a:ext>
            </a:extLst>
          </p:cNvPr>
          <p:cNvGrpSpPr/>
          <p:nvPr/>
        </p:nvGrpSpPr>
        <p:grpSpPr>
          <a:xfrm>
            <a:off x="8563571" y="4172637"/>
            <a:ext cx="3112613" cy="1898619"/>
            <a:chOff x="5588000" y="3238110"/>
            <a:chExt cx="2781112" cy="1524000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98D33567-D401-4DA3-AC09-C84A97EE1544}"/>
                </a:ext>
              </a:extLst>
            </p:cNvPr>
            <p:cNvSpPr/>
            <p:nvPr/>
          </p:nvSpPr>
          <p:spPr>
            <a:xfrm>
              <a:off x="5588000" y="3238110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95E5E796-0087-49D1-BCAA-0CCD02394714}"/>
                </a:ext>
              </a:extLst>
            </p:cNvPr>
            <p:cNvSpPr txBox="1"/>
            <p:nvPr/>
          </p:nvSpPr>
          <p:spPr>
            <a:xfrm>
              <a:off x="5588000" y="3238110"/>
              <a:ext cx="2781112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000" kern="1200" dirty="0"/>
                <a:t>Transferencia de conocimiento Tecnológico</a:t>
              </a:r>
            </a:p>
          </p:txBody>
        </p:sp>
      </p:grp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DB00204C-ACB6-4932-8A25-183FDCB68BFD}"/>
              </a:ext>
            </a:extLst>
          </p:cNvPr>
          <p:cNvSpPr/>
          <p:nvPr/>
        </p:nvSpPr>
        <p:spPr>
          <a:xfrm>
            <a:off x="3776423" y="3678876"/>
            <a:ext cx="908807" cy="472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D05553-6263-4D97-A8D3-175DC472C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69193">
            <a:off x="3578543" y="2718982"/>
            <a:ext cx="1160934" cy="5060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95FF18-8B03-4324-AC02-3144CD949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53876">
            <a:off x="3583573" y="4759536"/>
            <a:ext cx="1216695" cy="506012"/>
          </a:xfrm>
          <a:prstGeom prst="rect">
            <a:avLst/>
          </a:prstGeom>
        </p:spPr>
      </p:pic>
      <p:sp>
        <p:nvSpPr>
          <p:cNvPr id="51" name="Flecha: hacia la izquierda 50">
            <a:extLst>
              <a:ext uri="{FF2B5EF4-FFF2-40B4-BE49-F238E27FC236}">
                <a16:creationId xmlns:a16="http://schemas.microsoft.com/office/drawing/2014/main" id="{DBD169B2-D3C4-430B-91FF-D152C24AE281}"/>
              </a:ext>
            </a:extLst>
          </p:cNvPr>
          <p:cNvSpPr/>
          <p:nvPr/>
        </p:nvSpPr>
        <p:spPr>
          <a:xfrm rot="8874908">
            <a:off x="7641000" y="2963653"/>
            <a:ext cx="1053013" cy="472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F39CCD-8F92-44C8-BDF4-D1BBF7B013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852246">
            <a:off x="7633112" y="4368382"/>
            <a:ext cx="984589" cy="506012"/>
          </a:xfrm>
          <a:prstGeom prst="rect">
            <a:avLst/>
          </a:prstGeom>
        </p:spPr>
      </p:pic>
      <p:sp>
        <p:nvSpPr>
          <p:cNvPr id="63" name="Flecha: hacia la izquierda 62">
            <a:extLst>
              <a:ext uri="{FF2B5EF4-FFF2-40B4-BE49-F238E27FC236}">
                <a16:creationId xmlns:a16="http://schemas.microsoft.com/office/drawing/2014/main" id="{551ECFF0-E947-49D9-A549-D8082DFE648E}"/>
              </a:ext>
            </a:extLst>
          </p:cNvPr>
          <p:cNvSpPr/>
          <p:nvPr/>
        </p:nvSpPr>
        <p:spPr>
          <a:xfrm rot="5400000">
            <a:off x="5979923" y="2730561"/>
            <a:ext cx="389863" cy="472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Flecha: hacia la izquierda 63">
            <a:extLst>
              <a:ext uri="{FF2B5EF4-FFF2-40B4-BE49-F238E27FC236}">
                <a16:creationId xmlns:a16="http://schemas.microsoft.com/office/drawing/2014/main" id="{D1C0EFB2-63FF-44CC-92C2-D26EFE372FC6}"/>
              </a:ext>
            </a:extLst>
          </p:cNvPr>
          <p:cNvSpPr/>
          <p:nvPr/>
        </p:nvSpPr>
        <p:spPr>
          <a:xfrm rot="16025893">
            <a:off x="5991849" y="4577268"/>
            <a:ext cx="440754" cy="472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50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5488" y="5588242"/>
            <a:ext cx="1329264" cy="10260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479005-4721-4F7C-BEEF-ED8AA9718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471" y="43092"/>
            <a:ext cx="3377477" cy="695004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75875ABA-1BC8-4F1E-B2FF-1F4B3CD1429E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C9FD6E0-231A-40DE-AC3D-97FDFFD82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400390"/>
              </p:ext>
            </p:extLst>
          </p:nvPr>
        </p:nvGraphicFramePr>
        <p:xfrm>
          <a:off x="1336431" y="1030439"/>
          <a:ext cx="9526305" cy="55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18487747-A775-45EC-ADD1-5886E8C95AE8}"/>
              </a:ext>
            </a:extLst>
          </p:cNvPr>
          <p:cNvSpPr/>
          <p:nvPr/>
        </p:nvSpPr>
        <p:spPr>
          <a:xfrm>
            <a:off x="5036234" y="2799471"/>
            <a:ext cx="2180492" cy="1814731"/>
          </a:xfrm>
          <a:prstGeom prst="ellipse">
            <a:avLst/>
          </a:prstGeom>
          <a:solidFill>
            <a:srgbClr val="D00A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Metodología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E26E2BE-2F56-41BB-B893-2915CD091E19}"/>
              </a:ext>
            </a:extLst>
          </p:cNvPr>
          <p:cNvSpPr txBox="1"/>
          <p:nvPr/>
        </p:nvSpPr>
        <p:spPr>
          <a:xfrm>
            <a:off x="4497572" y="816321"/>
            <a:ext cx="595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Administración- 7, 8, y 9 de junio 2023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FD8E64-9F5D-49AD-BFF8-F8455ED45E45}"/>
              </a:ext>
            </a:extLst>
          </p:cNvPr>
          <p:cNvSpPr txBox="1"/>
          <p:nvPr/>
        </p:nvSpPr>
        <p:spPr>
          <a:xfrm>
            <a:off x="8609428" y="2180492"/>
            <a:ext cx="2630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Cursos de acción, proyectos productivos, para mejorar su alimentación y asegurar la soberanía alimentaria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38F2-1CE9-40DB-B14E-B4B6B29D54BD}"/>
              </a:ext>
            </a:extLst>
          </p:cNvPr>
          <p:cNvSpPr txBox="1"/>
          <p:nvPr/>
        </p:nvSpPr>
        <p:spPr>
          <a:xfrm>
            <a:off x="8834511" y="3727382"/>
            <a:ext cx="291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¿Es posible que los agricultores puedan vivir actualmente de la agricultura familiar?</a:t>
            </a:r>
          </a:p>
          <a:p>
            <a:endParaRPr lang="es-MX" sz="1100" dirty="0"/>
          </a:p>
          <a:p>
            <a:r>
              <a:rPr lang="es-ES" sz="1100" dirty="0"/>
              <a:t>¿Es posible gestionar un cambio en las estructuras productivas y de comercialización, a través de los proyectos productivos?</a:t>
            </a:r>
            <a:endParaRPr lang="es-MX" sz="1100" dirty="0"/>
          </a:p>
          <a:p>
            <a:r>
              <a:rPr lang="es-ES" sz="1100" dirty="0"/>
              <a:t> </a:t>
            </a:r>
            <a:endParaRPr lang="es-MX" sz="1100" dirty="0"/>
          </a:p>
          <a:p>
            <a:r>
              <a:rPr lang="es-ES" sz="1100" dirty="0"/>
              <a:t>¿Qué importancia tiene para los agricultores la adopción de transferencia del conocimiento y tecnología?</a:t>
            </a:r>
            <a:endParaRPr lang="es-MX" sz="1100" dirty="0"/>
          </a:p>
          <a:p>
            <a:r>
              <a:rPr lang="es-ES" sz="1100" dirty="0"/>
              <a:t> </a:t>
            </a:r>
            <a:endParaRPr lang="es-MX" sz="1100" dirty="0"/>
          </a:p>
          <a:p>
            <a:r>
              <a:rPr lang="es-ES" sz="1100" dirty="0"/>
              <a:t>¿Cuál es la relación entre el patrón de cultivo y el patrón alimentario para lograr la soberanía alimentaria familiar?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2D74C3-F773-44FB-B77E-D07E4F667FBB}"/>
              </a:ext>
            </a:extLst>
          </p:cNvPr>
          <p:cNvSpPr txBox="1"/>
          <p:nvPr/>
        </p:nvSpPr>
        <p:spPr>
          <a:xfrm>
            <a:off x="959081" y="5163573"/>
            <a:ext cx="291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/>
          </a:p>
          <a:p>
            <a:r>
              <a:rPr lang="es-MX" sz="1400" dirty="0"/>
              <a:t>Desarrollan sistemas de producción agroecológicos mediante huertos biointensivos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AA49E62-AC91-4BAF-A7AF-6B2F7CB9771A}"/>
              </a:ext>
            </a:extLst>
          </p:cNvPr>
          <p:cNvSpPr txBox="1"/>
          <p:nvPr/>
        </p:nvSpPr>
        <p:spPr>
          <a:xfrm>
            <a:off x="2303922" y="5663210"/>
            <a:ext cx="291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/>
          </a:p>
          <a:p>
            <a:r>
              <a:rPr lang="es-MX" sz="1400" dirty="0"/>
              <a:t>Municipio de San Juan del Río de las comunidades de Santa Lucia, El Sitio y Vaquerías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DA68F2-550A-4589-90E6-2E59C7002D43}"/>
              </a:ext>
            </a:extLst>
          </p:cNvPr>
          <p:cNvSpPr txBox="1"/>
          <p:nvPr/>
        </p:nvSpPr>
        <p:spPr>
          <a:xfrm>
            <a:off x="581731" y="3562033"/>
            <a:ext cx="2775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Son proyectos productivos familiares de pequeña escala, desarrollan prácticas de huertos biointensivos; mediante composta, captación de agua de escurrimiento de techos, bolsas de neopreno, biofiltros; y producen principalmente, hortalizas y frutales. </a:t>
            </a:r>
            <a:endParaRPr lang="es-MX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3DD15-843D-4EE5-9063-2055D6A47795}"/>
              </a:ext>
            </a:extLst>
          </p:cNvPr>
          <p:cNvSpPr txBox="1"/>
          <p:nvPr/>
        </p:nvSpPr>
        <p:spPr>
          <a:xfrm>
            <a:off x="901572" y="1766766"/>
            <a:ext cx="263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Están encabezados por mujeres de entre 25 y 40 años, para quienes la agricultura representa un medio de vida, la agricultura es familiar, el vinculo es su patrón alimentario y son mujeres de escasos recursos.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72132" y="1343864"/>
            <a:ext cx="5399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6. Resultados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Beneficiar a las comunidades mediante la transferencia de conocimientos y tecnología, para la producción de alimentos de manera sostenible y segura, garantizado alimentos frescos y nutritivos,  que tengan acceso constante a alimentos, incluso en tiempos de crisis.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7198" y="5606922"/>
            <a:ext cx="1329264" cy="10260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479005-4721-4F7C-BEEF-ED8AA9718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471" y="43092"/>
            <a:ext cx="3377477" cy="695004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75875ABA-1BC8-4F1E-B2FF-1F4B3CD1429E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pic>
        <p:nvPicPr>
          <p:cNvPr id="1026" name="Picture 2" descr="Manual Huerto Familiar Biointensivo">
            <a:extLst>
              <a:ext uri="{FF2B5EF4-FFF2-40B4-BE49-F238E27FC236}">
                <a16:creationId xmlns:a16="http://schemas.microsoft.com/office/drawing/2014/main" id="{2BB4B8E7-C157-4F58-9276-B5A8DB359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r="4627" b="6744"/>
          <a:stretch/>
        </p:blipFill>
        <p:spPr bwMode="auto">
          <a:xfrm>
            <a:off x="320577" y="1497594"/>
            <a:ext cx="5587853" cy="44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3B22665-2316-4A9E-8B81-6094D35EE0E3}"/>
              </a:ext>
            </a:extLst>
          </p:cNvPr>
          <p:cNvSpPr txBox="1"/>
          <p:nvPr/>
        </p:nvSpPr>
        <p:spPr>
          <a:xfrm>
            <a:off x="4328756" y="858872"/>
            <a:ext cx="595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Administración- 7, 8, y 9 de junio 2023</a:t>
            </a:r>
          </a:p>
        </p:txBody>
      </p:sp>
    </p:spTree>
    <p:extLst>
      <p:ext uri="{BB962C8B-B14F-4D97-AF65-F5344CB8AC3E}">
        <p14:creationId xmlns:p14="http://schemas.microsoft.com/office/powerpoint/2010/main" val="390851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4911" y="1276999"/>
            <a:ext cx="1081805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7. Referencias</a:t>
            </a:r>
          </a:p>
          <a:p>
            <a:pPr algn="just"/>
            <a:r>
              <a:rPr lang="es-MX" sz="1200" dirty="0"/>
              <a:t>Altieri, M. A. (2009b). Agroecología, pequeñas fincas y soberanía alimentaria. SOCLA Universidad de Chile, Santiago de Chile</a:t>
            </a:r>
            <a:r>
              <a:rPr lang="es-ES" sz="1200" dirty="0"/>
              <a:t>Asamblea General de las Naciones Unidas 2022; Agenda 2030, Objetivos de Desarrollo Sostenible.</a:t>
            </a:r>
            <a:endParaRPr lang="es-MX" sz="1200" dirty="0"/>
          </a:p>
          <a:p>
            <a:pPr algn="just"/>
            <a:r>
              <a:rPr lang="es-ES" sz="1200" u="sng" dirty="0">
                <a:hlinkClick r:id="rId2"/>
              </a:rPr>
              <a:t>https://www.un.org/sustainabledevelopment/es/</a:t>
            </a:r>
            <a:endParaRPr lang="es-MX" sz="1200" dirty="0"/>
          </a:p>
          <a:p>
            <a:pPr algn="just"/>
            <a:r>
              <a:rPr lang="es-ES" sz="1200" dirty="0"/>
              <a:t>Álvarez, S. L. Polanco, E. D. y Ríos, O. L. (2014). Reflexiones acerca de los aspectos epistemológicos de la agroecología. </a:t>
            </a:r>
            <a:r>
              <a:rPr lang="es-ES" sz="1200" i="1" dirty="0"/>
              <a:t>Cuadernos de Desarrollo Rural</a:t>
            </a:r>
            <a:r>
              <a:rPr lang="es-ES" sz="1200" dirty="0"/>
              <a:t> (74).</a:t>
            </a:r>
            <a:endParaRPr lang="es-MX" sz="1200" dirty="0"/>
          </a:p>
          <a:p>
            <a:pPr algn="just"/>
            <a:r>
              <a:rPr lang="es-ES" sz="1200" u="sng" dirty="0">
                <a:hlinkClick r:id="rId3"/>
              </a:rPr>
              <a:t>http://dx.doi.org/org/10.11144/Javeriana.CRD11-74.raea</a:t>
            </a:r>
            <a:endParaRPr lang="es-MX" sz="1200" dirty="0"/>
          </a:p>
          <a:p>
            <a:pPr algn="just"/>
            <a:r>
              <a:rPr lang="es-ES" sz="1200" dirty="0"/>
              <a:t>Centro de Estudios para el Desarrollo Rural Sustentable y la Soberanía Alimentaria (CEDRSSA) (2020). Situación del Sector Agropecuario en México. Cámara de Diputados, Palacio Legislativo de San Lázaro, Ciudad de México.</a:t>
            </a:r>
            <a:endParaRPr lang="es-MX" sz="1200" dirty="0"/>
          </a:p>
          <a:p>
            <a:pPr algn="just"/>
            <a:r>
              <a:rPr lang="es-ES" sz="1200" dirty="0"/>
              <a:t>FAO, FIDA, OMS, PMA y UNICEF. 2020. Versión resumida de El estado de la seguridad alimentaria y la nutrición en el mundo 2020. Transformación de los sistemas alimentarios para que promuevan dietas asequibles y saludables. Roma, FAO.</a:t>
            </a:r>
            <a:endParaRPr lang="es-MX" sz="1200" dirty="0"/>
          </a:p>
          <a:p>
            <a:pPr algn="just"/>
            <a:r>
              <a:rPr lang="es-ES" sz="1200" u="sng" dirty="0">
                <a:hlinkClick r:id="rId4"/>
              </a:rPr>
              <a:t>https://doi.org/10.4060/ca9699es</a:t>
            </a:r>
            <a:endParaRPr lang="es-MX" sz="1200" dirty="0"/>
          </a:p>
          <a:p>
            <a:pPr algn="just"/>
            <a:r>
              <a:rPr lang="es-ES" sz="1200" dirty="0"/>
              <a:t>Ikerd, J. (2018). Agroecología: Ciencia, Sistema de Cultivo o Movimiento Social. “Conferencia y Exposición Comercial de Granos Orgánicos”, patrocinada por The Land Connection, Champaign. IL, 1 de febrero.</a:t>
            </a:r>
          </a:p>
          <a:p>
            <a:pPr algn="just"/>
            <a:r>
              <a:rPr lang="es-MX" sz="1200" dirty="0"/>
              <a:t>Long, N (2001). Martínez. Routledge. London. 320p.</a:t>
            </a:r>
          </a:p>
          <a:p>
            <a:pPr algn="just"/>
            <a:r>
              <a:rPr lang="es-MX" sz="1200" dirty="0"/>
              <a:t>Programas nacionales estratégicos PRONACES, 2023</a:t>
            </a:r>
          </a:p>
          <a:p>
            <a:pPr algn="just"/>
            <a:r>
              <a:rPr lang="es-MX" sz="1200" dirty="0">
                <a:hlinkClick r:id="rId5"/>
              </a:rPr>
              <a:t>https://conahcyt.mx/pronaces</a:t>
            </a:r>
            <a:endParaRPr lang="es-MX" sz="1200" dirty="0"/>
          </a:p>
          <a:p>
            <a:pPr algn="just"/>
            <a:r>
              <a:rPr lang="es-MX" sz="1200" dirty="0"/>
              <a:t>Secretaria de Agricultura y Desarrollo Rural SADER, 2023</a:t>
            </a:r>
          </a:p>
          <a:p>
            <a:pPr algn="just"/>
            <a:r>
              <a:rPr lang="es-MX" sz="1200" dirty="0">
                <a:hlinkClick r:id="rId6"/>
              </a:rPr>
              <a:t>https://www.gob.mx/agricultura/</a:t>
            </a:r>
            <a:endParaRPr lang="es-MX" sz="1200" dirty="0"/>
          </a:p>
          <a:p>
            <a:pPr algn="just"/>
            <a:r>
              <a:rPr lang="es-MX" sz="1200" dirty="0"/>
              <a:t>Ramírez, J.J. (2016) La agricultura familiar y su Contribución a la seguridad Alimentaria: límites y posibilidades. En Martínez C, D. y Ramírez J. J. (Eds.). 2016. Ciencia, Tecnología e Innovación en el Sistema agroalimentario de México. Editorial del Colegio Postgraduados-AMC-CONACYT-UPAEP-IMINAP, Texcoco, México.</a:t>
            </a:r>
          </a:p>
          <a:p>
            <a:pPr algn="just"/>
            <a:r>
              <a:rPr lang="es-MX" sz="1200" dirty="0"/>
              <a:t>Red por la Defensa de la soberanía Alimentaria (REDSAG), y el Consejo de Instituciones de Desarrollo (COINDE). (2011). La Soberanía Alimentaria como propuesta alternativa al modelo de acumulación capitalista basado en el agronegocio. El observador. Análisis alternativo sobre política y economía. Año 6, No. 30 y 31.</a:t>
            </a:r>
          </a:p>
          <a:p>
            <a:pPr algn="just"/>
            <a:r>
              <a:rPr lang="es-MX" sz="1200" dirty="0"/>
              <a:t>Tello, C. (2011). El objeto de estudio en ciencias sociales: entre la pregunta y la Hipotesis Cinta moebio 42: 225-242</a:t>
            </a:r>
          </a:p>
          <a:p>
            <a:pPr algn="just"/>
            <a:r>
              <a:rPr lang="es-MX" sz="1200" dirty="0">
                <a:hlinkClick r:id="rId7"/>
              </a:rPr>
              <a:t>www.moebio.uchile.cl/42/tello.html</a:t>
            </a:r>
            <a:r>
              <a:rPr lang="es-MX" sz="1200" dirty="0"/>
              <a:t>Tulet, J.C. (2016). De la Revolución verde a las revoluciones minúsculas. En Martínez C. D. y Ramírez J. J. (Eds.). Ciencia, Tecnología e Innovación en el Sistema Agroalimentario de México. Editorial del Colegio de Postgraduados-AMC-CONACYT-UPAEP-IMINAP, Texcoco, México.</a:t>
            </a:r>
          </a:p>
          <a:p>
            <a:pPr algn="just"/>
            <a:r>
              <a:rPr lang="es-MX" sz="1200" dirty="0"/>
              <a:t>Waldie, K. (2004). Los jóvenes y los medios de vida en las Áreas Rurales. En Leisa Revista de Agroecología. Vol. 20 núm. 2.</a:t>
            </a:r>
          </a:p>
          <a:p>
            <a:pPr algn="just"/>
            <a:r>
              <a:rPr lang="es-MX" sz="1200" dirty="0"/>
              <a:t>Wezel A, Bellon S. Doré T. Francis C, Vallod D, David C (2009). Agroecology as science, movement and a practice: a review. Agron Sustain Dev (29).</a:t>
            </a:r>
          </a:p>
          <a:p>
            <a:pPr algn="just"/>
            <a:r>
              <a:rPr lang="es-MX" sz="1200" dirty="0"/>
              <a:t>https://doi.org/10.1051/agro/2009004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Contaduría y Administración - 7, 8, y 9 de junio 2023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C716A55-F5F9-41AE-84E7-C2C8FBEC6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8505" y="98504"/>
            <a:ext cx="3377477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Patricia Hernández Rangel – DGTI – (1er.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M. en A. Patricia Hernández Rangel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Correo Electrónico: phernandezrangel68@gmail.com</a:t>
            </a:r>
          </a:p>
          <a:p>
            <a:pPr algn="ctr"/>
            <a:r>
              <a:rPr lang="es-MX" sz="3200" dirty="0"/>
              <a:t>Teléfono: 4272885197</a:t>
            </a:r>
          </a:p>
          <a:p>
            <a:pPr algn="ctr"/>
            <a:endParaRPr lang="es-MX" sz="32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57292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Contaduría y Administración - 7, 8, y 9 de junio 2023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C716A55-F5F9-41AE-84E7-C2C8FBEC66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505" y="98504"/>
            <a:ext cx="3377477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1556</Words>
  <Application>Microsoft Office PowerPoint</Application>
  <PresentationFormat>Panorámica</PresentationFormat>
  <Paragraphs>129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MT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Paty Hernandez</cp:lastModifiedBy>
  <cp:revision>51</cp:revision>
  <dcterms:created xsi:type="dcterms:W3CDTF">2020-09-22T18:49:23Z</dcterms:created>
  <dcterms:modified xsi:type="dcterms:W3CDTF">2023-05-29T02:52:56Z</dcterms:modified>
</cp:coreProperties>
</file>