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2" r:id="rId7"/>
    <p:sldId id="268" r:id="rId8"/>
    <p:sldId id="263" r:id="rId9"/>
    <p:sldId id="269" r:id="rId10"/>
    <p:sldId id="25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4" autoAdjust="0"/>
    <p:restoredTop sz="94728"/>
  </p:normalViewPr>
  <p:slideViewPr>
    <p:cSldViewPr snapToGrid="0" snapToObjects="1">
      <p:cViewPr varScale="1">
        <p:scale>
          <a:sx n="82" d="100"/>
          <a:sy n="82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29/05/2023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8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Ing. Jesús Rubén Fierro Zamora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Héctor Fernando Valencia Pérez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Jesús Rubén Fierro Zamora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Whatsapp: 6862605915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jrfierroz@hotmail.com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5B17347-A5E9-49D2-899B-194092E9E78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CB20C3F-747B-486D-BC05-A10F36EE7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E77C8437-D747-4448-8031-EE2A68DAABA3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70648" y="2264109"/>
            <a:ext cx="5194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La madurez tecnológica en los hospitales puede mejorar la eficiencia, la atención al paciente y los resultados de salud, y cómo estos aspectos son críticos en el contexto de la salud pública en México. El objetivo es optimizar los recursos y mejorar la atención al paciente a través de recomendaciones basadas en esta evaluación.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AC13E4-87E1-4DCC-B4A1-C274EFBBF015}"/>
              </a:ext>
            </a:extLst>
          </p:cNvPr>
          <p:cNvSpPr txBox="1"/>
          <p:nvPr/>
        </p:nvSpPr>
        <p:spPr>
          <a:xfrm>
            <a:off x="466683" y="1469287"/>
            <a:ext cx="349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Justificación 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024" y="550121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 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2438964"/>
            <a:ext cx="5194300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Evaluar la madurez tecnológica del hospitalaria, a través de un enfoque basado en la capacidad tecnológica para mejorar su eficiencia y calidad de atención.</a:t>
            </a:r>
            <a:endParaRPr lang="es-MX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A12C3C3-2C8D-4911-B943-F943DDA23DC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3374CD-EDF4-46FF-AFBE-154F4E2B2F92}"/>
              </a:ext>
            </a:extLst>
          </p:cNvPr>
          <p:cNvSpPr txBox="1"/>
          <p:nvPr/>
        </p:nvSpPr>
        <p:spPr>
          <a:xfrm>
            <a:off x="1327638" y="1855177"/>
            <a:ext cx="349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Justificación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4B40C07-76AB-4BC3-9DAE-5F7F73411829}"/>
              </a:ext>
            </a:extLst>
          </p:cNvPr>
          <p:cNvSpPr txBox="1"/>
          <p:nvPr/>
        </p:nvSpPr>
        <p:spPr>
          <a:xfrm>
            <a:off x="6783300" y="1618626"/>
            <a:ext cx="495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Objetivo: General</a:t>
            </a:r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2828" y="1936840"/>
            <a:ext cx="5756422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Identificar los criterios para evaluar la madurez tecnológica del hospital en estudio (qué aspectos se deben considerar para evaluar la madurez tecnológica del hospital).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Realizar un diagnóstico de la capacidad tecnológica actual del hospital en estudio (cómo se llevará a cabo la evaluación de la madurez tecnológica del hospital).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Clasificar el hospital según su nivel de madurez tecnológica (para qué se llevará a cabo la evaluación de la madurez tecnológica del hospital).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Analizar las implicaciones de la madurez tecnológica del hospital en su eficiencia y calidad de atención (cuál es el impacto de la madurez tecnológica en la eficiencia y calidad de atención del hospital).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Proponer estrategias para mejorar la madurez tecnológica del hospital en estudio, en función de su nivel actual y de los criterios identificados (cómo se puede mejorar la madurez tecnológica del hospital y cómo beneficiará a la sociedad en general).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9EFC8B0-AC10-4F2A-A836-A8832F060FAC}"/>
              </a:ext>
            </a:extLst>
          </p:cNvPr>
          <p:cNvSpPr txBox="1"/>
          <p:nvPr/>
        </p:nvSpPr>
        <p:spPr>
          <a:xfrm>
            <a:off x="460580" y="1413699"/>
            <a:ext cx="495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Objetivos: específicos</a:t>
            </a:r>
          </a:p>
        </p:txBody>
      </p:sp>
    </p:spTree>
    <p:extLst>
      <p:ext uri="{BB962C8B-B14F-4D97-AF65-F5344CB8AC3E}">
        <p14:creationId xmlns:p14="http://schemas.microsoft.com/office/powerpoint/2010/main" val="25775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842969"/>
            <a:ext cx="5194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400" dirty="0"/>
              <a:t>Madurez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Tipos de madurez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Modelos de madurez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Madurez de la tecnología en el sector salud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Evolución histórica de la tecnología en el sector salud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Capacidad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Capacidades tecnológicas hospitalarias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Modelos de evaluación de la capacidad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Ventajas y limitaciones de la capacidad tecnológica como enfoque de evaluación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Clasificación de hospitales según su nivel de madurez tecnológica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Niveles de madurez tecnológica: incipiente, básico, intermedio, avanzado y óptimo.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Identificación de indicadores para cada nivel de madurez tecnológica.</a:t>
            </a:r>
          </a:p>
          <a:p>
            <a:pPr marL="628650" lvl="1" indent="-171450">
              <a:buFontTx/>
              <a:buChar char="-"/>
            </a:pPr>
            <a:r>
              <a:rPr lang="es-MX" sz="1400" dirty="0"/>
              <a:t>Implementación de registros médicos electrónicos (</a:t>
            </a:r>
            <a:r>
              <a:rPr lang="es-MX" sz="1400" dirty="0" err="1"/>
              <a:t>EHRs</a:t>
            </a:r>
            <a:r>
              <a:rPr lang="es-MX" sz="1400" dirty="0"/>
              <a:t>) como estrategia para mejorar la madurez tecnológica de los hospitales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Análisis del entorno tecnológico del hospital	</a:t>
            </a:r>
          </a:p>
          <a:p>
            <a:pPr marL="171450" indent="-171450">
              <a:buFontTx/>
              <a:buChar char="-"/>
            </a:pPr>
            <a:r>
              <a:rPr lang="es-MX" sz="1400" dirty="0"/>
              <a:t>Mejora de la madurez tecnológica del hospital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A12C3C3-2C8D-4911-B943-F943DDA23DC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3872D2-C2AD-44D5-9989-ED33575EDCA0}"/>
              </a:ext>
            </a:extLst>
          </p:cNvPr>
          <p:cNvSpPr txBox="1"/>
          <p:nvPr/>
        </p:nvSpPr>
        <p:spPr>
          <a:xfrm>
            <a:off x="6677122" y="1308365"/>
            <a:ext cx="495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Antecedentes: temas del marco teórico</a:t>
            </a:r>
          </a:p>
        </p:txBody>
      </p:sp>
    </p:spTree>
    <p:extLst>
      <p:ext uri="{BB962C8B-B14F-4D97-AF65-F5344CB8AC3E}">
        <p14:creationId xmlns:p14="http://schemas.microsoft.com/office/powerpoint/2010/main" val="266344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4" y="2455741"/>
            <a:ext cx="51943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Métodos</a:t>
            </a:r>
            <a:r>
              <a:rPr lang="es-MX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MX" sz="18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estudio cualitativo</a:t>
            </a:r>
          </a:p>
          <a:p>
            <a:pPr marL="285750" indent="-285750">
              <a:buFontTx/>
              <a:buChar char="-"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Investigación</a:t>
            </a:r>
            <a:r>
              <a:rPr lang="es-MX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transversal</a:t>
            </a:r>
          </a:p>
          <a:p>
            <a:pPr marL="285750" indent="-285750">
              <a:buFontTx/>
              <a:buChar char="-"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Estudio</a:t>
            </a:r>
            <a:r>
              <a:rPr lang="es-MX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descriptivo</a:t>
            </a:r>
          </a:p>
          <a:p>
            <a:pPr marL="285750" indent="-285750">
              <a:buFontTx/>
              <a:buChar char="-"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Técnica</a:t>
            </a:r>
            <a:r>
              <a:rPr lang="es-MX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MX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investigación documental</a:t>
            </a:r>
          </a:p>
          <a:p>
            <a:pPr marL="285750" indent="-285750">
              <a:buFontTx/>
              <a:buChar char="-"/>
            </a:pP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s-MX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</a:t>
            </a:r>
          </a:p>
          <a:p>
            <a:pPr marL="285750" indent="-285750">
              <a:buFontTx/>
              <a:buChar char="-"/>
            </a:pPr>
            <a:endParaRPr lang="es-MX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Herramienta: encuesta</a:t>
            </a:r>
            <a:endParaRPr lang="es-MX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MX" sz="3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C473E47-4E5E-461D-A9E7-60BB0C600DC4}"/>
              </a:ext>
            </a:extLst>
          </p:cNvPr>
          <p:cNvSpPr txBox="1"/>
          <p:nvPr/>
        </p:nvSpPr>
        <p:spPr>
          <a:xfrm>
            <a:off x="413184" y="1821504"/>
            <a:ext cx="495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Metodología </a:t>
            </a:r>
          </a:p>
        </p:txBody>
      </p:sp>
    </p:spTree>
    <p:extLst>
      <p:ext uri="{BB962C8B-B14F-4D97-AF65-F5344CB8AC3E}">
        <p14:creationId xmlns:p14="http://schemas.microsoft.com/office/powerpoint/2010/main" val="5580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1700" dirty="0"/>
              <a:t>Una mayor madurez tecnológica hospitalaria conducirá a una mejor gestión de los recursos, eficiencia operativa y atención al paciente.</a:t>
            </a:r>
          </a:p>
          <a:p>
            <a:pPr marL="285750" indent="-285750">
              <a:buFontTx/>
              <a:buChar char="-"/>
            </a:pPr>
            <a:r>
              <a:rPr lang="es-MX" sz="1700" dirty="0"/>
              <a:t>Las estrategias y recomendaciones generadas a partir de la evaluación de la madurez tecnológica contribuirán a la optimización de los procesos y a la mejora continua en la atención brindada a los pacientes.</a:t>
            </a:r>
          </a:p>
          <a:p>
            <a:pPr marL="285750" indent="-285750">
              <a:buFontTx/>
              <a:buChar char="-"/>
            </a:pPr>
            <a:r>
              <a:rPr lang="es-MX" sz="1700" dirty="0"/>
              <a:t>Los hallazgos de esta investigación podrían aplicarse a otros hospitales en México, impulsando la mejora en la madurez tecnológica a nivel regional y nacional.</a:t>
            </a:r>
          </a:p>
          <a:p>
            <a:pPr marL="285750" indent="-285750">
              <a:buFontTx/>
              <a:buChar char="-"/>
            </a:pPr>
            <a:r>
              <a:rPr lang="es-MX" sz="1700" dirty="0"/>
              <a:t>La adopción de las recomendaciones para mejorar la madurez tecnológica beneficiará no solo a la institución en términos de eficiencia y calidad de atención, sino también a la sociedad en general, a través de una mejor atención sanitaria.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A12C3C3-2C8D-4911-B943-F943DDA23DC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E91C1AD-FC5B-420E-AE39-F4F8380EDD89}"/>
              </a:ext>
            </a:extLst>
          </p:cNvPr>
          <p:cNvSpPr txBox="1"/>
          <p:nvPr/>
        </p:nvSpPr>
        <p:spPr>
          <a:xfrm>
            <a:off x="6677122" y="1308365"/>
            <a:ext cx="495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Hipótesis/supuestos de investigación </a:t>
            </a:r>
          </a:p>
        </p:txBody>
      </p:sp>
    </p:spTree>
    <p:extLst>
      <p:ext uri="{BB962C8B-B14F-4D97-AF65-F5344CB8AC3E}">
        <p14:creationId xmlns:p14="http://schemas.microsoft.com/office/powerpoint/2010/main" val="151059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881A751-15AC-4CAE-A8FF-FAD5692A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38591"/>
              </p:ext>
            </p:extLst>
          </p:nvPr>
        </p:nvGraphicFramePr>
        <p:xfrm>
          <a:off x="1810139" y="1788779"/>
          <a:ext cx="8752113" cy="3976544"/>
        </p:xfrm>
        <a:graphic>
          <a:graphicData uri="http://schemas.openxmlformats.org/drawingml/2006/table">
            <a:tbl>
              <a:tblPr/>
              <a:tblGrid>
                <a:gridCol w="3114388">
                  <a:extLst>
                    <a:ext uri="{9D8B030D-6E8A-4147-A177-3AD203B41FA5}">
                      <a16:colId xmlns:a16="http://schemas.microsoft.com/office/drawing/2014/main" val="2184081153"/>
                    </a:ext>
                  </a:extLst>
                </a:gridCol>
                <a:gridCol w="2523337">
                  <a:extLst>
                    <a:ext uri="{9D8B030D-6E8A-4147-A177-3AD203B41FA5}">
                      <a16:colId xmlns:a16="http://schemas.microsoft.com/office/drawing/2014/main" val="1452717822"/>
                    </a:ext>
                  </a:extLst>
                </a:gridCol>
                <a:gridCol w="3114388">
                  <a:extLst>
                    <a:ext uri="{9D8B030D-6E8A-4147-A177-3AD203B41FA5}">
                      <a16:colId xmlns:a16="http://schemas.microsoft.com/office/drawing/2014/main" val="989645089"/>
                    </a:ext>
                  </a:extLst>
                </a:gridCol>
              </a:tblGrid>
              <a:tr h="2147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Dimensiones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520"/>
                  </a:ext>
                </a:extLst>
              </a:tr>
              <a:tr h="386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Madurez Tecnológica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Niveles de madurez tecnológica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tecnologías implementadas en el hospital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02919"/>
                  </a:ext>
                </a:extLst>
              </a:tr>
              <a:tr h="3864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personal formado en tecnologías médicas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812311"/>
                  </a:ext>
                </a:extLst>
              </a:tr>
              <a:tr h="3864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Tecnológica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Adopción de registros médicos electrónicos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uso de registros médicos electrónicos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0801"/>
                  </a:ext>
                </a:extLst>
              </a:tr>
              <a:tr h="3864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procesos hospitalarios digitalizados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73890"/>
                  </a:ext>
                </a:extLst>
              </a:tr>
              <a:tr h="2061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Eficiencia Operativa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Desviación en procesos clínicos y operativos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desviación en procesos clínicos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229"/>
                  </a:ext>
                </a:extLst>
              </a:tr>
              <a:tr h="3864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desviación en procesos operativos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75426"/>
                  </a:ext>
                </a:extLst>
              </a:tr>
              <a:tr h="2061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Atención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satisfacción del paciente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pacientes satisfechos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89540"/>
                  </a:ext>
                </a:extLst>
              </a:tr>
              <a:tr h="2061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errores médicos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03847"/>
                  </a:ext>
                </a:extLst>
              </a:tr>
              <a:tr h="4122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Finanzas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financieros del hospital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Desviación en cadena de suministro: Órdenes de compra/recepción de material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057693"/>
                  </a:ext>
                </a:extLst>
              </a:tr>
              <a:tr h="4122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Desviación en ciclo de ingresos: Salidas de inventario/facturación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02292"/>
                  </a:ext>
                </a:extLst>
              </a:tr>
              <a:tr h="3864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Desviación de margen de utilidad: Costos de Facturación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2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58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Jesús Rubén Fierro Zamora– Maestría en gestión de la tecnología – (cuatrimestre: 4to)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A12C3C3-2C8D-4911-B943-F943DDA23DC4}"/>
              </a:ext>
            </a:extLst>
          </p:cNvPr>
          <p:cNvSpPr txBox="1"/>
          <p:nvPr/>
        </p:nvSpPr>
        <p:spPr>
          <a:xfrm>
            <a:off x="5414141" y="137708"/>
            <a:ext cx="7242098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2145" marR="867410" indent="457200" algn="ctr">
              <a:lnSpc>
                <a:spcPct val="108000"/>
              </a:lnSpc>
              <a:spcBef>
                <a:spcPts val="885"/>
              </a:spcBef>
              <a:spcAft>
                <a:spcPts val="0"/>
              </a:spcAft>
            </a:pPr>
            <a:r>
              <a:rPr lang="es-ES" sz="1400" dirty="0">
                <a:solidFill>
                  <a:srgbClr val="0017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 madurez tecnológica hospitalaria: un enfoque basado en la capacidad tecnológica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38EB3C-F589-444D-B614-4767E34C3B55}"/>
              </a:ext>
            </a:extLst>
          </p:cNvPr>
          <p:cNvSpPr txBox="1"/>
          <p:nvPr/>
        </p:nvSpPr>
        <p:spPr>
          <a:xfrm>
            <a:off x="6314159" y="1814873"/>
            <a:ext cx="58450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MX" sz="1600" b="1" dirty="0"/>
              <a:t>Evaluación de Madurez Tecnológica:</a:t>
            </a:r>
            <a:r>
              <a:rPr lang="es-MX" sz="1600" dirty="0"/>
              <a:t> Informe detallado sobre las tecnologías utilizadas en el hospital y la frecuencia de uso por el personal.</a:t>
            </a:r>
          </a:p>
          <a:p>
            <a:pPr>
              <a:buFont typeface="+mj-lt"/>
              <a:buAutoNum type="arabicPeriod"/>
            </a:pPr>
            <a:endParaRPr lang="es-MX" sz="1600" dirty="0"/>
          </a:p>
          <a:p>
            <a:pPr>
              <a:buFont typeface="+mj-lt"/>
              <a:buAutoNum type="arabicPeriod"/>
            </a:pPr>
            <a:r>
              <a:rPr lang="es-MX" sz="1600" b="1" dirty="0"/>
              <a:t>Diagnóstico de Capacidad Tecnológica:</a:t>
            </a:r>
            <a:r>
              <a:rPr lang="es-MX" sz="1600" dirty="0"/>
              <a:t> Panorama del uso actual de la tecnología en el hospital e identificación de áreas de mejora.</a:t>
            </a:r>
          </a:p>
          <a:p>
            <a:pPr>
              <a:buFont typeface="+mj-lt"/>
              <a:buAutoNum type="arabicPeriod"/>
            </a:pPr>
            <a:endParaRPr lang="es-MX" sz="1600" dirty="0"/>
          </a:p>
          <a:p>
            <a:pPr>
              <a:buFont typeface="+mj-lt"/>
              <a:buAutoNum type="arabicPeriod"/>
            </a:pPr>
            <a:r>
              <a:rPr lang="es-MX" sz="1600" b="1" dirty="0"/>
              <a:t>Clasificación de Madurez Tecnológica:</a:t>
            </a:r>
            <a:r>
              <a:rPr lang="es-MX" sz="1600" dirty="0"/>
              <a:t> Clasificación del hospital en un nivel específico de madurez tecnológica.</a:t>
            </a:r>
          </a:p>
          <a:p>
            <a:pPr>
              <a:buFont typeface="+mj-lt"/>
              <a:buAutoNum type="arabicPeriod"/>
            </a:pPr>
            <a:endParaRPr lang="es-MX" sz="1600" dirty="0"/>
          </a:p>
          <a:p>
            <a:pPr>
              <a:buFont typeface="+mj-lt"/>
              <a:buAutoNum type="arabicPeriod"/>
            </a:pPr>
            <a:r>
              <a:rPr lang="es-MX" sz="1600" b="1" dirty="0"/>
              <a:t>Análisis de Eficiencia y Calidad:</a:t>
            </a:r>
            <a:r>
              <a:rPr lang="es-MX" sz="1600" dirty="0"/>
              <a:t> Estudio del impacto de la madurez tecnológica en la eficiencia operativa y la calidad de la atención en el hospital.</a:t>
            </a:r>
          </a:p>
          <a:p>
            <a:pPr>
              <a:buFont typeface="+mj-lt"/>
              <a:buAutoNum type="arabicPeriod"/>
            </a:pPr>
            <a:endParaRPr lang="es-MX" sz="1600" dirty="0"/>
          </a:p>
          <a:p>
            <a:pPr>
              <a:buFont typeface="+mj-lt"/>
              <a:buAutoNum type="arabicPeriod"/>
            </a:pPr>
            <a:r>
              <a:rPr lang="es-MX" sz="1600" b="1" dirty="0"/>
              <a:t>Estrategias de Mejora:</a:t>
            </a:r>
            <a:r>
              <a:rPr lang="es-MX" sz="1600" dirty="0"/>
              <a:t> Recomendaciones estratégicas para aumentar la madurez tecnológica del hospital, basadas en los hallazgos de la investigación.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A55D3F0-2D78-4194-AD6D-E87672ECE86D}"/>
              </a:ext>
            </a:extLst>
          </p:cNvPr>
          <p:cNvSpPr txBox="1"/>
          <p:nvPr/>
        </p:nvSpPr>
        <p:spPr>
          <a:xfrm>
            <a:off x="6346999" y="1251819"/>
            <a:ext cx="6349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/>
              <a:t>Resultados esperados</a:t>
            </a:r>
          </a:p>
        </p:txBody>
      </p:sp>
    </p:spTree>
    <p:extLst>
      <p:ext uri="{BB962C8B-B14F-4D97-AF65-F5344CB8AC3E}">
        <p14:creationId xmlns:p14="http://schemas.microsoft.com/office/powerpoint/2010/main" val="572011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1462</Words>
  <Application>Microsoft Office PowerPoint</Application>
  <PresentationFormat>Panorámica</PresentationFormat>
  <Paragraphs>146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Jesús Rubén Fierro Zamora</cp:lastModifiedBy>
  <cp:revision>32</cp:revision>
  <dcterms:created xsi:type="dcterms:W3CDTF">2020-09-22T18:49:23Z</dcterms:created>
  <dcterms:modified xsi:type="dcterms:W3CDTF">2023-05-29T23:44:50Z</dcterms:modified>
</cp:coreProperties>
</file>