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63" r:id="rId8"/>
    <p:sldId id="262" r:id="rId9"/>
    <p:sldId id="260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8" d="100"/>
          <a:sy n="68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gabriela.gonzalez.Pureco@uaq.mx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doi.org/10.1016/j.patrec.2021.07.02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doi.org/10.1016/j.eswa.2021.1154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firstdraftnews.org/long-form-article/misinformation-markers-how-to-signpost-and-label-problematic-online-content/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doi.org/10.1016/j.eswa.2022.118638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bbvaopenmind.com/articulos/el-impacto-de-internet-en-la-vida-diaria/" TargetMode="External"/><Relationship Id="rId14" Type="http://schemas.openxmlformats.org/officeDocument/2006/relationships/hyperlink" Target="https://www.cide.edu/pev/2020/11/18/las-protestas-y-la-desinformac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1256101" y="2504972"/>
            <a:ext cx="10348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Propuesta de innovación  tecnológica para el combate a la desinformación en usuarios de plataformas digitales para contribuir a la formación de ciudadanía digital, en jóvenes de 18 a 24 años de la Zona Metropolitana de Querétaro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/>
              <a:t>Gabriela González Pureco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i="1" dirty="0"/>
              <a:t>Dra. </a:t>
            </a:r>
            <a:r>
              <a:rPr lang="es-MX" sz="2000" i="1" dirty="0" err="1"/>
              <a:t>Mariluz</a:t>
            </a:r>
            <a:r>
              <a:rPr lang="es-MX" sz="2000" i="1" dirty="0"/>
              <a:t> Fernández Barros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/>
              <a:t>Doctorado en Gestión Tecnológica e Innovación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368550" y="244247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Gabriela González Pureco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3"/>
              </a:rPr>
              <a:t>gabriela.gonzalez.pureco@uaq.mx</a:t>
            </a:r>
            <a:endParaRPr lang="es-MX" sz="3200" dirty="0"/>
          </a:p>
          <a:p>
            <a:pPr algn="ctr"/>
            <a:r>
              <a:rPr lang="es-MX" sz="3200" dirty="0"/>
              <a:t>4341167378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377932"/>
            <a:chOff x="221816" y="147783"/>
            <a:chExt cx="12122584" cy="137793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pic>
        <p:nvPicPr>
          <p:cNvPr id="2050" name="Picture 2" descr="Logo Correo Png Transparent PNG - 1000x1000 - Free Download on Nice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61" y="3627340"/>
            <a:ext cx="424423" cy="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 De Whatsapp Png PNG para descargar grat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8" y="3935694"/>
            <a:ext cx="739786" cy="7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377932"/>
            <a:chOff x="221816" y="147783"/>
            <a:chExt cx="12122584" cy="1377932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4" y="1433582"/>
            <a:ext cx="7162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JUSTIFICACIÓN</a:t>
            </a:r>
          </a:p>
          <a:p>
            <a:endParaRPr lang="es-MX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“La desinformación se considera una de las mayores amenazas para la democracia, la justicia, la confianza pública y la libertad de expresión, el periodismo y el crecimiento económico” (Shu, 2022: 68)</a:t>
            </a:r>
            <a:endParaRPr lang="es-MX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Es un tema en la agenda global (Gobierno de México, 2022) (OMS, 2020) (UNESCO, 2020) (Unión Europea, 2021) *</a:t>
            </a:r>
            <a:r>
              <a:rPr lang="es-MX" sz="1600" dirty="0" err="1">
                <a:latin typeface="Century Gothic" panose="020B0502020202020204" pitchFamily="34" charset="0"/>
              </a:rPr>
              <a:t>Pronaces</a:t>
            </a:r>
            <a:r>
              <a:rPr lang="es-MX" sz="1600" dirty="0">
                <a:latin typeface="Century Gothic" panose="020B0502020202020204" pitchFamily="34" charset="0"/>
              </a:rPr>
              <a:t>, ODS</a:t>
            </a:r>
            <a:endParaRPr lang="es-MX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La literatura muestra las preocupantes consecuencias de la forma en la que los usuarios se relacionan con la información (salud, política, económica)</a:t>
            </a:r>
            <a:endParaRPr lang="es-MX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Hasta el momento las herramientas tecnológicas para frenar la desinformación se encuentran centradas en medios de comunicación, las herramientas de detección automática se encuentran en etapas tempranas. </a:t>
            </a:r>
            <a:endParaRPr lang="es-MX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Los usuarios requieren herramientas </a:t>
            </a:r>
            <a:r>
              <a:rPr lang="es-MX" sz="1600" dirty="0" err="1">
                <a:latin typeface="Century Gothic" panose="020B0502020202020204" pitchFamily="34" charset="0"/>
              </a:rPr>
              <a:t>user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friendly</a:t>
            </a:r>
            <a:r>
              <a:rPr lang="es-MX" sz="1600" dirty="0">
                <a:latin typeface="Century Gothic" panose="020B0502020202020204" pitchFamily="34" charset="0"/>
              </a:rPr>
              <a:t> para su gestión. 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pic>
        <p:nvPicPr>
          <p:cNvPr id="2050" name="Picture 2" descr="INFOPIRINA: el remedio natural contra la desinformación">
            <a:extLst>
              <a:ext uri="{FF2B5EF4-FFF2-40B4-BE49-F238E27FC236}">
                <a16:creationId xmlns:a16="http://schemas.microsoft.com/office/drawing/2014/main" id="{FC3AA77D-B171-E1DB-D27C-5EA0F7DC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5530" y="1510252"/>
            <a:ext cx="5529723" cy="50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377932"/>
            <a:chOff x="221816" y="147783"/>
            <a:chExt cx="12122584" cy="1377932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85169" y="1599113"/>
            <a:ext cx="44067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 GENERAL</a:t>
            </a:r>
          </a:p>
          <a:p>
            <a:endParaRPr lang="es-MX" sz="3200" dirty="0"/>
          </a:p>
          <a:p>
            <a:r>
              <a:rPr lang="es-MX" b="1" dirty="0"/>
              <a:t>Desarrollar una propuesta de innovación tecnológica para el combate a la desinformación </a:t>
            </a:r>
            <a:r>
              <a:rPr lang="es-MX" dirty="0"/>
              <a:t>en usuarios de plataformas digitales para contribuir a la formación de ciudadanía digital,  en jóvenes de 18 a 24 años de la Zona Metropolitana de Querétaro</a:t>
            </a:r>
            <a:endParaRPr lang="es-MX" sz="3200" dirty="0"/>
          </a:p>
          <a:p>
            <a:endParaRPr lang="es-MX" sz="3200" dirty="0"/>
          </a:p>
          <a:p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pic>
        <p:nvPicPr>
          <p:cNvPr id="1026" name="Picture 2" descr="Mejores Plugins Móviles de WordPress – Comparando los 7 Principales">
            <a:extLst>
              <a:ext uri="{FF2B5EF4-FFF2-40B4-BE49-F238E27FC236}">
                <a16:creationId xmlns:a16="http://schemas.microsoft.com/office/drawing/2014/main" id="{EF200857-B515-747D-F371-A36D6806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7" y="2047028"/>
            <a:ext cx="6094414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377932"/>
            <a:chOff x="221816" y="147783"/>
            <a:chExt cx="12122584" cy="1377932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9760" y="1831226"/>
            <a:ext cx="11367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OBJETIVOS ESPECÍFICOS</a:t>
            </a:r>
          </a:p>
          <a:p>
            <a:endParaRPr lang="es-MX" sz="4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/>
              <a:t>Determinar las problemáticas asociadas con desinformación a partir de un </a:t>
            </a:r>
            <a:r>
              <a:rPr lang="es-MX" b="1" dirty="0"/>
              <a:t>estudio bibliométrico</a:t>
            </a:r>
            <a:r>
              <a:rPr lang="es-MX" dirty="0"/>
              <a:t>.</a:t>
            </a:r>
            <a:endParaRPr lang="es-MX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/>
              <a:t>Identificar cómo afecta la desinformación en el ejercicio pleno de </a:t>
            </a:r>
            <a:r>
              <a:rPr lang="es-MX" b="1" dirty="0"/>
              <a:t>la ciudadanía digital</a:t>
            </a:r>
            <a:r>
              <a:rPr lang="es-MX" dirty="0"/>
              <a:t>, en sus dimensiones económica, política, civil, social y cultural en jóvenes de 18 a 24 años en la Zona Metropolitana de Querétaro (ZMQ).</a:t>
            </a:r>
            <a:endParaRPr lang="es-MX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/>
              <a:t>Categorizar las </a:t>
            </a:r>
            <a:r>
              <a:rPr lang="es-MX" b="1" dirty="0"/>
              <a:t>prácticas de acceso e interacción </a:t>
            </a:r>
            <a:r>
              <a:rPr lang="es-MX" dirty="0"/>
              <a:t>en Internet en un contexto de desinformación de jóvenes de 18 a 24 años en la Zona Metropolitana de Querétaro (ZMQ), para identificar los factores que determinan el consumo de información, su gestión y la toma de decisiones. </a:t>
            </a:r>
            <a:endParaRPr lang="es-MX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/>
              <a:t>Identificar oportunidades en la solución técnica del fenómeno de desinformación mediante la  </a:t>
            </a:r>
            <a:r>
              <a:rPr lang="es-MX" b="1" dirty="0"/>
              <a:t>vigilancia tecnológica</a:t>
            </a:r>
            <a:r>
              <a:rPr lang="es-MX" dirty="0"/>
              <a:t> de desarrollos para la detección y combate a la desinformación.</a:t>
            </a:r>
            <a:endParaRPr lang="es-MX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b="1" dirty="0"/>
              <a:t>Desarrollar herramientas</a:t>
            </a:r>
            <a:r>
              <a:rPr lang="es-MX" dirty="0"/>
              <a:t> que contribuyan al combate a la desinformación y a la construcción de ciudadanía digital en jóvenes de 18 a 24 años de la ZQM.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</p:spTree>
    <p:extLst>
      <p:ext uri="{BB962C8B-B14F-4D97-AF65-F5344CB8AC3E}">
        <p14:creationId xmlns:p14="http://schemas.microsoft.com/office/powerpoint/2010/main" val="354208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377932"/>
            <a:chOff x="221816" y="147783"/>
            <a:chExt cx="12122584" cy="1377932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94175" y="1727200"/>
            <a:ext cx="110226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 </a:t>
            </a:r>
          </a:p>
          <a:p>
            <a:endParaRPr lang="es-MX" sz="3200" dirty="0"/>
          </a:p>
          <a:p>
            <a:r>
              <a:rPr lang="es-MX" b="1" dirty="0"/>
              <a:t>1.  Desinformación</a:t>
            </a:r>
            <a:r>
              <a:rPr lang="es-MX" dirty="0"/>
              <a:t>: es tanto información falsa o inexacta que se difunde intencionalmente para inducir a error y/o engañar; como información errónea,  contenido falso compartido por una persona que no se da cuenta de que es falso o engañoso.  (Unión Europea 2020). </a:t>
            </a:r>
            <a:endParaRPr lang="es-MX" sz="3200" dirty="0"/>
          </a:p>
          <a:p>
            <a:r>
              <a:rPr lang="es-MX" b="1" dirty="0"/>
              <a:t>2. Ciudadanía digital.</a:t>
            </a:r>
            <a:r>
              <a:rPr lang="es-MX" dirty="0"/>
              <a:t> competencias digitales imprescindibles para un acceso seguro y efectivo a la información que esté disponible en línea; así como para participar en comunidades virtuales y presenciales. Se compone de dimensiones económicas, políticas, civiles, culturales y sociales. (Ramírez </a:t>
            </a:r>
            <a:r>
              <a:rPr lang="es-MX" dirty="0" err="1"/>
              <a:t>Sáiz</a:t>
            </a:r>
            <a:r>
              <a:rPr lang="es-MX" dirty="0"/>
              <a:t>, 2012)</a:t>
            </a:r>
            <a:endParaRPr lang="es-MX" sz="3200" dirty="0"/>
          </a:p>
          <a:p>
            <a:r>
              <a:rPr lang="es-MX" b="1" dirty="0"/>
              <a:t>3. Acceso a la información: </a:t>
            </a:r>
            <a:r>
              <a:rPr lang="es-MX" dirty="0"/>
              <a:t>Proceso mediado por una tecnología en el cual un usuario se relaciona con la información. </a:t>
            </a:r>
            <a:endParaRPr lang="es-MX" sz="3200" dirty="0"/>
          </a:p>
          <a:p>
            <a:r>
              <a:rPr lang="es-MX" b="1" dirty="0"/>
              <a:t>4. Tecnología</a:t>
            </a:r>
            <a:r>
              <a:rPr lang="es-MX" dirty="0"/>
              <a:t>: Conjunto de actividades con las que los recursos se transforman en productos (</a:t>
            </a:r>
            <a:r>
              <a:rPr lang="es-MX" dirty="0" err="1"/>
              <a:t>Geels</a:t>
            </a:r>
            <a:r>
              <a:rPr lang="es-MX" dirty="0"/>
              <a:t>, 2002).</a:t>
            </a:r>
            <a:endParaRPr lang="es-MX" sz="3200" dirty="0"/>
          </a:p>
          <a:p>
            <a:r>
              <a:rPr lang="es-MX" b="1" dirty="0"/>
              <a:t>5. Innovación: </a:t>
            </a:r>
            <a:r>
              <a:rPr lang="es-MX" dirty="0"/>
              <a:t>Mejora de procesos, servicios o productos, con un usuario en el mercado (</a:t>
            </a:r>
            <a:r>
              <a:rPr lang="es-MX" dirty="0" err="1"/>
              <a:t>Solleiro</a:t>
            </a:r>
            <a:r>
              <a:rPr lang="es-MX" dirty="0"/>
              <a:t>, 2008)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</p:spTree>
    <p:extLst>
      <p:ext uri="{BB962C8B-B14F-4D97-AF65-F5344CB8AC3E}">
        <p14:creationId xmlns:p14="http://schemas.microsoft.com/office/powerpoint/2010/main" val="200225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3 Benefits of Digital Technology in Busi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11541" r="28130" b="13559"/>
          <a:stretch/>
        </p:blipFill>
        <p:spPr bwMode="auto">
          <a:xfrm>
            <a:off x="5686065" y="918393"/>
            <a:ext cx="6412993" cy="55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863194" y="2015188"/>
            <a:ext cx="3826648" cy="3238810"/>
            <a:chOff x="7626906" y="2218443"/>
            <a:chExt cx="3826648" cy="3238810"/>
          </a:xfrm>
        </p:grpSpPr>
        <p:pic>
          <p:nvPicPr>
            <p:cNvPr id="1030" name="Picture 6" descr="Ser Humano | Mind Ma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815" y="3269096"/>
              <a:ext cx="1590061" cy="218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8259250" y="2218443"/>
              <a:ext cx="319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atin typeface="Century Gothic" panose="020B0502020202020204" pitchFamily="34" charset="0"/>
                </a:rPr>
                <a:t>Ciudadano </a:t>
              </a:r>
            </a:p>
            <a:p>
              <a:pPr algn="ctr"/>
              <a:r>
                <a:rPr lang="es-MX" sz="2400" b="1" dirty="0">
                  <a:latin typeface="Century Gothic" panose="020B0502020202020204" pitchFamily="34" charset="0"/>
                </a:rPr>
                <a:t>digital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661842" y="3552492"/>
              <a:ext cx="1567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>
                  <a:latin typeface="Century Gothic" panose="020B0502020202020204" pitchFamily="34" charset="0"/>
                </a:rPr>
                <a:t>D. Económica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626906" y="4482957"/>
              <a:ext cx="1567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>
                  <a:latin typeface="Century Gothic" panose="020B0502020202020204" pitchFamily="34" charset="0"/>
                </a:rPr>
                <a:t>D. Civil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661842" y="4998215"/>
              <a:ext cx="1567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>
                  <a:latin typeface="Century Gothic" panose="020B0502020202020204" pitchFamily="34" charset="0"/>
                </a:rPr>
                <a:t>D. Cultural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626906" y="4019568"/>
              <a:ext cx="1567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>
                  <a:latin typeface="Century Gothic" panose="020B0502020202020204" pitchFamily="34" charset="0"/>
                </a:rPr>
                <a:t>D. Política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 rot="16200000">
            <a:off x="-1165099" y="3746250"/>
            <a:ext cx="37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Plataformas Tecnológicas </a:t>
            </a:r>
          </a:p>
        </p:txBody>
      </p:sp>
      <p:sp>
        <p:nvSpPr>
          <p:cNvPr id="29" name="CuadroTexto 28"/>
          <p:cNvSpPr txBox="1"/>
          <p:nvPr/>
        </p:nvSpPr>
        <p:spPr>
          <a:xfrm rot="16200000">
            <a:off x="4098623" y="3800442"/>
            <a:ext cx="37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DESINFORMACIÓN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F3ED97-1F2E-1035-1A57-75DFEBB35AC8}"/>
              </a:ext>
            </a:extLst>
          </p:cNvPr>
          <p:cNvSpPr txBox="1"/>
          <p:nvPr/>
        </p:nvSpPr>
        <p:spPr>
          <a:xfrm>
            <a:off x="1869267" y="5168027"/>
            <a:ext cx="156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latin typeface="Century Gothic" panose="020B0502020202020204" pitchFamily="34" charset="0"/>
              </a:rPr>
              <a:t>D. Social</a:t>
            </a:r>
          </a:p>
        </p:txBody>
      </p:sp>
    </p:spTree>
    <p:extLst>
      <p:ext uri="{BB962C8B-B14F-4D97-AF65-F5344CB8AC3E}">
        <p14:creationId xmlns:p14="http://schemas.microsoft.com/office/powerpoint/2010/main" val="378032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377932"/>
            <a:chOff x="221816" y="147783"/>
            <a:chExt cx="12122584" cy="1377932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64B4B7-08DD-EEED-FBDD-26EE89F317FD}"/>
              </a:ext>
            </a:extLst>
          </p:cNvPr>
          <p:cNvSpPr txBox="1"/>
          <p:nvPr/>
        </p:nvSpPr>
        <p:spPr>
          <a:xfrm>
            <a:off x="6677122" y="2504049"/>
            <a:ext cx="4830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1ra etapa </a:t>
            </a:r>
          </a:p>
          <a:p>
            <a:r>
              <a:rPr lang="es-MX" dirty="0"/>
              <a:t>Análisis bibliométrico</a:t>
            </a:r>
          </a:p>
          <a:p>
            <a:endParaRPr lang="es-MX" dirty="0"/>
          </a:p>
          <a:p>
            <a:r>
              <a:rPr lang="es-MX" dirty="0"/>
              <a:t>2da etapa</a:t>
            </a:r>
          </a:p>
          <a:p>
            <a:r>
              <a:rPr lang="es-MX" dirty="0"/>
              <a:t>Etnografía virtual </a:t>
            </a:r>
          </a:p>
          <a:p>
            <a:r>
              <a:rPr lang="es-MX" dirty="0"/>
              <a:t>Aplicación de encuestas</a:t>
            </a:r>
          </a:p>
          <a:p>
            <a:r>
              <a:rPr lang="es-MX" dirty="0"/>
              <a:t>Generación de un modelo de comportamiento</a:t>
            </a:r>
          </a:p>
          <a:p>
            <a:endParaRPr lang="es-MX" dirty="0"/>
          </a:p>
          <a:p>
            <a:r>
              <a:rPr lang="es-MX" dirty="0"/>
              <a:t>3ra etapa </a:t>
            </a:r>
          </a:p>
          <a:p>
            <a:r>
              <a:rPr lang="es-MX" dirty="0"/>
              <a:t>Innovación </a:t>
            </a:r>
          </a:p>
          <a:p>
            <a:r>
              <a:rPr lang="es-MX" dirty="0"/>
              <a:t>Validación de prototipo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973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377932"/>
            <a:chOff x="221816" y="147783"/>
            <a:chExt cx="12122584" cy="1377932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  <a:p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ESPERADOS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3648F-CF62-9152-82F2-40CE9A8A5B66}"/>
              </a:ext>
            </a:extLst>
          </p:cNvPr>
          <p:cNvSpPr txBox="1"/>
          <p:nvPr/>
        </p:nvSpPr>
        <p:spPr>
          <a:xfrm>
            <a:off x="482600" y="2255738"/>
            <a:ext cx="11233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1" dirty="0">
                <a:latin typeface="Century Gothic" panose="020B0502020202020204" pitchFamily="34" charset="0"/>
              </a:rPr>
              <a:t>INNOVACIÓN TECNOLÓGICA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Atender la problemática de la desinformación con una herramienta tecnológica innovadora, más allá de verificadores manuales y alfabetización informacional.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Generar un sistema que atienda no solo </a:t>
            </a:r>
            <a:r>
              <a:rPr lang="es-MX" dirty="0" err="1">
                <a:latin typeface="Century Gothic" panose="020B0502020202020204" pitchFamily="34" charset="0"/>
              </a:rPr>
              <a:t>fake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dirty="0" err="1">
                <a:latin typeface="Century Gothic" panose="020B0502020202020204" pitchFamily="34" charset="0"/>
              </a:rPr>
              <a:t>news</a:t>
            </a:r>
            <a:r>
              <a:rPr lang="es-MX" dirty="0">
                <a:latin typeface="Century Gothic" panose="020B0502020202020204" pitchFamily="34" charset="0"/>
              </a:rPr>
              <a:t>.</a:t>
            </a:r>
          </a:p>
          <a:p>
            <a:pPr algn="l"/>
            <a:endParaRPr lang="es-MX" dirty="0">
              <a:latin typeface="Century Gothic" panose="020B0502020202020204" pitchFamily="34" charset="0"/>
            </a:endParaRPr>
          </a:p>
          <a:p>
            <a:pPr algn="l"/>
            <a:r>
              <a:rPr lang="es-MX" b="1" dirty="0">
                <a:latin typeface="Century Gothic" panose="020B0502020202020204" pitchFamily="34" charset="0"/>
              </a:rPr>
              <a:t>SOCIALES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Brindar una herramienta a los mexicanos para acceder a información veraz en Internet que les permita ejercer plenamente sus derechos ciudadanos.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Contribuir a la lucha contra la desinformación fortaleciendo la democracia y a las instituciones (ciencia, gobierno…).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Hacer de Internet un espacio más cívico, democrático y seguro.</a:t>
            </a:r>
          </a:p>
          <a:p>
            <a:pPr algn="l"/>
            <a:endParaRPr lang="es-MX" dirty="0">
              <a:latin typeface="Century Gothic" panose="020B0502020202020204" pitchFamily="34" charset="0"/>
            </a:endParaRPr>
          </a:p>
          <a:p>
            <a:pPr algn="l"/>
            <a:r>
              <a:rPr lang="es-MX" b="1" dirty="0">
                <a:latin typeface="Century Gothic" panose="020B0502020202020204" pitchFamily="34" charset="0"/>
              </a:rPr>
              <a:t>MERCADO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Contribuir a un clima de certidumbre para la toma de decisiones de las organizaciones</a:t>
            </a:r>
          </a:p>
          <a:p>
            <a:pPr algn="l"/>
            <a:r>
              <a:rPr lang="es-MX" dirty="0">
                <a:latin typeface="Century Gothic" panose="020B0502020202020204" pitchFamily="34" charset="0"/>
              </a:rPr>
              <a:t>Casos Trump y </a:t>
            </a:r>
            <a:r>
              <a:rPr lang="es-MX" dirty="0" err="1">
                <a:latin typeface="Century Gothic" panose="020B0502020202020204" pitchFamily="34" charset="0"/>
              </a:rPr>
              <a:t>GameStop</a:t>
            </a:r>
            <a:endParaRPr lang="es-MX" dirty="0">
              <a:latin typeface="Century Gothic" panose="020B0502020202020204" pitchFamily="34" charset="0"/>
            </a:endParaRPr>
          </a:p>
          <a:p>
            <a:pPr algn="l"/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17353" y="1263296"/>
            <a:ext cx="1114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DESINFORMACIÓN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Gabriela González Pureco – Doctorado en Gestión Tecnológica e Innovación – (1°)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D7827F-FD92-A9DF-5411-46F4061365C9}"/>
              </a:ext>
            </a:extLst>
          </p:cNvPr>
          <p:cNvSpPr txBox="1"/>
          <p:nvPr/>
        </p:nvSpPr>
        <p:spPr>
          <a:xfrm>
            <a:off x="617353" y="1898933"/>
            <a:ext cx="11013293" cy="454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 err="1">
                <a:latin typeface="Century Gothic" panose="020B0502020202020204" pitchFamily="34" charset="0"/>
              </a:rPr>
              <a:t>Dentzel</a:t>
            </a:r>
            <a:r>
              <a:rPr lang="es-MX" sz="1200" dirty="0">
                <a:latin typeface="Century Gothic" panose="020B0502020202020204" pitchFamily="34" charset="0"/>
              </a:rPr>
              <a:t>, Z. (2014). </a:t>
            </a:r>
            <a:r>
              <a:rPr lang="es-MX" sz="1200" i="1" dirty="0" err="1">
                <a:latin typeface="Century Gothic" panose="020B0502020202020204" pitchFamily="34" charset="0"/>
              </a:rPr>
              <a:t>C@mbio</a:t>
            </a:r>
            <a:r>
              <a:rPr lang="es-MX" sz="1200" i="1" dirty="0">
                <a:latin typeface="Century Gothic" panose="020B0502020202020204" pitchFamily="34" charset="0"/>
              </a:rPr>
              <a:t>: 19 ensayos clave acerca de cómo Internet está cambiando nuestras vidas</a:t>
            </a:r>
            <a:r>
              <a:rPr lang="es-MX" sz="1200" dirty="0">
                <a:latin typeface="Century Gothic" panose="020B0502020202020204" pitchFamily="34" charset="0"/>
              </a:rPr>
              <a:t>. </a:t>
            </a:r>
            <a:r>
              <a:rPr lang="es-MX" sz="1200" dirty="0" err="1">
                <a:latin typeface="Century Gothic" panose="020B0502020202020204" pitchFamily="34" charset="0"/>
              </a:rPr>
              <a:t>OpenMind</a:t>
            </a:r>
            <a:r>
              <a:rPr lang="es-MX" sz="1200" dirty="0">
                <a:latin typeface="Century Gothic" panose="020B0502020202020204" pitchFamily="34" charset="0"/>
              </a:rPr>
              <a:t>. </a:t>
            </a:r>
            <a:r>
              <a:rPr lang="es-MX" sz="1200" dirty="0">
                <a:latin typeface="Century Gothic" panose="020B0502020202020204" pitchFamily="34" charset="0"/>
                <a:hlinkClick r:id="rId9"/>
              </a:rPr>
              <a:t>https://www.bbvaopenmind.com/articulos/el-impacto-de-internet-en-la-vida-diaria/</a:t>
            </a:r>
            <a:endParaRPr lang="es-MX" sz="1200" dirty="0">
              <a:latin typeface="Century Gothic" panose="020B0502020202020204" pitchFamily="34" charset="0"/>
            </a:endParaRPr>
          </a:p>
          <a:p>
            <a:endParaRPr lang="es-MX" sz="1200" dirty="0">
              <a:latin typeface="Century Gothic" panose="020B0502020202020204" pitchFamily="34" charset="0"/>
            </a:endParaRPr>
          </a:p>
          <a:p>
            <a:r>
              <a:rPr lang="es-MX" sz="1200" dirty="0" err="1">
                <a:latin typeface="Century Gothic" panose="020B0502020202020204" pitchFamily="34" charset="0"/>
              </a:rPr>
              <a:t>Ferraris</a:t>
            </a:r>
            <a:r>
              <a:rPr lang="es-MX" sz="1200" dirty="0">
                <a:latin typeface="Century Gothic" panose="020B0502020202020204" pitchFamily="34" charset="0"/>
              </a:rPr>
              <a:t>, </a:t>
            </a:r>
            <a:r>
              <a:rPr lang="es-MX" sz="1200" dirty="0" err="1">
                <a:latin typeface="Century Gothic" panose="020B0502020202020204" pitchFamily="34" charset="0"/>
              </a:rPr>
              <a:t>Maurizio</a:t>
            </a:r>
            <a:r>
              <a:rPr lang="es-MX" sz="1200" dirty="0">
                <a:latin typeface="Century Gothic" panose="020B0502020202020204" pitchFamily="34" charset="0"/>
              </a:rPr>
              <a:t>. </a:t>
            </a:r>
            <a:r>
              <a:rPr lang="es-MX" sz="1200" i="1" dirty="0">
                <a:latin typeface="Century Gothic" panose="020B0502020202020204" pitchFamily="34" charset="0"/>
              </a:rPr>
              <a:t>Posverdad y otros enigmas</a:t>
            </a:r>
            <a:r>
              <a:rPr lang="es-MX" sz="1200" dirty="0">
                <a:latin typeface="Century Gothic" panose="020B0502020202020204" pitchFamily="34" charset="0"/>
              </a:rPr>
              <a:t>, Alianza, Madrid, España, 2019.</a:t>
            </a:r>
          </a:p>
          <a:p>
            <a:endParaRPr lang="es-MX" sz="1200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entury Gothic" panose="020B0502020202020204" pitchFamily="34" charset="0"/>
              </a:rPr>
              <a:t>‌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Hu, X., Xiong, X., Wu, Y., Shi, M., Wei, P., &amp; Ma, C. (2023). A Hybrid Clustered SFLA-PSO algorithm for optimizing the timely and real-time rumor refutations in Online Social Networks. </a:t>
            </a:r>
            <a:r>
              <a:rPr lang="en-US" sz="12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Systems with Applications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212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118638. </a:t>
            </a:r>
            <a:r>
              <a:rPr lang="es-MX" sz="12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https://doi.org/10.1016/j.eswa.2022.118638</a:t>
            </a:r>
            <a:endParaRPr lang="es-MX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200" dirty="0" err="1">
                <a:latin typeface="Century Gothic" panose="020B0502020202020204" pitchFamily="34" charset="0"/>
              </a:rPr>
              <a:t>First</a:t>
            </a:r>
            <a:r>
              <a:rPr lang="es-MX" sz="1200" dirty="0">
                <a:latin typeface="Century Gothic" panose="020B0502020202020204" pitchFamily="34" charset="0"/>
              </a:rPr>
              <a:t> Draft, “</a:t>
            </a:r>
            <a:r>
              <a:rPr lang="es-MX" sz="1200" dirty="0" err="1">
                <a:latin typeface="Century Gothic" panose="020B0502020202020204" pitchFamily="34" charset="0"/>
              </a:rPr>
              <a:t>Misinformation</a:t>
            </a:r>
            <a:r>
              <a:rPr lang="es-MX" sz="1200" dirty="0">
                <a:latin typeface="Century Gothic" panose="020B0502020202020204" pitchFamily="34" charset="0"/>
              </a:rPr>
              <a:t> </a:t>
            </a:r>
            <a:r>
              <a:rPr lang="es-MX" sz="1200" dirty="0" err="1">
                <a:latin typeface="Century Gothic" panose="020B0502020202020204" pitchFamily="34" charset="0"/>
              </a:rPr>
              <a:t>markers</a:t>
            </a:r>
            <a:r>
              <a:rPr lang="es-MX" sz="1200" dirty="0">
                <a:latin typeface="Century Gothic" panose="020B0502020202020204" pitchFamily="34" charset="0"/>
              </a:rPr>
              <a:t>”, </a:t>
            </a:r>
            <a:r>
              <a:rPr lang="es-MX" sz="1200" i="1" dirty="0" err="1">
                <a:latin typeface="Century Gothic" panose="020B0502020202020204" pitchFamily="34" charset="0"/>
              </a:rPr>
              <a:t>Firs</a:t>
            </a:r>
            <a:r>
              <a:rPr lang="es-MX" sz="1200" i="1" dirty="0">
                <a:latin typeface="Century Gothic" panose="020B0502020202020204" pitchFamily="34" charset="0"/>
              </a:rPr>
              <a:t> Draft News,</a:t>
            </a:r>
            <a:r>
              <a:rPr lang="es-MX" sz="1200" dirty="0">
                <a:latin typeface="Century Gothic" panose="020B0502020202020204" pitchFamily="34" charset="0"/>
              </a:rPr>
              <a:t> 19 de mayo de 2021,</a:t>
            </a:r>
            <a:r>
              <a:rPr lang="es-MX" sz="1200" u="sng" dirty="0"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https://firstdraftnews.org/long-form-article/misinformation-markers-how-to-signpost-and-label-problematic-online-content/</a:t>
            </a:r>
            <a:endParaRPr lang="es-MX" sz="1200" u="sng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Shim</a:t>
            </a:r>
            <a:r>
              <a:rPr lang="es-MX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J.-S., Lee, Y., &amp; </a:t>
            </a:r>
            <a:r>
              <a:rPr lang="es-MX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Ahn</a:t>
            </a:r>
            <a:r>
              <a:rPr lang="es-MX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(2021). 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link2vec-based fake news detection model using web search results. 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Systems with Applications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184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115491. </a:t>
            </a:r>
            <a:r>
              <a:rPr lang="en-US" sz="12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https://doi.org/10.1016/j.eswa.2021.115491</a:t>
            </a: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Kim, G., &amp; Ko, Y. (2021). Effective fake news detection using graph and summarization techniques. </a:t>
            </a:r>
            <a:r>
              <a:rPr lang="es-MX" sz="12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</a:t>
            </a:r>
            <a:r>
              <a:rPr lang="es-MX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</a:t>
            </a:r>
            <a:r>
              <a:rPr lang="es-MX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es-MX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s-MX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</a:t>
            </a:r>
            <a:r>
              <a:rPr lang="es-MX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135–139. </a:t>
            </a:r>
            <a:r>
              <a:rPr lang="es-MX" sz="12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https://doi.org/10.1016/j.patrec.2021.07.020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l"/>
            <a:r>
              <a:rPr lang="en-US" sz="1200" b="0" i="0" dirty="0" err="1">
                <a:effectLst/>
                <a:latin typeface="Century Gothic" panose="020B0502020202020204" pitchFamily="34" charset="0"/>
              </a:rPr>
              <a:t>Mačiulienė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, M., &amp; </a:t>
            </a:r>
            <a:r>
              <a:rPr lang="en-US" sz="1200" b="0" i="0" dirty="0" err="1">
                <a:effectLst/>
                <a:latin typeface="Century Gothic" panose="020B0502020202020204" pitchFamily="34" charset="0"/>
              </a:rPr>
              <a:t>Skaržauskienė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, A. (2020). Building the capacities of civic tech communities through digital data analytics. </a:t>
            </a:r>
            <a:r>
              <a:rPr lang="en-US" sz="1200" b="0" i="1" dirty="0">
                <a:effectLst/>
                <a:latin typeface="Century Gothic" panose="020B0502020202020204" pitchFamily="34" charset="0"/>
              </a:rPr>
              <a:t>Journal of Innovation &amp; Knowledge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, </a:t>
            </a:r>
            <a:r>
              <a:rPr lang="en-US" sz="1200" b="0" i="1" dirty="0">
                <a:effectLst/>
                <a:latin typeface="Century Gothic" panose="020B0502020202020204" pitchFamily="34" charset="0"/>
              </a:rPr>
              <a:t>5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(4), 244–250. https://doi.org/10.1016/j.jik.2019.11.005</a:t>
            </a:r>
          </a:p>
          <a:p>
            <a:pPr algn="l"/>
            <a:r>
              <a:rPr lang="es-MX" sz="1200" b="0" i="0" dirty="0">
                <a:effectLst/>
                <a:latin typeface="Century Gothic" panose="020B0502020202020204" pitchFamily="34" charset="0"/>
              </a:rPr>
              <a:t>‌</a:t>
            </a:r>
            <a:endParaRPr lang="es-MX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‌</a:t>
            </a:r>
            <a:r>
              <a:rPr lang="es-MX" sz="1200" i="1" dirty="0">
                <a:latin typeface="Century Gothic" panose="020B0502020202020204" pitchFamily="34" charset="0"/>
              </a:rPr>
              <a:t>Las protestas y la desinformación – PEV</a:t>
            </a:r>
            <a:r>
              <a:rPr lang="es-MX" sz="1200" dirty="0">
                <a:latin typeface="Century Gothic" panose="020B0502020202020204" pitchFamily="34" charset="0"/>
              </a:rPr>
              <a:t>. (2020, </a:t>
            </a:r>
            <a:r>
              <a:rPr lang="es-MX" sz="1200" dirty="0" err="1">
                <a:latin typeface="Century Gothic" panose="020B0502020202020204" pitchFamily="34" charset="0"/>
              </a:rPr>
              <a:t>November</a:t>
            </a:r>
            <a:r>
              <a:rPr lang="es-MX" sz="1200" dirty="0">
                <a:latin typeface="Century Gothic" panose="020B0502020202020204" pitchFamily="34" charset="0"/>
              </a:rPr>
              <a:t> 18). Cide.edu. </a:t>
            </a:r>
            <a:r>
              <a:rPr lang="es-MX" sz="1200" dirty="0">
                <a:latin typeface="Century Gothic" panose="020B0502020202020204" pitchFamily="34" charset="0"/>
                <a:hlinkClick r:id="rId14"/>
              </a:rPr>
              <a:t>https://www.cide.edu/pev/2020/11/18/las-protestas-y-la-desinformacion/</a:t>
            </a:r>
            <a:endParaRPr lang="es-MX" sz="1200" dirty="0">
              <a:latin typeface="Century Gothic" panose="020B0502020202020204" pitchFamily="34" charset="0"/>
            </a:endParaRPr>
          </a:p>
          <a:p>
            <a:endParaRPr lang="es-MX" sz="1200" dirty="0">
              <a:latin typeface="Century Gothic" panose="020B0502020202020204" pitchFamily="34" charset="0"/>
            </a:endParaRPr>
          </a:p>
          <a:p>
            <a:r>
              <a:rPr lang="es-MX" sz="1200" dirty="0">
                <a:latin typeface="Century Gothic" panose="020B0502020202020204" pitchFamily="34" charset="0"/>
              </a:rPr>
              <a:t>Ramírez </a:t>
            </a:r>
            <a:r>
              <a:rPr lang="es-MX" sz="1200" dirty="0" err="1">
                <a:latin typeface="Century Gothic" panose="020B0502020202020204" pitchFamily="34" charset="0"/>
              </a:rPr>
              <a:t>Sáiz</a:t>
            </a:r>
            <a:r>
              <a:rPr lang="es-MX" sz="1200" dirty="0">
                <a:latin typeface="Century Gothic" panose="020B0502020202020204" pitchFamily="34" charset="0"/>
              </a:rPr>
              <a:t>, J. M. (2012). Dimensiones constitutivas y ejes estructurales de la ciudadanía. Estudios Políticos (México), 26, 11–36. https://www.scielo.org.mx/scielo.php?script=sci_arttext&amp;pid=S0185-16162012000200002</a:t>
            </a:r>
          </a:p>
          <a:p>
            <a:endParaRPr lang="es-MX" sz="1200" dirty="0">
              <a:latin typeface="Century Gothic" panose="020B0502020202020204" pitchFamily="34" charset="0"/>
            </a:endParaRPr>
          </a:p>
          <a:p>
            <a:r>
              <a:rPr lang="es-MX" sz="1200" dirty="0">
                <a:latin typeface="Century Gothic" panose="020B0502020202020204" pitchFamily="3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2212150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1593</Words>
  <Application>Microsoft Office PowerPoint</Application>
  <PresentationFormat>Panorámica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Mike V</cp:lastModifiedBy>
  <cp:revision>63</cp:revision>
  <dcterms:created xsi:type="dcterms:W3CDTF">2020-09-22T18:49:23Z</dcterms:created>
  <dcterms:modified xsi:type="dcterms:W3CDTF">2023-05-30T00:42:37Z</dcterms:modified>
</cp:coreProperties>
</file>