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60" r:id="rId19"/>
    <p:sldId id="263" r:id="rId20"/>
    <p:sldId id="264" r:id="rId21"/>
    <p:sldId id="261" r:id="rId22"/>
    <p:sldId id="26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43ED0E-D459-48E9-B345-FF0DA443E127}" v="13" dt="2023-05-30T05:12:56.591"/>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828428F-25AF-43AB-9EC6-EF28B315FA27}" type="datetimeFigureOut">
              <a:rPr lang="es-MX" smtClean="0"/>
              <a:t>29/05/2023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9668CE3-57B7-413C-8418-4CC054442291}" type="slidenum">
              <a:rPr lang="es-MX" smtClean="0"/>
              <a:t>‹Nº›</a:t>
            </a:fld>
            <a:endParaRPr lang="es-MX"/>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2554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828428F-25AF-43AB-9EC6-EF28B315FA27}" type="datetimeFigureOut">
              <a:rPr lang="es-MX" smtClean="0"/>
              <a:t>29/05/2023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9668CE3-57B7-413C-8418-4CC054442291}" type="slidenum">
              <a:rPr lang="es-MX" smtClean="0"/>
              <a:t>‹Nº›</a:t>
            </a:fld>
            <a:endParaRPr lang="es-MX"/>
          </a:p>
        </p:txBody>
      </p:sp>
    </p:spTree>
    <p:extLst>
      <p:ext uri="{BB962C8B-B14F-4D97-AF65-F5344CB8AC3E}">
        <p14:creationId xmlns:p14="http://schemas.microsoft.com/office/powerpoint/2010/main" val="25719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828428F-25AF-43AB-9EC6-EF28B315FA27}" type="datetimeFigureOut">
              <a:rPr lang="es-MX" smtClean="0"/>
              <a:t>29/05/2023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9668CE3-57B7-413C-8418-4CC054442291}" type="slidenum">
              <a:rPr lang="es-MX" smtClean="0"/>
              <a:t>‹Nº›</a:t>
            </a:fld>
            <a:endParaRPr lang="es-MX"/>
          </a:p>
        </p:txBody>
      </p:sp>
    </p:spTree>
    <p:extLst>
      <p:ext uri="{BB962C8B-B14F-4D97-AF65-F5344CB8AC3E}">
        <p14:creationId xmlns:p14="http://schemas.microsoft.com/office/powerpoint/2010/main" val="4185707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828428F-25AF-43AB-9EC6-EF28B315FA27}" type="datetimeFigureOut">
              <a:rPr lang="es-MX" smtClean="0"/>
              <a:t>29/05/2023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9668CE3-57B7-413C-8418-4CC054442291}" type="slidenum">
              <a:rPr lang="es-MX" smtClean="0"/>
              <a:t>‹Nº›</a:t>
            </a:fld>
            <a:endParaRPr lang="es-MX"/>
          </a:p>
        </p:txBody>
      </p:sp>
    </p:spTree>
    <p:extLst>
      <p:ext uri="{BB962C8B-B14F-4D97-AF65-F5344CB8AC3E}">
        <p14:creationId xmlns:p14="http://schemas.microsoft.com/office/powerpoint/2010/main" val="3210735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828428F-25AF-43AB-9EC6-EF28B315FA27}" type="datetimeFigureOut">
              <a:rPr lang="es-MX" smtClean="0"/>
              <a:t>29/05/2023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9668CE3-57B7-413C-8418-4CC054442291}" type="slidenum">
              <a:rPr lang="es-MX" smtClean="0"/>
              <a:t>‹Nº›</a:t>
            </a:fld>
            <a:endParaRPr lang="es-MX"/>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8457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828428F-25AF-43AB-9EC6-EF28B315FA27}" type="datetimeFigureOut">
              <a:rPr lang="es-MX" smtClean="0"/>
              <a:t>29/05/2023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9668CE3-57B7-413C-8418-4CC054442291}" type="slidenum">
              <a:rPr lang="es-MX" smtClean="0"/>
              <a:t>‹Nº›</a:t>
            </a:fld>
            <a:endParaRPr lang="es-MX"/>
          </a:p>
        </p:txBody>
      </p:sp>
    </p:spTree>
    <p:extLst>
      <p:ext uri="{BB962C8B-B14F-4D97-AF65-F5344CB8AC3E}">
        <p14:creationId xmlns:p14="http://schemas.microsoft.com/office/powerpoint/2010/main" val="4174452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5"/>
            <a:ext cx="4937760" cy="32867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2867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828428F-25AF-43AB-9EC6-EF28B315FA27}" type="datetimeFigureOut">
              <a:rPr lang="es-MX" smtClean="0"/>
              <a:t>29/05/2023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9668CE3-57B7-413C-8418-4CC054442291}" type="slidenum">
              <a:rPr lang="es-MX" smtClean="0"/>
              <a:t>‹Nº›</a:t>
            </a:fld>
            <a:endParaRPr lang="es-MX"/>
          </a:p>
        </p:txBody>
      </p:sp>
    </p:spTree>
    <p:extLst>
      <p:ext uri="{BB962C8B-B14F-4D97-AF65-F5344CB8AC3E}">
        <p14:creationId xmlns:p14="http://schemas.microsoft.com/office/powerpoint/2010/main" val="841049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828428F-25AF-43AB-9EC6-EF28B315FA27}" type="datetimeFigureOut">
              <a:rPr lang="es-MX" smtClean="0"/>
              <a:t>29/05/2023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9668CE3-57B7-413C-8418-4CC054442291}" type="slidenum">
              <a:rPr lang="es-MX" smtClean="0"/>
              <a:t>‹Nº›</a:t>
            </a:fld>
            <a:endParaRPr lang="es-MX"/>
          </a:p>
        </p:txBody>
      </p:sp>
    </p:spTree>
    <p:extLst>
      <p:ext uri="{BB962C8B-B14F-4D97-AF65-F5344CB8AC3E}">
        <p14:creationId xmlns:p14="http://schemas.microsoft.com/office/powerpoint/2010/main" val="4193670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828428F-25AF-43AB-9EC6-EF28B315FA27}" type="datetimeFigureOut">
              <a:rPr lang="es-MX" smtClean="0"/>
              <a:t>29/05/2023</a:t>
            </a:fld>
            <a:endParaRPr lang="es-MX"/>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MX"/>
          </a:p>
        </p:txBody>
      </p:sp>
      <p:sp>
        <p:nvSpPr>
          <p:cNvPr id="9" name="Slide Number Placeholder 8"/>
          <p:cNvSpPr>
            <a:spLocks noGrp="1"/>
          </p:cNvSpPr>
          <p:nvPr>
            <p:ph type="sldNum" sz="quarter" idx="12"/>
          </p:nvPr>
        </p:nvSpPr>
        <p:spPr/>
        <p:txBody>
          <a:bodyPr/>
          <a:lstStyle/>
          <a:p>
            <a:fld id="{39668CE3-57B7-413C-8418-4CC054442291}" type="slidenum">
              <a:rPr lang="es-MX" smtClean="0"/>
              <a:t>‹Nº›</a:t>
            </a:fld>
            <a:endParaRPr lang="es-MX"/>
          </a:p>
        </p:txBody>
      </p:sp>
    </p:spTree>
    <p:extLst>
      <p:ext uri="{BB962C8B-B14F-4D97-AF65-F5344CB8AC3E}">
        <p14:creationId xmlns:p14="http://schemas.microsoft.com/office/powerpoint/2010/main" val="751007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828428F-25AF-43AB-9EC6-EF28B315FA27}" type="datetimeFigureOut">
              <a:rPr lang="es-MX" smtClean="0"/>
              <a:t>29/05/2023</a:t>
            </a:fld>
            <a:endParaRPr lang="es-MX"/>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9668CE3-57B7-413C-8418-4CC054442291}" type="slidenum">
              <a:rPr lang="es-MX" smtClean="0"/>
              <a:t>‹Nº›</a:t>
            </a:fld>
            <a:endParaRPr lang="es-MX"/>
          </a:p>
        </p:txBody>
      </p:sp>
    </p:spTree>
    <p:extLst>
      <p:ext uri="{BB962C8B-B14F-4D97-AF65-F5344CB8AC3E}">
        <p14:creationId xmlns:p14="http://schemas.microsoft.com/office/powerpoint/2010/main" val="600226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828428F-25AF-43AB-9EC6-EF28B315FA27}" type="datetimeFigureOut">
              <a:rPr lang="es-MX" smtClean="0"/>
              <a:t>29/05/2023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9668CE3-57B7-413C-8418-4CC054442291}" type="slidenum">
              <a:rPr lang="es-MX" smtClean="0"/>
              <a:t>‹Nº›</a:t>
            </a:fld>
            <a:endParaRPr lang="es-MX"/>
          </a:p>
        </p:txBody>
      </p:sp>
    </p:spTree>
    <p:extLst>
      <p:ext uri="{BB962C8B-B14F-4D97-AF65-F5344CB8AC3E}">
        <p14:creationId xmlns:p14="http://schemas.microsoft.com/office/powerpoint/2010/main" val="2467098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828428F-25AF-43AB-9EC6-EF28B315FA27}" type="datetimeFigureOut">
              <a:rPr lang="es-MX" smtClean="0"/>
              <a:t>29/05/2023</a:t>
            </a:fld>
            <a:endParaRPr lang="es-MX"/>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MX"/>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9668CE3-57B7-413C-8418-4CC054442291}" type="slidenum">
              <a:rPr lang="es-MX" smtClean="0"/>
              <a:t>‹Nº›</a:t>
            </a:fld>
            <a:endParaRPr lang="es-MX"/>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1814443"/>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1">
            <a:extLst>
              <a:ext uri="{FF2B5EF4-FFF2-40B4-BE49-F238E27FC236}">
                <a16:creationId xmlns:a16="http://schemas.microsoft.com/office/drawing/2014/main" id="{314FD18A-AB53-4739-B45A-54345DBC66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E37471A4-AB46-88A0-405D-929E2EE88985}"/>
              </a:ext>
            </a:extLst>
          </p:cNvPr>
          <p:cNvSpPr>
            <a:spLocks noGrp="1"/>
          </p:cNvSpPr>
          <p:nvPr>
            <p:ph type="ctrTitle"/>
          </p:nvPr>
        </p:nvSpPr>
        <p:spPr>
          <a:xfrm>
            <a:off x="6730000" y="639097"/>
            <a:ext cx="4813072" cy="3686015"/>
          </a:xfrm>
        </p:spPr>
        <p:txBody>
          <a:bodyPr>
            <a:normAutofit/>
          </a:bodyPr>
          <a:lstStyle/>
          <a:p>
            <a:r>
              <a:rPr lang="es-MX" sz="5000"/>
              <a:t>Marketing Estratégico para la Compañía Folklórica de la UAQ</a:t>
            </a:r>
          </a:p>
        </p:txBody>
      </p:sp>
      <p:sp>
        <p:nvSpPr>
          <p:cNvPr id="3" name="Subtítulo 2">
            <a:extLst>
              <a:ext uri="{FF2B5EF4-FFF2-40B4-BE49-F238E27FC236}">
                <a16:creationId xmlns:a16="http://schemas.microsoft.com/office/drawing/2014/main" id="{6A00107F-B157-2510-3976-1A557B37537B}"/>
              </a:ext>
            </a:extLst>
          </p:cNvPr>
          <p:cNvSpPr>
            <a:spLocks noGrp="1"/>
          </p:cNvSpPr>
          <p:nvPr>
            <p:ph type="subTitle" idx="1"/>
          </p:nvPr>
        </p:nvSpPr>
        <p:spPr>
          <a:xfrm>
            <a:off x="6729999" y="4455621"/>
            <a:ext cx="4829101" cy="1238616"/>
          </a:xfrm>
        </p:spPr>
        <p:txBody>
          <a:bodyPr>
            <a:normAutofit/>
          </a:bodyPr>
          <a:lstStyle/>
          <a:p>
            <a:r>
              <a:rPr lang="es-MX">
                <a:solidFill>
                  <a:schemeClr val="tx1">
                    <a:lumMod val="85000"/>
                    <a:lumOff val="15000"/>
                  </a:schemeClr>
                </a:solidFill>
              </a:rPr>
              <a:t>M. En a. héctor selim córdoba rodríguez</a:t>
            </a:r>
          </a:p>
        </p:txBody>
      </p:sp>
      <p:sp>
        <p:nvSpPr>
          <p:cNvPr id="25" name="Rectangle 13">
            <a:extLst>
              <a:ext uri="{FF2B5EF4-FFF2-40B4-BE49-F238E27FC236}">
                <a16:creationId xmlns:a16="http://schemas.microsoft.com/office/drawing/2014/main" id="{6D1F86CF-4957-443C-95CD-55EDBF474D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3" y="321733"/>
            <a:ext cx="3057906" cy="3408237"/>
          </a:xfrm>
          <a:prstGeom prst="rect">
            <a:avLst/>
          </a:prstGeom>
          <a:solidFill>
            <a:srgbClr val="FFFFFF"/>
          </a:solidFill>
          <a:ln w="63500">
            <a:solidFill>
              <a:srgbClr val="3E6F7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n 4" descr="Logotipo, nombre de la empresa&#10;&#10;Descripción generada automáticamente">
            <a:extLst>
              <a:ext uri="{FF2B5EF4-FFF2-40B4-BE49-F238E27FC236}">
                <a16:creationId xmlns:a16="http://schemas.microsoft.com/office/drawing/2014/main" id="{47C11349-3FEC-BAC6-2C73-531668BF9C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336" y="633502"/>
            <a:ext cx="2784700" cy="2784700"/>
          </a:xfrm>
          <a:prstGeom prst="rect">
            <a:avLst/>
          </a:prstGeom>
        </p:spPr>
      </p:pic>
      <p:sp>
        <p:nvSpPr>
          <p:cNvPr id="27" name="Rectangle 15">
            <a:extLst>
              <a:ext uri="{FF2B5EF4-FFF2-40B4-BE49-F238E27FC236}">
                <a16:creationId xmlns:a16="http://schemas.microsoft.com/office/drawing/2014/main" id="{DD46447D-E15A-4C9F-94A4-B13A7CAA6E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12061" y="321733"/>
            <a:ext cx="2583939" cy="1955250"/>
          </a:xfrm>
          <a:prstGeom prst="rect">
            <a:avLst/>
          </a:prstGeom>
          <a:solidFill>
            <a:srgbClr val="E69B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7">
            <a:extLst>
              <a:ext uri="{FF2B5EF4-FFF2-40B4-BE49-F238E27FC236}">
                <a16:creationId xmlns:a16="http://schemas.microsoft.com/office/drawing/2014/main" id="{702A54B0-1049-4FF7-A6DE-206D325498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3" y="3879167"/>
            <a:ext cx="3057906" cy="213556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19">
            <a:extLst>
              <a:ext uri="{FF2B5EF4-FFF2-40B4-BE49-F238E27FC236}">
                <a16:creationId xmlns:a16="http://schemas.microsoft.com/office/drawing/2014/main" id="{BA69114D-6775-49E1-B296-37EC9D3EBD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28588" y="2451014"/>
            <a:ext cx="2567411" cy="3532765"/>
          </a:xfrm>
          <a:prstGeom prst="rect">
            <a:avLst/>
          </a:prstGeom>
          <a:solidFill>
            <a:srgbClr val="FFFFFF"/>
          </a:solidFill>
          <a:ln w="63500">
            <a:solidFill>
              <a:srgbClr val="3E6F76"/>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Imagen 6" descr="Imagen que contiene Logotipo&#10;&#10;Descripción generada automáticamente">
            <a:extLst>
              <a:ext uri="{FF2B5EF4-FFF2-40B4-BE49-F238E27FC236}">
                <a16:creationId xmlns:a16="http://schemas.microsoft.com/office/drawing/2014/main" id="{8696AD43-44AB-2AC9-5BA8-8E237E5D0A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64752" y="3069855"/>
            <a:ext cx="2295082" cy="2295082"/>
          </a:xfrm>
          <a:prstGeom prst="rect">
            <a:avLst/>
          </a:prstGeom>
        </p:spPr>
      </p:pic>
      <p:cxnSp>
        <p:nvCxnSpPr>
          <p:cNvPr id="22" name="Straight Connector 21">
            <a:extLst>
              <a:ext uri="{FF2B5EF4-FFF2-40B4-BE49-F238E27FC236}">
                <a16:creationId xmlns:a16="http://schemas.microsoft.com/office/drawing/2014/main" id="{9FC24296-DEE6-4F69-BC1A-3E8C5CFA83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05053" y="4343400"/>
            <a:ext cx="438912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67EFB4D5-FEAE-4398-96B2-A2CF120DEA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rgbClr val="E69B8E"/>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a:extLst>
              <a:ext uri="{FF2B5EF4-FFF2-40B4-BE49-F238E27FC236}">
                <a16:creationId xmlns:a16="http://schemas.microsoft.com/office/drawing/2014/main" id="{CC73361D-18EE-4561-AF2A-E0EC733E27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3E6F7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51336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CF6A02-507D-6A03-8D5F-95D9A5190D76}"/>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A11B7148-2E62-9444-ADA3-D7EFF15386BB}"/>
              </a:ext>
            </a:extLst>
          </p:cNvPr>
          <p:cNvSpPr>
            <a:spLocks noGrp="1"/>
          </p:cNvSpPr>
          <p:nvPr>
            <p:ph idx="1"/>
          </p:nvPr>
        </p:nvSpPr>
        <p:spPr/>
        <p:txBody>
          <a:bodyPr/>
          <a:lstStyle/>
          <a:p>
            <a:r>
              <a:rPr lang="es-ES_tradnl" sz="1800" dirty="0">
                <a:effectLst/>
                <a:latin typeface="Times New Roman" panose="02020603050405020304" pitchFamily="18" charset="0"/>
                <a:ea typeface="Times New Roman" panose="02020603050405020304" pitchFamily="18" charset="0"/>
              </a:rPr>
              <a:t>Ahora bien, cuando el marketing 3.0 es concebido, en el que se visualiza al consumidor como un ser integral y que por lo tanto tiene el potencial de </a:t>
            </a:r>
            <a:r>
              <a:rPr lang="es-ES_tradnl" sz="1800" dirty="0" err="1">
                <a:effectLst/>
                <a:latin typeface="Times New Roman" panose="02020603050405020304" pitchFamily="18" charset="0"/>
                <a:ea typeface="Times New Roman" panose="02020603050405020304" pitchFamily="18" charset="0"/>
              </a:rPr>
              <a:t>co-crear</a:t>
            </a:r>
            <a:r>
              <a:rPr lang="es-ES_tradnl" sz="1800" dirty="0">
                <a:effectLst/>
                <a:latin typeface="Times New Roman" panose="02020603050405020304" pitchFamily="18" charset="0"/>
                <a:ea typeface="Times New Roman" panose="02020603050405020304" pitchFamily="18" charset="0"/>
              </a:rPr>
              <a:t> el producto conjuntamente con la empresa gracias al flujo de la información potenciado por el desarrollo de las tecnologías de la comunicación, el marketing cultural a la par se adapta en sus procesos, surgiendo así un modelo más completo de marketing para las artes.</a:t>
            </a:r>
          </a:p>
          <a:p>
            <a:r>
              <a:rPr lang="es-ES_tradnl" sz="1800" dirty="0">
                <a:effectLst/>
                <a:latin typeface="Times New Roman" panose="02020603050405020304" pitchFamily="18" charset="0"/>
                <a:ea typeface="Times New Roman" panose="02020603050405020304" pitchFamily="18" charset="0"/>
              </a:rPr>
              <a:t>Colbert y Cuadrado (2003), proponen en este modelo algo similar al modelo tradicional de marketing para las artes, pero enfatizando que la información del consumidor también debe de alinearse a su propia definición de misión, su visión y sus valores y a sus propios procesos administrativos. Además, tomar en cuenta que cada empresa es única y que, en un entorno cambiante, pueden las estrategias aplicadas para la empresa A no necesariamente ser funcionales para la empresa B. Dicho de otro modo, conserva la visión romántica de que un artista o un producto artístico raramente se comportará igual a otro. En la figura 3 se puede observar esta propuesta de modelo aumentado para las artes.</a:t>
            </a:r>
            <a:endParaRPr lang="es-MX" sz="1800" dirty="0">
              <a:effectLst/>
              <a:latin typeface="Times New Roman" panose="02020603050405020304" pitchFamily="18" charset="0"/>
              <a:ea typeface="Times New Roman" panose="02020603050405020304" pitchFamily="18" charset="0"/>
            </a:endParaRPr>
          </a:p>
          <a:p>
            <a:endParaRPr lang="es-MX"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50213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Imagen 1">
            <a:extLst>
              <a:ext uri="{FF2B5EF4-FFF2-40B4-BE49-F238E27FC236}">
                <a16:creationId xmlns:a16="http://schemas.microsoft.com/office/drawing/2014/main" id="{B8C54E5E-6552-A287-2029-CB3D950A79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658289" y="905933"/>
            <a:ext cx="8907426" cy="5039728"/>
          </a:xfrm>
          <a:prstGeom prst="rect">
            <a:avLst/>
          </a:prstGeom>
          <a:noFill/>
        </p:spPr>
      </p:pic>
    </p:spTree>
    <p:extLst>
      <p:ext uri="{BB962C8B-B14F-4D97-AF65-F5344CB8AC3E}">
        <p14:creationId xmlns:p14="http://schemas.microsoft.com/office/powerpoint/2010/main" val="3723278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40611B-B5AE-968D-1A6D-CE9AC17B6DC4}"/>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DC0CC5CD-D76C-3E2A-9EFC-0E051F653E93}"/>
              </a:ext>
            </a:extLst>
          </p:cNvPr>
          <p:cNvSpPr>
            <a:spLocks noGrp="1"/>
          </p:cNvSpPr>
          <p:nvPr>
            <p:ph idx="1"/>
          </p:nvPr>
        </p:nvSpPr>
        <p:spPr/>
        <p:txBody>
          <a:bodyPr/>
          <a:lstStyle/>
          <a:p>
            <a:r>
              <a:rPr lang="es-ES_tradnl" sz="1800" dirty="0">
                <a:effectLst/>
                <a:latin typeface="Times New Roman" panose="02020603050405020304" pitchFamily="18" charset="0"/>
                <a:ea typeface="Times New Roman" panose="02020603050405020304" pitchFamily="18" charset="0"/>
              </a:rPr>
              <a:t>Kotler (2017) menciona que la esencia del marketing 4.0 se establece en la identificación del recorrido del consumidor y la medición de métricas de productividad del marketing. Para esto, utiliza las llamadas 5 </a:t>
            </a:r>
            <a:r>
              <a:rPr lang="es-ES_tradnl" sz="1800" dirty="0" err="1">
                <a:effectLst/>
                <a:latin typeface="Times New Roman" panose="02020603050405020304" pitchFamily="18" charset="0"/>
                <a:ea typeface="Times New Roman" panose="02020603050405020304" pitchFamily="18" charset="0"/>
              </a:rPr>
              <a:t>A’s</a:t>
            </a:r>
            <a:r>
              <a:rPr lang="es-ES_tradnl" sz="1800" dirty="0">
                <a:effectLst/>
                <a:latin typeface="Times New Roman" panose="02020603050405020304" pitchFamily="18" charset="0"/>
                <a:ea typeface="Times New Roman" panose="02020603050405020304" pitchFamily="18" charset="0"/>
              </a:rPr>
              <a:t>, que generan un embudo de conversión que dirigen al consumidor desde el reconocimiento de la marca, hasta el acto de la compra, e incluso hasta el acto de la recompra y la fidelización, tal como lo muestra la Figura 4.</a:t>
            </a:r>
            <a:endParaRPr lang="es-MX"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92909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Imagen 1">
            <a:extLst>
              <a:ext uri="{FF2B5EF4-FFF2-40B4-BE49-F238E27FC236}">
                <a16:creationId xmlns:a16="http://schemas.microsoft.com/office/drawing/2014/main" id="{9F5AC441-900B-A658-9A61-59402CFBA8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467088" y="905933"/>
            <a:ext cx="9289827" cy="5039728"/>
          </a:xfrm>
          <a:prstGeom prst="rect">
            <a:avLst/>
          </a:prstGeom>
          <a:noFill/>
        </p:spPr>
      </p:pic>
    </p:spTree>
    <p:extLst>
      <p:ext uri="{BB962C8B-B14F-4D97-AF65-F5344CB8AC3E}">
        <p14:creationId xmlns:p14="http://schemas.microsoft.com/office/powerpoint/2010/main" val="3433549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DF6E42-24FD-42E8-24A4-8EA6C9F74202}"/>
              </a:ext>
            </a:extLst>
          </p:cNvPr>
          <p:cNvSpPr>
            <a:spLocks noGrp="1"/>
          </p:cNvSpPr>
          <p:nvPr>
            <p:ph type="title"/>
          </p:nvPr>
        </p:nvSpPr>
        <p:spPr/>
        <p:txBody>
          <a:bodyPr/>
          <a:lstStyle/>
          <a:p>
            <a:r>
              <a:rPr lang="es-MX" dirty="0"/>
              <a:t>Proceso del Marketing Estratégico.</a:t>
            </a:r>
          </a:p>
        </p:txBody>
      </p:sp>
      <p:sp>
        <p:nvSpPr>
          <p:cNvPr id="3" name="Marcador de contenido 2">
            <a:extLst>
              <a:ext uri="{FF2B5EF4-FFF2-40B4-BE49-F238E27FC236}">
                <a16:creationId xmlns:a16="http://schemas.microsoft.com/office/drawing/2014/main" id="{26041DF8-C741-AE25-2E5E-1554EBBE94FD}"/>
              </a:ext>
            </a:extLst>
          </p:cNvPr>
          <p:cNvSpPr>
            <a:spLocks noGrp="1"/>
          </p:cNvSpPr>
          <p:nvPr>
            <p:ph idx="1"/>
          </p:nvPr>
        </p:nvSpPr>
        <p:spPr/>
        <p:txBody>
          <a:bodyPr/>
          <a:lstStyle/>
          <a:p>
            <a:r>
              <a:rPr lang="es-MX" dirty="0"/>
              <a:t>Etapa 1. Análisis estratégico (aquí entran las 5C’s, Porter y SWOT que menciona):</a:t>
            </a:r>
          </a:p>
          <a:p>
            <a:r>
              <a:rPr lang="es-MX" dirty="0"/>
              <a:t>•	Análisis Externo. Mercado y Demanda</a:t>
            </a:r>
          </a:p>
          <a:p>
            <a:r>
              <a:rPr lang="es-MX" dirty="0"/>
              <a:t>•	Análisis del Entorno Competitivo</a:t>
            </a:r>
          </a:p>
          <a:p>
            <a:r>
              <a:rPr lang="es-MX" dirty="0"/>
              <a:t>•	Segmentación. Identificación y selección del público objetivo</a:t>
            </a:r>
          </a:p>
          <a:p>
            <a:r>
              <a:rPr lang="es-MX" dirty="0"/>
              <a:t>•	Comportamiento de compra de consumidores y clientes</a:t>
            </a:r>
          </a:p>
          <a:p>
            <a:endParaRPr lang="es-MX" dirty="0"/>
          </a:p>
        </p:txBody>
      </p:sp>
    </p:spTree>
    <p:extLst>
      <p:ext uri="{BB962C8B-B14F-4D97-AF65-F5344CB8AC3E}">
        <p14:creationId xmlns:p14="http://schemas.microsoft.com/office/powerpoint/2010/main" val="2746255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CFE926-C5A9-9DFA-3CD5-98ACFECC0E89}"/>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976E2442-A213-D313-7953-0E9CB6787070}"/>
              </a:ext>
            </a:extLst>
          </p:cNvPr>
          <p:cNvSpPr>
            <a:spLocks noGrp="1"/>
          </p:cNvSpPr>
          <p:nvPr>
            <p:ph idx="1"/>
          </p:nvPr>
        </p:nvSpPr>
        <p:spPr/>
        <p:txBody>
          <a:bodyPr>
            <a:normAutofit fontScale="85000" lnSpcReduction="20000"/>
          </a:bodyPr>
          <a:lstStyle/>
          <a:p>
            <a:r>
              <a:rPr lang="es-MX" dirty="0"/>
              <a:t>La Escuela de Negocios de Harvard propone el modelo de las 5 C’s para el análisis del mercado. Estas se describen a continuación:</a:t>
            </a:r>
          </a:p>
          <a:p>
            <a:r>
              <a:rPr lang="es-MX" dirty="0"/>
              <a:t>•	Consumidores (mercado). Estas se derivan en dos actividades; estudiar las necesidades del consumidor y el proceso de toma de decisiones.</a:t>
            </a:r>
          </a:p>
          <a:p>
            <a:r>
              <a:rPr lang="es-MX" dirty="0"/>
              <a:t>•	Contexto. Se deriva en el estudio de seis diferentes ambientes que pueden afectar la actividad empresarial. Estos son el ambiente demográfico, económico, socio-cultural, político-legal, tecnológico y natural.</a:t>
            </a:r>
          </a:p>
          <a:p>
            <a:r>
              <a:rPr lang="es-MX" dirty="0"/>
              <a:t>•	Compañía. En este se analiza la pertinencia y eficacia del modelo del negocio de la compañía y su estrategia competitiva, así como su ventaja competitiva.</a:t>
            </a:r>
          </a:p>
          <a:p>
            <a:r>
              <a:rPr lang="es-MX" dirty="0"/>
              <a:t>•	Colaboradores. Este es el estudio de empresas o personas que ayudan a que los esfuerzos de marketing de la compañía lleguen a los consumidores, como proveedores, distribuidores, vendedores, </a:t>
            </a:r>
            <a:r>
              <a:rPr lang="es-MX" dirty="0" err="1"/>
              <a:t>influencers</a:t>
            </a:r>
            <a:r>
              <a:rPr lang="es-MX" dirty="0"/>
              <a:t> y comunicadores, así como también compañías que venden productos complementarios. </a:t>
            </a:r>
          </a:p>
          <a:p>
            <a:r>
              <a:rPr lang="es-MX" dirty="0"/>
              <a:t>•	Competencia. Se estudian las compañías que ofrecen productos similares (competencia directa) o productos que satisfacen de igual manera la necesidad del consumidor (competencia indirecta). Se analiza de las otras compañías su modelo de negocio, ventaja competitiva y estrategias competitivas en comparación con las propias. </a:t>
            </a:r>
          </a:p>
          <a:p>
            <a:endParaRPr lang="es-MX" dirty="0"/>
          </a:p>
          <a:p>
            <a:endParaRPr lang="es-MX" dirty="0"/>
          </a:p>
        </p:txBody>
      </p:sp>
    </p:spTree>
    <p:extLst>
      <p:ext uri="{BB962C8B-B14F-4D97-AF65-F5344CB8AC3E}">
        <p14:creationId xmlns:p14="http://schemas.microsoft.com/office/powerpoint/2010/main" val="1498519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9EC211EE-2E33-9F08-89D1-7AB8BD70DF80}"/>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00B7AA59-537D-9219-52AB-48A2D88028E1}"/>
              </a:ext>
            </a:extLst>
          </p:cNvPr>
          <p:cNvSpPr>
            <a:spLocks noGrp="1"/>
          </p:cNvSpPr>
          <p:nvPr>
            <p:ph idx="1"/>
          </p:nvPr>
        </p:nvSpPr>
        <p:spPr/>
        <p:txBody>
          <a:bodyPr/>
          <a:lstStyle/>
          <a:p>
            <a:r>
              <a:rPr lang="es-MX" dirty="0"/>
              <a:t>Análisis interno. Diagnóstico</a:t>
            </a:r>
          </a:p>
          <a:p>
            <a:r>
              <a:rPr lang="es-MX" dirty="0"/>
              <a:t>Etapa 2. Planificación del MKT:</a:t>
            </a:r>
          </a:p>
          <a:p>
            <a:r>
              <a:rPr lang="es-MX" dirty="0"/>
              <a:t>•	Posicionamiento. Concepto, tipos y estrategias de elección del posicionamiento.</a:t>
            </a:r>
          </a:p>
          <a:p>
            <a:r>
              <a:rPr lang="es-MX" dirty="0"/>
              <a:t>•	Fijación de objetivos y estrategias de marketing</a:t>
            </a:r>
          </a:p>
          <a:p>
            <a:r>
              <a:rPr lang="es-MX" dirty="0"/>
              <a:t>•	Diseño del </a:t>
            </a:r>
            <a:r>
              <a:rPr lang="es-MX" dirty="0" err="1"/>
              <a:t>mix</a:t>
            </a:r>
            <a:r>
              <a:rPr lang="es-MX" dirty="0"/>
              <a:t> u oferta de marketing</a:t>
            </a:r>
          </a:p>
          <a:p>
            <a:r>
              <a:rPr lang="es-MX" dirty="0"/>
              <a:t>•	Marketing experiencial: Diseño de experiencia en el servicio.</a:t>
            </a:r>
          </a:p>
          <a:p>
            <a:endParaRPr lang="es-MX" dirty="0"/>
          </a:p>
        </p:txBody>
      </p:sp>
    </p:spTree>
    <p:extLst>
      <p:ext uri="{BB962C8B-B14F-4D97-AF65-F5344CB8AC3E}">
        <p14:creationId xmlns:p14="http://schemas.microsoft.com/office/powerpoint/2010/main" val="1250596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43A9DF-222C-5B0A-6A0F-06088BB1B4F6}"/>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E0CC1B30-76B5-9475-21DB-E25EB44F6179}"/>
              </a:ext>
            </a:extLst>
          </p:cNvPr>
          <p:cNvSpPr>
            <a:spLocks noGrp="1"/>
          </p:cNvSpPr>
          <p:nvPr>
            <p:ph idx="1"/>
          </p:nvPr>
        </p:nvSpPr>
        <p:spPr/>
        <p:txBody>
          <a:bodyPr/>
          <a:lstStyle/>
          <a:p>
            <a:r>
              <a:rPr lang="es-MX" dirty="0"/>
              <a:t>Etapa 3. Implementación del plan MKT</a:t>
            </a:r>
          </a:p>
          <a:p>
            <a:r>
              <a:rPr lang="es-MX" dirty="0"/>
              <a:t>Etapa 4. Control del plan del MKT</a:t>
            </a:r>
          </a:p>
        </p:txBody>
      </p:sp>
    </p:spTree>
    <p:extLst>
      <p:ext uri="{BB962C8B-B14F-4D97-AF65-F5344CB8AC3E}">
        <p14:creationId xmlns:p14="http://schemas.microsoft.com/office/powerpoint/2010/main" val="365059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844B62-FE8B-AC6F-1E95-F711E8429F2D}"/>
              </a:ext>
            </a:extLst>
          </p:cNvPr>
          <p:cNvSpPr>
            <a:spLocks noGrp="1"/>
          </p:cNvSpPr>
          <p:nvPr>
            <p:ph type="title"/>
          </p:nvPr>
        </p:nvSpPr>
        <p:spPr/>
        <p:txBody>
          <a:bodyPr/>
          <a:lstStyle/>
          <a:p>
            <a:r>
              <a:rPr lang="es-MX" dirty="0"/>
              <a:t>Metodología</a:t>
            </a:r>
          </a:p>
        </p:txBody>
      </p:sp>
      <p:sp>
        <p:nvSpPr>
          <p:cNvPr id="3" name="Marcador de contenido 2">
            <a:extLst>
              <a:ext uri="{FF2B5EF4-FFF2-40B4-BE49-F238E27FC236}">
                <a16:creationId xmlns:a16="http://schemas.microsoft.com/office/drawing/2014/main" id="{3F7E05B0-BF77-0CED-9EE3-5BA10F0333D6}"/>
              </a:ext>
            </a:extLst>
          </p:cNvPr>
          <p:cNvSpPr>
            <a:spLocks noGrp="1"/>
          </p:cNvSpPr>
          <p:nvPr>
            <p:ph idx="1"/>
          </p:nvPr>
        </p:nvSpPr>
        <p:spPr/>
        <p:txBody>
          <a:bodyPr>
            <a:normAutofit/>
          </a:bodyPr>
          <a:lstStyle/>
          <a:p>
            <a:pPr algn="just">
              <a:lnSpc>
                <a:spcPct val="150000"/>
              </a:lnSpc>
            </a:pPr>
            <a:r>
              <a:rPr lang="es-ES_tradnl" sz="2400" dirty="0">
                <a:effectLst/>
                <a:latin typeface="Times New Roman" panose="02020603050405020304" pitchFamily="18" charset="0"/>
                <a:ea typeface="Times New Roman" panose="02020603050405020304" pitchFamily="18" charset="0"/>
              </a:rPr>
              <a:t>Se utilizará una investigación de tipo transversal, en la que la unidad de análisis será la siguiente:</a:t>
            </a:r>
            <a:endParaRPr lang="es-MX" sz="24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2400" dirty="0">
                <a:effectLst/>
                <a:latin typeface="Times New Roman" panose="02020603050405020304" pitchFamily="18" charset="0"/>
                <a:ea typeface="Times New Roman" panose="02020603050405020304" pitchFamily="18" charset="0"/>
              </a:rPr>
              <a:t>Estudiantes de las diversas facultades presentes en el Campus Centro Histórico, Campus Centro Universitario, Campus Juriquilla, Campus Aeropuerto, Campus Corregidora de la Universidad Autónoma de Querétaro.</a:t>
            </a:r>
            <a:endParaRPr lang="es-MX" sz="2400" dirty="0">
              <a:effectLst/>
              <a:latin typeface="Times New Roman" panose="02020603050405020304" pitchFamily="18" charset="0"/>
              <a:ea typeface="Times New Roman" panose="02020603050405020304" pitchFamily="18" charset="0"/>
            </a:endParaRPr>
          </a:p>
          <a:p>
            <a:endParaRPr lang="es-MX" sz="2800" dirty="0"/>
          </a:p>
        </p:txBody>
      </p:sp>
    </p:spTree>
    <p:extLst>
      <p:ext uri="{BB962C8B-B14F-4D97-AF65-F5344CB8AC3E}">
        <p14:creationId xmlns:p14="http://schemas.microsoft.com/office/powerpoint/2010/main" val="1979671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4F9E23-219A-C154-739D-6532B55F00DE}"/>
              </a:ext>
            </a:extLst>
          </p:cNvPr>
          <p:cNvSpPr>
            <a:spLocks noGrp="1"/>
          </p:cNvSpPr>
          <p:nvPr>
            <p:ph type="title"/>
          </p:nvPr>
        </p:nvSpPr>
        <p:spPr>
          <a:xfrm>
            <a:off x="1066800" y="138545"/>
            <a:ext cx="10058400" cy="781396"/>
          </a:xfrm>
        </p:spPr>
        <p:txBody>
          <a:bodyPr/>
          <a:lstStyle/>
          <a:p>
            <a:r>
              <a:rPr lang="es-MX" dirty="0"/>
              <a:t>Variables y atributos de estudio:</a:t>
            </a:r>
          </a:p>
        </p:txBody>
      </p:sp>
      <p:graphicFrame>
        <p:nvGraphicFramePr>
          <p:cNvPr id="6" name="Marcador de contenido 5">
            <a:extLst>
              <a:ext uri="{FF2B5EF4-FFF2-40B4-BE49-F238E27FC236}">
                <a16:creationId xmlns:a16="http://schemas.microsoft.com/office/drawing/2014/main" id="{90977403-B6D7-D1D2-7934-F85CF083B122}"/>
              </a:ext>
            </a:extLst>
          </p:cNvPr>
          <p:cNvGraphicFramePr>
            <a:graphicFrameLocks noGrp="1"/>
          </p:cNvGraphicFramePr>
          <p:nvPr>
            <p:ph idx="1"/>
            <p:extLst>
              <p:ext uri="{D42A27DB-BD31-4B8C-83A1-F6EECF244321}">
                <p14:modId xmlns:p14="http://schemas.microsoft.com/office/powerpoint/2010/main" val="2880282797"/>
              </p:ext>
            </p:extLst>
          </p:nvPr>
        </p:nvGraphicFramePr>
        <p:xfrm>
          <a:off x="789709" y="919941"/>
          <a:ext cx="10612582" cy="5320670"/>
        </p:xfrm>
        <a:graphic>
          <a:graphicData uri="http://schemas.openxmlformats.org/drawingml/2006/table">
            <a:tbl>
              <a:tblPr firstRow="1" firstCol="1" bandRow="1">
                <a:tableStyleId>{5C22544A-7EE6-4342-B048-85BDC9FD1C3A}</a:tableStyleId>
              </a:tblPr>
              <a:tblGrid>
                <a:gridCol w="5306291">
                  <a:extLst>
                    <a:ext uri="{9D8B030D-6E8A-4147-A177-3AD203B41FA5}">
                      <a16:colId xmlns:a16="http://schemas.microsoft.com/office/drawing/2014/main" val="2443480819"/>
                    </a:ext>
                  </a:extLst>
                </a:gridCol>
                <a:gridCol w="5306291">
                  <a:extLst>
                    <a:ext uri="{9D8B030D-6E8A-4147-A177-3AD203B41FA5}">
                      <a16:colId xmlns:a16="http://schemas.microsoft.com/office/drawing/2014/main" val="330314475"/>
                    </a:ext>
                  </a:extLst>
                </a:gridCol>
              </a:tblGrid>
              <a:tr h="0">
                <a:tc>
                  <a:txBody>
                    <a:bodyPr/>
                    <a:lstStyle/>
                    <a:p>
                      <a:pPr algn="just">
                        <a:lnSpc>
                          <a:spcPct val="150000"/>
                        </a:lnSpc>
                      </a:pPr>
                      <a:r>
                        <a:rPr lang="es-ES_tradnl" sz="1800" kern="100" dirty="0">
                          <a:effectLst/>
                        </a:rPr>
                        <a:t>VARIABLE</a:t>
                      </a:r>
                      <a:endParaRPr lang="es-MX"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es-ES_tradnl" sz="1800" kern="100">
                          <a:effectLst/>
                        </a:rPr>
                        <a:t>ATRIBUTO</a:t>
                      </a:r>
                      <a:endParaRPr lang="es-MX" sz="1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31884441"/>
                  </a:ext>
                </a:extLst>
              </a:tr>
              <a:tr h="0">
                <a:tc>
                  <a:txBody>
                    <a:bodyPr/>
                    <a:lstStyle/>
                    <a:p>
                      <a:pPr algn="just">
                        <a:lnSpc>
                          <a:spcPct val="150000"/>
                        </a:lnSpc>
                      </a:pPr>
                      <a:r>
                        <a:rPr lang="es-ES_tradnl" sz="1800" kern="100">
                          <a:effectLst/>
                        </a:rPr>
                        <a:t>Sexo</a:t>
                      </a:r>
                      <a:endParaRPr lang="es-MX" sz="1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es-ES_tradnl" sz="1800" kern="100">
                          <a:effectLst/>
                        </a:rPr>
                        <a:t>Hombre, Mujer</a:t>
                      </a:r>
                      <a:endParaRPr lang="es-MX" sz="1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28374465"/>
                  </a:ext>
                </a:extLst>
              </a:tr>
              <a:tr h="0">
                <a:tc>
                  <a:txBody>
                    <a:bodyPr/>
                    <a:lstStyle/>
                    <a:p>
                      <a:pPr algn="just">
                        <a:lnSpc>
                          <a:spcPct val="150000"/>
                        </a:lnSpc>
                      </a:pPr>
                      <a:r>
                        <a:rPr lang="es-ES_tradnl" sz="1800" kern="100" dirty="0">
                          <a:effectLst/>
                        </a:rPr>
                        <a:t>Edad</a:t>
                      </a:r>
                      <a:endParaRPr lang="es-MX"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es-ES_tradnl" sz="1800" kern="100">
                          <a:effectLst/>
                        </a:rPr>
                        <a:t>Menos de 18, 18, 19, 20…29, más de 30.</a:t>
                      </a:r>
                      <a:endParaRPr lang="es-MX" sz="1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98008608"/>
                  </a:ext>
                </a:extLst>
              </a:tr>
              <a:tr h="0">
                <a:tc>
                  <a:txBody>
                    <a:bodyPr/>
                    <a:lstStyle/>
                    <a:p>
                      <a:pPr algn="just">
                        <a:lnSpc>
                          <a:spcPct val="150000"/>
                        </a:lnSpc>
                      </a:pPr>
                      <a:r>
                        <a:rPr lang="es-ES_tradnl" sz="1800" kern="100">
                          <a:effectLst/>
                        </a:rPr>
                        <a:t>Grado</a:t>
                      </a:r>
                      <a:endParaRPr lang="es-MX" sz="1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es-ES_tradnl" sz="1800" kern="100">
                          <a:effectLst/>
                        </a:rPr>
                        <a:t>1, 2, 3, ….. 10, 11, 12</a:t>
                      </a:r>
                      <a:endParaRPr lang="es-MX" sz="1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37147144"/>
                  </a:ext>
                </a:extLst>
              </a:tr>
              <a:tr h="0">
                <a:tc>
                  <a:txBody>
                    <a:bodyPr/>
                    <a:lstStyle/>
                    <a:p>
                      <a:pPr algn="just">
                        <a:lnSpc>
                          <a:spcPct val="150000"/>
                        </a:lnSpc>
                      </a:pPr>
                      <a:r>
                        <a:rPr lang="es-ES_tradnl" sz="1800" kern="100">
                          <a:effectLst/>
                        </a:rPr>
                        <a:t>Frecuencia de consumo de obras escénicas.</a:t>
                      </a:r>
                      <a:endParaRPr lang="es-MX" sz="1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es-ES_tradnl" sz="1800" kern="100">
                          <a:effectLst/>
                        </a:rPr>
                        <a:t>Menos de 1 vez al mes, 1 vez al mes, 1 vez a la semana, más de 1 vez a la semana.</a:t>
                      </a:r>
                      <a:endParaRPr lang="es-MX" sz="1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99753295"/>
                  </a:ext>
                </a:extLst>
              </a:tr>
              <a:tr h="0">
                <a:tc>
                  <a:txBody>
                    <a:bodyPr/>
                    <a:lstStyle/>
                    <a:p>
                      <a:pPr algn="just">
                        <a:lnSpc>
                          <a:spcPct val="150000"/>
                        </a:lnSpc>
                      </a:pPr>
                      <a:r>
                        <a:rPr lang="es-ES_tradnl" sz="1800" kern="100">
                          <a:effectLst/>
                        </a:rPr>
                        <a:t>Interés en obras escénicas folklóricas</a:t>
                      </a:r>
                      <a:endParaRPr lang="es-MX" sz="1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es-ES_tradnl" sz="1800" kern="100">
                          <a:effectLst/>
                        </a:rPr>
                        <a:t>No estoy interesado en lo absoluto, me interesan, Altamente interesado.</a:t>
                      </a:r>
                      <a:endParaRPr lang="es-MX" sz="1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30653637"/>
                  </a:ext>
                </a:extLst>
              </a:tr>
              <a:tr h="0">
                <a:tc>
                  <a:txBody>
                    <a:bodyPr/>
                    <a:lstStyle/>
                    <a:p>
                      <a:pPr algn="just">
                        <a:lnSpc>
                          <a:spcPct val="150000"/>
                        </a:lnSpc>
                      </a:pPr>
                      <a:r>
                        <a:rPr lang="es-ES_tradnl" sz="1800" kern="100">
                          <a:effectLst/>
                        </a:rPr>
                        <a:t>Características de las obras escénicas folklóricas de interés</a:t>
                      </a:r>
                      <a:endParaRPr lang="es-MX" sz="1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es-ES_tradnl" sz="1800" kern="100">
                          <a:effectLst/>
                        </a:rPr>
                        <a:t>Narrativa, duración, clasificación, plaza o lugar de distribución, </a:t>
                      </a:r>
                      <a:endParaRPr lang="es-MX" sz="1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98512930"/>
                  </a:ext>
                </a:extLst>
              </a:tr>
              <a:tr h="0">
                <a:tc>
                  <a:txBody>
                    <a:bodyPr/>
                    <a:lstStyle/>
                    <a:p>
                      <a:pPr algn="just">
                        <a:lnSpc>
                          <a:spcPct val="150000"/>
                        </a:lnSpc>
                      </a:pPr>
                      <a:r>
                        <a:rPr lang="es-ES_tradnl" sz="1800" kern="100">
                          <a:effectLst/>
                        </a:rPr>
                        <a:t>Precio máximo que está dispuesto a pagar</a:t>
                      </a:r>
                      <a:endParaRPr lang="es-MX" sz="1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es-ES_tradnl" sz="1800" kern="100" dirty="0">
                          <a:effectLst/>
                        </a:rPr>
                        <a:t>Menos de $100, $100, $200, $300, más de $300</a:t>
                      </a:r>
                      <a:endParaRPr lang="es-MX"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76060984"/>
                  </a:ext>
                </a:extLst>
              </a:tr>
              <a:tr h="0">
                <a:tc>
                  <a:txBody>
                    <a:bodyPr/>
                    <a:lstStyle/>
                    <a:p>
                      <a:pPr algn="just">
                        <a:lnSpc>
                          <a:spcPct val="150000"/>
                        </a:lnSpc>
                      </a:pPr>
                      <a:r>
                        <a:rPr lang="es-ES_tradnl" sz="1800" kern="100">
                          <a:effectLst/>
                        </a:rPr>
                        <a:t>Medio principal de comunicación y obtención de información</a:t>
                      </a:r>
                      <a:endParaRPr lang="es-MX" sz="1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es-ES_tradnl" sz="1800" kern="100">
                          <a:effectLst/>
                        </a:rPr>
                        <a:t>Facebook, Instagram, WhatsApp, etc.</a:t>
                      </a:r>
                      <a:endParaRPr lang="es-MX" sz="18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05435337"/>
                  </a:ext>
                </a:extLst>
              </a:tr>
              <a:tr h="0">
                <a:tc>
                  <a:txBody>
                    <a:bodyPr/>
                    <a:lstStyle/>
                    <a:p>
                      <a:pPr algn="just">
                        <a:lnSpc>
                          <a:spcPct val="150000"/>
                        </a:lnSpc>
                      </a:pPr>
                      <a:r>
                        <a:rPr lang="es-ES_tradnl" sz="1800" kern="100" dirty="0">
                          <a:effectLst/>
                        </a:rPr>
                        <a:t>Reconocimiento de la marca</a:t>
                      </a:r>
                      <a:endParaRPr lang="es-MX"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pPr>
                      <a:r>
                        <a:rPr lang="es-ES_tradnl" sz="1800" kern="100" dirty="0">
                          <a:effectLst/>
                        </a:rPr>
                        <a:t>Sí, no</a:t>
                      </a:r>
                      <a:endParaRPr lang="es-MX" sz="18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90571250"/>
                  </a:ext>
                </a:extLst>
              </a:tr>
            </a:tbl>
          </a:graphicData>
        </a:graphic>
      </p:graphicFrame>
    </p:spTree>
    <p:extLst>
      <p:ext uri="{BB962C8B-B14F-4D97-AF65-F5344CB8AC3E}">
        <p14:creationId xmlns:p14="http://schemas.microsoft.com/office/powerpoint/2010/main" val="2154377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30F7FE-29A7-7A9E-D7B7-07C8FB1781E0}"/>
              </a:ext>
            </a:extLst>
          </p:cNvPr>
          <p:cNvSpPr>
            <a:spLocks noGrp="1"/>
          </p:cNvSpPr>
          <p:nvPr>
            <p:ph type="title"/>
          </p:nvPr>
        </p:nvSpPr>
        <p:spPr/>
        <p:txBody>
          <a:bodyPr/>
          <a:lstStyle/>
          <a:p>
            <a:r>
              <a:rPr lang="es-MX" dirty="0"/>
              <a:t>Justificación:</a:t>
            </a:r>
          </a:p>
        </p:txBody>
      </p:sp>
      <p:sp>
        <p:nvSpPr>
          <p:cNvPr id="3" name="Marcador de contenido 2">
            <a:extLst>
              <a:ext uri="{FF2B5EF4-FFF2-40B4-BE49-F238E27FC236}">
                <a16:creationId xmlns:a16="http://schemas.microsoft.com/office/drawing/2014/main" id="{509096B1-6C62-9222-AD37-0FEBCC968304}"/>
              </a:ext>
            </a:extLst>
          </p:cNvPr>
          <p:cNvSpPr>
            <a:spLocks noGrp="1"/>
          </p:cNvSpPr>
          <p:nvPr>
            <p:ph idx="1"/>
          </p:nvPr>
        </p:nvSpPr>
        <p:spPr/>
        <p:txBody>
          <a:bodyPr>
            <a:normAutofit fontScale="92500"/>
          </a:bodyPr>
          <a:lstStyle/>
          <a:p>
            <a:pPr algn="just"/>
            <a:r>
              <a:rPr lang="es-ES_tradnl" sz="2800" dirty="0">
                <a:effectLst/>
                <a:latin typeface="Times New Roman" panose="02020603050405020304" pitchFamily="18" charset="0"/>
                <a:ea typeface="Times New Roman" panose="02020603050405020304" pitchFamily="18" charset="0"/>
              </a:rPr>
              <a:t>Con la presente tesis se beneficia a la Compañía Folklórica de la UAQ (CFUAQ); le proporciona las estrategias de marketing para hacerlo un proyecto autosostenible. También, se beneficia a la UAQ al desarrollar proyectos culturales sostenibles abonando a su objetivo de la difusión de la cultura. Así mismo, a los estudiantes universitarios y el público en general al adquirir conocimientos sobre la cultura popular queretana y mexicana en general. Además, esta tesis sentaría las bases para el diseño de productos culturales basados en estrategias de marketing que pueden impactar en el gremio artístico y por lo tanto en su desarrollo como industria (la industria cultural, creativa, etc.) y la mejora de sus condiciones económicas a futuro.</a:t>
            </a:r>
            <a:endParaRPr lang="es-MX" sz="2800" dirty="0">
              <a:effectLst/>
              <a:latin typeface="Times New Roman" panose="02020603050405020304" pitchFamily="18" charset="0"/>
              <a:ea typeface="Times New Roman" panose="02020603050405020304" pitchFamily="18" charset="0"/>
            </a:endParaRPr>
          </a:p>
          <a:p>
            <a:pPr algn="just"/>
            <a:endParaRPr lang="es-MX" sz="3200" dirty="0"/>
          </a:p>
        </p:txBody>
      </p:sp>
    </p:spTree>
    <p:extLst>
      <p:ext uri="{BB962C8B-B14F-4D97-AF65-F5344CB8AC3E}">
        <p14:creationId xmlns:p14="http://schemas.microsoft.com/office/powerpoint/2010/main" val="2498856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83A5EF-A480-9F32-976C-9FE9A0341387}"/>
              </a:ext>
            </a:extLst>
          </p:cNvPr>
          <p:cNvSpPr>
            <a:spLocks noGrp="1"/>
          </p:cNvSpPr>
          <p:nvPr>
            <p:ph type="title"/>
          </p:nvPr>
        </p:nvSpPr>
        <p:spPr/>
        <p:txBody>
          <a:bodyPr/>
          <a:lstStyle/>
          <a:p>
            <a:r>
              <a:rPr lang="es-MX" dirty="0"/>
              <a:t>Tamaño de la muestra: </a:t>
            </a:r>
            <a:br>
              <a:rPr lang="es-MX" dirty="0"/>
            </a:br>
            <a:endParaRPr lang="es-MX" dirty="0"/>
          </a:p>
        </p:txBody>
      </p:sp>
      <p:sp>
        <p:nvSpPr>
          <p:cNvPr id="3" name="Marcador de contenido 2">
            <a:extLst>
              <a:ext uri="{FF2B5EF4-FFF2-40B4-BE49-F238E27FC236}">
                <a16:creationId xmlns:a16="http://schemas.microsoft.com/office/drawing/2014/main" id="{E97B864C-7ECF-E739-A7E5-025789B9E93F}"/>
              </a:ext>
            </a:extLst>
          </p:cNvPr>
          <p:cNvSpPr>
            <a:spLocks noGrp="1"/>
          </p:cNvSpPr>
          <p:nvPr>
            <p:ph idx="1"/>
          </p:nvPr>
        </p:nvSpPr>
        <p:spPr/>
        <p:txBody>
          <a:bodyPr>
            <a:normAutofit/>
          </a:bodyPr>
          <a:lstStyle/>
          <a:p>
            <a:pPr algn="just">
              <a:lnSpc>
                <a:spcPct val="150000"/>
              </a:lnSpc>
            </a:pPr>
            <a:r>
              <a:rPr lang="es-ES_tradnl" sz="2800" dirty="0">
                <a:effectLst/>
                <a:latin typeface="Times New Roman" panose="02020603050405020304" pitchFamily="18" charset="0"/>
                <a:ea typeface="Times New Roman" panose="02020603050405020304" pitchFamily="18" charset="0"/>
              </a:rPr>
              <a:t>Se encuestará a 358 estudiantes con un tipo de muestreo no probabilístico y una técnica de obtención de datos de Bola de nieve.</a:t>
            </a:r>
            <a:endParaRPr lang="es-MX"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87359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C6A2D0-9E0C-0CC2-921E-CA817730D0DB}"/>
              </a:ext>
            </a:extLst>
          </p:cNvPr>
          <p:cNvSpPr>
            <a:spLocks noGrp="1"/>
          </p:cNvSpPr>
          <p:nvPr>
            <p:ph type="title"/>
          </p:nvPr>
        </p:nvSpPr>
        <p:spPr/>
        <p:txBody>
          <a:bodyPr/>
          <a:lstStyle/>
          <a:p>
            <a:r>
              <a:rPr lang="es-MX" dirty="0"/>
              <a:t>Resultados esperados</a:t>
            </a:r>
          </a:p>
        </p:txBody>
      </p:sp>
      <p:sp>
        <p:nvSpPr>
          <p:cNvPr id="3" name="Marcador de contenido 2">
            <a:extLst>
              <a:ext uri="{FF2B5EF4-FFF2-40B4-BE49-F238E27FC236}">
                <a16:creationId xmlns:a16="http://schemas.microsoft.com/office/drawing/2014/main" id="{F0848231-611C-9236-1731-3D50F59564BB}"/>
              </a:ext>
            </a:extLst>
          </p:cNvPr>
          <p:cNvSpPr>
            <a:spLocks noGrp="1"/>
          </p:cNvSpPr>
          <p:nvPr>
            <p:ph idx="1"/>
          </p:nvPr>
        </p:nvSpPr>
        <p:spPr>
          <a:xfrm>
            <a:off x="1066800" y="2253343"/>
            <a:ext cx="10058400" cy="4023360"/>
          </a:xfrm>
        </p:spPr>
        <p:txBody>
          <a:bodyPr/>
          <a:lstStyle/>
          <a:p>
            <a:pPr>
              <a:lnSpc>
                <a:spcPct val="150000"/>
              </a:lnSpc>
            </a:pPr>
            <a:r>
              <a:rPr lang="es-ES_tradnl" sz="1800" dirty="0">
                <a:effectLst/>
                <a:latin typeface="Times New Roman" panose="02020603050405020304" pitchFamily="18" charset="0"/>
                <a:ea typeface="Times New Roman" panose="02020603050405020304" pitchFamily="18" charset="0"/>
              </a:rPr>
              <a:t>Para la presente investigación se persigue un objetivo descriptivo en el que se pretenderá describir las respuestas a las preguntas de investigación, estas son:</a:t>
            </a:r>
            <a:endParaRPr lang="es-MX" sz="18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Times New Roman" panose="02020603050405020304" pitchFamily="18" charset="0"/>
                <a:ea typeface="Times New Roman" panose="02020603050405020304" pitchFamily="18" charset="0"/>
              </a:rPr>
              <a:t>El plan de marketing estratégico para la CFUAQ.</a:t>
            </a:r>
            <a:endParaRPr lang="es-MX" sz="18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Times New Roman" panose="02020603050405020304" pitchFamily="18" charset="0"/>
                <a:ea typeface="Times New Roman" panose="02020603050405020304" pitchFamily="18" charset="0"/>
              </a:rPr>
              <a:t>Las actividades más demandadas y cómo se deberían de difundir.</a:t>
            </a:r>
            <a:endParaRPr lang="es-MX" sz="18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Times New Roman" panose="02020603050405020304" pitchFamily="18" charset="0"/>
                <a:ea typeface="Times New Roman" panose="02020603050405020304" pitchFamily="18" charset="0"/>
              </a:rPr>
              <a:t>El precio óptimo de sus actividades.</a:t>
            </a:r>
            <a:endParaRPr lang="es-MX" sz="18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Symbol" panose="05050102010706020507" pitchFamily="18" charset="2"/>
              <a:buChar char=""/>
            </a:pPr>
            <a:r>
              <a:rPr lang="es-ES_tradnl" sz="1800" dirty="0">
                <a:effectLst/>
                <a:latin typeface="Times New Roman" panose="02020603050405020304" pitchFamily="18" charset="0"/>
                <a:ea typeface="Times New Roman" panose="02020603050405020304" pitchFamily="18" charset="0"/>
              </a:rPr>
              <a:t>Son los factores que influirán en el éxito comercial de la CFUAQ.</a:t>
            </a:r>
            <a:endParaRPr lang="es-MX" sz="1800" dirty="0">
              <a:effectLst/>
              <a:latin typeface="Times New Roman" panose="02020603050405020304" pitchFamily="18" charset="0"/>
              <a:ea typeface="Times New Roman" panose="02020603050405020304" pitchFamily="18" charset="0"/>
            </a:endParaRPr>
          </a:p>
          <a:p>
            <a:endParaRPr lang="es-MX" dirty="0"/>
          </a:p>
        </p:txBody>
      </p:sp>
    </p:spTree>
    <p:extLst>
      <p:ext uri="{BB962C8B-B14F-4D97-AF65-F5344CB8AC3E}">
        <p14:creationId xmlns:p14="http://schemas.microsoft.com/office/powerpoint/2010/main" val="92299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25DD4D-1F22-7925-3D09-5CB367125806}"/>
              </a:ext>
            </a:extLst>
          </p:cNvPr>
          <p:cNvSpPr>
            <a:spLocks noGrp="1"/>
          </p:cNvSpPr>
          <p:nvPr>
            <p:ph type="title"/>
          </p:nvPr>
        </p:nvSpPr>
        <p:spPr/>
        <p:txBody>
          <a:bodyPr/>
          <a:lstStyle/>
          <a:p>
            <a:r>
              <a:rPr lang="es-MX" dirty="0"/>
              <a:t>Referencias</a:t>
            </a:r>
          </a:p>
        </p:txBody>
      </p:sp>
      <p:sp>
        <p:nvSpPr>
          <p:cNvPr id="3" name="Marcador de contenido 2">
            <a:extLst>
              <a:ext uri="{FF2B5EF4-FFF2-40B4-BE49-F238E27FC236}">
                <a16:creationId xmlns:a16="http://schemas.microsoft.com/office/drawing/2014/main" id="{C7D65AF5-5798-6E00-7BCC-32E773A1151E}"/>
              </a:ext>
            </a:extLst>
          </p:cNvPr>
          <p:cNvSpPr>
            <a:spLocks noGrp="1"/>
          </p:cNvSpPr>
          <p:nvPr>
            <p:ph idx="1"/>
          </p:nvPr>
        </p:nvSpPr>
        <p:spPr/>
        <p:txBody>
          <a:bodyPr>
            <a:normAutofit fontScale="92500" lnSpcReduction="20000"/>
          </a:bodyPr>
          <a:lstStyle/>
          <a:p>
            <a:r>
              <a:rPr lang="es-MX" dirty="0"/>
              <a:t>Azuela Flores, J. I., </a:t>
            </a:r>
            <a:r>
              <a:rPr lang="es-MX" dirty="0" err="1"/>
              <a:t>Sanzo</a:t>
            </a:r>
            <a:r>
              <a:rPr lang="es-MX" dirty="0"/>
              <a:t> Pérez, M. J., &amp; Fernández Blanco, V. (2010). EL MARKETING DE LA CULTURA Y LAS ARTES: UNA EVOLUCIÓN. REVISTA NACIONAL DE ADMINISTRACIÓN, 23-26.</a:t>
            </a:r>
          </a:p>
          <a:p>
            <a:r>
              <a:rPr lang="es-MX" dirty="0"/>
              <a:t>Colbert, F., &amp; Cuadrado, M. (2003). Marketing de las Artes y la Cultura. Quebec: </a:t>
            </a:r>
            <a:r>
              <a:rPr lang="es-MX" dirty="0" err="1"/>
              <a:t>Gaëlan</a:t>
            </a:r>
            <a:r>
              <a:rPr lang="es-MX" dirty="0"/>
              <a:t> Morin </a:t>
            </a:r>
            <a:r>
              <a:rPr lang="es-MX" dirty="0" err="1"/>
              <a:t>Éditeur</a:t>
            </a:r>
            <a:r>
              <a:rPr lang="es-MX" dirty="0"/>
              <a:t>.</a:t>
            </a:r>
          </a:p>
          <a:p>
            <a:r>
              <a:rPr lang="es-MX" dirty="0"/>
              <a:t>Kotler, P., </a:t>
            </a:r>
            <a:r>
              <a:rPr lang="es-MX" dirty="0" err="1"/>
              <a:t>Kartajaya</a:t>
            </a:r>
            <a:r>
              <a:rPr lang="es-MX" dirty="0"/>
              <a:t>, H., &amp; </a:t>
            </a:r>
            <a:r>
              <a:rPr lang="es-MX" dirty="0" err="1"/>
              <a:t>Setiawan</a:t>
            </a:r>
            <a:r>
              <a:rPr lang="es-MX" dirty="0"/>
              <a:t>, I. (2017). Marketing 4.0, De lo tradicional a lo digital. New Jersey: Wiley.</a:t>
            </a:r>
          </a:p>
          <a:p>
            <a:r>
              <a:rPr lang="es-MX" dirty="0"/>
              <a:t>Kotler, P., </a:t>
            </a:r>
            <a:r>
              <a:rPr lang="es-MX" dirty="0" err="1"/>
              <a:t>Kartajaya</a:t>
            </a:r>
            <a:r>
              <a:rPr lang="es-MX" dirty="0"/>
              <a:t>, H., &amp; </a:t>
            </a:r>
            <a:r>
              <a:rPr lang="es-MX" dirty="0" err="1"/>
              <a:t>Setiawan</a:t>
            </a:r>
            <a:r>
              <a:rPr lang="es-MX" dirty="0"/>
              <a:t>, I. (2021). Marketing 5.0, Tecnología para la humanidad. New Jersey: Wiley.</a:t>
            </a:r>
          </a:p>
          <a:p>
            <a:r>
              <a:rPr lang="es-MX" dirty="0"/>
              <a:t>Peñaloza, M. (2019). La tecnología en la evolución del marketing. Revista Perspectiva Empresarial, 75-91.</a:t>
            </a:r>
          </a:p>
          <a:p>
            <a:r>
              <a:rPr lang="es-MX" dirty="0" err="1"/>
              <a:t>Steenburgh</a:t>
            </a:r>
            <a:r>
              <a:rPr lang="es-MX" dirty="0"/>
              <a:t>, T., &amp; Avery, J. (2010). Marketing </a:t>
            </a:r>
            <a:r>
              <a:rPr lang="es-MX" dirty="0" err="1"/>
              <a:t>Analysis</a:t>
            </a:r>
            <a:r>
              <a:rPr lang="es-MX" dirty="0"/>
              <a:t> </a:t>
            </a:r>
            <a:r>
              <a:rPr lang="es-MX" dirty="0" err="1"/>
              <a:t>Toolkit</a:t>
            </a:r>
            <a:r>
              <a:rPr lang="es-MX" dirty="0"/>
              <a:t>: </a:t>
            </a:r>
            <a:r>
              <a:rPr lang="es-MX" dirty="0" err="1"/>
              <a:t>Situation</a:t>
            </a:r>
            <a:r>
              <a:rPr lang="es-MX" dirty="0"/>
              <a:t> </a:t>
            </a:r>
            <a:r>
              <a:rPr lang="es-MX" dirty="0" err="1"/>
              <a:t>Analysis</a:t>
            </a:r>
            <a:r>
              <a:rPr lang="es-MX" dirty="0"/>
              <a:t>. </a:t>
            </a:r>
            <a:r>
              <a:rPr lang="es-MX" dirty="0" err="1"/>
              <a:t>Harvar</a:t>
            </a:r>
            <a:r>
              <a:rPr lang="es-MX" dirty="0"/>
              <a:t> </a:t>
            </a:r>
            <a:r>
              <a:rPr lang="es-MX" dirty="0" err="1"/>
              <a:t>Bussiness</a:t>
            </a:r>
            <a:r>
              <a:rPr lang="es-MX" dirty="0"/>
              <a:t> </a:t>
            </a:r>
            <a:r>
              <a:rPr lang="es-MX" dirty="0" err="1"/>
              <a:t>School</a:t>
            </a:r>
            <a:r>
              <a:rPr lang="es-MX" dirty="0"/>
              <a:t> Publishing, 1-10.</a:t>
            </a:r>
          </a:p>
          <a:p>
            <a:r>
              <a:rPr lang="es-MX" dirty="0" err="1"/>
              <a:t>Vallet</a:t>
            </a:r>
            <a:r>
              <a:rPr lang="es-MX" dirty="0"/>
              <a:t> Bellmunt, T., </a:t>
            </a:r>
            <a:r>
              <a:rPr lang="es-MX" dirty="0" err="1"/>
              <a:t>Vallet</a:t>
            </a:r>
            <a:r>
              <a:rPr lang="es-MX" dirty="0"/>
              <a:t> Bellmunt, A., </a:t>
            </a:r>
            <a:r>
              <a:rPr lang="es-MX" dirty="0" err="1"/>
              <a:t>Vallet</a:t>
            </a:r>
            <a:r>
              <a:rPr lang="es-MX" dirty="0"/>
              <a:t> Bellmunt, L., Casanova Calatayud, E., Del Corte Lora, V., Estrada Guillén, M., . . . Monte Collado, P. (2015). Principios de Marketing Estratégico. Castelló de la Plana: UNE.</a:t>
            </a:r>
          </a:p>
          <a:p>
            <a:endParaRPr lang="es-MX" dirty="0"/>
          </a:p>
          <a:p>
            <a:endParaRPr lang="es-MX" dirty="0"/>
          </a:p>
        </p:txBody>
      </p:sp>
    </p:spTree>
    <p:extLst>
      <p:ext uri="{BB962C8B-B14F-4D97-AF65-F5344CB8AC3E}">
        <p14:creationId xmlns:p14="http://schemas.microsoft.com/office/powerpoint/2010/main" val="2382265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2F1DC6-89FB-F243-ACE0-603A4FFC9769}"/>
              </a:ext>
            </a:extLst>
          </p:cNvPr>
          <p:cNvSpPr>
            <a:spLocks noGrp="1"/>
          </p:cNvSpPr>
          <p:nvPr>
            <p:ph type="title"/>
          </p:nvPr>
        </p:nvSpPr>
        <p:spPr/>
        <p:txBody>
          <a:bodyPr/>
          <a:lstStyle/>
          <a:p>
            <a:r>
              <a:rPr lang="es-MX" dirty="0"/>
              <a:t>Objetivos</a:t>
            </a:r>
          </a:p>
        </p:txBody>
      </p:sp>
      <p:sp>
        <p:nvSpPr>
          <p:cNvPr id="3" name="Marcador de contenido 2">
            <a:extLst>
              <a:ext uri="{FF2B5EF4-FFF2-40B4-BE49-F238E27FC236}">
                <a16:creationId xmlns:a16="http://schemas.microsoft.com/office/drawing/2014/main" id="{D2892BA1-51C8-7DE3-018F-84C43F4B36DB}"/>
              </a:ext>
            </a:extLst>
          </p:cNvPr>
          <p:cNvSpPr>
            <a:spLocks noGrp="1"/>
          </p:cNvSpPr>
          <p:nvPr>
            <p:ph idx="1"/>
          </p:nvPr>
        </p:nvSpPr>
        <p:spPr/>
        <p:txBody>
          <a:bodyPr>
            <a:normAutofit fontScale="92500" lnSpcReduction="10000"/>
          </a:bodyPr>
          <a:lstStyle/>
          <a:p>
            <a:pPr marL="0" indent="0" algn="just">
              <a:lnSpc>
                <a:spcPct val="110000"/>
              </a:lnSpc>
              <a:spcAft>
                <a:spcPts val="800"/>
              </a:spcAft>
              <a:buNone/>
            </a:pPr>
            <a:r>
              <a:rPr lang="es-ES_tradnl" sz="2400" dirty="0">
                <a:effectLst/>
                <a:latin typeface="Times New Roman" panose="02020603050405020304" pitchFamily="18" charset="0"/>
                <a:ea typeface="Times New Roman" panose="02020603050405020304" pitchFamily="18" charset="0"/>
              </a:rPr>
              <a:t>General: </a:t>
            </a:r>
          </a:p>
          <a:p>
            <a:pPr algn="just">
              <a:lnSpc>
                <a:spcPct val="110000"/>
              </a:lnSpc>
              <a:spcAft>
                <a:spcPts val="800"/>
              </a:spcAft>
            </a:pPr>
            <a:r>
              <a:rPr lang="es-ES_tradnl" sz="2400" dirty="0">
                <a:effectLst/>
                <a:latin typeface="Times New Roman" panose="02020603050405020304" pitchFamily="18" charset="0"/>
                <a:ea typeface="Times New Roman" panose="02020603050405020304" pitchFamily="18" charset="0"/>
              </a:rPr>
              <a:t>Desarrollar un plan de marketing estratégico para la CFUAQ</a:t>
            </a:r>
            <a:endParaRPr lang="es-MX" sz="2400" dirty="0">
              <a:effectLst/>
              <a:latin typeface="Times New Roman" panose="02020603050405020304" pitchFamily="18" charset="0"/>
              <a:ea typeface="Times New Roman" panose="02020603050405020304" pitchFamily="18" charset="0"/>
            </a:endParaRPr>
          </a:p>
          <a:p>
            <a:pPr marL="0" indent="0" algn="just">
              <a:lnSpc>
                <a:spcPct val="150000"/>
              </a:lnSpc>
              <a:spcAft>
                <a:spcPts val="800"/>
              </a:spcAft>
              <a:buNone/>
            </a:pPr>
            <a:r>
              <a:rPr lang="es-ES_tradnl" sz="2400" dirty="0">
                <a:effectLst/>
                <a:latin typeface="Times New Roman" panose="02020603050405020304" pitchFamily="18" charset="0"/>
                <a:ea typeface="Times New Roman" panose="02020603050405020304" pitchFamily="18" charset="0"/>
              </a:rPr>
              <a:t>Específicos:</a:t>
            </a:r>
          </a:p>
          <a:p>
            <a:pPr algn="just">
              <a:lnSpc>
                <a:spcPct val="150000"/>
              </a:lnSpc>
              <a:spcAft>
                <a:spcPts val="800"/>
              </a:spcAft>
            </a:pPr>
            <a:r>
              <a:rPr lang="es-ES_tradnl" sz="2400" dirty="0">
                <a:effectLst/>
                <a:latin typeface="Times New Roman" panose="02020603050405020304" pitchFamily="18" charset="0"/>
                <a:ea typeface="Times New Roman" panose="02020603050405020304" pitchFamily="18" charset="0"/>
              </a:rPr>
              <a:t>Conocer cuáles actividades de la CFUAQ son las más demandadas</a:t>
            </a:r>
            <a:endParaRPr lang="es-MX" sz="2400" dirty="0">
              <a:effectLst/>
              <a:latin typeface="Times New Roman" panose="02020603050405020304" pitchFamily="18" charset="0"/>
              <a:ea typeface="Times New Roman" panose="02020603050405020304" pitchFamily="18" charset="0"/>
            </a:endParaRPr>
          </a:p>
          <a:p>
            <a:pPr algn="just">
              <a:lnSpc>
                <a:spcPct val="150000"/>
              </a:lnSpc>
              <a:spcAft>
                <a:spcPts val="800"/>
              </a:spcAft>
            </a:pPr>
            <a:r>
              <a:rPr lang="es-ES_tradnl" sz="2400" dirty="0">
                <a:effectLst/>
                <a:latin typeface="Times New Roman" panose="02020603050405020304" pitchFamily="18" charset="0"/>
                <a:ea typeface="Times New Roman" panose="02020603050405020304" pitchFamily="18" charset="0"/>
              </a:rPr>
              <a:t>Desarrollar un plan de difusión para sus actividades más demandadas</a:t>
            </a:r>
            <a:endParaRPr lang="es-MX" sz="2400" dirty="0">
              <a:effectLst/>
              <a:latin typeface="Times New Roman" panose="02020603050405020304" pitchFamily="18" charset="0"/>
              <a:ea typeface="Times New Roman" panose="02020603050405020304" pitchFamily="18" charset="0"/>
            </a:endParaRPr>
          </a:p>
          <a:p>
            <a:pPr algn="just">
              <a:lnSpc>
                <a:spcPct val="150000"/>
              </a:lnSpc>
              <a:spcAft>
                <a:spcPts val="800"/>
              </a:spcAft>
            </a:pPr>
            <a:r>
              <a:rPr lang="es-ES_tradnl" sz="2400" dirty="0">
                <a:effectLst/>
                <a:latin typeface="Times New Roman" panose="02020603050405020304" pitchFamily="18" charset="0"/>
                <a:ea typeface="Times New Roman" panose="02020603050405020304" pitchFamily="18" charset="0"/>
              </a:rPr>
              <a:t>Determinar el precio de las actividades de la CFUAQ para lograr ser rentable</a:t>
            </a:r>
            <a:endParaRPr lang="es-MX" sz="2400" dirty="0">
              <a:effectLst/>
              <a:latin typeface="Times New Roman" panose="02020603050405020304" pitchFamily="18" charset="0"/>
              <a:ea typeface="Times New Roman" panose="02020603050405020304" pitchFamily="18" charset="0"/>
            </a:endParaRPr>
          </a:p>
          <a:p>
            <a:endParaRPr lang="es-MX" sz="2800" dirty="0"/>
          </a:p>
        </p:txBody>
      </p:sp>
    </p:spTree>
    <p:extLst>
      <p:ext uri="{BB962C8B-B14F-4D97-AF65-F5344CB8AC3E}">
        <p14:creationId xmlns:p14="http://schemas.microsoft.com/office/powerpoint/2010/main" val="232161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C30470-263B-2B02-BD8B-C6311EF28F57}"/>
              </a:ext>
            </a:extLst>
          </p:cNvPr>
          <p:cNvSpPr>
            <a:spLocks noGrp="1"/>
          </p:cNvSpPr>
          <p:nvPr>
            <p:ph type="title"/>
          </p:nvPr>
        </p:nvSpPr>
        <p:spPr/>
        <p:txBody>
          <a:bodyPr/>
          <a:lstStyle/>
          <a:p>
            <a:r>
              <a:rPr lang="es-MX" dirty="0"/>
              <a:t>Antecedentes</a:t>
            </a:r>
          </a:p>
        </p:txBody>
      </p:sp>
      <p:sp>
        <p:nvSpPr>
          <p:cNvPr id="3" name="Marcador de contenido 2">
            <a:extLst>
              <a:ext uri="{FF2B5EF4-FFF2-40B4-BE49-F238E27FC236}">
                <a16:creationId xmlns:a16="http://schemas.microsoft.com/office/drawing/2014/main" id="{86CA7D00-0D40-3FDD-C1B9-FE5F0D024206}"/>
              </a:ext>
            </a:extLst>
          </p:cNvPr>
          <p:cNvSpPr>
            <a:spLocks noGrp="1"/>
          </p:cNvSpPr>
          <p:nvPr>
            <p:ph idx="1"/>
          </p:nvPr>
        </p:nvSpPr>
        <p:spPr/>
        <p:txBody>
          <a:bodyPr>
            <a:normAutofit fontScale="92500" lnSpcReduction="10000"/>
          </a:bodyPr>
          <a:lstStyle/>
          <a:p>
            <a:r>
              <a:rPr lang="es-MX" dirty="0"/>
              <a:t>Del Marketing 1.0 al 4.0</a:t>
            </a:r>
          </a:p>
          <a:p>
            <a:r>
              <a:rPr lang="es-ES_tradnl" sz="1800" dirty="0">
                <a:effectLst/>
                <a:latin typeface="Times New Roman" panose="02020603050405020304" pitchFamily="18" charset="0"/>
                <a:ea typeface="Times New Roman" panose="02020603050405020304" pitchFamily="18" charset="0"/>
              </a:rPr>
              <a:t>La era del Marketing 1.0 está enfocada al producto, en los tiempos de producción de masa en los que los que simplemente se consume lo que se tiene al alcance o lo que el mercado tiene para ofrecer. En este sentido, el control de las características de la oferta de productos y servicios o la mezcla de marketing están, en manos de los productores.</a:t>
            </a:r>
            <a:endParaRPr lang="es-MX" sz="1800" dirty="0">
              <a:effectLst/>
              <a:latin typeface="Times New Roman" panose="02020603050405020304" pitchFamily="18" charset="0"/>
              <a:ea typeface="Times New Roman" panose="02020603050405020304" pitchFamily="18" charset="0"/>
            </a:endParaRPr>
          </a:p>
          <a:p>
            <a:r>
              <a:rPr lang="es-ES_tradnl" sz="1800" dirty="0">
                <a:effectLst/>
                <a:latin typeface="Times New Roman" panose="02020603050405020304" pitchFamily="18" charset="0"/>
                <a:ea typeface="Times New Roman" panose="02020603050405020304" pitchFamily="18" charset="0"/>
              </a:rPr>
              <a:t>Al Marketing 2.0 en el que los esfuerzos de mercadotecnia se enfocan más a la satisfacción de las necesidades del cliente, poniendo a este, sus emociones y motivaciones de consumo al centro del sistema comercial. Entonces, la mezcla de marketing se orienta a cubrir la demanda. El control de esta pasa a manos de las tendencias de la demanda de los consumidores.</a:t>
            </a:r>
          </a:p>
          <a:p>
            <a:r>
              <a:rPr lang="es-ES_tradnl" sz="1800" dirty="0">
                <a:latin typeface="Times New Roman" panose="02020603050405020304" pitchFamily="18" charset="0"/>
                <a:ea typeface="Times New Roman" panose="02020603050405020304" pitchFamily="18" charset="0"/>
              </a:rPr>
              <a:t>En el Marketing 3.0 </a:t>
            </a:r>
            <a:r>
              <a:rPr lang="es-ES_tradnl" sz="1800" dirty="0">
                <a:effectLst/>
                <a:latin typeface="Times New Roman" panose="02020603050405020304" pitchFamily="18" charset="0"/>
                <a:ea typeface="Times New Roman" panose="02020603050405020304" pitchFamily="18" charset="0"/>
              </a:rPr>
              <a:t>se tiene en cuenta a las personas, no solo como consumidores, sino como seres integrales. Es por eso que, esta nueva era del marketing, se centra en los valores de los consumidores y cómo los productos pueden satisfacer no solamente las demandas de sus necesidades básicas sino emocionales y espirituales y cómo el consumidor, además gracias a los avances tecnológicos y al alcance de las comunicaciones, puede participar en el diseño de la mezcla de marketing adecuada a cubrir este nuevo nivel de necesidades. Esto lleva a que las empresas vendan valores asociados a sus marcas buscando el impacto en su público objetivo.</a:t>
            </a:r>
            <a:endParaRPr lang="es-MX" sz="1800" dirty="0">
              <a:effectLst/>
              <a:latin typeface="Times New Roman" panose="02020603050405020304" pitchFamily="18" charset="0"/>
              <a:ea typeface="Times New Roman" panose="02020603050405020304" pitchFamily="18" charset="0"/>
            </a:endParaRPr>
          </a:p>
          <a:p>
            <a:endParaRPr lang="es-MX" sz="1800" dirty="0">
              <a:effectLst/>
              <a:latin typeface="Times New Roman" panose="02020603050405020304" pitchFamily="18" charset="0"/>
              <a:ea typeface="Times New Roman" panose="02020603050405020304" pitchFamily="18" charset="0"/>
            </a:endParaRPr>
          </a:p>
          <a:p>
            <a:endParaRPr lang="es-MX" dirty="0"/>
          </a:p>
        </p:txBody>
      </p:sp>
    </p:spTree>
    <p:extLst>
      <p:ext uri="{BB962C8B-B14F-4D97-AF65-F5344CB8AC3E}">
        <p14:creationId xmlns:p14="http://schemas.microsoft.com/office/powerpoint/2010/main" val="3234305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80E749-D2FD-415E-BA2D-DB94E3B8903A}"/>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9CB59873-F3FC-9734-9B4F-0963A5CF21AB}"/>
              </a:ext>
            </a:extLst>
          </p:cNvPr>
          <p:cNvSpPr>
            <a:spLocks noGrp="1"/>
          </p:cNvSpPr>
          <p:nvPr>
            <p:ph idx="1"/>
          </p:nvPr>
        </p:nvSpPr>
        <p:spPr/>
        <p:txBody>
          <a:bodyPr/>
          <a:lstStyle/>
          <a:p>
            <a:r>
              <a:rPr lang="es-ES_tradnl" sz="1800" dirty="0">
                <a:effectLst/>
                <a:latin typeface="Times New Roman" panose="02020603050405020304" pitchFamily="18" charset="0"/>
                <a:ea typeface="Times New Roman" panose="02020603050405020304" pitchFamily="18" charset="0"/>
              </a:rPr>
              <a:t>El Marketing 4.0 se basa no solamente en la obtención de datos sino en la interpretación de estos para predecir tendencias globales de mercado. El desarrollo de plataformas digitales y la existencia de los individuos ahora 24 horas en el mundo digital gracias a la </a:t>
            </a:r>
            <a:r>
              <a:rPr lang="es-ES_tradnl" sz="1800" dirty="0" err="1">
                <a:effectLst/>
                <a:latin typeface="Times New Roman" panose="02020603050405020304" pitchFamily="18" charset="0"/>
                <a:ea typeface="Times New Roman" panose="02020603050405020304" pitchFamily="18" charset="0"/>
              </a:rPr>
              <a:t>hiperconectividad</a:t>
            </a:r>
            <a:r>
              <a:rPr lang="es-ES_tradnl" sz="1800" dirty="0">
                <a:effectLst/>
                <a:latin typeface="Times New Roman" panose="02020603050405020304" pitchFamily="18" charset="0"/>
                <a:ea typeface="Times New Roman" panose="02020603050405020304" pitchFamily="18" charset="0"/>
              </a:rPr>
              <a:t>, permite a las empresas monitorearlos constantemente en un tipo de investigación de mercados permanente y guiar las decisiones corporativas a anticiparse a las decisiones de consumo del individuo colectivo, algo así como obtener la venta anticipada desde la predicción de la decisión de compra de los individuos. </a:t>
            </a:r>
          </a:p>
          <a:p>
            <a:r>
              <a:rPr lang="es-ES_tradnl" sz="1800" dirty="0">
                <a:effectLst/>
                <a:latin typeface="Times New Roman" panose="02020603050405020304" pitchFamily="18" charset="0"/>
                <a:ea typeface="Times New Roman" panose="02020603050405020304" pitchFamily="18" charset="0"/>
              </a:rPr>
              <a:t>En cuanto al Marketing 5.0, las implicaciones sobre el estudio de mercado son netamente tecnológicas. Se define como la utilización de tecnologías que emulan al ser humano para crear, comunicar, entregar y mejorar el valor de los productos. Esto se realiza a través de tecnologías de inteligencia tecnológica como Inteligencia Artificial, Realidad Aumentada, Realidad Virtual, </a:t>
            </a:r>
            <a:r>
              <a:rPr lang="es-ES_tradnl" sz="1800" dirty="0" err="1">
                <a:effectLst/>
                <a:latin typeface="Times New Roman" panose="02020603050405020304" pitchFamily="18" charset="0"/>
                <a:ea typeface="Times New Roman" panose="02020603050405020304" pitchFamily="18" charset="0"/>
              </a:rPr>
              <a:t>Blockchain</a:t>
            </a:r>
            <a:r>
              <a:rPr lang="es-ES_tradnl" sz="1800" dirty="0">
                <a:effectLst/>
                <a:latin typeface="Times New Roman" panose="02020603050405020304" pitchFamily="18" charset="0"/>
                <a:ea typeface="Times New Roman" panose="02020603050405020304" pitchFamily="18" charset="0"/>
              </a:rPr>
              <a:t>, entre otras. Es decir, se utiliza la tecnología para potenciar las actividades que humanamente no serían posibles en el estudio de </a:t>
            </a:r>
            <a:r>
              <a:rPr lang="es-ES_tradnl" sz="1800" dirty="0" err="1">
                <a:effectLst/>
                <a:latin typeface="Times New Roman" panose="02020603050405020304" pitchFamily="18" charset="0"/>
                <a:ea typeface="Times New Roman" panose="02020603050405020304" pitchFamily="18" charset="0"/>
              </a:rPr>
              <a:t>big</a:t>
            </a:r>
            <a:r>
              <a:rPr lang="es-ES_tradnl" sz="1800" dirty="0">
                <a:effectLst/>
                <a:latin typeface="Times New Roman" panose="02020603050405020304" pitchFamily="18" charset="0"/>
                <a:ea typeface="Times New Roman" panose="02020603050405020304" pitchFamily="18" charset="0"/>
              </a:rPr>
              <a:t> data para hacer predicciones de consumo, estudio de patrones de consumo, diseño de estrategias de comunicación sin la intervención humana, etc. Tal parece que el Marketing 5.0 se piensa para ser realizado netamente con inteligencia tecnológica para sustituir la inteligencia humana (Kotler, 2021).</a:t>
            </a:r>
            <a:endParaRPr lang="es-MX"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70096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5611DB-0984-CF29-BDC6-4A7AEF897F27}"/>
              </a:ext>
            </a:extLst>
          </p:cNvPr>
          <p:cNvSpPr>
            <a:spLocks noGrp="1"/>
          </p:cNvSpPr>
          <p:nvPr>
            <p:ph type="title"/>
          </p:nvPr>
        </p:nvSpPr>
        <p:spPr/>
        <p:txBody>
          <a:bodyPr/>
          <a:lstStyle/>
          <a:p>
            <a:r>
              <a:rPr lang="es-MX" dirty="0"/>
              <a:t>Marketing cultural en relación con la evolución del marketing general.</a:t>
            </a:r>
          </a:p>
        </p:txBody>
      </p:sp>
      <p:sp>
        <p:nvSpPr>
          <p:cNvPr id="3" name="Marcador de contenido 2">
            <a:extLst>
              <a:ext uri="{FF2B5EF4-FFF2-40B4-BE49-F238E27FC236}">
                <a16:creationId xmlns:a16="http://schemas.microsoft.com/office/drawing/2014/main" id="{B4C531EF-54F9-65F6-0568-95044DA9D043}"/>
              </a:ext>
            </a:extLst>
          </p:cNvPr>
          <p:cNvSpPr>
            <a:spLocks noGrp="1"/>
          </p:cNvSpPr>
          <p:nvPr>
            <p:ph idx="1"/>
          </p:nvPr>
        </p:nvSpPr>
        <p:spPr/>
        <p:txBody>
          <a:bodyPr/>
          <a:lstStyle/>
          <a:p>
            <a:r>
              <a:rPr lang="es-ES_tradnl" sz="1800" dirty="0">
                <a:effectLst/>
                <a:latin typeface="Times New Roman" panose="02020603050405020304" pitchFamily="18" charset="0"/>
                <a:ea typeface="Times New Roman" panose="02020603050405020304" pitchFamily="18" charset="0"/>
              </a:rPr>
              <a:t>En relación con la Era del Marketing 1.0, en cuanto al marketing cultural o marketing para las artes de los años 70’s del siglo XX, Colbert y Cuadrado (2003) establecen el flujo de los esfuerzos de marketing bajo un modelo de marketing tradicional enfocado al producto, esto es, de la mezcla de marketing, la variable producto queda a cargo del artista, quien produce desde sus propios procesos creativos e intuitivos, dejando las otras variables del </a:t>
            </a:r>
            <a:r>
              <a:rPr lang="es-ES_tradnl" sz="1800" dirty="0" err="1">
                <a:effectLst/>
                <a:latin typeface="Times New Roman" panose="02020603050405020304" pitchFamily="18" charset="0"/>
                <a:ea typeface="Times New Roman" panose="02020603050405020304" pitchFamily="18" charset="0"/>
              </a:rPr>
              <a:t>mix</a:t>
            </a:r>
            <a:r>
              <a:rPr lang="es-ES_tradnl" sz="1800" dirty="0">
                <a:effectLst/>
                <a:latin typeface="Times New Roman" panose="02020603050405020304" pitchFamily="18" charset="0"/>
                <a:ea typeface="Times New Roman" panose="02020603050405020304" pitchFamily="18" charset="0"/>
              </a:rPr>
              <a:t> de marketing, o marketing </a:t>
            </a:r>
            <a:r>
              <a:rPr lang="es-ES_tradnl" sz="1800" dirty="0" err="1">
                <a:effectLst/>
                <a:latin typeface="Times New Roman" panose="02020603050405020304" pitchFamily="18" charset="0"/>
                <a:ea typeface="Times New Roman" panose="02020603050405020304" pitchFamily="18" charset="0"/>
              </a:rPr>
              <a:t>mix</a:t>
            </a:r>
            <a:r>
              <a:rPr lang="es-ES_tradnl" sz="1800" dirty="0">
                <a:effectLst/>
                <a:latin typeface="Times New Roman" panose="02020603050405020304" pitchFamily="18" charset="0"/>
                <a:ea typeface="Times New Roman" panose="02020603050405020304" pitchFamily="18" charset="0"/>
              </a:rPr>
              <a:t> residual, a la etapa de postproducción (venta, distribución, búsqueda de un mercado potencial, etc., después de tener su producto terminado) además delegadas a un agente o tercero. </a:t>
            </a:r>
          </a:p>
          <a:p>
            <a:r>
              <a:rPr lang="es-ES_tradnl" sz="1800" dirty="0">
                <a:effectLst/>
                <a:latin typeface="Times New Roman" panose="02020603050405020304" pitchFamily="18" charset="0"/>
                <a:ea typeface="Times New Roman" panose="02020603050405020304" pitchFamily="18" charset="0"/>
              </a:rPr>
              <a:t>La figura 1 muestra un modelo de marketing para la cultura y las artes en el que el flujo de las acciones de marketing comienza en la producción, que sería responsabilidad única y exclusiva del artista.</a:t>
            </a:r>
            <a:endParaRPr lang="es-MX" dirty="0"/>
          </a:p>
        </p:txBody>
      </p:sp>
    </p:spTree>
    <p:extLst>
      <p:ext uri="{BB962C8B-B14F-4D97-AF65-F5344CB8AC3E}">
        <p14:creationId xmlns:p14="http://schemas.microsoft.com/office/powerpoint/2010/main" val="621290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11">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13">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5">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Imagen 6">
            <a:extLst>
              <a:ext uri="{FF2B5EF4-FFF2-40B4-BE49-F238E27FC236}">
                <a16:creationId xmlns:a16="http://schemas.microsoft.com/office/drawing/2014/main" id="{5AFC93B1-0C1B-CCBF-1209-B2E0DC901C74}"/>
              </a:ext>
            </a:extLst>
          </p:cNvPr>
          <p:cNvPicPr>
            <a:picLocks noChangeAspect="1"/>
          </p:cNvPicPr>
          <p:nvPr/>
        </p:nvPicPr>
        <p:blipFill rotWithShape="1">
          <a:blip r:embed="rId2">
            <a:extLst>
              <a:ext uri="{28A0092B-C50C-407E-A947-70E740481C1C}">
                <a14:useLocalDpi xmlns:a14="http://schemas.microsoft.com/office/drawing/2010/main" val="0"/>
              </a:ext>
            </a:extLst>
          </a:blip>
          <a:srcRect t="3005"/>
          <a:stretch/>
        </p:blipFill>
        <p:spPr bwMode="auto">
          <a:xfrm>
            <a:off x="1234254" y="905933"/>
            <a:ext cx="9755496" cy="5039728"/>
          </a:xfrm>
          <a:prstGeom prst="rect">
            <a:avLst/>
          </a:prstGeom>
          <a:noFill/>
          <a:extLst>
            <a:ext uri="{53640926-AAD7-44D8-BBD7-CCE9431645EC}">
              <a14:shadowObscured xmlns:a14="http://schemas.microsoft.com/office/drawing/2010/main"/>
            </a:ext>
          </a:extLst>
        </p:spPr>
      </p:pic>
    </p:spTree>
    <p:extLst>
      <p:ext uri="{BB962C8B-B14F-4D97-AF65-F5344CB8AC3E}">
        <p14:creationId xmlns:p14="http://schemas.microsoft.com/office/powerpoint/2010/main" val="2918575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F57C340-0593-9C03-B51E-27EC258FA400}"/>
              </a:ext>
            </a:extLst>
          </p:cNvPr>
          <p:cNvSpPr>
            <a:spLocks noGrp="1"/>
          </p:cNvSpPr>
          <p:nvPr>
            <p:ph type="title"/>
          </p:nvPr>
        </p:nvSpPr>
        <p:spPr/>
        <p:txBody>
          <a:bodyPr/>
          <a:lstStyle/>
          <a:p>
            <a:endParaRPr lang="es-MX"/>
          </a:p>
        </p:txBody>
      </p:sp>
      <p:sp>
        <p:nvSpPr>
          <p:cNvPr id="5" name="Marcador de contenido 4">
            <a:extLst>
              <a:ext uri="{FF2B5EF4-FFF2-40B4-BE49-F238E27FC236}">
                <a16:creationId xmlns:a16="http://schemas.microsoft.com/office/drawing/2014/main" id="{3D1815D4-A709-2F84-CB21-F570A029FE05}"/>
              </a:ext>
            </a:extLst>
          </p:cNvPr>
          <p:cNvSpPr>
            <a:spLocks noGrp="1"/>
          </p:cNvSpPr>
          <p:nvPr>
            <p:ph idx="1"/>
          </p:nvPr>
        </p:nvSpPr>
        <p:spPr/>
        <p:txBody>
          <a:bodyPr/>
          <a:lstStyle/>
          <a:p>
            <a:r>
              <a:rPr lang="es-ES_tradnl" sz="1800" dirty="0">
                <a:effectLst/>
                <a:latin typeface="Times New Roman" panose="02020603050405020304" pitchFamily="18" charset="0"/>
                <a:ea typeface="Times New Roman" panose="02020603050405020304" pitchFamily="18" charset="0"/>
              </a:rPr>
              <a:t>Evolucionando a la par, en el marketing cultural enfocado al consumidor de los años 80’s del siglo pasado, se proponen estrategias enfocadas a los procesos de gestión organizativa con el objetivo de orientarse al mercado a través de la identificación, anticipación y satisfacción de las necesidades del consumidor. Es decir, se propone que los esfuerzos de marketing se dirijan a realizar productos culturales pensados en la satisfacción del consumidor, sus gustos e intereses, relegando un tanto al artista al papel de un simple productor. Para esta etapa, también Colbert y Cuadrado (2003) identifican un flujo de esfuerzos de marketing comenzando desde el reconocimiento de las necesidades del consumidor como información necesaria y primaria para el diseño del marketing </a:t>
            </a:r>
            <a:r>
              <a:rPr lang="es-ES_tradnl" sz="1800" dirty="0" err="1">
                <a:effectLst/>
                <a:latin typeface="Times New Roman" panose="02020603050405020304" pitchFamily="18" charset="0"/>
                <a:ea typeface="Times New Roman" panose="02020603050405020304" pitchFamily="18" charset="0"/>
              </a:rPr>
              <a:t>mix</a:t>
            </a:r>
            <a:r>
              <a:rPr lang="es-ES_tradnl" sz="1800" dirty="0">
                <a:effectLst/>
                <a:latin typeface="Times New Roman" panose="02020603050405020304" pitchFamily="18" charset="0"/>
                <a:ea typeface="Times New Roman" panose="02020603050405020304" pitchFamily="18" charset="0"/>
              </a:rPr>
              <a:t>.</a:t>
            </a:r>
            <a:endParaRPr lang="es-MX" sz="1800" dirty="0">
              <a:effectLst/>
              <a:latin typeface="Times New Roman" panose="02020603050405020304" pitchFamily="18" charset="0"/>
              <a:ea typeface="Times New Roman" panose="02020603050405020304" pitchFamily="18" charset="0"/>
            </a:endParaRPr>
          </a:p>
          <a:p>
            <a:endParaRPr lang="es-MX" dirty="0"/>
          </a:p>
        </p:txBody>
      </p:sp>
    </p:spTree>
    <p:extLst>
      <p:ext uri="{BB962C8B-B14F-4D97-AF65-F5344CB8AC3E}">
        <p14:creationId xmlns:p14="http://schemas.microsoft.com/office/powerpoint/2010/main" val="1094008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8">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10">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Imagen 1">
            <a:extLst>
              <a:ext uri="{FF2B5EF4-FFF2-40B4-BE49-F238E27FC236}">
                <a16:creationId xmlns:a16="http://schemas.microsoft.com/office/drawing/2014/main" id="{46B2B5D1-53DA-B11C-11EA-7BDFC50D86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279992" y="905933"/>
            <a:ext cx="7664019" cy="5039728"/>
          </a:xfrm>
          <a:prstGeom prst="rect">
            <a:avLst/>
          </a:prstGeom>
          <a:noFill/>
        </p:spPr>
      </p:pic>
    </p:spTree>
    <p:extLst>
      <p:ext uri="{BB962C8B-B14F-4D97-AF65-F5344CB8AC3E}">
        <p14:creationId xmlns:p14="http://schemas.microsoft.com/office/powerpoint/2010/main" val="3149039665"/>
      </p:ext>
    </p:extLst>
  </p:cSld>
  <p:clrMapOvr>
    <a:masterClrMapping/>
  </p:clrMapOvr>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306</TotalTime>
  <Words>2165</Words>
  <Application>Microsoft Office PowerPoint</Application>
  <PresentationFormat>Panorámica</PresentationFormat>
  <Paragraphs>85</Paragraphs>
  <Slides>22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22</vt:i4>
      </vt:variant>
    </vt:vector>
  </HeadingPairs>
  <TitlesOfParts>
    <vt:vector size="28" baseType="lpstr">
      <vt:lpstr>Arial</vt:lpstr>
      <vt:lpstr>Calibri</vt:lpstr>
      <vt:lpstr>Calibri Light</vt:lpstr>
      <vt:lpstr>Symbol</vt:lpstr>
      <vt:lpstr>Times New Roman</vt:lpstr>
      <vt:lpstr>Retrospección</vt:lpstr>
      <vt:lpstr>Marketing Estratégico para la Compañía Folklórica de la UAQ</vt:lpstr>
      <vt:lpstr>Justificación:</vt:lpstr>
      <vt:lpstr>Objetivos</vt:lpstr>
      <vt:lpstr>Antecedentes</vt:lpstr>
      <vt:lpstr>Presentación de PowerPoint</vt:lpstr>
      <vt:lpstr>Marketing cultural en relación con la evolución del marketing general.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Proceso del Marketing Estratégico.</vt:lpstr>
      <vt:lpstr>Presentación de PowerPoint</vt:lpstr>
      <vt:lpstr>Presentación de PowerPoint</vt:lpstr>
      <vt:lpstr>Presentación de PowerPoint</vt:lpstr>
      <vt:lpstr>Metodología</vt:lpstr>
      <vt:lpstr>Variables y atributos de estudio:</vt:lpstr>
      <vt:lpstr>Tamaño de la muestra:  </vt:lpstr>
      <vt:lpstr>Resultados esperados</vt:lpstr>
      <vt:lpstr>Referencias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Estratégico para la Compañía Folklórica de la UAQ</dc:title>
  <dc:creator>hector cordoba</dc:creator>
  <cp:lastModifiedBy>hector cordoba</cp:lastModifiedBy>
  <cp:revision>2</cp:revision>
  <dcterms:created xsi:type="dcterms:W3CDTF">2023-05-30T00:08:09Z</dcterms:created>
  <dcterms:modified xsi:type="dcterms:W3CDTF">2023-05-30T05:15:02Z</dcterms:modified>
</cp:coreProperties>
</file>