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4" r:id="rId7"/>
    <p:sldId id="267" r:id="rId8"/>
    <p:sldId id="265" r:id="rId9"/>
    <p:sldId id="266" r:id="rId10"/>
    <p:sldId id="262" r:id="rId11"/>
    <p:sldId id="259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06"/>
    <p:restoredTop sz="94728"/>
  </p:normalViewPr>
  <p:slideViewPr>
    <p:cSldViewPr snapToGrid="0" snapToObjects="1">
      <p:cViewPr varScale="1">
        <p:scale>
          <a:sx n="78" d="100"/>
          <a:sy n="78" d="100"/>
        </p:scale>
        <p:origin x="116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E3F8E-B64D-354F-8760-F963BA0DA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BEC0DF-F923-C843-B3C4-2AF922808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1C0DF7-FC57-914C-8DCC-BB65DEED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ED087F-78F3-F344-AA22-5BFFDE21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27E845-DE3A-5643-BBD5-D781F697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52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9371C-0A2D-FC41-BC3F-2A971685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025B02-0CA5-C148-87E2-E960CF95A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BFF75C-BB54-2D49-A806-9061C6F9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24F091-74D0-5C40-8D83-97F7EAD7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83D353-7565-444E-ABAC-9E577EBD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83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0522FD-F958-1249-A15F-3D58241F3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FBA2CE-DF9A-C54D-9701-ADF278AFE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077ADB-F064-3B48-A37D-C86442E9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E276E8-4100-A64A-B0C2-058891BC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F28F17-20ED-0646-AEFA-430ED8F2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673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76538-C34E-E34A-BEA6-3C734E38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DA24A8-BE88-8949-B33F-C9EC279E9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D6BB1-2B99-C94F-BC5E-4C007C86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18B3B9-CCB7-8641-AD03-CAB9507B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C62F79-496C-6641-984F-FBEAC0D2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98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6065C-2B49-5841-ADC1-7B8ED9D7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41F125-CC6F-EB45-AA8D-781E84D41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602F2-90F7-DA4A-B173-C8020818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F659BB-A32A-2044-A224-6BAE96D6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31E6B2-6ADD-5944-B249-9F57498F8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63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B47E5-36CB-0748-A1F3-C33AB323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105170-3ABF-0545-9B6D-3A4F836AD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3B8B19-D3D7-7748-8E3F-48DD703EA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15E4C3-94BB-A74E-B8A2-591023FB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04/06/2023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B7F58A-D6BF-5945-BCC8-5BCCE26C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4BD9D9-2642-9649-8D0B-A1D63323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1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DC8CF-B1E9-994B-9076-B7620E09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B7945F-BBF4-6243-8826-A2EADB1A5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02A1BE-F833-4E46-9668-F158C9FF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995B65E-8D70-6341-B26D-8C2AE08BF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FD4145-D036-0A4B-BF8C-6C8AD0CD7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68AD44-D7C4-A743-B2D8-05350A1C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04/06/2023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19B0355-B6E8-4446-8540-AED3F770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DA5C0A-4623-0943-B6BB-280650AB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4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6DC1-79B9-9640-8BBA-EFD560D3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1E8593-9CA9-2B4E-B0AC-031D2F4C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04/06/2023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D2B79E-3403-9D45-9A15-8ADAE3D8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646AC9-1951-7948-A44F-F799A6B3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DA5A6A-137F-0B48-8C69-ECE4E2C4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04/06/2023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DA162D5-77DC-3B40-8A18-2A1BAD82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DEF420-D368-804E-8CC4-3B0082D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07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4E4B2-94E9-6B45-82CB-D187F012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5E26CB-E6C6-484D-9632-3E654297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65E088-52C4-6F44-9CC8-5828ACF45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3BB6C0-8EFA-4345-9CE4-739FC282F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04/06/2023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930AC1-E5D4-234D-9072-62DA61F2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D3BA5F-A0F4-864F-BE18-9564FF8D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666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4FC52-D32C-B44D-BB5D-9D836FFF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B426BE-E3EA-304F-A841-9B1734C43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8E9A57-5918-6046-980E-A0D85C82B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63B259-7060-3940-9422-D4CE618A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04/06/2023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1705E8-E4DC-5A46-8CD4-EB8D5B00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FBD902-C969-E246-82E6-5A9F269B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33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00011B3-7F0E-4243-99A6-06C2425B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D8F3BE-C11C-8D47-B84D-A8034186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235E94-BC77-C74A-A205-D4D5CFCB0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F622-0C42-F146-9702-1A81A6D276A8}" type="datetimeFigureOut">
              <a:rPr lang="es-MX" smtClean="0"/>
              <a:t>04/06/2023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08FE7F-5DF1-4C4C-9045-5946C08A9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76DA39-72F3-3D45-9B01-68DCA18D1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82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mailto:oscar.cardenas@uaq.mx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7.jpeg"/><Relationship Id="rId4" Type="http://schemas.openxmlformats.org/officeDocument/2006/relationships/image" Target="../media/image8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7623C73B-AB66-4855-A367-A0084E209E89}"/>
              </a:ext>
            </a:extLst>
          </p:cNvPr>
          <p:cNvGrpSpPr/>
          <p:nvPr/>
        </p:nvGrpSpPr>
        <p:grpSpPr>
          <a:xfrm>
            <a:off x="67012" y="10780"/>
            <a:ext cx="12122584" cy="1212330"/>
            <a:chOff x="69416" y="-4617"/>
            <a:chExt cx="12122584" cy="1212330"/>
          </a:xfrm>
        </p:grpSpPr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B807ADC7-FE8F-4D14-9587-6D358FF51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416" y="-4617"/>
              <a:ext cx="6506483" cy="1181265"/>
            </a:xfrm>
            <a:prstGeom prst="rect">
              <a:avLst/>
            </a:prstGeom>
          </p:spPr>
        </p:pic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BB8C7402-4146-4985-B8D3-95D2C4DAE6F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15A164E3-6F1E-4413-9190-C8763D24396C}"/>
                </a:ext>
              </a:extLst>
            </p:cNvPr>
            <p:cNvSpPr txBox="1"/>
            <p:nvPr/>
          </p:nvSpPr>
          <p:spPr>
            <a:xfrm>
              <a:off x="4398172" y="8500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</a:t>
              </a: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C8776B3B-C568-454C-823A-5268238C91C8}"/>
                </a:ext>
              </a:extLst>
            </p:cNvPr>
            <p:cNvSpPr txBox="1"/>
            <p:nvPr/>
          </p:nvSpPr>
          <p:spPr>
            <a:xfrm>
              <a:off x="482600" y="8999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D4DC33A-47BD-0948-B93B-EB53944B523D}"/>
              </a:ext>
            </a:extLst>
          </p:cNvPr>
          <p:cNvSpPr txBox="1"/>
          <p:nvPr/>
        </p:nvSpPr>
        <p:spPr>
          <a:xfrm>
            <a:off x="0" y="2517868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GESTIÓN TECNOLÓGICA EN EL DESARROLLO DE CAPACIDADES Y HABILIDADES PARA LA SUPERVICENCIA EN EL HOGAR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0" y="49022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M en A Oscar Uriel Cárdenas Rosas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9E41E08-BEB2-954D-8483-03B9ED33950B}"/>
              </a:ext>
            </a:extLst>
          </p:cNvPr>
          <p:cNvSpPr txBox="1"/>
          <p:nvPr/>
        </p:nvSpPr>
        <p:spPr>
          <a:xfrm>
            <a:off x="0" y="562306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/>
              <a:t>DIRECTOR DE TESIS</a:t>
            </a:r>
          </a:p>
          <a:p>
            <a:pPr algn="ctr"/>
            <a:r>
              <a:rPr lang="es-MX" sz="2000" b="1" i="1" dirty="0"/>
              <a:t>Dr. José Juan Méndez Palacios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2B0A80C-4814-5F4A-917E-C0DA8F15FE37}"/>
              </a:ext>
            </a:extLst>
          </p:cNvPr>
          <p:cNvSpPr txBox="1"/>
          <p:nvPr/>
        </p:nvSpPr>
        <p:spPr>
          <a:xfrm>
            <a:off x="103278" y="162943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Doctorado en Gestión Tecnológica e Innovación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7FAA79F-0C23-F8CD-05A5-EA3A35B7C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478" y="93008"/>
            <a:ext cx="1743710" cy="486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B619E04-CF6F-03D3-A268-DB185CF84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553" y="93008"/>
            <a:ext cx="628650" cy="80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1D2C9B1-A77A-8BE6-24CC-9B3F388130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653" y="83483"/>
            <a:ext cx="633095" cy="831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DB81D0A1-AA50-0316-DA75-A7CD4931B945}"/>
              </a:ext>
            </a:extLst>
          </p:cNvPr>
          <p:cNvGrpSpPr/>
          <p:nvPr/>
        </p:nvGrpSpPr>
        <p:grpSpPr>
          <a:xfrm>
            <a:off x="10042288" y="5656249"/>
            <a:ext cx="2050415" cy="680085"/>
            <a:chOff x="0" y="0"/>
            <a:chExt cx="2050415" cy="680085"/>
          </a:xfrm>
        </p:grpSpPr>
        <p:pic>
          <p:nvPicPr>
            <p:cNvPr id="7" name="image2.png">
              <a:extLst>
                <a:ext uri="{FF2B5EF4-FFF2-40B4-BE49-F238E27FC236}">
                  <a16:creationId xmlns:a16="http://schemas.microsoft.com/office/drawing/2014/main" id="{C75A5D2B-C4A6-373B-9A22-DE509169B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857885" cy="680085"/>
            </a:xfrm>
            <a:prstGeom prst="rect">
              <a:avLst/>
            </a:prstGeom>
          </p:spPr>
        </p:pic>
        <p:pic>
          <p:nvPicPr>
            <p:cNvPr id="8" name="image1.png">
              <a:extLst>
                <a:ext uri="{FF2B5EF4-FFF2-40B4-BE49-F238E27FC236}">
                  <a16:creationId xmlns:a16="http://schemas.microsoft.com/office/drawing/2014/main" id="{D1AD173C-C7EC-E179-2622-F2C9DA8D8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4420" y="289560"/>
              <a:ext cx="975995" cy="336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5546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Administración- 7, 8 y 9 de junio 2023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Oscar Uriel Cárdenas Rosas – Doctorado en Gestión Tecnológica e Innovación – (Primer Semestre)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258929" y="1177930"/>
            <a:ext cx="1171923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REFERENCIAS</a:t>
            </a:r>
          </a:p>
          <a:p>
            <a:r>
              <a:rPr lang="es-ES" sz="2400" dirty="0">
                <a:effectLst/>
                <a:latin typeface="Georgia" panose="02040502050405020303" pitchFamily="18" charset="0"/>
              </a:rPr>
              <a:t>Las labores del hogar son trabajo. (2022, diciembre 6). </a:t>
            </a:r>
            <a:r>
              <a:rPr lang="es-ES" sz="2400" i="1" dirty="0">
                <a:effectLst/>
                <a:latin typeface="Georgia" panose="02040502050405020303" pitchFamily="18" charset="0"/>
              </a:rPr>
              <a:t>Las labores del hogar son trabajo</a:t>
            </a:r>
            <a:r>
              <a:rPr lang="es-ES" sz="2400" dirty="0">
                <a:effectLst/>
                <a:latin typeface="Georgia" panose="02040502050405020303" pitchFamily="18" charset="0"/>
              </a:rPr>
              <a:t>. https://imco.org.mx/las-labores-del-hogar-son-trabajo/</a:t>
            </a:r>
          </a:p>
          <a:p>
            <a:br>
              <a:rPr lang="es-ES" sz="2400" dirty="0">
                <a:effectLst/>
              </a:rPr>
            </a:br>
            <a:r>
              <a:rPr lang="pt-BR" sz="2400" dirty="0">
                <a:effectLst/>
                <a:latin typeface="Georgia" panose="02040502050405020303" pitchFamily="18" charset="0"/>
              </a:rPr>
              <a:t>Mota, K., Concha, C., &amp; </a:t>
            </a:r>
            <a:r>
              <a:rPr lang="pt-BR" sz="2400" dirty="0" err="1">
                <a:effectLst/>
                <a:latin typeface="Georgia" panose="02040502050405020303" pitchFamily="18" charset="0"/>
              </a:rPr>
              <a:t>Muñoz</a:t>
            </a:r>
            <a:r>
              <a:rPr lang="pt-BR" sz="2400" dirty="0">
                <a:effectLst/>
                <a:latin typeface="Georgia" panose="02040502050405020303" pitchFamily="18" charset="0"/>
              </a:rPr>
              <a:t>, N. (2020). </a:t>
            </a:r>
            <a:r>
              <a:rPr lang="pt-BR" sz="2400" dirty="0">
                <a:latin typeface="Georgia" panose="02040502050405020303" pitchFamily="18" charset="0"/>
              </a:rPr>
              <a:t>Una </a:t>
            </a:r>
            <a:r>
              <a:rPr lang="pt-BR" sz="2400" dirty="0" err="1">
                <a:latin typeface="Georgia" panose="02040502050405020303" pitchFamily="18" charset="0"/>
              </a:rPr>
              <a:t>Eduación</a:t>
            </a:r>
            <a:r>
              <a:rPr lang="pt-BR" sz="2400" dirty="0">
                <a:effectLst/>
                <a:latin typeface="Georgia" panose="02040502050405020303" pitchFamily="18" charset="0"/>
              </a:rPr>
              <a:t> virtual como agente transformador de processos de </a:t>
            </a:r>
            <a:r>
              <a:rPr lang="pt-BR" sz="2400" dirty="0" err="1">
                <a:effectLst/>
                <a:latin typeface="Georgia" panose="02040502050405020303" pitchFamily="18" charset="0"/>
              </a:rPr>
              <a:t>aprendizaje</a:t>
            </a:r>
            <a:r>
              <a:rPr lang="pt-BR" sz="2400" dirty="0">
                <a:effectLst/>
                <a:latin typeface="Georgia" panose="02040502050405020303" pitchFamily="18" charset="0"/>
              </a:rPr>
              <a:t>. </a:t>
            </a:r>
            <a:r>
              <a:rPr lang="pt-BR" sz="2400" i="1" dirty="0">
                <a:effectLst/>
                <a:latin typeface="Georgia" panose="02040502050405020303" pitchFamily="18" charset="0"/>
              </a:rPr>
              <a:t>Revista en línea de Política y Gestión Educacional</a:t>
            </a:r>
            <a:r>
              <a:rPr lang="pt-BR" sz="2400" dirty="0">
                <a:effectLst/>
                <a:latin typeface="Georgia" panose="02040502050405020303" pitchFamily="18" charset="0"/>
              </a:rPr>
              <a:t>, 1216–1225. </a:t>
            </a:r>
            <a:br>
              <a:rPr lang="pt-BR" sz="2400" dirty="0">
                <a:effectLst/>
              </a:rPr>
            </a:br>
            <a:endParaRPr lang="es-MX" sz="2400" dirty="0"/>
          </a:p>
          <a:p>
            <a:r>
              <a:rPr lang="es-ES" sz="2400" dirty="0" err="1"/>
              <a:t>Solleiro</a:t>
            </a:r>
            <a:r>
              <a:rPr lang="es-ES" sz="2400" dirty="0"/>
              <a:t>, J. L. La gestión y la administración de tecnología México: En Cuaderno del Instituto de Investigaciones Jurídicas Año 3 No. 9. (1988). </a:t>
            </a:r>
          </a:p>
          <a:p>
            <a:endParaRPr lang="es-MX" sz="3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7598890" y="3237"/>
            <a:ext cx="2929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i="1" dirty="0">
                <a:solidFill>
                  <a:srgbClr val="C00000"/>
                </a:solidFill>
              </a:rPr>
              <a:t>GESTIÓN TECNOLÓGICA PARA EL DESARROLLO DE CAPACIDADES Y HABILIDADES PARA LA SUPERVICENCIA EN EL HOGAR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92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Nombre alumno – Maestría o Doctorado – (cuatrimestre)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2199086" y="1866641"/>
            <a:ext cx="745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Oscar Uriel Cárdenas Rosas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7574756" y="3237"/>
            <a:ext cx="2953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i="1" dirty="0">
                <a:solidFill>
                  <a:srgbClr val="C00000"/>
                </a:solidFill>
              </a:rPr>
              <a:t>GESTIÓN TECNOLÓGICA PARA EL DESARROLLO DE CAPACIDADES Y HABILIDADES PARA LA SUPERVICENCIA EN EL HOGAR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876C7D7-40F8-6F42-91E4-FE1988589A0A}"/>
              </a:ext>
            </a:extLst>
          </p:cNvPr>
          <p:cNvSpPr txBox="1"/>
          <p:nvPr/>
        </p:nvSpPr>
        <p:spPr>
          <a:xfrm>
            <a:off x="2199086" y="3531275"/>
            <a:ext cx="7454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hlinkClick r:id="rId3"/>
              </a:rPr>
              <a:t>oscar.cardenas@uaq.mx</a:t>
            </a:r>
            <a:endParaRPr lang="es-MX" sz="3200" dirty="0"/>
          </a:p>
          <a:p>
            <a:pPr algn="ctr"/>
            <a:r>
              <a:rPr lang="es-MX" sz="3200" dirty="0"/>
              <a:t>Cel: 4421561203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DE97E45F-0EA7-495C-A69C-2920594FD0D0}"/>
              </a:ext>
            </a:extLst>
          </p:cNvPr>
          <p:cNvGrpSpPr/>
          <p:nvPr/>
        </p:nvGrpSpPr>
        <p:grpSpPr>
          <a:xfrm>
            <a:off x="34708" y="19319"/>
            <a:ext cx="12122584" cy="1212330"/>
            <a:chOff x="221816" y="147783"/>
            <a:chExt cx="12122584" cy="1212330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B5E774E-9D5C-484C-ABD1-237108BE8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37FD10B5-C327-4B11-9DDC-1E7FBEC2D9CB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58F72EFE-2BBC-4820-8DFB-E7F20859DEFD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Administración- 7, 8 y 9 de junio 2023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B785CDA0-065B-43E5-A4DC-B0BF832E85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02696CBE-D8A3-4BC8-AF24-33065BE36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7F9C6E4D-88D2-4304-BA7B-9EE8AED2F8EB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30" name="Cuadro de texto 2">
                <a:extLst>
                  <a:ext uri="{FF2B5EF4-FFF2-40B4-BE49-F238E27FC236}">
                    <a16:creationId xmlns:a16="http://schemas.microsoft.com/office/drawing/2014/main" id="{F434C15F-CA26-4C07-B85D-EE686400AE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31" name="Imagen 30" descr="Boomerang">
                <a:extLst>
                  <a:ext uri="{FF2B5EF4-FFF2-40B4-BE49-F238E27FC236}">
                    <a16:creationId xmlns:a16="http://schemas.microsoft.com/office/drawing/2014/main" id="{6ADFBDBA-951E-44AA-B488-E8F4BCF492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323F1787-69C9-4F1A-9A52-6F7656A8D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20FCDDEA-3CB2-4E66-BBED-85DCE0BF4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1E289A58-AD67-40EC-BC05-10A4DDF0F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21714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Administración- 7, 8 y 9 de junio 2023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Oscar Uriel Cárdenas Rosas – Doctorado en Gestión Tecnológica e Innovación – (Primer Semestre)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207296" y="1236777"/>
            <a:ext cx="554669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Justificación </a:t>
            </a:r>
          </a:p>
          <a:p>
            <a:pPr algn="just"/>
            <a:r>
              <a:rPr lang="es-ES" sz="2000" dirty="0"/>
              <a:t>Las habilidades domésticas son habilidades que empleas en casa, que se requieren con frecuencia para nuestra vida diaria. 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Son básicas que todos necesitan para mantener un hogar limpio y saludable. 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Estas se relacionan con el mantenimiento de la casa e incluyen la higiene personal y mantener limpio el entorno. 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Son muy importantes para la generación de riqueza, son labores críticas para el bienestar social y el devenir de la economía del país. En simple, sin ellas, nada funciona.</a:t>
            </a:r>
            <a:endParaRPr lang="es-MX" sz="20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7598890" y="3237"/>
            <a:ext cx="2929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i="1" dirty="0">
                <a:solidFill>
                  <a:srgbClr val="C00000"/>
                </a:solidFill>
              </a:rPr>
              <a:t>GESTIÓN TECNOLÓGICA PARA EL DESARROLLO DE CAPACIDADES Y HABILIDADES PARA LA SUPERVICENCIA EN EL HOGAR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026" name="Picture 2" descr="El sorprendente poder de compartir los quehaceres del hogar - Iglesia de  Dios Sociedad Misionera Mundial">
            <a:extLst>
              <a:ext uri="{FF2B5EF4-FFF2-40B4-BE49-F238E27FC236}">
                <a16:creationId xmlns:a16="http://schemas.microsoft.com/office/drawing/2014/main" id="{D19E938E-F1B9-AE1C-09C5-3EF469832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88946"/>
            <a:ext cx="5794224" cy="386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95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E70B2BCB-8874-4D8D-969F-A57D2E324E37}"/>
              </a:ext>
            </a:extLst>
          </p:cNvPr>
          <p:cNvGrpSpPr/>
          <p:nvPr/>
        </p:nvGrpSpPr>
        <p:grpSpPr>
          <a:xfrm>
            <a:off x="36576" y="-3233"/>
            <a:ext cx="12122584" cy="1212330"/>
            <a:chOff x="221816" y="147783"/>
            <a:chExt cx="12122584" cy="1212330"/>
          </a:xfrm>
        </p:grpSpPr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73A88FA6-B17E-41FE-9943-7FA96EB9A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BED70D96-B03B-4B5F-8253-6D922E18B862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C937CA12-3D6B-4C72-8D13-15A10926DC53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Administración- 7, 8 y 9 de junio 2023</a:t>
              </a: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393A795A-350A-45D8-A68E-76E822EA63DC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52B77A64-E07F-422D-B8A7-6B3E992C7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CDDE257A-022E-4B65-8BFD-BCC8D88DA263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0" name="Cuadro de texto 2">
                <a:extLst>
                  <a:ext uri="{FF2B5EF4-FFF2-40B4-BE49-F238E27FC236}">
                    <a16:creationId xmlns:a16="http://schemas.microsoft.com/office/drawing/2014/main" id="{A5A3CF3F-E124-4E9F-B9EC-0F2F88CF3D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1" name="Imagen 50" descr="Boomerang">
                <a:extLst>
                  <a:ext uri="{FF2B5EF4-FFF2-40B4-BE49-F238E27FC236}">
                    <a16:creationId xmlns:a16="http://schemas.microsoft.com/office/drawing/2014/main" id="{BF5BE576-1AA0-4CC0-A958-306F529B32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8C8B40DC-6721-4ED8-9BC5-5A78FD057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60475313-CEE8-43BF-84AA-57C4725B7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5EC8439F-972C-452A-97F7-D191CA70E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Nombre alumno – Maestría o Doctorado – (cuatrimestre)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5895139" y="1095084"/>
            <a:ext cx="609368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OBJETIVO GENERAL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Proponer un modelo de gestión tecnológica que permita a las personas desarrollar conocimientos y habilidades en las labores del hogar que puedan ahorrarle mucho dinero y darle una sensación de logro y responsabilidad.</a:t>
            </a:r>
          </a:p>
          <a:p>
            <a:endParaRPr lang="es-ES" sz="2000" b="1" dirty="0"/>
          </a:p>
          <a:p>
            <a:r>
              <a:rPr lang="es-ES" sz="2000" b="1" dirty="0"/>
              <a:t>OBJETIVOS ESPECIFICOS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Diseñar una estrategia de aprendizaje en la que las personas que lo implementen puedan entender fácilmente cada una de las labores del hogar necesarias para la vida cotidiana.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Seleccionar una herramienta tecnológica mas adecuada en la que las personas que deseen desarrollar conocimientos básicos en habilidades domesticas.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7540250" y="3237"/>
            <a:ext cx="2988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i="1" dirty="0">
                <a:solidFill>
                  <a:srgbClr val="C00000"/>
                </a:solidFill>
              </a:rPr>
              <a:t>GESTIÓN TECNOLÓGICA PARA EL DESARROLLO DE CAPACIDADES Y HABILIDADES PARA LA SUPERVICENCIA EN EL HOGAR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50" name="Picture 2" descr="Herramientas tecnológicas: Que son? Ejemplos - Tecnología + Informática">
            <a:extLst>
              <a:ext uri="{FF2B5EF4-FFF2-40B4-BE49-F238E27FC236}">
                <a16:creationId xmlns:a16="http://schemas.microsoft.com/office/drawing/2014/main" id="{E714BCA1-D982-823F-2516-D3E662D96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3" y="1459548"/>
            <a:ext cx="5851022" cy="471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541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Administración- 7, 8 y 9 de junio 2023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Oscar Uriel Cárdenas Rosas – Doctorado en Gestión Tecnológica e Innovación – (Primer Semestre)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207296" y="1236777"/>
            <a:ext cx="554669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MARCO TEORICO</a:t>
            </a:r>
          </a:p>
          <a:p>
            <a:pPr algn="just"/>
            <a:r>
              <a:rPr lang="es-ES" sz="2000" dirty="0"/>
              <a:t>GESTION TECNOLOGICA 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 err="1"/>
              <a:t>Solleiro</a:t>
            </a:r>
            <a:r>
              <a:rPr lang="es-ES" sz="2000" dirty="0"/>
              <a:t> (1988), consiste en el desarrollo científico de técnicas para entender y resolver una diversidad de problemas, tales como la predicción, la proyección y la prospección tecnológica, el buen manejo de apoyos gubernamentales, de la información científica y tecnológica, de las estructuras organizacionales adecuadas para la investigación y el comportamiento humano en el proceso de desarrollo tecnológico, la planeación y control de proyectos, la vinculación entre las unidades de investigación y las de producción, la legislación en la materia, etc.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7598890" y="3237"/>
            <a:ext cx="2929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i="1" dirty="0">
                <a:solidFill>
                  <a:srgbClr val="C00000"/>
                </a:solidFill>
              </a:rPr>
              <a:t>GESTIÓN TECNOLÓGICA PARA EL DESARROLLO DE CAPACIDADES Y HABILIDADES PARA LA SUPERVICENCIA EN EL HOGAR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3074" name="Picture 2" descr="GESTIÓN TECNOLÓGICA - Mind Map">
            <a:extLst>
              <a:ext uri="{FF2B5EF4-FFF2-40B4-BE49-F238E27FC236}">
                <a16:creationId xmlns:a16="http://schemas.microsoft.com/office/drawing/2014/main" id="{AB1A6464-6EF1-D846-A4DD-34EF7A1EB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139" y="1307581"/>
            <a:ext cx="6268565" cy="451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246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E70B2BCB-8874-4D8D-969F-A57D2E324E37}"/>
              </a:ext>
            </a:extLst>
          </p:cNvPr>
          <p:cNvGrpSpPr/>
          <p:nvPr/>
        </p:nvGrpSpPr>
        <p:grpSpPr>
          <a:xfrm>
            <a:off x="36576" y="-3233"/>
            <a:ext cx="12122584" cy="1212330"/>
            <a:chOff x="221816" y="147783"/>
            <a:chExt cx="12122584" cy="1212330"/>
          </a:xfrm>
        </p:grpSpPr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73A88FA6-B17E-41FE-9943-7FA96EB9A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BED70D96-B03B-4B5F-8253-6D922E18B862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C937CA12-3D6B-4C72-8D13-15A10926DC53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Administración- 7, 8 y 9 de junio 2023</a:t>
              </a: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393A795A-350A-45D8-A68E-76E822EA63DC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52B77A64-E07F-422D-B8A7-6B3E992C7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CDDE257A-022E-4B65-8BFD-BCC8D88DA263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0" name="Cuadro de texto 2">
                <a:extLst>
                  <a:ext uri="{FF2B5EF4-FFF2-40B4-BE49-F238E27FC236}">
                    <a16:creationId xmlns:a16="http://schemas.microsoft.com/office/drawing/2014/main" id="{A5A3CF3F-E124-4E9F-B9EC-0F2F88CF3D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1" name="Imagen 50" descr="Boomerang">
                <a:extLst>
                  <a:ext uri="{FF2B5EF4-FFF2-40B4-BE49-F238E27FC236}">
                    <a16:creationId xmlns:a16="http://schemas.microsoft.com/office/drawing/2014/main" id="{BF5BE576-1AA0-4CC0-A958-306F529B32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8C8B40DC-6721-4ED8-9BC5-5A78FD057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60475313-CEE8-43BF-84AA-57C4725B7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5EC8439F-972C-452A-97F7-D191CA70E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Nombre alumno – Maestría o Doctorado – (cuatrimestre)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5171028" y="1095084"/>
            <a:ext cx="681779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Marco Teórico </a:t>
            </a:r>
          </a:p>
          <a:p>
            <a:endParaRPr lang="es-MX" sz="2000" b="1" dirty="0"/>
          </a:p>
          <a:p>
            <a:r>
              <a:rPr lang="es-MX" sz="2000" b="1" dirty="0"/>
              <a:t>Educación Virtual</a:t>
            </a:r>
          </a:p>
          <a:p>
            <a:pPr algn="just"/>
            <a:r>
              <a:rPr lang="es-ES" sz="2000" dirty="0"/>
              <a:t>La educación virtual es un elemento que permite desarrollar el proceso de enseñanza y aprendizaje a través de la implementación de las tecnologías de información y comunicación (</a:t>
            </a:r>
            <a:r>
              <a:rPr lang="es-ES" sz="2000" dirty="0" err="1"/>
              <a:t>TIC´s</a:t>
            </a:r>
            <a:r>
              <a:rPr lang="es-ES" sz="2000" dirty="0"/>
              <a:t>), así se puede llevar a cabo la labor educativa desde cualquier lugar sin necesidad de encontrarse de forma presencial con el maestro o docente. 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b="1" dirty="0"/>
              <a:t>Labores del hogar</a:t>
            </a:r>
          </a:p>
          <a:p>
            <a:pPr algn="just"/>
            <a:r>
              <a:rPr lang="es-ES" sz="2000" b="0" i="0" dirty="0">
                <a:solidFill>
                  <a:srgbClr val="333333"/>
                </a:solidFill>
                <a:effectLst/>
                <a:latin typeface="OpenSans"/>
              </a:rPr>
              <a:t>Hay tareas que son esenciales para el funcionamiento de los hogares: cocinar, limpiar, ir al mercado, lavar ropa, así como cuidar </a:t>
            </a:r>
            <a:r>
              <a:rPr lang="es-ES" sz="2000" dirty="0">
                <a:solidFill>
                  <a:srgbClr val="333333"/>
                </a:solidFill>
                <a:latin typeface="OpenSans"/>
              </a:rPr>
              <a:t>niños </a:t>
            </a:r>
            <a:r>
              <a:rPr lang="es-ES" sz="2000" b="0" i="0" dirty="0">
                <a:solidFill>
                  <a:srgbClr val="333333"/>
                </a:solidFill>
                <a:effectLst/>
                <a:latin typeface="OpenSans"/>
              </a:rPr>
              <a:t>y a los enfermos. Cuando estas actividades se realizan por los miembros del hogar y no se asocian con un salario, se les conoce como trabajo no remunerado y limita la disponibilidad de tiempo para realizar otras actividades.</a:t>
            </a:r>
            <a:endParaRPr lang="es-ES" sz="20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7540250" y="3237"/>
            <a:ext cx="2988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i="1" dirty="0">
                <a:solidFill>
                  <a:srgbClr val="C00000"/>
                </a:solidFill>
              </a:rPr>
              <a:t>GESTIÓN TECNOLÓGICA PARA EL DESARROLLO DE CAPACIDADES Y HABILIDADES PARA LA SUPERVICENCIA EN EL HOGAR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4098" name="Picture 2" descr="Educación virtual: lecciones aprendidas por los maestros en tiempos de  pandemia - Virtual Educa Noticias">
            <a:extLst>
              <a:ext uri="{FF2B5EF4-FFF2-40B4-BE49-F238E27FC236}">
                <a16:creationId xmlns:a16="http://schemas.microsoft.com/office/drawing/2014/main" id="{8ADE4027-4414-9258-F9E6-21BFEC72E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84" y="1493321"/>
            <a:ext cx="3470648" cy="231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ómo Lidiar con las Labores del Hogar y hacer que los hijos ayuden? -  MexiWoman">
            <a:extLst>
              <a:ext uri="{FF2B5EF4-FFF2-40B4-BE49-F238E27FC236}">
                <a16:creationId xmlns:a16="http://schemas.microsoft.com/office/drawing/2014/main" id="{35A5D94E-1571-0654-9576-C0F76231B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24" y="4049922"/>
            <a:ext cx="3454307" cy="23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025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Administración- 7, 8 y 9 de junio 2023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Oscar Uriel Cárdenas Rosas – Doctorado en Gestión Tecnológica e Innovación – (Primer Semestre)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207296" y="1236777"/>
            <a:ext cx="554669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METODOLOGIA A UTILIZAR</a:t>
            </a:r>
          </a:p>
          <a:p>
            <a:endParaRPr lang="es-MX" sz="2000" dirty="0"/>
          </a:p>
          <a:p>
            <a:r>
              <a:rPr lang="es-MX" sz="2000" dirty="0"/>
              <a:t>Se estaría trabajando con una metodología MIXTA</a:t>
            </a:r>
          </a:p>
          <a:p>
            <a:endParaRPr lang="es-MX" sz="2000" dirty="0"/>
          </a:p>
          <a:p>
            <a:r>
              <a:rPr lang="es-ES" sz="2000" dirty="0"/>
              <a:t>La combinación de ambas metodologías ayuda a obtener una imagen más completa, ya que integra los beneficios de los dos métodos: proporciona un enfoque en el que  se combina y analiza los datos estadísticos con conocimientos contextualizados de mayor profundidad, así como permite verificar los resultados obtenidos de varias fuentes. </a:t>
            </a:r>
            <a:endParaRPr lang="es-MX" sz="2000" dirty="0"/>
          </a:p>
          <a:p>
            <a:endParaRPr lang="es-MX" sz="2000" dirty="0"/>
          </a:p>
          <a:p>
            <a:endParaRPr lang="es-ES" sz="20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7598890" y="3237"/>
            <a:ext cx="2929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i="1" dirty="0">
                <a:solidFill>
                  <a:srgbClr val="C00000"/>
                </a:solidFill>
              </a:rPr>
              <a:t>GESTIÓN TECNOLÓGICA PARA EL DESARROLLO DE CAPACIDADES Y HABILIDADES PARA LA SUPERVICENCIA EN EL HOGAR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5126" name="Picture 6" descr="¿Querés participar en proyectos de investigación? - Facultad de Ciencias  Políticas y Sociales">
            <a:extLst>
              <a:ext uri="{FF2B5EF4-FFF2-40B4-BE49-F238E27FC236}">
                <a16:creationId xmlns:a16="http://schemas.microsoft.com/office/drawing/2014/main" id="{7AE1BAA3-582A-E90F-10FB-65258992B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88946"/>
            <a:ext cx="5715000" cy="367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453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Administración- 7, 8 y 9 de junio 2023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Oscar Uriel Cárdenas Rosas – Doctorado en Gestión Tecnológica e Innovación – (Primer Semestre)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207296" y="1236777"/>
            <a:ext cx="55466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HIPOTESIS</a:t>
            </a:r>
          </a:p>
          <a:p>
            <a:endParaRPr lang="es-MX" sz="2000" dirty="0"/>
          </a:p>
          <a:p>
            <a:r>
              <a:rPr lang="es-MX" sz="2000" dirty="0"/>
              <a:t>Si una herramienta tecnológica ayudara a las personas a desarrollar sus habilidades y capacidades en las labores del hogar entonces lograran </a:t>
            </a:r>
            <a:r>
              <a:rPr lang="es-ES" sz="2000" dirty="0"/>
              <a:t>satisfacer una necesidad confortable.</a:t>
            </a:r>
          </a:p>
          <a:p>
            <a:endParaRPr lang="es-ES" sz="2000" dirty="0"/>
          </a:p>
          <a:p>
            <a:r>
              <a:rPr lang="es-ES" sz="2000" dirty="0"/>
              <a:t>La investigación se estará realizando en el municipio de Querétaro, a las personas adultas que requieran de satisfacer una necesidad de realizar actividades del hogar por ellos mismos.  </a:t>
            </a:r>
            <a:endParaRPr lang="es-MX" sz="2000" dirty="0"/>
          </a:p>
          <a:p>
            <a:endParaRPr lang="es-ES" sz="20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7598890" y="3237"/>
            <a:ext cx="2929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i="1" dirty="0">
                <a:solidFill>
                  <a:srgbClr val="C00000"/>
                </a:solidFill>
              </a:rPr>
              <a:t>GESTIÓN TECNOLÓGICA PARA EL DESARROLLO DE CAPACIDADES Y HABILIDADES PARA LA SUPERVICENCIA EN EL HOGAR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026" name="Picture 2" descr="Cómo involucrar a toda la familia en la limpieza de la casa — Entre  Campeonas">
            <a:extLst>
              <a:ext uri="{FF2B5EF4-FFF2-40B4-BE49-F238E27FC236}">
                <a16:creationId xmlns:a16="http://schemas.microsoft.com/office/drawing/2014/main" id="{F41033D8-EDEC-9C92-632E-027D9E8C1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7443"/>
            <a:ext cx="5546697" cy="369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346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E70B2BCB-8874-4D8D-969F-A57D2E324E37}"/>
              </a:ext>
            </a:extLst>
          </p:cNvPr>
          <p:cNvGrpSpPr/>
          <p:nvPr/>
        </p:nvGrpSpPr>
        <p:grpSpPr>
          <a:xfrm>
            <a:off x="36576" y="-3233"/>
            <a:ext cx="12122584" cy="1212330"/>
            <a:chOff x="221816" y="147783"/>
            <a:chExt cx="12122584" cy="1212330"/>
          </a:xfrm>
        </p:grpSpPr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73A88FA6-B17E-41FE-9943-7FA96EB9A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BED70D96-B03B-4B5F-8253-6D922E18B862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C937CA12-3D6B-4C72-8D13-15A10926DC53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Administración- 7, 8 y 9 de junio 2023</a:t>
              </a: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393A795A-350A-45D8-A68E-76E822EA63DC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52B77A64-E07F-422D-B8A7-6B3E992C7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CDDE257A-022E-4B65-8BFD-BCC8D88DA263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0" name="Cuadro de texto 2">
                <a:extLst>
                  <a:ext uri="{FF2B5EF4-FFF2-40B4-BE49-F238E27FC236}">
                    <a16:creationId xmlns:a16="http://schemas.microsoft.com/office/drawing/2014/main" id="{A5A3CF3F-E124-4E9F-B9EC-0F2F88CF3D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1" name="Imagen 50" descr="Boomerang">
                <a:extLst>
                  <a:ext uri="{FF2B5EF4-FFF2-40B4-BE49-F238E27FC236}">
                    <a16:creationId xmlns:a16="http://schemas.microsoft.com/office/drawing/2014/main" id="{BF5BE576-1AA0-4CC0-A958-306F529B32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8C8B40DC-6721-4ED8-9BC5-5A78FD057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60475313-CEE8-43BF-84AA-57C4725B7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5EC8439F-972C-452A-97F7-D191CA70E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Nombre alumno – Maestría o Doctorado – (cuatrimestre)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301797" y="1095084"/>
            <a:ext cx="5687028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PREGUNTAS DE INVESTIGACION </a:t>
            </a:r>
          </a:p>
          <a:p>
            <a:endParaRPr lang="es-MX" sz="2000" b="1" dirty="0"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s-ES" sz="2000" dirty="0"/>
              <a:t>¿ Qué tipo de capacidades o habilidades en las labores domesticas podría una persona desarrollar y aprender como imprescindibles para nuestras vidas mediante la gestión tecnológica?</a:t>
            </a:r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endParaRPr lang="es-ES" sz="2000" dirty="0"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s-ES" sz="2000" dirty="0"/>
              <a:t>¿ Cómo la gestión tecnológica puede desarrollar habilidades o capacidades en las tareas del hogar en las personas mediante la cual logren satisfacer una necesidad de confort ?</a:t>
            </a:r>
          </a:p>
          <a:p>
            <a:endParaRPr lang="es-MX" sz="20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7540250" y="3237"/>
            <a:ext cx="2988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i="1" dirty="0">
                <a:solidFill>
                  <a:srgbClr val="C00000"/>
                </a:solidFill>
              </a:rPr>
              <a:t>GESTIÓN TECNOLÓGICA PARA EL DESARROLLO DE CAPACIDADES Y HABILIDADES PARA LA SUPERVICENCIA EN EL HOGAR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6146" name="Picture 2" descr="Respuestas sin pregunta | Compartir Palabra maestra">
            <a:extLst>
              <a:ext uri="{FF2B5EF4-FFF2-40B4-BE49-F238E27FC236}">
                <a16:creationId xmlns:a16="http://schemas.microsoft.com/office/drawing/2014/main" id="{42982239-B762-170B-8FBC-02FF785D3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9" y="1762125"/>
            <a:ext cx="6096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184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Administración- 7, 8 y 9 de junio 2023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Oscar Uriel Cárdenas Rosas – Doctorado en Gestión Tecnológica e Innovación – (Primer Semestre)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207296" y="1187617"/>
            <a:ext cx="554669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RESULTADOS ESPERADOS</a:t>
            </a:r>
          </a:p>
          <a:p>
            <a:endParaRPr lang="es-MX" sz="3200" dirty="0"/>
          </a:p>
          <a:p>
            <a:pPr lvl="0"/>
            <a:r>
              <a:rPr lang="es-MX" sz="2000" b="1" dirty="0"/>
              <a:t>Diseñar una estrategia de aprendizaje …</a:t>
            </a:r>
          </a:p>
          <a:p>
            <a:pPr lvl="0"/>
            <a:endParaRPr lang="es-ES" sz="2000" b="1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000" b="0" dirty="0"/>
              <a:t>Crear el diseño de una estrategia de innovación educativa mediante aprendizaje autodidacta para las personas que deseen adquirir conocimiento y/o habilidades domesticas</a:t>
            </a:r>
          </a:p>
          <a:p>
            <a:pPr lvl="0"/>
            <a:r>
              <a:rPr lang="es-MX" sz="2000" b="1" dirty="0"/>
              <a:t>Seleccionar una herramienta…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MX" sz="20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Proponer</a:t>
            </a:r>
            <a:r>
              <a:rPr lang="en-US" sz="2000" dirty="0"/>
              <a:t> la </a:t>
            </a:r>
            <a:r>
              <a:rPr lang="en-US" sz="2000" dirty="0" err="1"/>
              <a:t>mejor</a:t>
            </a:r>
            <a:r>
              <a:rPr lang="en-US" sz="2000" dirty="0"/>
              <a:t> </a:t>
            </a:r>
            <a:r>
              <a:rPr lang="en-US" sz="2000" dirty="0" err="1"/>
              <a:t>herramienta</a:t>
            </a:r>
            <a:r>
              <a:rPr lang="en-US" sz="2000" dirty="0"/>
              <a:t> </a:t>
            </a:r>
            <a:r>
              <a:rPr lang="en-US" sz="2000" dirty="0" err="1"/>
              <a:t>tecnologica</a:t>
            </a:r>
            <a:r>
              <a:rPr lang="en-US" sz="2000" dirty="0"/>
              <a:t> </a:t>
            </a:r>
            <a:r>
              <a:rPr lang="en-US" sz="2000" dirty="0" err="1"/>
              <a:t>teniendo</a:t>
            </a:r>
            <a:r>
              <a:rPr lang="en-US" sz="2000" dirty="0"/>
              <a:t> en </a:t>
            </a:r>
            <a:r>
              <a:rPr lang="en-US" sz="2000" dirty="0" err="1"/>
              <a:t>cuenta</a:t>
            </a:r>
            <a:r>
              <a:rPr lang="en-US" sz="2000" dirty="0"/>
              <a:t> las </a:t>
            </a:r>
            <a:r>
              <a:rPr lang="en-US" sz="2000" dirty="0" err="1"/>
              <a:t>habilidades</a:t>
            </a:r>
            <a:r>
              <a:rPr lang="en-US" sz="2000" dirty="0"/>
              <a:t> y </a:t>
            </a:r>
            <a:r>
              <a:rPr lang="en-US" sz="2000" dirty="0" err="1"/>
              <a:t>oportunidades</a:t>
            </a:r>
            <a:r>
              <a:rPr lang="en-US" sz="2000" dirty="0"/>
              <a:t> de </a:t>
            </a:r>
            <a:r>
              <a:rPr lang="en-US" sz="2000" dirty="0" err="1"/>
              <a:t>todas</a:t>
            </a:r>
            <a:r>
              <a:rPr lang="en-US" sz="2000" dirty="0"/>
              <a:t> </a:t>
            </a:r>
            <a:r>
              <a:rPr lang="en-US" sz="2000" dirty="0" err="1"/>
              <a:t>aquellas</a:t>
            </a:r>
            <a:r>
              <a:rPr lang="en-US" sz="2000" dirty="0"/>
              <a:t> personas que </a:t>
            </a:r>
            <a:r>
              <a:rPr lang="en-US" sz="2000" dirty="0" err="1"/>
              <a:t>requieran</a:t>
            </a:r>
            <a:r>
              <a:rPr lang="en-US" sz="2000" dirty="0"/>
              <a:t> de </a:t>
            </a:r>
            <a:r>
              <a:rPr lang="en-US" sz="2000" dirty="0" err="1"/>
              <a:t>obtener</a:t>
            </a:r>
            <a:r>
              <a:rPr lang="en-US" sz="2000" dirty="0"/>
              <a:t> </a:t>
            </a:r>
            <a:r>
              <a:rPr lang="en-US" sz="2000" dirty="0" err="1"/>
              <a:t>estos</a:t>
            </a:r>
            <a:r>
              <a:rPr lang="en-US" sz="2000" dirty="0"/>
              <a:t> </a:t>
            </a:r>
            <a:r>
              <a:rPr lang="en-US" sz="2000" dirty="0" err="1"/>
              <a:t>conocimientos</a:t>
            </a:r>
            <a:r>
              <a:rPr lang="en-US" sz="2000" dirty="0"/>
              <a:t>, </a:t>
            </a:r>
            <a:r>
              <a:rPr lang="en-US" sz="2000" dirty="0" err="1"/>
              <a:t>desde</a:t>
            </a:r>
            <a:r>
              <a:rPr lang="en-US" sz="2000" dirty="0"/>
              <a:t> </a:t>
            </a:r>
            <a:r>
              <a:rPr lang="en-US" sz="2000" dirty="0" err="1"/>
              <a:t>niños</a:t>
            </a:r>
            <a:r>
              <a:rPr lang="en-US" sz="2000" dirty="0"/>
              <a:t>, </a:t>
            </a:r>
            <a:r>
              <a:rPr lang="en-US" sz="2000" dirty="0" err="1"/>
              <a:t>jovenes</a:t>
            </a:r>
            <a:r>
              <a:rPr lang="en-US" sz="2000" dirty="0"/>
              <a:t>, </a:t>
            </a:r>
            <a:r>
              <a:rPr lang="en-US" sz="2000" dirty="0" err="1"/>
              <a:t>adultos</a:t>
            </a:r>
            <a:r>
              <a:rPr lang="en-US" sz="2000" dirty="0"/>
              <a:t> y </a:t>
            </a:r>
            <a:r>
              <a:rPr lang="en-US" sz="2000" dirty="0" err="1"/>
              <a:t>adultos</a:t>
            </a:r>
            <a:r>
              <a:rPr lang="en-US" sz="2000" dirty="0"/>
              <a:t> </a:t>
            </a:r>
            <a:r>
              <a:rPr lang="en-US" sz="2000" dirty="0" err="1"/>
              <a:t>mayores</a:t>
            </a:r>
            <a:r>
              <a:rPr lang="en-US" sz="2000" dirty="0"/>
              <a:t>. </a:t>
            </a:r>
          </a:p>
          <a:p>
            <a:endParaRPr lang="es-ES" sz="20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7598890" y="3237"/>
            <a:ext cx="2929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i="1" dirty="0">
                <a:solidFill>
                  <a:srgbClr val="C00000"/>
                </a:solidFill>
              </a:rPr>
              <a:t>GESTIÓN TECNOLÓGICA PARA EL DESARROLLO DE CAPACIDADES Y HABILIDADES PARA LA SUPERVICENCIA EN EL HOGAR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7170" name="Picture 2" descr="Resultados esperados – Energy Push">
            <a:extLst>
              <a:ext uri="{FF2B5EF4-FFF2-40B4-BE49-F238E27FC236}">
                <a16:creationId xmlns:a16="http://schemas.microsoft.com/office/drawing/2014/main" id="{46E1D298-DCA6-75AB-C7A5-A6B2FE511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995" y="1760503"/>
            <a:ext cx="4248150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9894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4802</TotalTime>
  <Words>1522</Words>
  <Application>Microsoft Office PowerPoint</Application>
  <PresentationFormat>Panorámica</PresentationFormat>
  <Paragraphs>124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OpenSans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M. en A. Oscar Uriel Cárdenas Rosas</cp:lastModifiedBy>
  <cp:revision>27</cp:revision>
  <dcterms:created xsi:type="dcterms:W3CDTF">2020-09-22T18:49:23Z</dcterms:created>
  <dcterms:modified xsi:type="dcterms:W3CDTF">2023-06-04T20:26:26Z</dcterms:modified>
</cp:coreProperties>
</file>