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3">
  <p:sldMasterIdLst>
    <p:sldMasterId id="2147483648" r:id="rId1"/>
  </p:sldMasterIdLst>
  <p:sldIdLst>
    <p:sldId id="256" r:id="rId2"/>
    <p:sldId id="257" r:id="rId3"/>
    <p:sldId id="269" r:id="rId4"/>
    <p:sldId id="270" r:id="rId5"/>
    <p:sldId id="271" r:id="rId6"/>
    <p:sldId id="272" r:id="rId7"/>
    <p:sldId id="258" r:id="rId8"/>
    <p:sldId id="261" r:id="rId9"/>
    <p:sldId id="262" r:id="rId10"/>
    <p:sldId id="273" r:id="rId11"/>
    <p:sldId id="275" r:id="rId12"/>
    <p:sldId id="276" r:id="rId13"/>
    <p:sldId id="274" r:id="rId14"/>
    <p:sldId id="263" r:id="rId15"/>
    <p:sldId id="264" r:id="rId16"/>
    <p:sldId id="265" r:id="rId17"/>
    <p:sldId id="266" r:id="rId18"/>
    <p:sldId id="267" r:id="rId19"/>
    <p:sldId id="277" r:id="rId20"/>
    <p:sldId id="268" r:id="rId21"/>
    <p:sldId id="278" r:id="rId22"/>
    <p:sldId id="259" r:id="rId2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C6C6"/>
    <a:srgbClr val="742F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06"/>
    <p:restoredTop sz="94728"/>
  </p:normalViewPr>
  <p:slideViewPr>
    <p:cSldViewPr snapToGrid="0" snapToObjects="1">
      <p:cViewPr>
        <p:scale>
          <a:sx n="84" d="100"/>
          <a:sy n="84" d="100"/>
        </p:scale>
        <p:origin x="94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AQ\Desktop\FOPER\Estad&#237;sticas%20alumn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AQ\Desktop\FOPER\Estad&#237;sticas%20alumno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AQ\Desktop\FOPER\Estad&#237;sticas%20alumno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AQ\Desktop\FOPER\Estad&#237;sticas%20alumno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Político!$J$11</c:f>
              <c:strCache>
                <c:ptCount val="1"/>
                <c:pt idx="0">
                  <c:v>Barreras para la Gestión de la PI conjunta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384-4803-9209-078D3DFCA47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384-4803-9209-078D3DFCA47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384-4803-9209-078D3DFCA47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384-4803-9209-078D3DFCA473}"/>
              </c:ext>
            </c:extLst>
          </c:dPt>
          <c:dLbls>
            <c:spPr>
              <a:pattFill prst="pct75">
                <a:fgClr>
                  <a:sysClr val="windowText" lastClr="000000">
                    <a:lumMod val="75000"/>
                    <a:lumOff val="25000"/>
                  </a:sysClr>
                </a:fgClr>
                <a:bgClr>
                  <a:sysClr val="windowText" lastClr="000000">
                    <a:lumMod val="65000"/>
                    <a:lumOff val="35000"/>
                  </a:sys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Político!$K$10:$N$10</c:f>
              <c:strCache>
                <c:ptCount val="4"/>
                <c:pt idx="0">
                  <c:v>Falta de reglamentación y normativs</c:v>
                </c:pt>
                <c:pt idx="1">
                  <c:v>Burocracia en las institucines públicas de investigación</c:v>
                </c:pt>
                <c:pt idx="2">
                  <c:v>No se busca la protección conjunta</c:v>
                </c:pt>
                <c:pt idx="3">
                  <c:v>Diferencia en legislación y normativas institucionales</c:v>
                </c:pt>
              </c:strCache>
            </c:strRef>
          </c:cat>
          <c:val>
            <c:numRef>
              <c:f>Político!$K$11:$N$11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384-4803-9209-078D3DFCA473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6479281103824983"/>
          <c:y val="7.3651683031485171E-2"/>
          <c:w val="0.33520718896175011"/>
          <c:h val="0.89934789698102868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Político!$J$13</c:f>
              <c:strCache>
                <c:ptCount val="1"/>
                <c:pt idx="0">
                  <c:v>Estímulos para la investigación en red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521-4F8D-A5EC-756F6486134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521-4F8D-A5EC-756F6486134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521-4F8D-A5EC-756F64861342}"/>
              </c:ext>
            </c:extLst>
          </c:dPt>
          <c:dLbls>
            <c:spPr>
              <a:pattFill prst="pct75">
                <a:fgClr>
                  <a:sysClr val="windowText" lastClr="000000">
                    <a:lumMod val="75000"/>
                    <a:lumOff val="25000"/>
                  </a:sysClr>
                </a:fgClr>
                <a:bgClr>
                  <a:sysClr val="windowText" lastClr="000000">
                    <a:lumMod val="65000"/>
                    <a:lumOff val="35000"/>
                  </a:sys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Político!$K$12:$M$12</c:f>
              <c:strCache>
                <c:ptCount val="3"/>
                <c:pt idx="0">
                  <c:v>Si hay</c:v>
                </c:pt>
                <c:pt idx="1">
                  <c:v>No hay</c:v>
                </c:pt>
                <c:pt idx="2">
                  <c:v>Pocos</c:v>
                </c:pt>
              </c:strCache>
            </c:strRef>
          </c:cat>
          <c:val>
            <c:numRef>
              <c:f>Político!$K$13:$M$13</c:f>
              <c:numCache>
                <c:formatCode>General</c:formatCode>
                <c:ptCount val="3"/>
                <c:pt idx="1">
                  <c:v>7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521-4F8D-A5EC-756F64861342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Económico!$G$4</c:f>
              <c:strCache>
                <c:ptCount val="1"/>
                <c:pt idx="0">
                  <c:v>Impacto económico en las instituciones del trabajo en red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6DD-4729-9C19-94E2E55F94D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6DD-4729-9C19-94E2E55F94D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96DD-4729-9C19-94E2E55F94D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96DD-4729-9C19-94E2E55F94D6}"/>
              </c:ext>
            </c:extLst>
          </c:dPt>
          <c:dLbls>
            <c:spPr>
              <a:pattFill prst="pct75">
                <a:fgClr>
                  <a:sysClr val="windowText" lastClr="000000">
                    <a:lumMod val="75000"/>
                    <a:lumOff val="25000"/>
                  </a:sysClr>
                </a:fgClr>
                <a:bgClr>
                  <a:sysClr val="windowText" lastClr="000000">
                    <a:lumMod val="65000"/>
                    <a:lumOff val="35000"/>
                  </a:sys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Económico!$H$3:$K$3</c:f>
              <c:strCache>
                <c:ptCount val="4"/>
                <c:pt idx="0">
                  <c:v>Si hay</c:v>
                </c:pt>
                <c:pt idx="1">
                  <c:v>No hay</c:v>
                </c:pt>
                <c:pt idx="2">
                  <c:v>El impacto es en otros aspectos</c:v>
                </c:pt>
                <c:pt idx="3">
                  <c:v>Podria ser importante y se requiere impulsar</c:v>
                </c:pt>
              </c:strCache>
            </c:strRef>
          </c:cat>
          <c:val>
            <c:numRef>
              <c:f>Económico!$H$4:$K$4</c:f>
              <c:numCache>
                <c:formatCode>General</c:formatCode>
                <c:ptCount val="4"/>
                <c:pt idx="0">
                  <c:v>1</c:v>
                </c:pt>
                <c:pt idx="1">
                  <c:v>3</c:v>
                </c:pt>
                <c:pt idx="2">
                  <c:v>4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6DD-4729-9C19-94E2E55F94D6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207233875827276"/>
          <c:y val="0.12242202562208328"/>
          <c:w val="0.34689525693883155"/>
          <c:h val="0.75515594875583347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Económico!$G$8</c:f>
              <c:strCache>
                <c:ptCount val="1"/>
                <c:pt idx="0">
                  <c:v>Impacto economico en la red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46C-4980-86E2-7FFF6CA79AD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C46C-4980-86E2-7FFF6CA79AD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C46C-4980-86E2-7FFF6CA79AD2}"/>
              </c:ext>
            </c:extLst>
          </c:dPt>
          <c:dLbls>
            <c:spPr>
              <a:pattFill prst="pct75">
                <a:fgClr>
                  <a:sysClr val="windowText" lastClr="000000">
                    <a:lumMod val="75000"/>
                    <a:lumOff val="25000"/>
                  </a:sysClr>
                </a:fgClr>
                <a:bgClr>
                  <a:sysClr val="windowText" lastClr="000000">
                    <a:lumMod val="65000"/>
                    <a:lumOff val="35000"/>
                  </a:sys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Económico!$H$7:$J$7</c:f>
              <c:strCache>
                <c:ptCount val="3"/>
                <c:pt idx="0">
                  <c:v>Necesita integrarse las tecnologías</c:v>
                </c:pt>
                <c:pt idx="1">
                  <c:v>No hay</c:v>
                </c:pt>
                <c:pt idx="2">
                  <c:v>El impacto real es en otras areas</c:v>
                </c:pt>
              </c:strCache>
            </c:strRef>
          </c:cat>
          <c:val>
            <c:numRef>
              <c:f>Económico!$H$8:$J$8</c:f>
              <c:numCache>
                <c:formatCode>General</c:formatCode>
                <c:ptCount val="3"/>
                <c:pt idx="0">
                  <c:v>2</c:v>
                </c:pt>
                <c:pt idx="1">
                  <c:v>4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46C-4980-86E2-7FFF6CA79AD2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5131442031289308"/>
          <c:y val="0.17380159109523002"/>
          <c:w val="0.23502181271565933"/>
          <c:h val="0.72278988817040946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BE3F8E-B64D-354F-8760-F963BA0DAF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BEC0DF-F923-C843-B3C4-2AF9228084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1C0DF7-FC57-914C-8DCC-BB65DEEDC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29/05/2023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ED087F-78F3-F344-AA22-5BFFDE215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727E845-DE3A-5643-BBD5-D781F6974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1525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79371C-0A2D-FC41-BC3F-2A9716852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E025B02-0CA5-C148-87E2-E960CF95A9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BFF75C-BB54-2D49-A806-9061C6F91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29/05/2023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24F091-74D0-5C40-8D83-97F7EAD79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83D353-7565-444E-ABAC-9E577EBD3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8837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E0522FD-F958-1249-A15F-3D58241F34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3FBA2CE-DF9A-C54D-9701-ADF278AFE3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077ADB-F064-3B48-A37D-C86442E9F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29/05/2023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3E276E8-4100-A64A-B0C2-058891BC1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F28F17-20ED-0646-AEFA-430ED8F21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673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976538-C34E-E34A-BEA6-3C734E387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FDA24A8-BE88-8949-B33F-C9EC279E9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0D6BB1-2B99-C94F-BC5E-4C007C860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29/05/2023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B18B3B9-CCB7-8641-AD03-CAB9507B7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C62F79-496C-6641-984F-FBEAC0D22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2988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A6065C-2B49-5841-ADC1-7B8ED9D75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C41F125-CC6F-EB45-AA8D-781E84D41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D2602F2-90F7-DA4A-B173-C80208187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29/05/2023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5F659BB-A32A-2044-A224-6BAE96D62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31E6B2-6ADD-5944-B249-9F57498F8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3633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6B47E5-36CB-0748-A1F3-C33AB3233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3105170-3ABF-0545-9B6D-3A4F836ADC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B3B8B19-D3D7-7748-8E3F-48DD703EA3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215E4C3-94BB-A74E-B8A2-591023FB3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29/05/2023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EB7F58A-D6BF-5945-BCC8-5BCCE26C9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F4BD9D9-2642-9649-8D0B-A1D63323D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514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5DC8CF-B1E9-994B-9076-B7620E09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B7945F-BBF4-6243-8826-A2EADB1A5D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702A1BE-F833-4E46-9668-F158C9FF5E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995B65E-8D70-6341-B26D-8C2AE08BF2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0FD4145-D036-0A4B-BF8C-6C8AD0CD76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968AD44-D7C4-A743-B2D8-05350A1C5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29/05/2023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19B0355-B6E8-4446-8540-AED3F7707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ADA5C0A-4623-0943-B6BB-280650ABE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747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F76DC1-79B9-9640-8BBA-EFD560D36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61E8593-9CA9-2B4E-B0AC-031D2F4C2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29/05/2023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AD2B79E-3403-9D45-9A15-8ADAE3D86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3646AC9-1951-7948-A44F-F799A6B35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74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2DA5A6A-137F-0B48-8C69-ECE4E2C4E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29/05/2023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DA162D5-77DC-3B40-8A18-2A1BAD82F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9DEF420-D368-804E-8CC4-3B0082D98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7070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E4E4B2-94E9-6B45-82CB-D187F0124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5E26CB-E6C6-484D-9632-3E6542973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565E088-52C4-6F44-9CC8-5828ACF45F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43BB6C0-8EFA-4345-9CE4-739FC282F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29/05/2023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F930AC1-E5D4-234D-9072-62DA61F27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7D3BA5F-A0F4-864F-BE18-9564FF8D0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6661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14FC52-D32C-B44D-BB5D-9D836FFF7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7B426BE-E3EA-304F-A841-9B1734C43A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E8E9A57-5918-6046-980E-A0D85C82BD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63B259-7060-3940-9422-D4CE618A1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F622-0C42-F146-9702-1A81A6D276A8}" type="datetimeFigureOut">
              <a:rPr lang="es-MX" smtClean="0"/>
              <a:t>29/05/2023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51705E8-E4DC-5A46-8CD4-EB8D5B001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9FBD902-C969-E246-82E6-5A9F269B8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A426-29AE-B94E-98D6-D93EE2BA70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0335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00011B3-7F0E-4243-99A6-06C2425B4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FD8F3BE-C11C-8D47-B84D-A80341867C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2235E94-BC77-C74A-A205-D4D5CFCB09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EF622-0C42-F146-9702-1A81A6D276A8}" type="datetimeFigureOut">
              <a:rPr lang="es-MX" smtClean="0"/>
              <a:t>29/05/2023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08FE7F-5DF1-4C4C-9045-5946C08A93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76DA39-72F3-3D45-9B01-68DCA18D19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FA426-29AE-B94E-98D6-D93EE2BA70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6824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conacyt.mx/conacyt/areas-del-conacyt/desarrollo-cientifico/redes-tematicas-conacyt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fernando.rodriguez@alumnos.uaq.mx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D4DC33A-47BD-0948-B93B-EB53944B523D}"/>
              </a:ext>
            </a:extLst>
          </p:cNvPr>
          <p:cNvSpPr txBox="1"/>
          <p:nvPr/>
        </p:nvSpPr>
        <p:spPr>
          <a:xfrm>
            <a:off x="841248" y="2517868"/>
            <a:ext cx="10515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/>
              <a:t>PORPIEDAD INDUSTRIAL INTERINSTITUCIONAL PARA LA GESTIÓN DE RECURSOS ECONÓMICOS EN EL SECTOR PÚBLICO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B429D04-9C69-1F49-A8E1-9CC93789B957}"/>
              </a:ext>
            </a:extLst>
          </p:cNvPr>
          <p:cNvSpPr txBox="1"/>
          <p:nvPr/>
        </p:nvSpPr>
        <p:spPr>
          <a:xfrm>
            <a:off x="0" y="4902200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i="1" dirty="0"/>
              <a:t>Fernando </a:t>
            </a:r>
            <a:r>
              <a:rPr lang="es-MX" sz="2400" b="1" i="1" dirty="0" err="1"/>
              <a:t>doríguez</a:t>
            </a:r>
            <a:r>
              <a:rPr lang="es-MX" sz="2400" b="1" i="1" dirty="0"/>
              <a:t> Cano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99E41E08-BEB2-954D-8483-03B9ED33950B}"/>
              </a:ext>
            </a:extLst>
          </p:cNvPr>
          <p:cNvSpPr txBox="1"/>
          <p:nvPr/>
        </p:nvSpPr>
        <p:spPr>
          <a:xfrm>
            <a:off x="0" y="5623068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i="1" dirty="0"/>
              <a:t>DIRECTOR DE TESIS</a:t>
            </a:r>
          </a:p>
          <a:p>
            <a:pPr algn="ctr"/>
            <a:r>
              <a:rPr lang="es-MX" sz="2000" b="1" i="1" dirty="0"/>
              <a:t>Dr. Martín Vivanco Vargas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B86D2CE-FE7E-6A44-8110-9E706E4854E4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10CEDCC0-882B-D049-BE32-5C45E744BCEA}"/>
              </a:ext>
            </a:extLst>
          </p:cNvPr>
          <p:cNvSpPr txBox="1"/>
          <p:nvPr/>
        </p:nvSpPr>
        <p:spPr>
          <a:xfrm>
            <a:off x="4398172" y="850095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bg1"/>
                </a:solidFill>
              </a:rPr>
              <a:t>Facultad de Contabilidad y Administración- 10, 11 y 12 de noviembre 2021</a:t>
            </a:r>
          </a:p>
        </p:txBody>
      </p:sp>
      <p:pic>
        <p:nvPicPr>
          <p:cNvPr id="21" name="Imagen 20">
            <a:extLst>
              <a:ext uri="{FF2B5EF4-FFF2-40B4-BE49-F238E27FC236}">
                <a16:creationId xmlns:a16="http://schemas.microsoft.com/office/drawing/2014/main" id="{EE2003FB-3699-8841-A946-BA8A710FBD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523181"/>
            <a:ext cx="1329264" cy="1026026"/>
          </a:xfrm>
          <a:prstGeom prst="rect">
            <a:avLst/>
          </a:prstGeom>
        </p:spPr>
      </p:pic>
      <p:sp>
        <p:nvSpPr>
          <p:cNvPr id="22" name="CuadroTexto 21">
            <a:extLst>
              <a:ext uri="{FF2B5EF4-FFF2-40B4-BE49-F238E27FC236}">
                <a16:creationId xmlns:a16="http://schemas.microsoft.com/office/drawing/2014/main" id="{82B0A80C-4814-5F4A-917E-C0DA8F15FE37}"/>
              </a:ext>
            </a:extLst>
          </p:cNvPr>
          <p:cNvSpPr txBox="1"/>
          <p:nvPr/>
        </p:nvSpPr>
        <p:spPr>
          <a:xfrm>
            <a:off x="103278" y="1629439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i="1" dirty="0"/>
              <a:t>Doctorado en Gestión de la Tecnología e Innovación</a:t>
            </a:r>
          </a:p>
        </p:txBody>
      </p:sp>
      <p:pic>
        <p:nvPicPr>
          <p:cNvPr id="24" name="Imagen 23">
            <a:extLst>
              <a:ext uri="{FF2B5EF4-FFF2-40B4-BE49-F238E27FC236}">
                <a16:creationId xmlns:a16="http://schemas.microsoft.com/office/drawing/2014/main" id="{14DC8E08-54CC-F646-A553-98F12A21C5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546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Fernando Rodríguez Cano – </a:t>
            </a:r>
            <a:r>
              <a:rPr lang="es-ES" dirty="0"/>
              <a:t>Doctorado en Gestión de la Tecnología e Innovación </a:t>
            </a:r>
            <a:r>
              <a:rPr lang="es-MX" dirty="0"/>
              <a:t>– 7mo Semestre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B429D04-9C69-1F49-A8E1-9CC93789B957}"/>
              </a:ext>
            </a:extLst>
          </p:cNvPr>
          <p:cNvSpPr txBox="1"/>
          <p:nvPr/>
        </p:nvSpPr>
        <p:spPr>
          <a:xfrm>
            <a:off x="482600" y="1727200"/>
            <a:ext cx="51943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/>
              <a:t>Antecedentes (Cont.)</a:t>
            </a:r>
          </a:p>
          <a:p>
            <a:endParaRPr lang="es-MX" sz="3200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7503BB35-8688-E34A-B43D-A3E035B1FF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2D9207C0-6806-C04F-9680-D336924102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pic>
        <p:nvPicPr>
          <p:cNvPr id="3" name="image1.png" descr="Diagrama&#10;&#10;Descripción generada automáticamente">
            <a:extLst>
              <a:ext uri="{FF2B5EF4-FFF2-40B4-BE49-F238E27FC236}">
                <a16:creationId xmlns:a16="http://schemas.microsoft.com/office/drawing/2014/main" id="{91B8D09B-288B-9FC2-1C54-7113901D6278}"/>
              </a:ext>
            </a:extLst>
          </p:cNvPr>
          <p:cNvPicPr/>
          <p:nvPr/>
        </p:nvPicPr>
        <p:blipFill>
          <a:blip r:embed="rId5"/>
          <a:srcRect/>
          <a:stretch>
            <a:fillRect/>
          </a:stretch>
        </p:blipFill>
        <p:spPr>
          <a:xfrm>
            <a:off x="1434338" y="2785371"/>
            <a:ext cx="8285734" cy="3051442"/>
          </a:xfrm>
          <a:prstGeom prst="rect">
            <a:avLst/>
          </a:prstGeom>
          <a:ln/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BE14A5D9-411A-8F30-9AB8-176F568A9FD2}"/>
              </a:ext>
            </a:extLst>
          </p:cNvPr>
          <p:cNvSpPr txBox="1"/>
          <p:nvPr/>
        </p:nvSpPr>
        <p:spPr>
          <a:xfrm>
            <a:off x="4203700" y="39813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b="1" i="1" dirty="0">
                <a:solidFill>
                  <a:srgbClr val="C00000"/>
                </a:solidFill>
              </a:rPr>
              <a:t>PORPIEDAD INDUSTRIAL INTERINSTITUCIONAL PARA LA GESTIÓN DE RECURSOS ECONÓMICOS EN EL SECTOR PÚBLICO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AD02A90-228D-AF1C-5090-93CB9C126344}"/>
              </a:ext>
            </a:extLst>
          </p:cNvPr>
          <p:cNvSpPr txBox="1"/>
          <p:nvPr/>
        </p:nvSpPr>
        <p:spPr>
          <a:xfrm>
            <a:off x="4398172" y="850095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400" b="1" dirty="0">
                <a:solidFill>
                  <a:schemeClr val="bg1"/>
                </a:solidFill>
              </a:rPr>
              <a:t>Facultad de Contabilidad y Administración- 7, 8 y 9 de junio 2023</a:t>
            </a:r>
          </a:p>
        </p:txBody>
      </p:sp>
    </p:spTree>
    <p:extLst>
      <p:ext uri="{BB962C8B-B14F-4D97-AF65-F5344CB8AC3E}">
        <p14:creationId xmlns:p14="http://schemas.microsoft.com/office/powerpoint/2010/main" val="16801756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Fernando Rodríguez Cano – </a:t>
            </a:r>
            <a:r>
              <a:rPr lang="es-ES" dirty="0"/>
              <a:t>Doctorado en Gestión de la Tecnología e Innovación </a:t>
            </a:r>
            <a:r>
              <a:rPr lang="es-MX" dirty="0"/>
              <a:t>– 7mo Semestre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B429D04-9C69-1F49-A8E1-9CC93789B957}"/>
              </a:ext>
            </a:extLst>
          </p:cNvPr>
          <p:cNvSpPr txBox="1"/>
          <p:nvPr/>
        </p:nvSpPr>
        <p:spPr>
          <a:xfrm>
            <a:off x="356616" y="1727200"/>
            <a:ext cx="115148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/>
              <a:t>Antecedentes (Cont.)</a:t>
            </a:r>
          </a:p>
          <a:p>
            <a:r>
              <a:rPr lang="es-MX" sz="3200" dirty="0"/>
              <a:t>Embudo de Innovación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7691C6-E4F7-2147-80C0-486C7626697B}"/>
              </a:ext>
            </a:extLst>
          </p:cNvPr>
          <p:cNvSpPr txBox="1"/>
          <p:nvPr/>
        </p:nvSpPr>
        <p:spPr>
          <a:xfrm>
            <a:off x="4398172" y="850095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400" b="1" dirty="0">
                <a:solidFill>
                  <a:schemeClr val="bg1"/>
                </a:solidFill>
              </a:rPr>
              <a:t>Facultad de Contabilidad y Administración- 7, 8 y 9 de junio 2023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0D6DB3D-A449-D946-B4F0-940B2A717B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11BEF54A-4995-364D-8BF8-9798289F8D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pic>
        <p:nvPicPr>
          <p:cNvPr id="5" name="image2.png" descr="Imagen que contiene objeto, reloj&#10;&#10;Descripción generada automáticamente">
            <a:extLst>
              <a:ext uri="{FF2B5EF4-FFF2-40B4-BE49-F238E27FC236}">
                <a16:creationId xmlns:a16="http://schemas.microsoft.com/office/drawing/2014/main" id="{CE457965-74EE-5EC7-8C50-881FF4B2F5DC}"/>
              </a:ext>
            </a:extLst>
          </p:cNvPr>
          <p:cNvPicPr/>
          <p:nvPr/>
        </p:nvPicPr>
        <p:blipFill>
          <a:blip r:embed="rId5"/>
          <a:srcRect/>
          <a:stretch>
            <a:fillRect/>
          </a:stretch>
        </p:blipFill>
        <p:spPr>
          <a:xfrm>
            <a:off x="2997327" y="3126275"/>
            <a:ext cx="5612130" cy="2881630"/>
          </a:xfrm>
          <a:prstGeom prst="rect">
            <a:avLst/>
          </a:prstGeom>
          <a:ln/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96441D44-06E2-9BCA-EC2C-F46B9EF05DDD}"/>
              </a:ext>
            </a:extLst>
          </p:cNvPr>
          <p:cNvSpPr txBox="1"/>
          <p:nvPr/>
        </p:nvSpPr>
        <p:spPr>
          <a:xfrm>
            <a:off x="4203700" y="39813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b="1" i="1" dirty="0">
                <a:solidFill>
                  <a:srgbClr val="C00000"/>
                </a:solidFill>
              </a:rPr>
              <a:t>PORPIEDAD INDUSTRIAL INTERINSTITUCIONAL PARA LA GESTIÓN DE RECURSOS ECONÓMICOS EN EL SECTOR PÚBLICO</a:t>
            </a:r>
          </a:p>
        </p:txBody>
      </p:sp>
    </p:spTree>
    <p:extLst>
      <p:ext uri="{BB962C8B-B14F-4D97-AF65-F5344CB8AC3E}">
        <p14:creationId xmlns:p14="http://schemas.microsoft.com/office/powerpoint/2010/main" val="4066070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Fernando Rodríguez Cano – </a:t>
            </a:r>
            <a:r>
              <a:rPr lang="es-ES" dirty="0"/>
              <a:t>Doctorado en Gestión de la Tecnología e Innovación </a:t>
            </a:r>
            <a:r>
              <a:rPr lang="es-MX" dirty="0"/>
              <a:t>– 7mo Semestre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B429D04-9C69-1F49-A8E1-9CC93789B957}"/>
              </a:ext>
            </a:extLst>
          </p:cNvPr>
          <p:cNvSpPr txBox="1"/>
          <p:nvPr/>
        </p:nvSpPr>
        <p:spPr>
          <a:xfrm>
            <a:off x="482600" y="1727200"/>
            <a:ext cx="111302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Antecedentes (Cont.)</a:t>
            </a:r>
          </a:p>
          <a:p>
            <a:r>
              <a:rPr lang="es-ES" sz="3200" dirty="0"/>
              <a:t>Gestión de la Propiedad Intelectual en el Sector Público</a:t>
            </a:r>
            <a:endParaRPr lang="es-MX" sz="3200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7503BB35-8688-E34A-B43D-A3E035B1FF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2D9207C0-6806-C04F-9680-D336924102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grpSp>
        <p:nvGrpSpPr>
          <p:cNvPr id="3" name="Grupo 2">
            <a:extLst>
              <a:ext uri="{FF2B5EF4-FFF2-40B4-BE49-F238E27FC236}">
                <a16:creationId xmlns:a16="http://schemas.microsoft.com/office/drawing/2014/main" id="{9958CC87-9A25-FB64-931C-DA33330E2EA8}"/>
              </a:ext>
            </a:extLst>
          </p:cNvPr>
          <p:cNvGrpSpPr>
            <a:grpSpLocks/>
          </p:cNvGrpSpPr>
          <p:nvPr/>
        </p:nvGrpSpPr>
        <p:grpSpPr>
          <a:xfrm>
            <a:off x="2029968" y="2937327"/>
            <a:ext cx="6903212" cy="2816861"/>
            <a:chOff x="913256" y="233702"/>
            <a:chExt cx="5760676" cy="2882265"/>
          </a:xfrm>
        </p:grpSpPr>
        <p:sp>
          <p:nvSpPr>
            <p:cNvPr id="5" name="CuadroTexto 3">
              <a:extLst>
                <a:ext uri="{FF2B5EF4-FFF2-40B4-BE49-F238E27FC236}">
                  <a16:creationId xmlns:a16="http://schemas.microsoft.com/office/drawing/2014/main" id="{B2A0BA71-2AEF-C166-E367-6C8ABEF7C367}"/>
                </a:ext>
              </a:extLst>
            </p:cNvPr>
            <p:cNvSpPr txBox="1"/>
            <p:nvPr/>
          </p:nvSpPr>
          <p:spPr>
            <a:xfrm>
              <a:off x="913256" y="784114"/>
              <a:ext cx="1311276" cy="1132386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indent="450215" algn="just">
                <a:lnSpc>
                  <a:spcPct val="200000"/>
                </a:lnSpc>
                <a:spcBef>
                  <a:spcPts val="600"/>
                </a:spcBef>
                <a:spcAft>
                  <a:spcPts val="1400"/>
                </a:spcAft>
              </a:pPr>
              <a:r>
                <a:rPr lang="es-MX" sz="10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Gesti</a:t>
              </a:r>
              <a:r>
                <a:rPr lang="es-MX" sz="1000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ó</a:t>
              </a:r>
              <a:r>
                <a:rPr lang="es-MX" sz="10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 de la Propiedad Intelectual en universidades y Centros P</a:t>
              </a:r>
              <a:r>
                <a:rPr lang="es-MX" sz="1000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ú</a:t>
              </a:r>
              <a:r>
                <a:rPr lang="es-MX" sz="10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blicos de Investigaci</a:t>
              </a:r>
              <a:r>
                <a:rPr lang="es-MX" sz="1000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ó</a:t>
              </a:r>
              <a:r>
                <a:rPr lang="es-MX" sz="10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</a:t>
              </a:r>
              <a:endParaRPr lang="es-MX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Abrir llave 6">
              <a:extLst>
                <a:ext uri="{FF2B5EF4-FFF2-40B4-BE49-F238E27FC236}">
                  <a16:creationId xmlns:a16="http://schemas.microsoft.com/office/drawing/2014/main" id="{CFB486FD-A709-DBC0-9BD6-FDF31B1414A1}"/>
                </a:ext>
              </a:extLst>
            </p:cNvPr>
            <p:cNvSpPr/>
            <p:nvPr/>
          </p:nvSpPr>
          <p:spPr>
            <a:xfrm>
              <a:off x="2239436" y="309774"/>
              <a:ext cx="733245" cy="2108552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endParaRPr lang="es-MX"/>
            </a:p>
          </p:txBody>
        </p:sp>
        <p:sp>
          <p:nvSpPr>
            <p:cNvPr id="8" name="CuadroTexto 5">
              <a:extLst>
                <a:ext uri="{FF2B5EF4-FFF2-40B4-BE49-F238E27FC236}">
                  <a16:creationId xmlns:a16="http://schemas.microsoft.com/office/drawing/2014/main" id="{25B99771-8BB2-1781-4900-CA51F952F3D1}"/>
                </a:ext>
              </a:extLst>
            </p:cNvPr>
            <p:cNvSpPr txBox="1"/>
            <p:nvPr/>
          </p:nvSpPr>
          <p:spPr>
            <a:xfrm>
              <a:off x="2778005" y="994896"/>
              <a:ext cx="987158" cy="7448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indent="450215" algn="just">
                <a:lnSpc>
                  <a:spcPct val="200000"/>
                </a:lnSpc>
                <a:spcBef>
                  <a:spcPts val="600"/>
                </a:spcBef>
                <a:spcAft>
                  <a:spcPts val="1400"/>
                </a:spcAft>
              </a:pPr>
              <a:r>
                <a:rPr lang="es-MX" sz="10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Pol</a:t>
              </a:r>
              <a:r>
                <a:rPr lang="es-MX" sz="1000" kern="12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í</a:t>
              </a:r>
              <a:r>
                <a:rPr lang="es-MX" sz="10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ticas de Propiedad intelectual</a:t>
              </a:r>
              <a:endParaRPr lang="es-MX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CuadroTexto 6">
              <a:extLst>
                <a:ext uri="{FF2B5EF4-FFF2-40B4-BE49-F238E27FC236}">
                  <a16:creationId xmlns:a16="http://schemas.microsoft.com/office/drawing/2014/main" id="{53543E17-58BA-04B9-596D-B12485992123}"/>
                </a:ext>
              </a:extLst>
            </p:cNvPr>
            <p:cNvSpPr txBox="1"/>
            <p:nvPr/>
          </p:nvSpPr>
          <p:spPr>
            <a:xfrm>
              <a:off x="4088847" y="233702"/>
              <a:ext cx="2585085" cy="288226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457200" indent="-228600" algn="just">
                <a:lnSpc>
                  <a:spcPct val="200000"/>
                </a:lnSpc>
                <a:spcBef>
                  <a:spcPts val="1200"/>
                </a:spcBef>
                <a:tabLst>
                  <a:tab pos="457200" algn="l"/>
                </a:tabLst>
              </a:pPr>
              <a:r>
                <a:rPr lang="es-MX" sz="10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Promoción de la inventiva</a:t>
              </a:r>
              <a:endParaRPr lang="es-MX" sz="12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457200" indent="-228600" algn="just">
                <a:lnSpc>
                  <a:spcPct val="200000"/>
                </a:lnSpc>
                <a:tabLst>
                  <a:tab pos="457200" algn="l"/>
                </a:tabLst>
              </a:pPr>
              <a:r>
                <a:rPr lang="es-MX" sz="10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Selección y Administración de proyectos</a:t>
              </a:r>
              <a:endParaRPr lang="es-MX" sz="12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457200" indent="-228600" algn="just">
                <a:lnSpc>
                  <a:spcPct val="200000"/>
                </a:lnSpc>
                <a:tabLst>
                  <a:tab pos="457200" algn="l"/>
                </a:tabLst>
              </a:pPr>
              <a:r>
                <a:rPr lang="es-MX" sz="10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Inteligencia tecnológica competitiva</a:t>
              </a:r>
              <a:endParaRPr lang="es-MX" sz="12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457200" indent="-228600" algn="just">
                <a:lnSpc>
                  <a:spcPct val="200000"/>
                </a:lnSpc>
                <a:tabLst>
                  <a:tab pos="457200" algn="l"/>
                </a:tabLst>
              </a:pPr>
              <a:r>
                <a:rPr lang="es-MX" sz="10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Adquisición licencias para investigación</a:t>
              </a:r>
              <a:endParaRPr lang="es-MX" sz="12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457200" indent="-228600" algn="just">
                <a:lnSpc>
                  <a:spcPct val="200000"/>
                </a:lnSpc>
                <a:tabLst>
                  <a:tab pos="457200" algn="l"/>
                </a:tabLst>
              </a:pPr>
              <a:r>
                <a:rPr lang="es-MX" sz="10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Estrategia de protección</a:t>
              </a:r>
              <a:endParaRPr lang="es-MX" sz="12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457200" indent="-228600" algn="just">
                <a:lnSpc>
                  <a:spcPct val="200000"/>
                </a:lnSpc>
                <a:tabLst>
                  <a:tab pos="457200" algn="l"/>
                </a:tabLst>
              </a:pPr>
              <a:r>
                <a:rPr lang="es-MX" sz="10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Valuación de PI</a:t>
              </a:r>
              <a:endParaRPr lang="es-MX" sz="12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457200" indent="-228600" algn="just">
                <a:lnSpc>
                  <a:spcPct val="200000"/>
                </a:lnSpc>
                <a:tabLst>
                  <a:tab pos="457200" algn="l"/>
                </a:tabLst>
              </a:pPr>
              <a:r>
                <a:rPr lang="es-MX" sz="10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Licenciamiento de la tecnología propia</a:t>
              </a:r>
              <a:endParaRPr lang="es-MX" sz="12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457200" indent="-228600" algn="just">
                <a:lnSpc>
                  <a:spcPct val="200000"/>
                </a:lnSpc>
                <a:tabLst>
                  <a:tab pos="457200" algn="l"/>
                </a:tabLst>
              </a:pPr>
              <a:r>
                <a:rPr lang="es-MX" sz="10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Auditoría de la Propiedad Intelectual</a:t>
              </a:r>
              <a:endParaRPr lang="es-MX" sz="12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457200" indent="-228600" algn="just">
                <a:lnSpc>
                  <a:spcPct val="200000"/>
                </a:lnSpc>
                <a:spcAft>
                  <a:spcPts val="1200"/>
                </a:spcAft>
                <a:tabLst>
                  <a:tab pos="457200" algn="l"/>
                </a:tabLst>
              </a:pPr>
              <a:r>
                <a:rPr lang="es-MX" sz="10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Vigilancia del patrimonio tecnológico</a:t>
              </a:r>
              <a:endParaRPr lang="es-MX" sz="12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Abrir llave 9">
              <a:extLst>
                <a:ext uri="{FF2B5EF4-FFF2-40B4-BE49-F238E27FC236}">
                  <a16:creationId xmlns:a16="http://schemas.microsoft.com/office/drawing/2014/main" id="{B46E0741-DA45-68B0-53CD-7F4E768AA685}"/>
                </a:ext>
              </a:extLst>
            </p:cNvPr>
            <p:cNvSpPr/>
            <p:nvPr/>
          </p:nvSpPr>
          <p:spPr>
            <a:xfrm>
              <a:off x="3801628" y="317136"/>
              <a:ext cx="733245" cy="2072456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endParaRPr lang="es-MX"/>
            </a:p>
          </p:txBody>
        </p:sp>
      </p:grpSp>
      <p:sp>
        <p:nvSpPr>
          <p:cNvPr id="16" name="CuadroTexto 15">
            <a:extLst>
              <a:ext uri="{FF2B5EF4-FFF2-40B4-BE49-F238E27FC236}">
                <a16:creationId xmlns:a16="http://schemas.microsoft.com/office/drawing/2014/main" id="{301C4F61-B115-EDF7-86D1-05DA7EAF1AC9}"/>
              </a:ext>
            </a:extLst>
          </p:cNvPr>
          <p:cNvSpPr txBox="1"/>
          <p:nvPr/>
        </p:nvSpPr>
        <p:spPr>
          <a:xfrm>
            <a:off x="2656332" y="6012661"/>
            <a:ext cx="6172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Fuente</a:t>
            </a:r>
            <a:r>
              <a:rPr lang="es-ES_tradnl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: Luna y Solleiro (2007) basado en Solleiro (2003)</a:t>
            </a:r>
            <a:endParaRPr lang="es-MX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247A213E-BDE7-76AB-0B8E-113FF6440787}"/>
              </a:ext>
            </a:extLst>
          </p:cNvPr>
          <p:cNvSpPr txBox="1"/>
          <p:nvPr/>
        </p:nvSpPr>
        <p:spPr>
          <a:xfrm>
            <a:off x="4203700" y="39813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b="1" i="1" dirty="0">
                <a:solidFill>
                  <a:srgbClr val="C00000"/>
                </a:solidFill>
              </a:rPr>
              <a:t>PORPIEDAD INDUSTRIAL INTERINSTITUCIONAL PARA LA GESTIÓN DE RECURSOS ECONÓMICOS EN EL SECTOR PÚBLICO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B9753CC1-B4AB-4263-98DB-29E19EC0C084}"/>
              </a:ext>
            </a:extLst>
          </p:cNvPr>
          <p:cNvSpPr txBox="1"/>
          <p:nvPr/>
        </p:nvSpPr>
        <p:spPr>
          <a:xfrm>
            <a:off x="4398172" y="850095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400" b="1" dirty="0">
                <a:solidFill>
                  <a:schemeClr val="bg1"/>
                </a:solidFill>
              </a:rPr>
              <a:t>Facultad de Contabilidad y Administración- 7, 8 y 9 de junio 2023</a:t>
            </a:r>
          </a:p>
        </p:txBody>
      </p:sp>
    </p:spTree>
    <p:extLst>
      <p:ext uri="{BB962C8B-B14F-4D97-AF65-F5344CB8AC3E}">
        <p14:creationId xmlns:p14="http://schemas.microsoft.com/office/powerpoint/2010/main" val="28978261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Fernando Rodríguez Cano – </a:t>
            </a:r>
            <a:r>
              <a:rPr lang="es-ES" dirty="0"/>
              <a:t>Doctorado en Gestión de la Tecnología e Innovación </a:t>
            </a:r>
            <a:r>
              <a:rPr lang="es-MX" dirty="0"/>
              <a:t>– 7mo Semestre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B429D04-9C69-1F49-A8E1-9CC93789B957}"/>
              </a:ext>
            </a:extLst>
          </p:cNvPr>
          <p:cNvSpPr txBox="1"/>
          <p:nvPr/>
        </p:nvSpPr>
        <p:spPr>
          <a:xfrm>
            <a:off x="6640560" y="1452812"/>
            <a:ext cx="519430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/>
              <a:t>Antecedentes (Cont.)</a:t>
            </a:r>
          </a:p>
          <a:p>
            <a:r>
              <a:rPr lang="es-MX" sz="3200" dirty="0"/>
              <a:t>Factores determinantes de los sistemas sociotécnicos del sector público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s-ES_tradnl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ES_tradnl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Elaboración propia con base en lo descrito por </a:t>
            </a:r>
            <a:r>
              <a:rPr lang="es-ES_tradnl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Lepratte</a:t>
            </a:r>
            <a:r>
              <a:rPr lang="es-ES_tradnl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2012, Moore, 2005, </a:t>
            </a:r>
            <a:r>
              <a:rPr lang="es-ES_tradnl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Levén</a:t>
            </a:r>
            <a:r>
              <a:rPr lang="es-ES_tradnl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s-ES_tradnl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Holmström</a:t>
            </a:r>
            <a:r>
              <a:rPr lang="es-ES_tradnl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y </a:t>
            </a:r>
            <a:r>
              <a:rPr lang="es-ES_tradnl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Mathiassen</a:t>
            </a:r>
            <a:r>
              <a:rPr lang="es-ES_tradnl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2014, </a:t>
            </a:r>
            <a:r>
              <a:rPr lang="es-ES_tradnl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Bommert</a:t>
            </a:r>
            <a:r>
              <a:rPr lang="es-ES_tradnl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2010, Díaz y col., 2018, Vega, 2015, Colunga, Molina y Armenteros, 2016, Barnier, Hafsí y </a:t>
            </a:r>
            <a:r>
              <a:rPr lang="es-ES_tradnl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Dechamps</a:t>
            </a:r>
            <a:r>
              <a:rPr lang="es-ES_tradnl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2014, Rodríguez y Cerda, 2017.</a:t>
            </a:r>
            <a:endParaRPr lang="es-MX" sz="3200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7691C6-E4F7-2147-80C0-486C7626697B}"/>
              </a:ext>
            </a:extLst>
          </p:cNvPr>
          <p:cNvSpPr txBox="1"/>
          <p:nvPr/>
        </p:nvSpPr>
        <p:spPr>
          <a:xfrm>
            <a:off x="4398172" y="850095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400" b="1" dirty="0">
                <a:solidFill>
                  <a:schemeClr val="bg1"/>
                </a:solidFill>
              </a:rPr>
              <a:t>Facultad de Contabilidad y Administración- 7, 8 y 9 de junio 2023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0D6DB3D-A449-D946-B4F0-940B2A717B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11BEF54A-4995-364D-8BF8-9798289F8D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pic>
        <p:nvPicPr>
          <p:cNvPr id="8" name="Imagen 7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535B5CB0-65D3-9FAB-992C-CA6B3742450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40" y="1095067"/>
            <a:ext cx="5440680" cy="5480050"/>
          </a:xfrm>
          <a:prstGeom prst="rect">
            <a:avLst/>
          </a:prstGeom>
          <a:noFill/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3B5CA473-999F-767D-B500-4AD7B0A1DD94}"/>
              </a:ext>
            </a:extLst>
          </p:cNvPr>
          <p:cNvSpPr txBox="1"/>
          <p:nvPr/>
        </p:nvSpPr>
        <p:spPr>
          <a:xfrm>
            <a:off x="4203700" y="39813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b="1" i="1" dirty="0">
                <a:solidFill>
                  <a:srgbClr val="C00000"/>
                </a:solidFill>
              </a:rPr>
              <a:t>PORPIEDAD INDUSTRIAL INTERINSTITUCIONAL PARA LA GESTIÓN DE RECURSOS ECONÓMICOS EN EL SECTOR PÚBLICO</a:t>
            </a:r>
          </a:p>
        </p:txBody>
      </p:sp>
    </p:spTree>
    <p:extLst>
      <p:ext uri="{BB962C8B-B14F-4D97-AF65-F5344CB8AC3E}">
        <p14:creationId xmlns:p14="http://schemas.microsoft.com/office/powerpoint/2010/main" val="13515776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Fernando Rodríguez Cano – </a:t>
            </a:r>
            <a:r>
              <a:rPr lang="es-ES" dirty="0"/>
              <a:t>Doctorado en Gestión de la Tecnología e Innovación </a:t>
            </a:r>
            <a:r>
              <a:rPr lang="es-MX" dirty="0"/>
              <a:t>– 7mo Semestre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B429D04-9C69-1F49-A8E1-9CC93789B957}"/>
              </a:ext>
            </a:extLst>
          </p:cNvPr>
          <p:cNvSpPr txBox="1"/>
          <p:nvPr/>
        </p:nvSpPr>
        <p:spPr>
          <a:xfrm>
            <a:off x="482600" y="1727200"/>
            <a:ext cx="1127658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/>
              <a:t>Metodología</a:t>
            </a:r>
          </a:p>
          <a:p>
            <a:r>
              <a:rPr lang="es-MX" sz="3200" dirty="0"/>
              <a:t>Mixta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MX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dirty="0"/>
              <a:t>Correlación de indicadores con la captación de Ingresos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MX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dirty="0"/>
              <a:t>Correlación entre indicadores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MX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dirty="0"/>
              <a:t>Análisis documental (Normativas, legislaciones, etc.)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MX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dirty="0"/>
              <a:t>Entrevistas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7503BB35-8688-E34A-B43D-A3E035B1FF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2D9207C0-6806-C04F-9680-D336924102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5ADF114A-8F7B-FB96-110A-534F66E9CEFC}"/>
              </a:ext>
            </a:extLst>
          </p:cNvPr>
          <p:cNvSpPr txBox="1"/>
          <p:nvPr/>
        </p:nvSpPr>
        <p:spPr>
          <a:xfrm>
            <a:off x="4203700" y="39813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b="1" i="1" dirty="0">
                <a:solidFill>
                  <a:srgbClr val="C00000"/>
                </a:solidFill>
              </a:rPr>
              <a:t>PORPIEDAD INDUSTRIAL INTERINSTITUCIONAL PARA LA GESTIÓN DE RECURSOS ECONÓMICOS EN EL SECTOR PÚBLICO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263D160-B6ED-FBD6-1DF9-EE90437E0A17}"/>
              </a:ext>
            </a:extLst>
          </p:cNvPr>
          <p:cNvSpPr txBox="1"/>
          <p:nvPr/>
        </p:nvSpPr>
        <p:spPr>
          <a:xfrm>
            <a:off x="4398172" y="850095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400" b="1" dirty="0">
                <a:solidFill>
                  <a:schemeClr val="bg1"/>
                </a:solidFill>
              </a:rPr>
              <a:t>Facultad de Contabilidad y Administración- 7, 8 y 9 de junio 2023</a:t>
            </a:r>
          </a:p>
        </p:txBody>
      </p:sp>
    </p:spTree>
    <p:extLst>
      <p:ext uri="{BB962C8B-B14F-4D97-AF65-F5344CB8AC3E}">
        <p14:creationId xmlns:p14="http://schemas.microsoft.com/office/powerpoint/2010/main" val="19220584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Fernando Rodríguez Cano – </a:t>
            </a:r>
            <a:r>
              <a:rPr lang="es-ES" dirty="0"/>
              <a:t>Doctorado en Gestión de la Tecnología e Innovación </a:t>
            </a:r>
            <a:r>
              <a:rPr lang="es-MX" dirty="0"/>
              <a:t>– 7mo Semestre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B429D04-9C69-1F49-A8E1-9CC93789B957}"/>
              </a:ext>
            </a:extLst>
          </p:cNvPr>
          <p:cNvSpPr txBox="1"/>
          <p:nvPr/>
        </p:nvSpPr>
        <p:spPr>
          <a:xfrm>
            <a:off x="6419088" y="1346769"/>
            <a:ext cx="545233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/>
              <a:t>Postulado de Investigación</a:t>
            </a:r>
          </a:p>
          <a:p>
            <a:endParaRPr lang="es-MX" sz="1600" dirty="0"/>
          </a:p>
          <a:p>
            <a:r>
              <a:rPr lang="es-MX" sz="3200" dirty="0"/>
              <a:t>P1: Es viable generar un proceso de gestión de la PI de manera interinstitucional con base en los procesos administrativos descritos en las legislaciones, normativas y reglamentaciones de las instituciones públicas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0D6DB3D-A449-D946-B4F0-940B2A717B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11BEF54A-4995-364D-8BF8-9798289F8D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961BB1FB-D133-DFBD-BBD2-82CB6A6F7E41}"/>
              </a:ext>
            </a:extLst>
          </p:cNvPr>
          <p:cNvSpPr txBox="1"/>
          <p:nvPr/>
        </p:nvSpPr>
        <p:spPr>
          <a:xfrm>
            <a:off x="4203700" y="39813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b="1" i="1" dirty="0">
                <a:solidFill>
                  <a:srgbClr val="C00000"/>
                </a:solidFill>
              </a:rPr>
              <a:t>PORPIEDAD INDUSTRIAL INTERINSTITUCIONAL PARA LA GESTIÓN DE RECURSOS ECONÓMICOS EN EL SECTOR PÚBLICO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7272CA2-D98B-A4BB-FC92-EBEF5B05F81C}"/>
              </a:ext>
            </a:extLst>
          </p:cNvPr>
          <p:cNvSpPr txBox="1"/>
          <p:nvPr/>
        </p:nvSpPr>
        <p:spPr>
          <a:xfrm>
            <a:off x="4398172" y="850095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400" b="1" dirty="0">
                <a:solidFill>
                  <a:schemeClr val="bg1"/>
                </a:solidFill>
              </a:rPr>
              <a:t>Facultad de Contabilidad y Administración- 7, 8 y 9 de junio 2023</a:t>
            </a:r>
          </a:p>
        </p:txBody>
      </p:sp>
      <p:pic>
        <p:nvPicPr>
          <p:cNvPr id="8" name="Picture 2" descr="Redes de investigación | Connecting History">
            <a:extLst>
              <a:ext uri="{FF2B5EF4-FFF2-40B4-BE49-F238E27FC236}">
                <a16:creationId xmlns:a16="http://schemas.microsoft.com/office/drawing/2014/main" id="{CDA1CBF9-A449-A89D-ABF1-D75DD46C92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055" y="1179914"/>
            <a:ext cx="5514879" cy="5274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27088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Redes de investigación | Connecting History">
            <a:extLst>
              <a:ext uri="{FF2B5EF4-FFF2-40B4-BE49-F238E27FC236}">
                <a16:creationId xmlns:a16="http://schemas.microsoft.com/office/drawing/2014/main" id="{570E8E25-8DA5-0AEE-D183-F36DDFB791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783" y="1179914"/>
            <a:ext cx="5514879" cy="5274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Fernando Rodríguez Cano – </a:t>
            </a:r>
            <a:r>
              <a:rPr lang="es-ES" dirty="0"/>
              <a:t>Doctorado en Gestión de la Tecnología e Innovación </a:t>
            </a:r>
            <a:r>
              <a:rPr lang="es-MX" dirty="0"/>
              <a:t>– 7mo Semestre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B429D04-9C69-1F49-A8E1-9CC93789B957}"/>
              </a:ext>
            </a:extLst>
          </p:cNvPr>
          <p:cNvSpPr txBox="1"/>
          <p:nvPr/>
        </p:nvSpPr>
        <p:spPr>
          <a:xfrm>
            <a:off x="482600" y="1727200"/>
            <a:ext cx="51943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/>
              <a:t>Población y Muestra</a:t>
            </a:r>
          </a:p>
          <a:p>
            <a:endParaRPr lang="es-MX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3200" dirty="0"/>
              <a:t>Población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MX" sz="3200" dirty="0"/>
              <a:t>Universidades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MX" sz="3200" dirty="0"/>
              <a:t>CPIs Conahcyt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3200" dirty="0"/>
              <a:t>Muestra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MX" sz="3200" dirty="0"/>
              <a:t>25 instituciones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MX" sz="3200" dirty="0"/>
              <a:t>Confianza 85%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7691C6-E4F7-2147-80C0-486C7626697B}"/>
              </a:ext>
            </a:extLst>
          </p:cNvPr>
          <p:cNvSpPr txBox="1"/>
          <p:nvPr/>
        </p:nvSpPr>
        <p:spPr>
          <a:xfrm>
            <a:off x="4398172" y="850095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400" b="1" dirty="0">
                <a:solidFill>
                  <a:schemeClr val="bg1"/>
                </a:solidFill>
              </a:rPr>
              <a:t>Facultad de Contabilidad y Administración- 7, 8 y 9 de junio 2023</a:t>
            </a: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7503BB35-8688-E34A-B43D-A3E035B1FF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2D9207C0-6806-C04F-9680-D3369241028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1B278831-F820-EDE5-A850-D74D82B29331}"/>
              </a:ext>
            </a:extLst>
          </p:cNvPr>
          <p:cNvSpPr txBox="1"/>
          <p:nvPr/>
        </p:nvSpPr>
        <p:spPr>
          <a:xfrm>
            <a:off x="4203700" y="39813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b="1" i="1" dirty="0">
                <a:solidFill>
                  <a:srgbClr val="C00000"/>
                </a:solidFill>
              </a:rPr>
              <a:t>PORPIEDAD INDUSTRIAL INTERINSTITUCIONAL PARA LA GESTIÓN DE RECURSOS ECONÓMICOS EN EL SECTOR PÚBLICO</a:t>
            </a:r>
          </a:p>
        </p:txBody>
      </p:sp>
    </p:spTree>
    <p:extLst>
      <p:ext uri="{BB962C8B-B14F-4D97-AF65-F5344CB8AC3E}">
        <p14:creationId xmlns:p14="http://schemas.microsoft.com/office/powerpoint/2010/main" val="31261799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Fernando Rodríguez Cano – </a:t>
            </a:r>
            <a:r>
              <a:rPr lang="es-ES" dirty="0"/>
              <a:t>Doctorado en Gestión de la Tecnología e Innovación </a:t>
            </a:r>
            <a:r>
              <a:rPr lang="es-MX" dirty="0"/>
              <a:t>– 7mo Semestre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B429D04-9C69-1F49-A8E1-9CC93789B957}"/>
              </a:ext>
            </a:extLst>
          </p:cNvPr>
          <p:cNvSpPr txBox="1"/>
          <p:nvPr/>
        </p:nvSpPr>
        <p:spPr>
          <a:xfrm>
            <a:off x="6677122" y="1465641"/>
            <a:ext cx="51943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/>
              <a:t>Resultados Esperados</a:t>
            </a:r>
          </a:p>
          <a:p>
            <a:endParaRPr lang="es-MX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3200" dirty="0"/>
              <a:t>Nivel de correlación de los indicadores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3200" dirty="0"/>
              <a:t>Nivel de correlación de los procesos de PI con la captación de Recursos Propios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3200" dirty="0"/>
              <a:t>Esquema de gestión interinstitucional de PI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0D6DB3D-A449-D946-B4F0-940B2A717B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11BEF54A-4995-364D-8BF8-9798289F8D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82AE1B61-F4B3-FB48-8F3E-A3EA643B66A8}"/>
              </a:ext>
            </a:extLst>
          </p:cNvPr>
          <p:cNvSpPr txBox="1"/>
          <p:nvPr/>
        </p:nvSpPr>
        <p:spPr>
          <a:xfrm>
            <a:off x="4203700" y="39813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b="1" i="1" dirty="0">
                <a:solidFill>
                  <a:srgbClr val="C00000"/>
                </a:solidFill>
              </a:rPr>
              <a:t>PORPIEDAD INDUSTRIAL INTERINSTITUCIONAL PARA LA GESTIÓN DE RECURSOS ECONÓMICOS EN EL SECTOR PÚBLICO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DA3144EE-FD2C-30ED-932E-56105A9DA671}"/>
              </a:ext>
            </a:extLst>
          </p:cNvPr>
          <p:cNvSpPr txBox="1"/>
          <p:nvPr/>
        </p:nvSpPr>
        <p:spPr>
          <a:xfrm>
            <a:off x="4398172" y="850095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400" b="1" dirty="0">
                <a:solidFill>
                  <a:schemeClr val="bg1"/>
                </a:solidFill>
              </a:rPr>
              <a:t>Facultad de Contabilidad y Administración- 7, 8 y 9 de junio 2023</a:t>
            </a:r>
          </a:p>
        </p:txBody>
      </p:sp>
      <p:pic>
        <p:nvPicPr>
          <p:cNvPr id="9" name="Picture 2" descr="Redes de investigación | Connecting History">
            <a:extLst>
              <a:ext uri="{FF2B5EF4-FFF2-40B4-BE49-F238E27FC236}">
                <a16:creationId xmlns:a16="http://schemas.microsoft.com/office/drawing/2014/main" id="{14F9F40E-8F2F-B672-ACB2-0552560E77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055" y="1179914"/>
            <a:ext cx="5514879" cy="5274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48064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Fernando Rodríguez Cano – </a:t>
            </a:r>
            <a:r>
              <a:rPr lang="es-ES" dirty="0"/>
              <a:t>Doctorado en Gestión de la Tecnología e Innovación </a:t>
            </a:r>
            <a:r>
              <a:rPr lang="es-MX" dirty="0"/>
              <a:t>– 7mo Semestre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B429D04-9C69-1F49-A8E1-9CC93789B957}"/>
              </a:ext>
            </a:extLst>
          </p:cNvPr>
          <p:cNvSpPr txBox="1"/>
          <p:nvPr/>
        </p:nvSpPr>
        <p:spPr>
          <a:xfrm>
            <a:off x="482600" y="1311160"/>
            <a:ext cx="84236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/>
              <a:t>Avances en los resultados</a:t>
            </a:r>
          </a:p>
          <a:p>
            <a:r>
              <a:rPr lang="es-MX" sz="3200" dirty="0"/>
              <a:t>Correlación con generación de recursos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7691C6-E4F7-2147-80C0-486C7626697B}"/>
              </a:ext>
            </a:extLst>
          </p:cNvPr>
          <p:cNvSpPr txBox="1"/>
          <p:nvPr/>
        </p:nvSpPr>
        <p:spPr>
          <a:xfrm>
            <a:off x="4398172" y="850095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400" b="1" dirty="0">
                <a:solidFill>
                  <a:schemeClr val="bg1"/>
                </a:solidFill>
              </a:rPr>
              <a:t>Facultad de Contabilidad y Administración- 7, 8 y 9 de junio 2023</a:t>
            </a: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7503BB35-8688-E34A-B43D-A3E035B1FF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2D9207C0-6806-C04F-9680-D336924102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3341F73B-BABC-E33E-0EAE-252C847AFC5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3126" y="2493858"/>
            <a:ext cx="5413248" cy="3713988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C3716B1F-4672-FB2F-A751-7A6D3DFE709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93790" y="2640985"/>
            <a:ext cx="5625084" cy="3195828"/>
          </a:xfrm>
          <a:prstGeom prst="rect">
            <a:avLst/>
          </a:prstGeom>
        </p:spPr>
      </p:pic>
      <p:sp>
        <p:nvSpPr>
          <p:cNvPr id="14" name="Elipse 13">
            <a:extLst>
              <a:ext uri="{FF2B5EF4-FFF2-40B4-BE49-F238E27FC236}">
                <a16:creationId xmlns:a16="http://schemas.microsoft.com/office/drawing/2014/main" id="{0EBF994D-2DE6-76B6-2504-2B9CF59DB45D}"/>
              </a:ext>
            </a:extLst>
          </p:cNvPr>
          <p:cNvSpPr/>
          <p:nvPr/>
        </p:nvSpPr>
        <p:spPr>
          <a:xfrm>
            <a:off x="4910328" y="4114800"/>
            <a:ext cx="585216" cy="2011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B77BB122-BFA1-9132-FE02-F7EA0F9797AF}"/>
              </a:ext>
            </a:extLst>
          </p:cNvPr>
          <p:cNvSpPr/>
          <p:nvPr/>
        </p:nvSpPr>
        <p:spPr>
          <a:xfrm>
            <a:off x="4916424" y="4888992"/>
            <a:ext cx="585216" cy="2011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0613656A-1070-6BD3-85F5-B5D5CA4FDA9C}"/>
              </a:ext>
            </a:extLst>
          </p:cNvPr>
          <p:cNvSpPr/>
          <p:nvPr/>
        </p:nvSpPr>
        <p:spPr>
          <a:xfrm>
            <a:off x="4910328" y="2837875"/>
            <a:ext cx="585216" cy="2011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Elipse 21">
            <a:extLst>
              <a:ext uri="{FF2B5EF4-FFF2-40B4-BE49-F238E27FC236}">
                <a16:creationId xmlns:a16="http://schemas.microsoft.com/office/drawing/2014/main" id="{BA83F9B3-322E-4B5E-4AAB-BB4D13EDD639}"/>
              </a:ext>
            </a:extLst>
          </p:cNvPr>
          <p:cNvSpPr/>
          <p:nvPr/>
        </p:nvSpPr>
        <p:spPr>
          <a:xfrm>
            <a:off x="10741152" y="2961595"/>
            <a:ext cx="585216" cy="2011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4A117297-6D6A-4B20-8FFE-6D30259873D4}"/>
              </a:ext>
            </a:extLst>
          </p:cNvPr>
          <p:cNvSpPr/>
          <p:nvPr/>
        </p:nvSpPr>
        <p:spPr>
          <a:xfrm>
            <a:off x="4916424" y="5382581"/>
            <a:ext cx="585216" cy="201168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8B9172BF-B1FC-297C-3ADC-9AB3D736DFBF}"/>
              </a:ext>
            </a:extLst>
          </p:cNvPr>
          <p:cNvSpPr/>
          <p:nvPr/>
        </p:nvSpPr>
        <p:spPr>
          <a:xfrm>
            <a:off x="4916424" y="4627886"/>
            <a:ext cx="585216" cy="201168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Elipse 24">
            <a:extLst>
              <a:ext uri="{FF2B5EF4-FFF2-40B4-BE49-F238E27FC236}">
                <a16:creationId xmlns:a16="http://schemas.microsoft.com/office/drawing/2014/main" id="{6632DE3A-ED8F-AFE9-3347-72F408F4A007}"/>
              </a:ext>
            </a:extLst>
          </p:cNvPr>
          <p:cNvSpPr/>
          <p:nvPr/>
        </p:nvSpPr>
        <p:spPr>
          <a:xfrm>
            <a:off x="10741152" y="3483373"/>
            <a:ext cx="585216" cy="201168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Elipse 25">
            <a:extLst>
              <a:ext uri="{FF2B5EF4-FFF2-40B4-BE49-F238E27FC236}">
                <a16:creationId xmlns:a16="http://schemas.microsoft.com/office/drawing/2014/main" id="{C7ACBB92-65D6-95D6-1111-282A39CC883D}"/>
              </a:ext>
            </a:extLst>
          </p:cNvPr>
          <p:cNvSpPr/>
          <p:nvPr/>
        </p:nvSpPr>
        <p:spPr>
          <a:xfrm>
            <a:off x="10738104" y="3737165"/>
            <a:ext cx="585216" cy="201168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Elipse 26">
            <a:extLst>
              <a:ext uri="{FF2B5EF4-FFF2-40B4-BE49-F238E27FC236}">
                <a16:creationId xmlns:a16="http://schemas.microsoft.com/office/drawing/2014/main" id="{9D884E32-F576-1ADA-533C-CCDA4D31FE49}"/>
              </a:ext>
            </a:extLst>
          </p:cNvPr>
          <p:cNvSpPr/>
          <p:nvPr/>
        </p:nvSpPr>
        <p:spPr>
          <a:xfrm>
            <a:off x="4910328" y="3334568"/>
            <a:ext cx="585216" cy="201168"/>
          </a:xfrm>
          <a:prstGeom prst="ellipse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8" name="Elipse 27">
            <a:extLst>
              <a:ext uri="{FF2B5EF4-FFF2-40B4-BE49-F238E27FC236}">
                <a16:creationId xmlns:a16="http://schemas.microsoft.com/office/drawing/2014/main" id="{0C971E14-CDEC-B614-155C-A67E10DC0783}"/>
              </a:ext>
            </a:extLst>
          </p:cNvPr>
          <p:cNvSpPr/>
          <p:nvPr/>
        </p:nvSpPr>
        <p:spPr>
          <a:xfrm>
            <a:off x="4910328" y="5159260"/>
            <a:ext cx="585216" cy="201168"/>
          </a:xfrm>
          <a:prstGeom prst="ellipse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Elipse 28">
            <a:extLst>
              <a:ext uri="{FF2B5EF4-FFF2-40B4-BE49-F238E27FC236}">
                <a16:creationId xmlns:a16="http://schemas.microsoft.com/office/drawing/2014/main" id="{D86E1843-16E9-FB73-EED4-F310E53B5A0D}"/>
              </a:ext>
            </a:extLst>
          </p:cNvPr>
          <p:cNvSpPr/>
          <p:nvPr/>
        </p:nvSpPr>
        <p:spPr>
          <a:xfrm>
            <a:off x="10741152" y="4506047"/>
            <a:ext cx="585216" cy="201168"/>
          </a:xfrm>
          <a:prstGeom prst="ellipse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A8259AFC-4E28-8AB1-6E14-31152AAC107F}"/>
              </a:ext>
            </a:extLst>
          </p:cNvPr>
          <p:cNvSpPr txBox="1"/>
          <p:nvPr/>
        </p:nvSpPr>
        <p:spPr>
          <a:xfrm>
            <a:off x="4203700" y="39813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b="1" i="1" dirty="0">
                <a:solidFill>
                  <a:srgbClr val="C00000"/>
                </a:solidFill>
              </a:rPr>
              <a:t>PORPIEDAD INDUSTRIAL INTERINSTITUCIONAL PARA LA GESTIÓN DE RECURSOS ECONÓMICOS EN EL SECTOR PÚBLICO</a:t>
            </a:r>
          </a:p>
        </p:txBody>
      </p:sp>
    </p:spTree>
    <p:extLst>
      <p:ext uri="{BB962C8B-B14F-4D97-AF65-F5344CB8AC3E}">
        <p14:creationId xmlns:p14="http://schemas.microsoft.com/office/powerpoint/2010/main" val="12379491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Fernando Rodríguez Cano – </a:t>
            </a:r>
            <a:r>
              <a:rPr lang="es-ES" dirty="0"/>
              <a:t>Doctorado en Gestión de la Tecnología e Innovación </a:t>
            </a:r>
            <a:r>
              <a:rPr lang="es-MX" dirty="0"/>
              <a:t>– 7mo Semestre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B429D04-9C69-1F49-A8E1-9CC93789B957}"/>
              </a:ext>
            </a:extLst>
          </p:cNvPr>
          <p:cNvSpPr txBox="1"/>
          <p:nvPr/>
        </p:nvSpPr>
        <p:spPr>
          <a:xfrm>
            <a:off x="482600" y="1311160"/>
            <a:ext cx="84236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/>
              <a:t>Avances en los resultados</a:t>
            </a:r>
          </a:p>
          <a:p>
            <a:r>
              <a:rPr lang="es-MX" sz="3200" dirty="0"/>
              <a:t>Correlación con generación de recursos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7691C6-E4F7-2147-80C0-486C7626697B}"/>
              </a:ext>
            </a:extLst>
          </p:cNvPr>
          <p:cNvSpPr txBox="1"/>
          <p:nvPr/>
        </p:nvSpPr>
        <p:spPr>
          <a:xfrm>
            <a:off x="4398172" y="850095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400" b="1" dirty="0">
                <a:solidFill>
                  <a:schemeClr val="bg1"/>
                </a:solidFill>
              </a:rPr>
              <a:t>Facultad de Contabilidad y Administración- 7, 8 y 9 de junio 2023</a:t>
            </a: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7503BB35-8688-E34A-B43D-A3E035B1FF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2D9207C0-6806-C04F-9680-D336924102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243502E1-AB37-4EEC-C668-1D06D7BA2C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600" y="2872266"/>
            <a:ext cx="5625084" cy="2936748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B7186994-9D2A-383D-0B30-350D5562DED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07786" y="2480598"/>
            <a:ext cx="5625084" cy="3720084"/>
          </a:xfrm>
          <a:prstGeom prst="rect">
            <a:avLst/>
          </a:prstGeom>
        </p:spPr>
      </p:pic>
      <p:sp>
        <p:nvSpPr>
          <p:cNvPr id="5" name="Elipse 4">
            <a:extLst>
              <a:ext uri="{FF2B5EF4-FFF2-40B4-BE49-F238E27FC236}">
                <a16:creationId xmlns:a16="http://schemas.microsoft.com/office/drawing/2014/main" id="{AF8FD83C-0A59-4E69-15D9-3271315441B1}"/>
              </a:ext>
            </a:extLst>
          </p:cNvPr>
          <p:cNvSpPr/>
          <p:nvPr/>
        </p:nvSpPr>
        <p:spPr>
          <a:xfrm>
            <a:off x="10451592" y="4865847"/>
            <a:ext cx="585216" cy="201168"/>
          </a:xfrm>
          <a:prstGeom prst="ellipse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3844A6C7-94CF-0368-7F8A-B180F0907F11}"/>
              </a:ext>
            </a:extLst>
          </p:cNvPr>
          <p:cNvSpPr/>
          <p:nvPr/>
        </p:nvSpPr>
        <p:spPr>
          <a:xfrm>
            <a:off x="10451592" y="2811122"/>
            <a:ext cx="585216" cy="201168"/>
          </a:xfrm>
          <a:prstGeom prst="ellipse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E57D3525-3637-FE03-4E98-C267E9DCD21C}"/>
              </a:ext>
            </a:extLst>
          </p:cNvPr>
          <p:cNvSpPr/>
          <p:nvPr/>
        </p:nvSpPr>
        <p:spPr>
          <a:xfrm>
            <a:off x="10451592" y="4636948"/>
            <a:ext cx="585216" cy="201168"/>
          </a:xfrm>
          <a:prstGeom prst="ellipse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82DF8F9D-7430-6009-C92A-E654470B1606}"/>
              </a:ext>
            </a:extLst>
          </p:cNvPr>
          <p:cNvSpPr/>
          <p:nvPr/>
        </p:nvSpPr>
        <p:spPr>
          <a:xfrm>
            <a:off x="10451592" y="3324014"/>
            <a:ext cx="585216" cy="201168"/>
          </a:xfrm>
          <a:prstGeom prst="ellipse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7F23716A-F4F3-1F28-2D50-32445FC6C04B}"/>
              </a:ext>
            </a:extLst>
          </p:cNvPr>
          <p:cNvSpPr/>
          <p:nvPr/>
        </p:nvSpPr>
        <p:spPr>
          <a:xfrm>
            <a:off x="5007864" y="4238156"/>
            <a:ext cx="585216" cy="201168"/>
          </a:xfrm>
          <a:prstGeom prst="ellipse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AF6564FB-45FF-207F-893F-04EAD211F853}"/>
              </a:ext>
            </a:extLst>
          </p:cNvPr>
          <p:cNvSpPr/>
          <p:nvPr/>
        </p:nvSpPr>
        <p:spPr>
          <a:xfrm>
            <a:off x="5007864" y="4728579"/>
            <a:ext cx="585216" cy="2011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Elipse 21">
            <a:extLst>
              <a:ext uri="{FF2B5EF4-FFF2-40B4-BE49-F238E27FC236}">
                <a16:creationId xmlns:a16="http://schemas.microsoft.com/office/drawing/2014/main" id="{C13782F0-CFB9-776C-2157-FC7DC8C18D57}"/>
              </a:ext>
            </a:extLst>
          </p:cNvPr>
          <p:cNvSpPr/>
          <p:nvPr/>
        </p:nvSpPr>
        <p:spPr>
          <a:xfrm>
            <a:off x="5007864" y="4981563"/>
            <a:ext cx="585216" cy="2011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FB172420-E216-DEFC-03C2-04C2CE203845}"/>
              </a:ext>
            </a:extLst>
          </p:cNvPr>
          <p:cNvSpPr/>
          <p:nvPr/>
        </p:nvSpPr>
        <p:spPr>
          <a:xfrm>
            <a:off x="10451592" y="3842202"/>
            <a:ext cx="585216" cy="2011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34BBB38D-661A-A070-8344-E6988141F183}"/>
              </a:ext>
            </a:extLst>
          </p:cNvPr>
          <p:cNvSpPr txBox="1"/>
          <p:nvPr/>
        </p:nvSpPr>
        <p:spPr>
          <a:xfrm>
            <a:off x="4203700" y="39813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b="1" i="1" dirty="0">
                <a:solidFill>
                  <a:srgbClr val="C00000"/>
                </a:solidFill>
              </a:rPr>
              <a:t>PORPIEDAD INDUSTRIAL INTERINSTITUCIONAL PARA LA GESTIÓN DE RECURSOS ECONÓMICOS EN EL SECTOR PÚBLICO</a:t>
            </a:r>
          </a:p>
        </p:txBody>
      </p:sp>
    </p:spTree>
    <p:extLst>
      <p:ext uri="{BB962C8B-B14F-4D97-AF65-F5344CB8AC3E}">
        <p14:creationId xmlns:p14="http://schemas.microsoft.com/office/powerpoint/2010/main" val="1061640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Fernando Rodríguez Cano – </a:t>
            </a:r>
            <a:r>
              <a:rPr lang="es-ES" dirty="0"/>
              <a:t>Doctorado en Gestión de la Tecnología e Innovación </a:t>
            </a:r>
            <a:r>
              <a:rPr lang="es-MX" dirty="0"/>
              <a:t>– 7mo Semestre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B429D04-9C69-1F49-A8E1-9CC93789B957}"/>
              </a:ext>
            </a:extLst>
          </p:cNvPr>
          <p:cNvSpPr txBox="1"/>
          <p:nvPr/>
        </p:nvSpPr>
        <p:spPr>
          <a:xfrm>
            <a:off x="482600" y="1426393"/>
            <a:ext cx="51943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/>
              <a:t>Justificación</a:t>
            </a:r>
          </a:p>
          <a:p>
            <a:r>
              <a:rPr lang="es-MX" sz="3200" dirty="0"/>
              <a:t>Situación Actual de las instituciones en la gestión de la PI </a:t>
            </a:r>
            <a:r>
              <a:rPr lang="es-MX" sz="3200" dirty="0" err="1"/>
              <a:t>insterinstitucional</a:t>
            </a:r>
            <a:endParaRPr lang="es-MX" sz="3200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515444D-F28E-0548-9310-1F4624E414D4}"/>
              </a:ext>
            </a:extLst>
          </p:cNvPr>
          <p:cNvSpPr txBox="1"/>
          <p:nvPr/>
        </p:nvSpPr>
        <p:spPr>
          <a:xfrm>
            <a:off x="4203700" y="39813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b="1" i="1" dirty="0">
                <a:solidFill>
                  <a:srgbClr val="C00000"/>
                </a:solidFill>
              </a:rPr>
              <a:t>PORPIEDAD INDUSTRIAL INTERINSTITUCIONAL PARA LA GESTIÓN DE RECURSOS ECONÓMICOS EN EL SECTOR PÚBLICO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7691C6-E4F7-2147-80C0-486C7626697B}"/>
              </a:ext>
            </a:extLst>
          </p:cNvPr>
          <p:cNvSpPr txBox="1"/>
          <p:nvPr/>
        </p:nvSpPr>
        <p:spPr>
          <a:xfrm>
            <a:off x="4398172" y="850095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400" b="1" dirty="0">
                <a:solidFill>
                  <a:schemeClr val="bg1"/>
                </a:solidFill>
              </a:rPr>
              <a:t>Facultad de Contabilidad y Administración- 7, 8 y 9 de junio 2023</a:t>
            </a: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7503BB35-8688-E34A-B43D-A3E035B1FF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2D9207C0-6806-C04F-9680-D336924102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02D4F0B3-B304-F3EB-A022-BE2A3E1551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60534929"/>
              </p:ext>
            </p:extLst>
          </p:nvPr>
        </p:nvGraphicFramePr>
        <p:xfrm>
          <a:off x="653542" y="4087368"/>
          <a:ext cx="4238498" cy="2220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102A1E97-3D89-DCF4-6DF6-40C62FB2757F}"/>
              </a:ext>
            </a:extLst>
          </p:cNvPr>
          <p:cNvSpPr txBox="1"/>
          <p:nvPr/>
        </p:nvSpPr>
        <p:spPr>
          <a:xfrm>
            <a:off x="841248" y="3789303"/>
            <a:ext cx="4050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Barreras para la gestión de la PI conjunta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F2D7D8B1-9E03-6DCE-B09E-3C6138F5DC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5548" y="3647818"/>
            <a:ext cx="6504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altLang="es-MX" dirty="0" bmk="_Toc125715586"/>
              <a:t>Estímulos para investigación de manera interinstitucional</a:t>
            </a:r>
            <a:endParaRPr lang="es-MX" altLang="es-MX" dirty="0"/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33F83662-E30D-3121-9494-498126E171C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73044174"/>
              </p:ext>
            </p:extLst>
          </p:nvPr>
        </p:nvGraphicFramePr>
        <p:xfrm>
          <a:off x="6163510" y="4087368"/>
          <a:ext cx="4423382" cy="2220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0" name="Rectangle 3">
            <a:extLst>
              <a:ext uri="{FF2B5EF4-FFF2-40B4-BE49-F238E27FC236}">
                <a16:creationId xmlns:a16="http://schemas.microsoft.com/office/drawing/2014/main" id="{86DCDBAD-627A-F40C-FDFF-5E267AAA22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7028" y="6307031"/>
            <a:ext cx="6504972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8F9E8C6F-6144-5337-DBD9-593AB3FAC6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4350" y="1166369"/>
            <a:ext cx="5783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altLang="es-MX" dirty="0" bmk="_Toc125715586"/>
              <a:t>Impacto económico del trabajo interinstitucional</a:t>
            </a:r>
          </a:p>
        </p:txBody>
      </p:sp>
      <p:graphicFrame>
        <p:nvGraphicFramePr>
          <p:cNvPr id="16" name="Gráfico 15">
            <a:extLst>
              <a:ext uri="{FF2B5EF4-FFF2-40B4-BE49-F238E27FC236}">
                <a16:creationId xmlns:a16="http://schemas.microsoft.com/office/drawing/2014/main" id="{152A5B4D-D94A-1F0F-9814-711AF25B70C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87933594"/>
              </p:ext>
            </p:extLst>
          </p:nvPr>
        </p:nvGraphicFramePr>
        <p:xfrm>
          <a:off x="6163510" y="1536941"/>
          <a:ext cx="4423382" cy="213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42879564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Fernando Rodríguez Cano – </a:t>
            </a:r>
            <a:r>
              <a:rPr lang="es-ES" dirty="0"/>
              <a:t>Doctorado en Gestión de la Tecnología e Innovación </a:t>
            </a:r>
            <a:r>
              <a:rPr lang="es-MX" dirty="0"/>
              <a:t>– 7mo Semestre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B429D04-9C69-1F49-A8E1-9CC93789B957}"/>
              </a:ext>
            </a:extLst>
          </p:cNvPr>
          <p:cNvSpPr txBox="1"/>
          <p:nvPr/>
        </p:nvSpPr>
        <p:spPr>
          <a:xfrm>
            <a:off x="482600" y="1727200"/>
            <a:ext cx="1138882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/>
              <a:t>Referencias</a:t>
            </a:r>
          </a:p>
          <a:p>
            <a:r>
              <a:rPr lang="en-US" sz="1600" dirty="0" err="1"/>
              <a:t>Bommert</a:t>
            </a:r>
            <a:r>
              <a:rPr lang="en-US" sz="1600" dirty="0"/>
              <a:t>, B, (2010) Collaborative innovation in the public sector. International Public Management Review. Vol. 11, no. 1. Sao Paulo, </a:t>
            </a:r>
            <a:r>
              <a:rPr lang="en-US" sz="1600" dirty="0" err="1"/>
              <a:t>Brasil</a:t>
            </a:r>
            <a:r>
              <a:rPr lang="en-US" sz="1600" dirty="0"/>
              <a:t>.</a:t>
            </a:r>
            <a:endParaRPr lang="es-MX" sz="1600" dirty="0"/>
          </a:p>
          <a:p>
            <a:r>
              <a:rPr lang="en-US" sz="1600" dirty="0"/>
              <a:t>Barnier, L., </a:t>
            </a:r>
            <a:r>
              <a:rPr lang="en-US" sz="1600" dirty="0" err="1"/>
              <a:t>Hafsi</a:t>
            </a:r>
            <a:r>
              <a:rPr lang="en-US" sz="1600" dirty="0"/>
              <a:t>, T., y </a:t>
            </a:r>
            <a:r>
              <a:rPr lang="en-US" sz="1600" dirty="0" err="1"/>
              <a:t>Dechamps</a:t>
            </a:r>
            <a:r>
              <a:rPr lang="en-US" sz="1600" dirty="0"/>
              <a:t>, C. (2014) Environmental Determinants of Public Sector Innovation: A study of innovation awards in Canada, Public Management Review. Quebec, </a:t>
            </a:r>
            <a:r>
              <a:rPr lang="en-US" sz="1600" dirty="0" err="1"/>
              <a:t>Canadá</a:t>
            </a:r>
            <a:r>
              <a:rPr lang="en-US" sz="1600" dirty="0"/>
              <a:t>.</a:t>
            </a:r>
            <a:endParaRPr lang="es-MX" sz="1600" dirty="0"/>
          </a:p>
          <a:p>
            <a:r>
              <a:rPr lang="es-ES" sz="1600" dirty="0"/>
              <a:t>Borja V., Ramírez A. (2006) Innovación de Producto. Cuadernos de Gestión de Tecnología. Fundación Premio Nacional de Tecnología. Ciudad de México, México.</a:t>
            </a:r>
            <a:endParaRPr lang="es-MX" sz="1600" dirty="0"/>
          </a:p>
          <a:p>
            <a:r>
              <a:rPr lang="es-ES" sz="1600" dirty="0"/>
              <a:t>Congreso de la </a:t>
            </a:r>
            <a:r>
              <a:rPr lang="es-ES" sz="1600" dirty="0" err="1"/>
              <a:t>Union</a:t>
            </a:r>
            <a:r>
              <a:rPr lang="es-ES" sz="1600" dirty="0"/>
              <a:t>., (2023). Ley general en materia de Humanidades, ciencia, tecnología e innovación. Gobierno de México. Diario Oficial de la Federación. Ciudad de México, </a:t>
            </a:r>
            <a:r>
              <a:rPr lang="es-ES" sz="1600" dirty="0" err="1"/>
              <a:t>Mexico</a:t>
            </a:r>
            <a:r>
              <a:rPr lang="es-ES" sz="1600" dirty="0"/>
              <a:t>. </a:t>
            </a:r>
            <a:r>
              <a:rPr lang="es-ES" sz="1600" dirty="0" err="1"/>
              <a:t>Punlicado</a:t>
            </a:r>
            <a:r>
              <a:rPr lang="es-ES" sz="1600" dirty="0"/>
              <a:t> el 8 de mayo de 2023. Obtenido de https://www.dof.gob.mx/nota_detalle.php?codigo=5688048&amp;fecha=08/05/2023.</a:t>
            </a:r>
          </a:p>
          <a:p>
            <a:r>
              <a:rPr lang="es-ES" sz="1600" dirty="0"/>
              <a:t>Consejo Nacional de Ciencia y Tecnología (Conacyt) (Obtenido el 12 de febrero de 2022). Programa de redes temáticas Conacyt. Dirección Adjunta de Desarrollo Científico. Recuperado de </a:t>
            </a:r>
            <a:r>
              <a:rPr lang="es-ES" sz="1600" dirty="0">
                <a:hlinkClick r:id="rId3"/>
              </a:rPr>
              <a:t>https://conacyt.mx/conacyt/areas-del-conacyt/desarrollo-cientifico/redes-tematicas-conacyt/</a:t>
            </a:r>
            <a:endParaRPr lang="es-ES" sz="1600" dirty="0"/>
          </a:p>
          <a:p>
            <a:r>
              <a:rPr lang="en-US" sz="1600" dirty="0"/>
              <a:t>Davenport, S., Miller, A. (2000). The formation and evolution of international research alliances in emergent technologies. The Journal of High Technology Management Research. 11. pp.199-213.</a:t>
            </a:r>
          </a:p>
          <a:p>
            <a:r>
              <a:rPr lang="es-ES" sz="1600" dirty="0" err="1"/>
              <a:t>Gaynor</a:t>
            </a:r>
            <a:r>
              <a:rPr lang="es-ES" sz="1600" dirty="0"/>
              <a:t>, G. (1998). Manual de Gestión en Tecnología. Bogotá: Mc Graw-Hill.</a:t>
            </a:r>
            <a:endParaRPr lang="en-US" sz="1600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7691C6-E4F7-2147-80C0-486C7626697B}"/>
              </a:ext>
            </a:extLst>
          </p:cNvPr>
          <p:cNvSpPr txBox="1"/>
          <p:nvPr/>
        </p:nvSpPr>
        <p:spPr>
          <a:xfrm>
            <a:off x="4398172" y="850095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400" b="1" dirty="0">
                <a:solidFill>
                  <a:schemeClr val="bg1"/>
                </a:solidFill>
              </a:rPr>
              <a:t>Facultad de Contabilidad y Administración- 7, 8 y 9 de junio 2023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0D6DB3D-A449-D946-B4F0-940B2A717B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11BEF54A-4995-364D-8BF8-9798289F8DB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12965DE8-3EDF-F35A-E495-8D3BEC0C0761}"/>
              </a:ext>
            </a:extLst>
          </p:cNvPr>
          <p:cNvSpPr txBox="1"/>
          <p:nvPr/>
        </p:nvSpPr>
        <p:spPr>
          <a:xfrm>
            <a:off x="4203700" y="39813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b="1" i="1" dirty="0">
                <a:solidFill>
                  <a:srgbClr val="C00000"/>
                </a:solidFill>
              </a:rPr>
              <a:t>PORPIEDAD INDUSTRIAL INTERINSTITUCIONAL PARA LA GESTIÓN DE RECURSOS ECONÓMICOS EN EL SECTOR PÚBLICO</a:t>
            </a:r>
          </a:p>
        </p:txBody>
      </p:sp>
    </p:spTree>
    <p:extLst>
      <p:ext uri="{BB962C8B-B14F-4D97-AF65-F5344CB8AC3E}">
        <p14:creationId xmlns:p14="http://schemas.microsoft.com/office/powerpoint/2010/main" val="8837316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Fernando Rodríguez Cano – </a:t>
            </a:r>
            <a:r>
              <a:rPr lang="es-ES" dirty="0"/>
              <a:t>Doctorado en Gestión de la Tecnología e Innovación </a:t>
            </a:r>
            <a:r>
              <a:rPr lang="es-MX" dirty="0"/>
              <a:t>– 7mo Semestre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B429D04-9C69-1F49-A8E1-9CC93789B957}"/>
              </a:ext>
            </a:extLst>
          </p:cNvPr>
          <p:cNvSpPr txBox="1"/>
          <p:nvPr/>
        </p:nvSpPr>
        <p:spPr>
          <a:xfrm>
            <a:off x="401589" y="1311175"/>
            <a:ext cx="1138882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/>
              <a:t>Referencias (Cont.)</a:t>
            </a:r>
          </a:p>
          <a:p>
            <a:r>
              <a:rPr lang="es-ES" sz="1600" dirty="0"/>
              <a:t>Gómez, L. (2016). Monografía: Fundamento de la propiedad intelectual y la administración de los derechos de Propiedad Intelectual. Universidad Autónoma del Estado de México. Facultad de Arquitectura y Diseño. Licenciatura en diseño industrial.</a:t>
            </a:r>
          </a:p>
          <a:p>
            <a:r>
              <a:rPr lang="es-ES" sz="1600" dirty="0"/>
              <a:t>Heras, H. y col. (2008). Redes interinstitucionales e interdisciplinarias de investigación en Ciencias Sociales. Trabajo, Desarrollo y Diversidad. Ed. CICCUS. Buenos Aires, Argentina. P. 435-466.</a:t>
            </a:r>
          </a:p>
          <a:p>
            <a:r>
              <a:rPr lang="es-ES" sz="1600" dirty="0"/>
              <a:t>Luna, K., Solleiro, J. (2007). La gestión de la propiedad intelectual en centros de investigación mexicano: El caso del Instituto Mexicano de Petróleo. Journal of Technology Management &amp; </a:t>
            </a:r>
            <a:r>
              <a:rPr lang="es-ES" sz="1600" dirty="0" err="1"/>
              <a:t>Innovation</a:t>
            </a:r>
            <a:r>
              <a:rPr lang="es-ES" sz="1600" dirty="0"/>
              <a:t>. Vol. 2, Número 2. Ciudad de México. México.</a:t>
            </a:r>
          </a:p>
          <a:p>
            <a:r>
              <a:rPr lang="es-ES" sz="1600" dirty="0" err="1"/>
              <a:t>Martínes</a:t>
            </a:r>
            <a:r>
              <a:rPr lang="es-ES" sz="1600" dirty="0"/>
              <a:t> K, y col. (2016). Barreras en la transferencia tecnológica: Un estudio cualitativo de las intervenciones breves y los centros de atención a las adicciones. Rev. Salud </a:t>
            </a:r>
            <a:r>
              <a:rPr lang="es-ES" sz="1600" dirty="0" err="1"/>
              <a:t>Ment</a:t>
            </a:r>
            <a:r>
              <a:rPr lang="es-ES" sz="1600" dirty="0"/>
              <a:t>, vol. 39, no. 5. México, Septiembre/octubre 2016. pp. 257-265.</a:t>
            </a:r>
          </a:p>
          <a:p>
            <a:r>
              <a:rPr lang="es-ES" sz="1600" dirty="0"/>
              <a:t>Masó, Y. (2015) Valor estratégico de la gestión de la propiedad intelectual en instituciones de enseñanza superior, Seminario “Gestión del talento universitario. La universidad emprende”. Universidad Abierta, Innovación Educativa y Educación a Distancia de la UNAM. Ciudad de México, México.</a:t>
            </a:r>
          </a:p>
          <a:p>
            <a:r>
              <a:rPr lang="en-US" sz="1600" dirty="0"/>
              <a:t>Rip, A. y Kemp, R (1998). Resources and Technology Technological Change. En Human Choice and Climatic Change. Vol. II. 1a ed., P.P. 327-399. </a:t>
            </a:r>
            <a:r>
              <a:rPr lang="en-US" sz="1600" dirty="0" err="1"/>
              <a:t>Estados</a:t>
            </a:r>
            <a:r>
              <a:rPr lang="en-US" sz="1600" dirty="0"/>
              <a:t> Unidos: Battelle Press</a:t>
            </a:r>
            <a:r>
              <a:rPr lang="es-ES" sz="1600" dirty="0"/>
              <a:t>.</a:t>
            </a:r>
          </a:p>
          <a:p>
            <a:r>
              <a:rPr lang="es-ES" sz="1600" dirty="0"/>
              <a:t>Salazar, S., y Henriquez, P. (2010). Guía para la gestión de la propiedad intelectual en consorcios regionales de investigación agrícola. Instituto Interamericano de Cooperación para la Agricultura. San José, Costa Rica.</a:t>
            </a:r>
          </a:p>
          <a:p>
            <a:r>
              <a:rPr lang="en-US" sz="1600" dirty="0"/>
              <a:t>Schumpeter J. (1934). Schumpeter, J.A., [1911] (2008), The Theory of Economic Development: An Inquiry into Profits, Capital, Credit, Interest and the Business Cycle, translated from the German by Redvers Opie, New Brunswick (U.S.A) and London (U.K.): Transaction Publishers.</a:t>
            </a:r>
            <a:endParaRPr lang="es-MX" sz="1600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7691C6-E4F7-2147-80C0-486C7626697B}"/>
              </a:ext>
            </a:extLst>
          </p:cNvPr>
          <p:cNvSpPr txBox="1"/>
          <p:nvPr/>
        </p:nvSpPr>
        <p:spPr>
          <a:xfrm>
            <a:off x="4398172" y="850095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400" b="1" dirty="0">
                <a:solidFill>
                  <a:schemeClr val="bg1"/>
                </a:solidFill>
              </a:rPr>
              <a:t>Facultad de Contabilidad y Administración- 7, 8 y 9 de junio 2023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0D6DB3D-A449-D946-B4F0-940B2A717B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11BEF54A-4995-364D-8BF8-9798289F8D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12965DE8-3EDF-F35A-E495-8D3BEC0C0761}"/>
              </a:ext>
            </a:extLst>
          </p:cNvPr>
          <p:cNvSpPr txBox="1"/>
          <p:nvPr/>
        </p:nvSpPr>
        <p:spPr>
          <a:xfrm>
            <a:off x="4203700" y="39813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b="1" i="1" dirty="0">
                <a:solidFill>
                  <a:srgbClr val="C00000"/>
                </a:solidFill>
              </a:rPr>
              <a:t>PORPIEDAD INDUSTRIAL INTERINSTITUCIONAL PARA LA GESTIÓN DE RECURSOS ECONÓMICOS EN EL SECTOR PÚBLICO</a:t>
            </a:r>
          </a:p>
        </p:txBody>
      </p:sp>
    </p:spTree>
    <p:extLst>
      <p:ext uri="{BB962C8B-B14F-4D97-AF65-F5344CB8AC3E}">
        <p14:creationId xmlns:p14="http://schemas.microsoft.com/office/powerpoint/2010/main" val="20086429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Nombre alumno – Maestría o Doctorado – (cuatrimestre)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B429D04-9C69-1F49-A8E1-9CC93789B957}"/>
              </a:ext>
            </a:extLst>
          </p:cNvPr>
          <p:cNvSpPr txBox="1"/>
          <p:nvPr/>
        </p:nvSpPr>
        <p:spPr>
          <a:xfrm>
            <a:off x="2199086" y="1866641"/>
            <a:ext cx="7454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/>
              <a:t>Fernando Rodríguez Cano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0D6DB3D-A449-D946-B4F0-940B2A717B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11BEF54A-4995-364D-8BF8-9798289F8D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C876C7D7-40F8-6F42-91E4-FE1988589A0A}"/>
              </a:ext>
            </a:extLst>
          </p:cNvPr>
          <p:cNvSpPr txBox="1"/>
          <p:nvPr/>
        </p:nvSpPr>
        <p:spPr>
          <a:xfrm>
            <a:off x="2199086" y="3531275"/>
            <a:ext cx="74549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/>
              <a:t>Universidad Autónoma </a:t>
            </a:r>
            <a:r>
              <a:rPr lang="es-MX" sz="3200"/>
              <a:t>de Querétaro</a:t>
            </a:r>
          </a:p>
          <a:p>
            <a:pPr algn="ctr"/>
            <a:endParaRPr lang="es-MX" sz="3200" dirty="0"/>
          </a:p>
          <a:p>
            <a:pPr algn="ctr"/>
            <a:r>
              <a:rPr lang="es-MX" sz="3200" dirty="0">
                <a:hlinkClick r:id="rId5"/>
              </a:rPr>
              <a:t>fernando.rodriguez@alumnos.uaq.mx</a:t>
            </a:r>
            <a:endParaRPr lang="es-MX" sz="3200" dirty="0"/>
          </a:p>
          <a:p>
            <a:pPr algn="ctr"/>
            <a:r>
              <a:rPr lang="es-MX" sz="3200" dirty="0"/>
              <a:t>4423449563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EFFB7AF3-4078-BA57-2110-9FC6E44DE586}"/>
              </a:ext>
            </a:extLst>
          </p:cNvPr>
          <p:cNvSpPr txBox="1"/>
          <p:nvPr/>
        </p:nvSpPr>
        <p:spPr>
          <a:xfrm>
            <a:off x="4203700" y="39813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b="1" i="1" dirty="0">
                <a:solidFill>
                  <a:srgbClr val="C00000"/>
                </a:solidFill>
              </a:rPr>
              <a:t>PORPIEDAD INDUSTRIAL INTERINSTITUCIONAL PARA LA GESTIÓN DE RECURSOS ECONÓMICOS EN EL SECTOR PÚBLICO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C8DA02F-9444-9116-443C-73269E368705}"/>
              </a:ext>
            </a:extLst>
          </p:cNvPr>
          <p:cNvSpPr txBox="1"/>
          <p:nvPr/>
        </p:nvSpPr>
        <p:spPr>
          <a:xfrm>
            <a:off x="4398172" y="850095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400" b="1" dirty="0">
                <a:solidFill>
                  <a:schemeClr val="bg1"/>
                </a:solidFill>
              </a:rPr>
              <a:t>Facultad de Contabilidad y Administración- 7, 8 y 9 de junio 2023</a:t>
            </a:r>
          </a:p>
        </p:txBody>
      </p:sp>
    </p:spTree>
    <p:extLst>
      <p:ext uri="{BB962C8B-B14F-4D97-AF65-F5344CB8AC3E}">
        <p14:creationId xmlns:p14="http://schemas.microsoft.com/office/powerpoint/2010/main" val="1217147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Fernando Rodríguez Cano – </a:t>
            </a:r>
            <a:r>
              <a:rPr lang="es-ES" dirty="0"/>
              <a:t>Doctorado en Gestión de la Tecnología e Innovación </a:t>
            </a:r>
            <a:r>
              <a:rPr lang="es-MX" dirty="0"/>
              <a:t>– 7mo Semestre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B429D04-9C69-1F49-A8E1-9CC93789B957}"/>
              </a:ext>
            </a:extLst>
          </p:cNvPr>
          <p:cNvSpPr txBox="1"/>
          <p:nvPr/>
        </p:nvSpPr>
        <p:spPr>
          <a:xfrm>
            <a:off x="6677122" y="1727200"/>
            <a:ext cx="51943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/>
              <a:t>Justificación (Cont.)</a:t>
            </a:r>
          </a:p>
          <a:p>
            <a:endParaRPr lang="es-MX" sz="3200" dirty="0"/>
          </a:p>
          <a:p>
            <a:r>
              <a:rPr lang="es-MX" sz="3200" dirty="0"/>
              <a:t>Impacto económico del desarrollo interinstitucional en las Instituciones del Sector Público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7691C6-E4F7-2147-80C0-486C7626697B}"/>
              </a:ext>
            </a:extLst>
          </p:cNvPr>
          <p:cNvSpPr txBox="1"/>
          <p:nvPr/>
        </p:nvSpPr>
        <p:spPr>
          <a:xfrm>
            <a:off x="4398172" y="850095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400" b="1" dirty="0">
                <a:solidFill>
                  <a:schemeClr val="bg1"/>
                </a:solidFill>
              </a:rPr>
              <a:t>Facultad de Contabilidad y Administración- 7, 8 y 9 de junio 2023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0D6DB3D-A449-D946-B4F0-940B2A717B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11BEF54A-4995-364D-8BF8-9798289F8D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56B4EF5B-A3E0-B205-AB96-E8C34B5F6A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14928105"/>
              </p:ext>
            </p:extLst>
          </p:nvPr>
        </p:nvGraphicFramePr>
        <p:xfrm>
          <a:off x="714278" y="2219194"/>
          <a:ext cx="5576793" cy="37887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5353324A-76C5-8F43-856A-604A4DFACF54}"/>
              </a:ext>
            </a:extLst>
          </p:cNvPr>
          <p:cNvSpPr txBox="1"/>
          <p:nvPr/>
        </p:nvSpPr>
        <p:spPr>
          <a:xfrm>
            <a:off x="4203700" y="39813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b="1" i="1" dirty="0">
                <a:solidFill>
                  <a:srgbClr val="C00000"/>
                </a:solidFill>
              </a:rPr>
              <a:t>PORPIEDAD INDUSTRIAL INTERINSTITUCIONAL PARA LA GESTIÓN DE RECURSOS ECONÓMICOS EN EL SECTOR PÚBLICO</a:t>
            </a:r>
          </a:p>
        </p:txBody>
      </p:sp>
    </p:spTree>
    <p:extLst>
      <p:ext uri="{BB962C8B-B14F-4D97-AF65-F5344CB8AC3E}">
        <p14:creationId xmlns:p14="http://schemas.microsoft.com/office/powerpoint/2010/main" val="873224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Fernando Rodríguez Cano – </a:t>
            </a:r>
            <a:r>
              <a:rPr lang="es-ES" dirty="0"/>
              <a:t>Doctorado en Gestión de la Tecnología e Innovación </a:t>
            </a:r>
            <a:r>
              <a:rPr lang="es-MX" dirty="0"/>
              <a:t>– 7mo Semestre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B429D04-9C69-1F49-A8E1-9CC93789B957}"/>
              </a:ext>
            </a:extLst>
          </p:cNvPr>
          <p:cNvSpPr txBox="1"/>
          <p:nvPr/>
        </p:nvSpPr>
        <p:spPr>
          <a:xfrm>
            <a:off x="482600" y="1727200"/>
            <a:ext cx="51943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/>
              <a:t>Justificación (Cont.)</a:t>
            </a:r>
          </a:p>
          <a:p>
            <a:r>
              <a:rPr lang="es-MX" sz="3200" dirty="0"/>
              <a:t>Ley General de Humanidades Ciencia y Tecnología</a:t>
            </a:r>
          </a:p>
          <a:p>
            <a:endParaRPr lang="es-MX" sz="3200" dirty="0"/>
          </a:p>
          <a:p>
            <a:endParaRPr lang="es-MX" sz="3200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7691C6-E4F7-2147-80C0-486C7626697B}"/>
              </a:ext>
            </a:extLst>
          </p:cNvPr>
          <p:cNvSpPr txBox="1"/>
          <p:nvPr/>
        </p:nvSpPr>
        <p:spPr>
          <a:xfrm>
            <a:off x="4398172" y="850095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400" b="1" dirty="0">
                <a:solidFill>
                  <a:schemeClr val="bg1"/>
                </a:solidFill>
              </a:rPr>
              <a:t>Facultad de Contabilidad y Administración- 7, 8 y 9 de junio 2023</a:t>
            </a: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7503BB35-8688-E34A-B43D-A3E035B1FF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2D9207C0-6806-C04F-9680-D336924102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A032E64A-E30E-AA30-35DA-244649BF1995}"/>
              </a:ext>
            </a:extLst>
          </p:cNvPr>
          <p:cNvSpPr txBox="1"/>
          <p:nvPr/>
        </p:nvSpPr>
        <p:spPr>
          <a:xfrm>
            <a:off x="6675120" y="1727200"/>
            <a:ext cx="488289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3200" dirty="0"/>
              <a:t>Gestión de la Propiedad Intelectual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3200" dirty="0"/>
              <a:t>Redes de Colaboración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3200" dirty="0"/>
              <a:t>Energías Renovables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95674160-BA47-8221-72B7-F1BC7A7E1A0C}"/>
              </a:ext>
            </a:extLst>
          </p:cNvPr>
          <p:cNvSpPr txBox="1"/>
          <p:nvPr/>
        </p:nvSpPr>
        <p:spPr>
          <a:xfrm>
            <a:off x="4203700" y="39813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b="1" i="1" dirty="0">
                <a:solidFill>
                  <a:srgbClr val="C00000"/>
                </a:solidFill>
              </a:rPr>
              <a:t>PORPIEDAD INDUSTRIAL INTERINSTITUCIONAL PARA LA GESTIÓN DE RECURSOS ECONÓMICOS EN EL SECTOR PÚBLICO</a:t>
            </a:r>
          </a:p>
        </p:txBody>
      </p:sp>
    </p:spTree>
    <p:extLst>
      <p:ext uri="{BB962C8B-B14F-4D97-AF65-F5344CB8AC3E}">
        <p14:creationId xmlns:p14="http://schemas.microsoft.com/office/powerpoint/2010/main" val="535765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Fernando Rodríguez Cano – </a:t>
            </a:r>
            <a:r>
              <a:rPr lang="es-ES" dirty="0"/>
              <a:t>Doctorado en Gestión de la Tecnología e Innovación </a:t>
            </a:r>
            <a:r>
              <a:rPr lang="es-MX" dirty="0"/>
              <a:t>– 7mo Semestre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B429D04-9C69-1F49-A8E1-9CC93789B957}"/>
              </a:ext>
            </a:extLst>
          </p:cNvPr>
          <p:cNvSpPr txBox="1"/>
          <p:nvPr/>
        </p:nvSpPr>
        <p:spPr>
          <a:xfrm>
            <a:off x="6677122" y="1727200"/>
            <a:ext cx="51943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/>
              <a:t>Justificación (Cont.)</a:t>
            </a:r>
          </a:p>
          <a:p>
            <a:r>
              <a:rPr lang="es-MX" sz="3200" dirty="0"/>
              <a:t> </a:t>
            </a:r>
          </a:p>
          <a:p>
            <a:r>
              <a:rPr lang="es-MX" sz="3200" dirty="0"/>
              <a:t>¿Hay un modelo de Gestión de la Propiedad Industrial que se implemente a los desarrollos interinstitucionales?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7691C6-E4F7-2147-80C0-486C7626697B}"/>
              </a:ext>
            </a:extLst>
          </p:cNvPr>
          <p:cNvSpPr txBox="1"/>
          <p:nvPr/>
        </p:nvSpPr>
        <p:spPr>
          <a:xfrm>
            <a:off x="4398172" y="850095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400" b="1" dirty="0">
                <a:solidFill>
                  <a:schemeClr val="bg1"/>
                </a:solidFill>
              </a:rPr>
              <a:t>Facultad de Contabilidad y Administración- 7, 8 y 9 de junio 2023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0D6DB3D-A449-D946-B4F0-940B2A717B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11BEF54A-4995-364D-8BF8-9798289F8D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pic>
        <p:nvPicPr>
          <p:cNvPr id="2050" name="Picture 2" descr="Universidad de Ciencias y Artes de Chiapas">
            <a:extLst>
              <a:ext uri="{FF2B5EF4-FFF2-40B4-BE49-F238E27FC236}">
                <a16:creationId xmlns:a16="http://schemas.microsoft.com/office/drawing/2014/main" id="{3B252349-CD93-E961-DD5C-B4481F9FDD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578" y="1330795"/>
            <a:ext cx="5361077" cy="4766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FF9F2B60-B2DD-2499-E905-8EA606B3F832}"/>
              </a:ext>
            </a:extLst>
          </p:cNvPr>
          <p:cNvSpPr txBox="1"/>
          <p:nvPr/>
        </p:nvSpPr>
        <p:spPr>
          <a:xfrm>
            <a:off x="4203700" y="39813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b="1" i="1" dirty="0">
                <a:solidFill>
                  <a:srgbClr val="C00000"/>
                </a:solidFill>
              </a:rPr>
              <a:t>PORPIEDAD INDUSTRIAL INTERINSTITUCIONAL PARA LA GESTIÓN DE RECURSOS ECONÓMICOS EN EL SECTOR PÚBLICO</a:t>
            </a:r>
          </a:p>
        </p:txBody>
      </p:sp>
    </p:spTree>
    <p:extLst>
      <p:ext uri="{BB962C8B-B14F-4D97-AF65-F5344CB8AC3E}">
        <p14:creationId xmlns:p14="http://schemas.microsoft.com/office/powerpoint/2010/main" val="1380627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Fernando Rodríguez Cano – </a:t>
            </a:r>
            <a:r>
              <a:rPr lang="es-ES" dirty="0"/>
              <a:t>Doctorado en Gestión de la Tecnología e Innovación </a:t>
            </a:r>
            <a:r>
              <a:rPr lang="es-MX" dirty="0"/>
              <a:t>– 7mo Semestre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7691C6-E4F7-2147-80C0-486C7626697B}"/>
              </a:ext>
            </a:extLst>
          </p:cNvPr>
          <p:cNvSpPr txBox="1"/>
          <p:nvPr/>
        </p:nvSpPr>
        <p:spPr>
          <a:xfrm>
            <a:off x="4398172" y="850095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400" b="1" dirty="0">
                <a:solidFill>
                  <a:schemeClr val="bg1"/>
                </a:solidFill>
              </a:rPr>
              <a:t>Facultad de Contabilidad y Administración- 7, 8 y 9 de junio 2023</a:t>
            </a: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7503BB35-8688-E34A-B43D-A3E035B1FF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2D9207C0-6806-C04F-9680-D336924102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sp>
        <p:nvSpPr>
          <p:cNvPr id="3" name="Elipse 2">
            <a:extLst>
              <a:ext uri="{FF2B5EF4-FFF2-40B4-BE49-F238E27FC236}">
                <a16:creationId xmlns:a16="http://schemas.microsoft.com/office/drawing/2014/main" id="{70089DD8-4DF6-6839-6935-3ADD5AC5F2DE}"/>
              </a:ext>
            </a:extLst>
          </p:cNvPr>
          <p:cNvSpPr/>
          <p:nvPr/>
        </p:nvSpPr>
        <p:spPr>
          <a:xfrm>
            <a:off x="1991246" y="1519795"/>
            <a:ext cx="1562855" cy="1497015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Situación Actual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2AD087A3-7350-0A9B-04DC-1C6672306CE9}"/>
              </a:ext>
            </a:extLst>
          </p:cNvPr>
          <p:cNvSpPr/>
          <p:nvPr/>
        </p:nvSpPr>
        <p:spPr>
          <a:xfrm>
            <a:off x="7369326" y="1421784"/>
            <a:ext cx="1562855" cy="1540872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Ley General de HCTI</a:t>
            </a: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69435401-AD65-C692-BD18-EA5FF1DC2704}"/>
              </a:ext>
            </a:extLst>
          </p:cNvPr>
          <p:cNvSpPr/>
          <p:nvPr/>
        </p:nvSpPr>
        <p:spPr>
          <a:xfrm>
            <a:off x="3034183" y="5485952"/>
            <a:ext cx="4751293" cy="939495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¿Modelo para la Gestión de la PI Interinstitucional?</a:t>
            </a:r>
          </a:p>
        </p:txBody>
      </p:sp>
      <p:sp>
        <p:nvSpPr>
          <p:cNvPr id="8" name="Flecha: hacia abajo 7">
            <a:extLst>
              <a:ext uri="{FF2B5EF4-FFF2-40B4-BE49-F238E27FC236}">
                <a16:creationId xmlns:a16="http://schemas.microsoft.com/office/drawing/2014/main" id="{07AC1CB9-770D-09D1-98B7-4D8DD381FFE9}"/>
              </a:ext>
            </a:extLst>
          </p:cNvPr>
          <p:cNvSpPr/>
          <p:nvPr/>
        </p:nvSpPr>
        <p:spPr>
          <a:xfrm rot="10800000">
            <a:off x="5076075" y="4518246"/>
            <a:ext cx="667512" cy="826202"/>
          </a:xfrm>
          <a:prstGeom prst="downArrow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Triángulo isósceles 8">
            <a:extLst>
              <a:ext uri="{FF2B5EF4-FFF2-40B4-BE49-F238E27FC236}">
                <a16:creationId xmlns:a16="http://schemas.microsoft.com/office/drawing/2014/main" id="{8597854B-40D3-6440-1FE5-5134532D288E}"/>
              </a:ext>
            </a:extLst>
          </p:cNvPr>
          <p:cNvSpPr/>
          <p:nvPr/>
        </p:nvSpPr>
        <p:spPr>
          <a:xfrm>
            <a:off x="3986784" y="2339755"/>
            <a:ext cx="2846095" cy="2085608"/>
          </a:xfrm>
          <a:prstGeom prst="triangle">
            <a:avLst>
              <a:gd name="adj" fmla="val 51098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Investigación</a:t>
            </a:r>
          </a:p>
        </p:txBody>
      </p:sp>
      <p:sp>
        <p:nvSpPr>
          <p:cNvPr id="10" name="Flecha: hacia abajo 9">
            <a:extLst>
              <a:ext uri="{FF2B5EF4-FFF2-40B4-BE49-F238E27FC236}">
                <a16:creationId xmlns:a16="http://schemas.microsoft.com/office/drawing/2014/main" id="{B3B96F13-EE50-36D0-1E73-A9B0BCFA4630}"/>
              </a:ext>
            </a:extLst>
          </p:cNvPr>
          <p:cNvSpPr/>
          <p:nvPr/>
        </p:nvSpPr>
        <p:spPr>
          <a:xfrm rot="3210273">
            <a:off x="6504972" y="2707787"/>
            <a:ext cx="667512" cy="826202"/>
          </a:xfrm>
          <a:prstGeom prst="downArrow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Flecha: hacia abajo 13">
            <a:extLst>
              <a:ext uri="{FF2B5EF4-FFF2-40B4-BE49-F238E27FC236}">
                <a16:creationId xmlns:a16="http://schemas.microsoft.com/office/drawing/2014/main" id="{C46D2262-C504-4EBA-F904-5B1B6AFEF98D}"/>
              </a:ext>
            </a:extLst>
          </p:cNvPr>
          <p:cNvSpPr/>
          <p:nvPr/>
        </p:nvSpPr>
        <p:spPr>
          <a:xfrm rot="18240517">
            <a:off x="3638258" y="2668905"/>
            <a:ext cx="667512" cy="826202"/>
          </a:xfrm>
          <a:prstGeom prst="downArrow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Flecha: hacia abajo 15">
            <a:extLst>
              <a:ext uri="{FF2B5EF4-FFF2-40B4-BE49-F238E27FC236}">
                <a16:creationId xmlns:a16="http://schemas.microsoft.com/office/drawing/2014/main" id="{395E0CDB-F6D7-EDE6-FAF6-5BB0B43BFA39}"/>
              </a:ext>
            </a:extLst>
          </p:cNvPr>
          <p:cNvSpPr/>
          <p:nvPr/>
        </p:nvSpPr>
        <p:spPr>
          <a:xfrm rot="16200000">
            <a:off x="7142180" y="3716355"/>
            <a:ext cx="667512" cy="826202"/>
          </a:xfrm>
          <a:prstGeom prst="downArrow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9E1C2C0A-29A3-A00D-246D-D1A91C5CCA3F}"/>
              </a:ext>
            </a:extLst>
          </p:cNvPr>
          <p:cNvSpPr/>
          <p:nvPr/>
        </p:nvSpPr>
        <p:spPr>
          <a:xfrm>
            <a:off x="8375904" y="3589730"/>
            <a:ext cx="2999232" cy="928516"/>
          </a:xfrm>
          <a:prstGeom prst="rect">
            <a:avLst/>
          </a:prstGeom>
          <a:solidFill>
            <a:srgbClr val="42C6C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Necesidad de mejores prácticas de gestión de la Propiedad Intelectual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2AFEA8A9-D3DD-D5E5-9AE8-EC3004D829B7}"/>
              </a:ext>
            </a:extLst>
          </p:cNvPr>
          <p:cNvSpPr txBox="1"/>
          <p:nvPr/>
        </p:nvSpPr>
        <p:spPr>
          <a:xfrm>
            <a:off x="4203700" y="39813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b="1" i="1" dirty="0">
                <a:solidFill>
                  <a:srgbClr val="C00000"/>
                </a:solidFill>
              </a:rPr>
              <a:t>PORPIEDAD INDUSTRIAL INTERINSTITUCIONAL PARA LA GESTIÓN DE RECURSOS ECONÓMICOS EN EL SECTOR PÚBLICO</a:t>
            </a:r>
          </a:p>
        </p:txBody>
      </p:sp>
    </p:spTree>
    <p:extLst>
      <p:ext uri="{BB962C8B-B14F-4D97-AF65-F5344CB8AC3E}">
        <p14:creationId xmlns:p14="http://schemas.microsoft.com/office/powerpoint/2010/main" val="126853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Fernando Rodríguez Cano – </a:t>
            </a:r>
            <a:r>
              <a:rPr lang="es-ES" dirty="0"/>
              <a:t>Doctorado en Gestión de la Tecnología e Innovación </a:t>
            </a:r>
            <a:r>
              <a:rPr lang="es-MX" dirty="0"/>
              <a:t>– 7mo Semestre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B429D04-9C69-1F49-A8E1-9CC93789B957}"/>
              </a:ext>
            </a:extLst>
          </p:cNvPr>
          <p:cNvSpPr txBox="1"/>
          <p:nvPr/>
        </p:nvSpPr>
        <p:spPr>
          <a:xfrm>
            <a:off x="6677122" y="1727200"/>
            <a:ext cx="51943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/>
              <a:t>Objetivo General</a:t>
            </a:r>
          </a:p>
          <a:p>
            <a:endParaRPr lang="es-MX" sz="3200" dirty="0"/>
          </a:p>
          <a:p>
            <a:r>
              <a:rPr lang="es-MX" sz="3200" dirty="0"/>
              <a:t>Generar un proceso para la gestión de la Propiedad Intelectual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3200" dirty="0"/>
              <a:t>Redes interinstitucionales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3200" dirty="0"/>
              <a:t>Captación de Recursos Económicos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7691C6-E4F7-2147-80C0-486C7626697B}"/>
              </a:ext>
            </a:extLst>
          </p:cNvPr>
          <p:cNvSpPr txBox="1"/>
          <p:nvPr/>
        </p:nvSpPr>
        <p:spPr>
          <a:xfrm>
            <a:off x="4398172" y="850095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400" b="1" dirty="0">
                <a:solidFill>
                  <a:schemeClr val="bg1"/>
                </a:solidFill>
              </a:rPr>
              <a:t>Facultad de Contabilidad y Administración- 7, 8 y 9 de junio 2023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0D6DB3D-A449-D946-B4F0-940B2A717B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11BEF54A-4995-364D-8BF8-9798289F8D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pic>
        <p:nvPicPr>
          <p:cNvPr id="1026" name="Picture 2" descr="Redes de investigación | Connecting History">
            <a:extLst>
              <a:ext uri="{FF2B5EF4-FFF2-40B4-BE49-F238E27FC236}">
                <a16:creationId xmlns:a16="http://schemas.microsoft.com/office/drawing/2014/main" id="{51B0EB94-293D-EA74-A883-1A084B8E1B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055" y="1179914"/>
            <a:ext cx="5514879" cy="5274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1A90D07D-BF8A-A956-A8BE-0CA5168D775C}"/>
              </a:ext>
            </a:extLst>
          </p:cNvPr>
          <p:cNvSpPr txBox="1"/>
          <p:nvPr/>
        </p:nvSpPr>
        <p:spPr>
          <a:xfrm>
            <a:off x="4203700" y="39813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b="1" i="1" dirty="0">
                <a:solidFill>
                  <a:srgbClr val="C00000"/>
                </a:solidFill>
              </a:rPr>
              <a:t>PORPIEDAD INDUSTRIAL INTERINSTITUCIONAL PARA LA GESTIÓN DE RECURSOS ECONÓMICOS EN EL SECTOR PÚBLICO</a:t>
            </a:r>
          </a:p>
        </p:txBody>
      </p:sp>
    </p:spTree>
    <p:extLst>
      <p:ext uri="{BB962C8B-B14F-4D97-AF65-F5344CB8AC3E}">
        <p14:creationId xmlns:p14="http://schemas.microsoft.com/office/powerpoint/2010/main" val="3664541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Fernando Rodríguez Cano – </a:t>
            </a:r>
            <a:r>
              <a:rPr lang="es-ES" dirty="0"/>
              <a:t>Doctorado en Gestión de la Tecnología e Innovación </a:t>
            </a:r>
            <a:r>
              <a:rPr lang="es-MX" dirty="0"/>
              <a:t>– 7mo Semestre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B429D04-9C69-1F49-A8E1-9CC93789B957}"/>
              </a:ext>
            </a:extLst>
          </p:cNvPr>
          <p:cNvSpPr txBox="1"/>
          <p:nvPr/>
        </p:nvSpPr>
        <p:spPr>
          <a:xfrm>
            <a:off x="482600" y="1727200"/>
            <a:ext cx="11066272" cy="12067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/>
              <a:t>Objetivos Específicos</a:t>
            </a:r>
          </a:p>
          <a:p>
            <a:pPr marL="342900" lvl="0" indent="-342900" algn="just">
              <a:lnSpc>
                <a:spcPct val="2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Identificar las prácticas en gestión de la propiedad intelectual, y su compatibilidad.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7691C6-E4F7-2147-80C0-486C7626697B}"/>
              </a:ext>
            </a:extLst>
          </p:cNvPr>
          <p:cNvSpPr txBox="1"/>
          <p:nvPr/>
        </p:nvSpPr>
        <p:spPr>
          <a:xfrm>
            <a:off x="4398172" y="850095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400" b="1" dirty="0">
                <a:solidFill>
                  <a:schemeClr val="bg1"/>
                </a:solidFill>
              </a:rPr>
              <a:t>Facultad de Contabilidad y Administración- 7, 8 y 9 de junio 2023</a:t>
            </a: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7503BB35-8688-E34A-B43D-A3E035B1FF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2D9207C0-6806-C04F-9680-D336924102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183ADC59-265D-8721-8353-FE0B33FC1D8C}"/>
              </a:ext>
            </a:extLst>
          </p:cNvPr>
          <p:cNvSpPr txBox="1"/>
          <p:nvPr/>
        </p:nvSpPr>
        <p:spPr>
          <a:xfrm>
            <a:off x="482600" y="2933941"/>
            <a:ext cx="10919968" cy="11144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Analizar la correlación entre las prácticas en gestión de la propiedad intelectual, así como con el beneficio económico.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0FE95D9-72A9-E40A-DF18-82D5EB776583}"/>
              </a:ext>
            </a:extLst>
          </p:cNvPr>
          <p:cNvSpPr txBox="1"/>
          <p:nvPr/>
        </p:nvSpPr>
        <p:spPr>
          <a:xfrm>
            <a:off x="482600" y="3987661"/>
            <a:ext cx="10919968" cy="16684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2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Generar un esquema con las mejores prácticas que eficientice la gestión de la propiedad intelectual extrapoladas para su implementación en las RI públicas de investigación desarrollo e innovación especializadas en el sector de las energías renovables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5BC78B9B-0AE6-CBB8-C972-A6000E4CA616}"/>
              </a:ext>
            </a:extLst>
          </p:cNvPr>
          <p:cNvSpPr txBox="1"/>
          <p:nvPr/>
        </p:nvSpPr>
        <p:spPr>
          <a:xfrm>
            <a:off x="4203700" y="39813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b="1" i="1" dirty="0">
                <a:solidFill>
                  <a:srgbClr val="C00000"/>
                </a:solidFill>
              </a:rPr>
              <a:t>PORPIEDAD INDUSTRIAL INTERINSTITUCIONAL PARA LA GESTIÓN DE RECURSOS ECONÓMICOS EN EL SECTOR PÚBLICO</a:t>
            </a:r>
          </a:p>
        </p:txBody>
      </p:sp>
    </p:spTree>
    <p:extLst>
      <p:ext uri="{BB962C8B-B14F-4D97-AF65-F5344CB8AC3E}">
        <p14:creationId xmlns:p14="http://schemas.microsoft.com/office/powerpoint/2010/main" val="2711526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D85B0E0-B6BC-CC4C-9A3D-6261BC0F22AE}"/>
              </a:ext>
            </a:extLst>
          </p:cNvPr>
          <p:cNvGrpSpPr/>
          <p:nvPr/>
        </p:nvGrpSpPr>
        <p:grpSpPr>
          <a:xfrm>
            <a:off x="0" y="0"/>
            <a:ext cx="12192000" cy="1179914"/>
            <a:chOff x="0" y="0"/>
            <a:chExt cx="12192000" cy="1179914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D9696B6D-73CA-8543-AF1B-2675FDA4876F}"/>
                </a:ext>
              </a:extLst>
            </p:cNvPr>
            <p:cNvSpPr/>
            <p:nvPr/>
          </p:nvSpPr>
          <p:spPr>
            <a:xfrm>
              <a:off x="6504972" y="812184"/>
              <a:ext cx="5687028" cy="367730"/>
            </a:xfrm>
            <a:prstGeom prst="rect">
              <a:avLst/>
            </a:prstGeom>
            <a:solidFill>
              <a:srgbClr val="742F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11" name="Imagen 10">
              <a:extLst>
                <a:ext uri="{FF2B5EF4-FFF2-40B4-BE49-F238E27FC236}">
                  <a16:creationId xmlns:a16="http://schemas.microsoft.com/office/drawing/2014/main" id="{DD972788-2CA6-7341-BDD2-3A19B559D0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6504972" cy="1179914"/>
            </a:xfrm>
            <a:prstGeom prst="rect">
              <a:avLst/>
            </a:prstGeom>
          </p:spPr>
        </p:pic>
      </p:grp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0AFBC16-56D1-C347-8C30-BDE7E1D5EB48}"/>
              </a:ext>
            </a:extLst>
          </p:cNvPr>
          <p:cNvSpPr/>
          <p:nvPr/>
        </p:nvSpPr>
        <p:spPr>
          <a:xfrm>
            <a:off x="0" y="6490270"/>
            <a:ext cx="12192000" cy="367730"/>
          </a:xfrm>
          <a:prstGeom prst="rect">
            <a:avLst/>
          </a:prstGeom>
          <a:solidFill>
            <a:srgbClr val="742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Fernando Rodríguez Cano – </a:t>
            </a:r>
            <a:r>
              <a:rPr lang="es-ES" dirty="0"/>
              <a:t>Doctorado en Gestión de la Tecnología e Innovación </a:t>
            </a:r>
            <a:r>
              <a:rPr lang="es-MX" dirty="0"/>
              <a:t>– 7mo Semestre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B429D04-9C69-1F49-A8E1-9CC93789B957}"/>
              </a:ext>
            </a:extLst>
          </p:cNvPr>
          <p:cNvSpPr txBox="1"/>
          <p:nvPr/>
        </p:nvSpPr>
        <p:spPr>
          <a:xfrm>
            <a:off x="6677122" y="1727200"/>
            <a:ext cx="51943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/>
              <a:t>Antecedentes</a:t>
            </a:r>
          </a:p>
          <a:p>
            <a:r>
              <a:rPr lang="es-ES" sz="3200" dirty="0"/>
              <a:t>Energías Renovables y Mitigación del Cambio Climático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MX" sz="3200" dirty="0"/>
              <a:t>Convenio Marco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MX" sz="3200" dirty="0"/>
              <a:t>Creación de los </a:t>
            </a:r>
            <a:r>
              <a:rPr lang="es-MX" sz="3200" dirty="0" err="1"/>
              <a:t>CEMIEs</a:t>
            </a:r>
            <a:endParaRPr lang="es-MX" sz="3200" dirty="0"/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s-MX" sz="3200" dirty="0"/>
              <a:t>CEMIE-Bio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s-MX" sz="3200" dirty="0"/>
              <a:t>PRONACES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AD90B40-98F3-2F48-8300-606B23223695}"/>
              </a:ext>
            </a:extLst>
          </p:cNvPr>
          <p:cNvSpPr txBox="1"/>
          <p:nvPr/>
        </p:nvSpPr>
        <p:spPr>
          <a:xfrm>
            <a:off x="482600" y="899936"/>
            <a:ext cx="28820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/>
              <a:t>Universidad Autónoma de Querétaro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A7691C6-E4F7-2147-80C0-486C7626697B}"/>
              </a:ext>
            </a:extLst>
          </p:cNvPr>
          <p:cNvSpPr txBox="1"/>
          <p:nvPr/>
        </p:nvSpPr>
        <p:spPr>
          <a:xfrm>
            <a:off x="4398172" y="850095"/>
            <a:ext cx="6155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400" b="1" dirty="0">
                <a:solidFill>
                  <a:schemeClr val="bg1"/>
                </a:solidFill>
              </a:rPr>
              <a:t>Facultad de Contabilidad y Administración- 7, 8 y 9 de junio 2023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0D6DB3D-A449-D946-B4F0-940B2A717B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014" y="5817941"/>
            <a:ext cx="1329264" cy="1026026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11BEF54A-4995-364D-8BF8-9798289F8D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008" y="101238"/>
            <a:ext cx="624078" cy="824051"/>
          </a:xfrm>
          <a:prstGeom prst="rect">
            <a:avLst/>
          </a:prstGeom>
        </p:spPr>
      </p:pic>
      <p:pic>
        <p:nvPicPr>
          <p:cNvPr id="2050" name="Picture 2" descr="Contexto UDLAP | Contexto UDLAP">
            <a:extLst>
              <a:ext uri="{FF2B5EF4-FFF2-40B4-BE49-F238E27FC236}">
                <a16:creationId xmlns:a16="http://schemas.microsoft.com/office/drawing/2014/main" id="{5BEEB860-FF96-9FF1-2B9E-D8E65D4A26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9" y="1320516"/>
            <a:ext cx="6598953" cy="4942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F9F05A38-AAE0-7565-9AC0-57C4E1BFC61B}"/>
              </a:ext>
            </a:extLst>
          </p:cNvPr>
          <p:cNvSpPr txBox="1"/>
          <p:nvPr/>
        </p:nvSpPr>
        <p:spPr>
          <a:xfrm>
            <a:off x="4203700" y="39813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b="1" i="1" dirty="0">
                <a:solidFill>
                  <a:srgbClr val="C00000"/>
                </a:solidFill>
              </a:rPr>
              <a:t>PORPIEDAD INDUSTRIAL INTERINSTITUCIONAL PARA LA GESTIÓN DE RECURSOS ECONÓMICOS EN EL SECTOR PÚBLICO</a:t>
            </a:r>
          </a:p>
        </p:txBody>
      </p:sp>
    </p:spTree>
    <p:extLst>
      <p:ext uri="{BB962C8B-B14F-4D97-AF65-F5344CB8AC3E}">
        <p14:creationId xmlns:p14="http://schemas.microsoft.com/office/powerpoint/2010/main" val="37958418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1583</TotalTime>
  <Words>2179</Words>
  <Application>Microsoft Office PowerPoint</Application>
  <PresentationFormat>Panorámica</PresentationFormat>
  <Paragraphs>205</Paragraphs>
  <Slides>22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FERNANDO RODRIGUEZ CANO</cp:lastModifiedBy>
  <cp:revision>20</cp:revision>
  <dcterms:created xsi:type="dcterms:W3CDTF">2020-09-22T18:49:23Z</dcterms:created>
  <dcterms:modified xsi:type="dcterms:W3CDTF">2023-05-30T00:44:20Z</dcterms:modified>
</cp:coreProperties>
</file>