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7" r:id="rId3"/>
    <p:sldId id="258" r:id="rId4"/>
    <p:sldId id="264" r:id="rId5"/>
    <p:sldId id="263" r:id="rId6"/>
    <p:sldId id="265" r:id="rId7"/>
    <p:sldId id="266" r:id="rId8"/>
    <p:sldId id="259"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2F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706"/>
    <p:restoredTop sz="94728"/>
  </p:normalViewPr>
  <p:slideViewPr>
    <p:cSldViewPr snapToGrid="0" snapToObjects="1">
      <p:cViewPr varScale="1">
        <p:scale>
          <a:sx n="65" d="100"/>
          <a:sy n="65" d="100"/>
        </p:scale>
        <p:origin x="11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B8905-AAF0-4B33-BA4F-793235551F71}" type="datetimeFigureOut">
              <a:rPr lang="es-MX" smtClean="0"/>
              <a:t>05/11/2021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49325D-2881-47F6-8F2E-CC282380F60B}" type="slidenum">
              <a:rPr lang="es-MX" smtClean="0"/>
              <a:t>‹Nº›</a:t>
            </a:fld>
            <a:endParaRPr lang="es-MX"/>
          </a:p>
        </p:txBody>
      </p:sp>
    </p:spTree>
    <p:extLst>
      <p:ext uri="{BB962C8B-B14F-4D97-AF65-F5344CB8AC3E}">
        <p14:creationId xmlns:p14="http://schemas.microsoft.com/office/powerpoint/2010/main" val="11954759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BE3F8E-B64D-354F-8760-F963BA0DAF87}"/>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FEBEC0DF-F923-C843-B3C4-2AF9228084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F1C0DF7-FC57-914C-8DCC-BB65DEEDC653}"/>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8BED087F-78F3-F344-AA22-5BFFDE2155C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727E845-DE3A-5643-BBD5-D781F6974C5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471525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79371C-0A2D-FC41-BC3F-2A9716852FB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CE025B02-0CA5-C148-87E2-E960CF95A9CD}"/>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1BFF75C-BB54-2D49-A806-9061C6F91DE9}"/>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BD24F091-74D0-5C40-8D83-97F7EAD7911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983D353-7565-444E-ABAC-9E577EBD3D4D}"/>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2883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E0522FD-F958-1249-A15F-3D58241F34B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3FBA2CE-DF9A-C54D-9701-ADF278AFE32D}"/>
              </a:ext>
            </a:extLst>
          </p:cNvPr>
          <p:cNvSpPr>
            <a:spLocks noGrp="1"/>
          </p:cNvSpPr>
          <p:nvPr>
            <p:ph type="body" orient="vert" idx="1"/>
          </p:nvPr>
        </p:nvSpPr>
        <p:spPr>
          <a:xfrm>
            <a:off x="838200" y="365125"/>
            <a:ext cx="7734300" cy="5811838"/>
          </a:xfrm>
        </p:spPr>
        <p:txBody>
          <a:bodyPr vert="eaVert"/>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C077ADB-F064-3B48-A37D-C86442E9FBAD}"/>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F3E276E8-4100-A64A-B0C2-058891BC1F0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F28F17-20ED-0646-AEFA-430ED8F21C84}"/>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25867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976538-C34E-E34A-BEA6-3C734E3876D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DA24A8-BE88-8949-B33F-C9EC279E9EE5}"/>
              </a:ext>
            </a:extLst>
          </p:cNvPr>
          <p:cNvSpPr>
            <a:spLocks noGrp="1"/>
          </p:cNvSpPr>
          <p:nvPr>
            <p:ph idx="1"/>
          </p:nvPr>
        </p:nvSpPr>
        <p:spPr/>
        <p:txBody>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F20D6BB1-2B99-C94F-BC5E-4C007C860518}"/>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2B18B3B9-CCB7-8641-AD03-CAB9507B718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FC62F79-496C-6641-984F-FBEAC0D22E7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47298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6065C-2B49-5841-ADC1-7B8ED9D75D8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C41F125-CC6F-EB45-AA8D-781E84D41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DD2602F2-90F7-DA4A-B173-C80208187D6C}"/>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25F659BB-A32A-2044-A224-6BAE96D62F3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B31E6B2-6ADD-5944-B249-9F57498F858E}"/>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083633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6B47E5-36CB-0748-A1F3-C33AB323331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105170-3ABF-0545-9B6D-3A4F836ADC47}"/>
              </a:ext>
            </a:extLst>
          </p:cNvPr>
          <p:cNvSpPr>
            <a:spLocks noGrp="1"/>
          </p:cNvSpPr>
          <p:nvPr>
            <p:ph sz="half" idx="1"/>
          </p:nvPr>
        </p:nvSpPr>
        <p:spPr>
          <a:xfrm>
            <a:off x="838200" y="1825625"/>
            <a:ext cx="5181600" cy="4351338"/>
          </a:xfrm>
        </p:spPr>
        <p:txBody>
          <a:body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5B3B8B19-D3D7-7748-8E3F-48DD703EA3D7}"/>
              </a:ext>
            </a:extLst>
          </p:cNvPr>
          <p:cNvSpPr>
            <a:spLocks noGrp="1"/>
          </p:cNvSpPr>
          <p:nvPr>
            <p:ph sz="half" idx="2"/>
          </p:nvPr>
        </p:nvSpPr>
        <p:spPr>
          <a:xfrm>
            <a:off x="6172200" y="1825625"/>
            <a:ext cx="5181600" cy="4351338"/>
          </a:xfrm>
        </p:spPr>
        <p:txBody>
          <a:body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9215E4C3-94BB-A74E-B8A2-591023FB3375}"/>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6" name="Marcador de pie de página 5">
            <a:extLst>
              <a:ext uri="{FF2B5EF4-FFF2-40B4-BE49-F238E27FC236}">
                <a16:creationId xmlns:a16="http://schemas.microsoft.com/office/drawing/2014/main" id="{BEB7F58A-D6BF-5945-BCC8-5BCCE26C9AD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F4BD9D9-2642-9649-8D0B-A1D63323DC0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3945148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5DC8CF-B1E9-994B-9076-B7620E0984C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EB7945F-BBF4-6243-8826-A2EADB1A5D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4" name="Marcador de contenido 3">
            <a:extLst>
              <a:ext uri="{FF2B5EF4-FFF2-40B4-BE49-F238E27FC236}">
                <a16:creationId xmlns:a16="http://schemas.microsoft.com/office/drawing/2014/main" id="{6702A1BE-F833-4E46-9668-F158C9FF5EF5}"/>
              </a:ext>
            </a:extLst>
          </p:cNvPr>
          <p:cNvSpPr>
            <a:spLocks noGrp="1"/>
          </p:cNvSpPr>
          <p:nvPr>
            <p:ph sz="half" idx="2"/>
          </p:nvPr>
        </p:nvSpPr>
        <p:spPr>
          <a:xfrm>
            <a:off x="839788" y="2505075"/>
            <a:ext cx="5157787" cy="3684588"/>
          </a:xfrm>
        </p:spPr>
        <p:txBody>
          <a:bodyPr/>
          <a:lstStyle/>
          <a:p>
            <a:r>
              <a:rPr lang="es-ES"/>
              <a:t>Editar los estilos de texto del patrón
Segundo nivel
Tercer nivel
Cuarto nivel
Quinto nivel</a:t>
            </a:r>
            <a:endParaRPr lang="es-MX"/>
          </a:p>
        </p:txBody>
      </p:sp>
      <p:sp>
        <p:nvSpPr>
          <p:cNvPr id="5" name="Marcador de texto 4">
            <a:extLst>
              <a:ext uri="{FF2B5EF4-FFF2-40B4-BE49-F238E27FC236}">
                <a16:creationId xmlns:a16="http://schemas.microsoft.com/office/drawing/2014/main" id="{7995B65E-8D70-6341-B26D-8C2AE08BF2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MX"/>
          </a:p>
        </p:txBody>
      </p:sp>
      <p:sp>
        <p:nvSpPr>
          <p:cNvPr id="6" name="Marcador de contenido 5">
            <a:extLst>
              <a:ext uri="{FF2B5EF4-FFF2-40B4-BE49-F238E27FC236}">
                <a16:creationId xmlns:a16="http://schemas.microsoft.com/office/drawing/2014/main" id="{A0FD4145-D036-0A4B-BF8C-6C8AD0CD76D3}"/>
              </a:ext>
            </a:extLst>
          </p:cNvPr>
          <p:cNvSpPr>
            <a:spLocks noGrp="1"/>
          </p:cNvSpPr>
          <p:nvPr>
            <p:ph sz="quarter" idx="4"/>
          </p:nvPr>
        </p:nvSpPr>
        <p:spPr>
          <a:xfrm>
            <a:off x="6172200" y="2505075"/>
            <a:ext cx="5183188" cy="3684588"/>
          </a:xfrm>
        </p:spPr>
        <p:txBody>
          <a:bodyPr/>
          <a:lstStyle/>
          <a:p>
            <a:r>
              <a:rPr lang="es-ES"/>
              <a:t>Editar los estilos de texto del patrón
Segundo nivel
Tercer nivel
Cuarto nivel
Quinto nivel</a:t>
            </a:r>
            <a:endParaRPr lang="es-MX"/>
          </a:p>
        </p:txBody>
      </p:sp>
      <p:sp>
        <p:nvSpPr>
          <p:cNvPr id="7" name="Marcador de fecha 6">
            <a:extLst>
              <a:ext uri="{FF2B5EF4-FFF2-40B4-BE49-F238E27FC236}">
                <a16:creationId xmlns:a16="http://schemas.microsoft.com/office/drawing/2014/main" id="{5968AD44-D7C4-A743-B2D8-05350A1C5915}"/>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8" name="Marcador de pie de página 7">
            <a:extLst>
              <a:ext uri="{FF2B5EF4-FFF2-40B4-BE49-F238E27FC236}">
                <a16:creationId xmlns:a16="http://schemas.microsoft.com/office/drawing/2014/main" id="{919B0355-B6E8-4446-8540-AED3F77072C1}"/>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ADA5C0A-4623-0943-B6BB-280650ABE189}"/>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76747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F76DC1-79B9-9640-8BBA-EFD560D361E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61E8593-9CA9-2B4E-B0AC-031D2F4C2085}"/>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4" name="Marcador de pie de página 3">
            <a:extLst>
              <a:ext uri="{FF2B5EF4-FFF2-40B4-BE49-F238E27FC236}">
                <a16:creationId xmlns:a16="http://schemas.microsoft.com/office/drawing/2014/main" id="{EAD2B79E-3403-9D45-9A15-8ADAE3D86D7F}"/>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3646AC9-1951-7948-A44F-F799A6B35E2B}"/>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877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2DA5A6A-137F-0B48-8C69-ECE4E2C4EAB9}"/>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3" name="Marcador de pie de página 2">
            <a:extLst>
              <a:ext uri="{FF2B5EF4-FFF2-40B4-BE49-F238E27FC236}">
                <a16:creationId xmlns:a16="http://schemas.microsoft.com/office/drawing/2014/main" id="{4DA162D5-77DC-3B40-8A18-2A1BAD82F25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F9DEF420-D368-804E-8CC4-3B0082D98E36}"/>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94707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E4E4B2-94E9-6B45-82CB-D187F0124EC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5E26CB-E6C6-484D-9632-3E6542973E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MX"/>
          </a:p>
        </p:txBody>
      </p:sp>
      <p:sp>
        <p:nvSpPr>
          <p:cNvPr id="4" name="Marcador de texto 3">
            <a:extLst>
              <a:ext uri="{FF2B5EF4-FFF2-40B4-BE49-F238E27FC236}">
                <a16:creationId xmlns:a16="http://schemas.microsoft.com/office/drawing/2014/main" id="{6565E088-52C4-6F44-9CC8-5828ACF45F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F43BB6C0-8EFA-4345-9CE4-739FC282FE8E}"/>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6" name="Marcador de pie de página 5">
            <a:extLst>
              <a:ext uri="{FF2B5EF4-FFF2-40B4-BE49-F238E27FC236}">
                <a16:creationId xmlns:a16="http://schemas.microsoft.com/office/drawing/2014/main" id="{6F930AC1-E5D4-234D-9072-62DA61F2791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7D3BA5F-A0F4-864F-BE18-9564FF8D0360}"/>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036661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4FC52-D32C-B44D-BB5D-9D836FFF76F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7B426BE-E3EA-304F-A841-9B1734C43A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E8E9A57-5918-6046-980E-A0D85C82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MX"/>
          </a:p>
        </p:txBody>
      </p:sp>
      <p:sp>
        <p:nvSpPr>
          <p:cNvPr id="5" name="Marcador de fecha 4">
            <a:extLst>
              <a:ext uri="{FF2B5EF4-FFF2-40B4-BE49-F238E27FC236}">
                <a16:creationId xmlns:a16="http://schemas.microsoft.com/office/drawing/2014/main" id="{5E63B259-7060-3940-9422-D4CE618A1BCE}"/>
              </a:ext>
            </a:extLst>
          </p:cNvPr>
          <p:cNvSpPr>
            <a:spLocks noGrp="1"/>
          </p:cNvSpPr>
          <p:nvPr>
            <p:ph type="dt" sz="half" idx="10"/>
          </p:nvPr>
        </p:nvSpPr>
        <p:spPr/>
        <p:txBody>
          <a:bodyPr/>
          <a:lstStyle/>
          <a:p>
            <a:fld id="{E55EF622-0C42-F146-9702-1A81A6D276A8}" type="datetimeFigureOut">
              <a:rPr lang="es-MX" smtClean="0"/>
              <a:t>05/11/2021</a:t>
            </a:fld>
            <a:endParaRPr lang="es-MX"/>
          </a:p>
        </p:txBody>
      </p:sp>
      <p:sp>
        <p:nvSpPr>
          <p:cNvPr id="6" name="Marcador de pie de página 5">
            <a:extLst>
              <a:ext uri="{FF2B5EF4-FFF2-40B4-BE49-F238E27FC236}">
                <a16:creationId xmlns:a16="http://schemas.microsoft.com/office/drawing/2014/main" id="{751705E8-E4DC-5A46-8CD4-EB8D5B00163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9FBD902-C969-E246-82E6-5A9F269B8387}"/>
              </a:ext>
            </a:extLst>
          </p:cNvPr>
          <p:cNvSpPr>
            <a:spLocks noGrp="1"/>
          </p:cNvSpPr>
          <p:nvPr>
            <p:ph type="sldNum" sz="quarter" idx="12"/>
          </p:nvPr>
        </p:nvSpPr>
        <p:spPr/>
        <p:txBody>
          <a:bodyPr/>
          <a:lstStyle/>
          <a:p>
            <a:fld id="{FB1FA426-29AE-B94E-98D6-D93EE2BA709C}" type="slidenum">
              <a:rPr lang="es-MX" smtClean="0"/>
              <a:t>‹Nº›</a:t>
            </a:fld>
            <a:endParaRPr lang="es-MX"/>
          </a:p>
        </p:txBody>
      </p:sp>
    </p:spTree>
    <p:extLst>
      <p:ext uri="{BB962C8B-B14F-4D97-AF65-F5344CB8AC3E}">
        <p14:creationId xmlns:p14="http://schemas.microsoft.com/office/powerpoint/2010/main" val="1650335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00011B3-7F0E-4243-99A6-06C2425B4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FD8F3BE-C11C-8D47-B84D-A80341867C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MX"/>
          </a:p>
        </p:txBody>
      </p:sp>
      <p:sp>
        <p:nvSpPr>
          <p:cNvPr id="4" name="Marcador de fecha 3">
            <a:extLst>
              <a:ext uri="{FF2B5EF4-FFF2-40B4-BE49-F238E27FC236}">
                <a16:creationId xmlns:a16="http://schemas.microsoft.com/office/drawing/2014/main" id="{32235E94-BC77-C74A-A205-D4D5CFCB09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EF622-0C42-F146-9702-1A81A6D276A8}" type="datetimeFigureOut">
              <a:rPr lang="es-MX" smtClean="0"/>
              <a:t>05/11/2021</a:t>
            </a:fld>
            <a:endParaRPr lang="es-MX"/>
          </a:p>
        </p:txBody>
      </p:sp>
      <p:sp>
        <p:nvSpPr>
          <p:cNvPr id="5" name="Marcador de pie de página 4">
            <a:extLst>
              <a:ext uri="{FF2B5EF4-FFF2-40B4-BE49-F238E27FC236}">
                <a16:creationId xmlns:a16="http://schemas.microsoft.com/office/drawing/2014/main" id="{1308FE7F-5DF1-4C4C-9045-5946C08A93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276DA39-72F3-3D45-9B01-68DCA18D19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FA426-29AE-B94E-98D6-D93EE2BA709C}" type="slidenum">
              <a:rPr lang="es-MX" smtClean="0"/>
              <a:t>‹Nº›</a:t>
            </a:fld>
            <a:endParaRPr lang="es-MX"/>
          </a:p>
        </p:txBody>
      </p:sp>
    </p:spTree>
    <p:extLst>
      <p:ext uri="{BB962C8B-B14F-4D97-AF65-F5344CB8AC3E}">
        <p14:creationId xmlns:p14="http://schemas.microsoft.com/office/powerpoint/2010/main" val="12868246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9.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tpb151093@gmail.com"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CuadroTexto 13">
            <a:extLst>
              <a:ext uri="{FF2B5EF4-FFF2-40B4-BE49-F238E27FC236}">
                <a16:creationId xmlns:a16="http://schemas.microsoft.com/office/drawing/2014/main" id="{5D4DC33A-47BD-0948-B93B-EB53944B523D}"/>
              </a:ext>
            </a:extLst>
          </p:cNvPr>
          <p:cNvSpPr txBox="1"/>
          <p:nvPr/>
        </p:nvSpPr>
        <p:spPr>
          <a:xfrm>
            <a:off x="0" y="2517868"/>
            <a:ext cx="12192000" cy="1077218"/>
          </a:xfrm>
          <a:prstGeom prst="rect">
            <a:avLst/>
          </a:prstGeom>
          <a:noFill/>
        </p:spPr>
        <p:txBody>
          <a:bodyPr wrap="square" rtlCol="0">
            <a:spAutoFit/>
          </a:bodyPr>
          <a:lstStyle/>
          <a:p>
            <a:pPr algn="ctr"/>
            <a:r>
              <a:rPr lang="es-ES" sz="3200" b="1" dirty="0"/>
              <a:t>“Comportamiento del cliente </a:t>
            </a:r>
            <a:r>
              <a:rPr lang="es-ES" sz="3200" b="1"/>
              <a:t>corporativo en </a:t>
            </a:r>
            <a:r>
              <a:rPr lang="es-ES" sz="3200" b="1" dirty="0"/>
              <a:t>hotelería derivado de una pandemia”</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0" y="4902200"/>
            <a:ext cx="12192000" cy="461665"/>
          </a:xfrm>
          <a:prstGeom prst="rect">
            <a:avLst/>
          </a:prstGeom>
          <a:noFill/>
        </p:spPr>
        <p:txBody>
          <a:bodyPr wrap="square" rtlCol="0">
            <a:spAutoFit/>
          </a:bodyPr>
          <a:lstStyle/>
          <a:p>
            <a:pPr algn="ctr"/>
            <a:r>
              <a:rPr lang="es-MX" sz="2400" b="1" i="1" dirty="0"/>
              <a:t>Teresita de Jesús Pérez Bravo</a:t>
            </a:r>
          </a:p>
        </p:txBody>
      </p:sp>
      <p:sp>
        <p:nvSpPr>
          <p:cNvPr id="16" name="CuadroTexto 15">
            <a:extLst>
              <a:ext uri="{FF2B5EF4-FFF2-40B4-BE49-F238E27FC236}">
                <a16:creationId xmlns:a16="http://schemas.microsoft.com/office/drawing/2014/main" id="{99E41E08-BEB2-954D-8483-03B9ED33950B}"/>
              </a:ext>
            </a:extLst>
          </p:cNvPr>
          <p:cNvSpPr txBox="1"/>
          <p:nvPr/>
        </p:nvSpPr>
        <p:spPr>
          <a:xfrm>
            <a:off x="0" y="5623068"/>
            <a:ext cx="12192000" cy="707886"/>
          </a:xfrm>
          <a:prstGeom prst="rect">
            <a:avLst/>
          </a:prstGeom>
          <a:noFill/>
        </p:spPr>
        <p:txBody>
          <a:bodyPr wrap="square" rtlCol="0">
            <a:spAutoFit/>
          </a:bodyPr>
          <a:lstStyle/>
          <a:p>
            <a:pPr algn="ctr"/>
            <a:r>
              <a:rPr lang="es-MX" sz="2000" b="1" i="1" dirty="0"/>
              <a:t>DIRECTOR DE TESIS</a:t>
            </a:r>
          </a:p>
          <a:p>
            <a:pPr algn="ctr"/>
            <a:r>
              <a:rPr lang="es-MX" sz="2000" b="1" i="1" dirty="0"/>
              <a:t>Dr. Fernando Cervera</a:t>
            </a:r>
          </a:p>
        </p:txBody>
      </p:sp>
      <p:sp>
        <p:nvSpPr>
          <p:cNvPr id="17" name="CuadroTexto 16">
            <a:extLst>
              <a:ext uri="{FF2B5EF4-FFF2-40B4-BE49-F238E27FC236}">
                <a16:creationId xmlns:a16="http://schemas.microsoft.com/office/drawing/2014/main" id="{1B86D2CE-FE7E-6A44-8110-9E706E4854E4}"/>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10CEDCC0-882B-D049-BE32-5C45E744BCEA}"/>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21" name="Imagen 20">
            <a:extLst>
              <a:ext uri="{FF2B5EF4-FFF2-40B4-BE49-F238E27FC236}">
                <a16:creationId xmlns:a16="http://schemas.microsoft.com/office/drawing/2014/main" id="{EE2003FB-3699-8841-A946-BA8A710FBD6F}"/>
              </a:ext>
            </a:extLst>
          </p:cNvPr>
          <p:cNvPicPr>
            <a:picLocks noChangeAspect="1"/>
          </p:cNvPicPr>
          <p:nvPr/>
        </p:nvPicPr>
        <p:blipFill>
          <a:blip r:embed="rId3"/>
          <a:stretch>
            <a:fillRect/>
          </a:stretch>
        </p:blipFill>
        <p:spPr>
          <a:xfrm>
            <a:off x="10966014" y="5523181"/>
            <a:ext cx="1329264" cy="1026026"/>
          </a:xfrm>
          <a:prstGeom prst="rect">
            <a:avLst/>
          </a:prstGeom>
        </p:spPr>
      </p:pic>
      <p:sp>
        <p:nvSpPr>
          <p:cNvPr id="22" name="CuadroTexto 21">
            <a:extLst>
              <a:ext uri="{FF2B5EF4-FFF2-40B4-BE49-F238E27FC236}">
                <a16:creationId xmlns:a16="http://schemas.microsoft.com/office/drawing/2014/main" id="{82B0A80C-4814-5F4A-917E-C0DA8F15FE37}"/>
              </a:ext>
            </a:extLst>
          </p:cNvPr>
          <p:cNvSpPr txBox="1"/>
          <p:nvPr/>
        </p:nvSpPr>
        <p:spPr>
          <a:xfrm>
            <a:off x="103278" y="1629439"/>
            <a:ext cx="12192000" cy="461665"/>
          </a:xfrm>
          <a:prstGeom prst="rect">
            <a:avLst/>
          </a:prstGeom>
          <a:noFill/>
        </p:spPr>
        <p:txBody>
          <a:bodyPr wrap="square" rtlCol="0">
            <a:spAutoFit/>
          </a:bodyPr>
          <a:lstStyle/>
          <a:p>
            <a:pPr algn="ctr"/>
            <a:r>
              <a:rPr lang="es-MX" sz="2400" b="1" i="1" dirty="0"/>
              <a:t>Maestría en Administración </a:t>
            </a:r>
          </a:p>
        </p:txBody>
      </p:sp>
      <p:pic>
        <p:nvPicPr>
          <p:cNvPr id="24" name="Imagen 23">
            <a:extLst>
              <a:ext uri="{FF2B5EF4-FFF2-40B4-BE49-F238E27FC236}">
                <a16:creationId xmlns:a16="http://schemas.microsoft.com/office/drawing/2014/main" id="{14DC8E08-54CC-F646-A553-98F12A21C52E}"/>
              </a:ext>
            </a:extLst>
          </p:cNvPr>
          <p:cNvPicPr>
            <a:picLocks noChangeAspect="1"/>
          </p:cNvPicPr>
          <p:nvPr/>
        </p:nvPicPr>
        <p:blipFill>
          <a:blip r:embed="rId4"/>
          <a:stretch>
            <a:fillRect/>
          </a:stretch>
        </p:blipFill>
        <p:spPr>
          <a:xfrm>
            <a:off x="1575008" y="101238"/>
            <a:ext cx="624078" cy="824051"/>
          </a:xfrm>
          <a:prstGeom prst="rect">
            <a:avLst/>
          </a:prstGeom>
        </p:spPr>
      </p:pic>
    </p:spTree>
    <p:extLst>
      <p:ext uri="{BB962C8B-B14F-4D97-AF65-F5344CB8AC3E}">
        <p14:creationId xmlns:p14="http://schemas.microsoft.com/office/powerpoint/2010/main" val="59554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2" name="Rectángulo 11">
            <a:extLst>
              <a:ext uri="{FF2B5EF4-FFF2-40B4-BE49-F238E27FC236}">
                <a16:creationId xmlns:a16="http://schemas.microsoft.com/office/drawing/2014/main" id="{00AFBC16-56D1-C347-8C30-BDE7E1D5EB48}"/>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sp>
        <p:nvSpPr>
          <p:cNvPr id="15" name="CuadroTexto 14">
            <a:extLst>
              <a:ext uri="{FF2B5EF4-FFF2-40B4-BE49-F238E27FC236}">
                <a16:creationId xmlns:a16="http://schemas.microsoft.com/office/drawing/2014/main" id="{6B429D04-9C69-1F49-A8E1-9CC93789B957}"/>
              </a:ext>
            </a:extLst>
          </p:cNvPr>
          <p:cNvSpPr txBox="1"/>
          <p:nvPr/>
        </p:nvSpPr>
        <p:spPr>
          <a:xfrm>
            <a:off x="6037185" y="1356685"/>
            <a:ext cx="5194300" cy="4401205"/>
          </a:xfrm>
          <a:prstGeom prst="rect">
            <a:avLst/>
          </a:prstGeom>
          <a:noFill/>
        </p:spPr>
        <p:txBody>
          <a:bodyPr wrap="square" rtlCol="0">
            <a:spAutoFit/>
          </a:bodyPr>
          <a:lstStyle/>
          <a:p>
            <a:r>
              <a:rPr lang="es-ES" sz="2000" b="1" dirty="0"/>
              <a:t>JUSTIFICACION:</a:t>
            </a:r>
          </a:p>
          <a:p>
            <a:endParaRPr lang="es-ES" sz="2000" dirty="0"/>
          </a:p>
          <a:p>
            <a:pPr algn="just"/>
            <a:r>
              <a:rPr lang="es-MX" sz="2000" dirty="0">
                <a:effectLst/>
                <a:latin typeface="Times New Roman" panose="02020603050405020304" pitchFamily="18" charset="0"/>
                <a:ea typeface="Times New Roman" panose="02020603050405020304" pitchFamily="18" charset="0"/>
              </a:rPr>
              <a:t>Identificar el comportamiento del cliente corporativo de largas estancias en hotele</a:t>
            </a:r>
            <a:r>
              <a:rPr lang="es-MX" sz="2000" dirty="0">
                <a:latin typeface="Times New Roman" panose="02020603050405020304" pitchFamily="18" charset="0"/>
                <a:ea typeface="Times New Roman" panose="02020603050405020304" pitchFamily="18" charset="0"/>
              </a:rPr>
              <a:t>s de Querétaro, derivado de pandemia Covid-19, y conocer cómo afectó su rutina de movilidad laboral y esto a su vez las ocupaciones de hoteles, brindará información relevante para poder implementar nuevas estrategias de marketing para atraer a los huéspedes que viajan por trabajo, con </a:t>
            </a:r>
            <a:r>
              <a:rPr lang="es-MX" sz="2000">
                <a:latin typeface="Times New Roman" panose="02020603050405020304" pitchFamily="18" charset="0"/>
                <a:ea typeface="Times New Roman" panose="02020603050405020304" pitchFamily="18" charset="0"/>
              </a:rPr>
              <a:t>el fin </a:t>
            </a:r>
            <a:r>
              <a:rPr lang="es-MX" sz="2000" dirty="0">
                <a:latin typeface="Times New Roman" panose="02020603050405020304" pitchFamily="18" charset="0"/>
                <a:ea typeface="Times New Roman" panose="02020603050405020304" pitchFamily="18" charset="0"/>
              </a:rPr>
              <a:t>de subir la ocupación hotelera promedio y a su vez, hacer sentir al huésped seguro durante su permanencia.</a:t>
            </a:r>
          </a:p>
          <a:p>
            <a:pPr algn="just"/>
            <a:endParaRPr lang="es-MX" sz="2000" dirty="0">
              <a:latin typeface="Times New Roman" panose="02020603050405020304" pitchFamily="18" charset="0"/>
            </a:endParaRP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pic>
        <p:nvPicPr>
          <p:cNvPr id="1026" name="Picture 2" descr="Te hospedarás en un hotel? Medidas sanitarias que podrás exigir durante tu  estanci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1595807"/>
            <a:ext cx="5473700" cy="4335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7956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a:extLst>
              <a:ext uri="{FF2B5EF4-FFF2-40B4-BE49-F238E27FC236}">
                <a16:creationId xmlns:a16="http://schemas.microsoft.com/office/drawing/2014/main" id="{AB97B4D6-127B-4345-BA15-95DD148FDBDA}"/>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482600" y="1599135"/>
            <a:ext cx="7086638" cy="4480073"/>
          </a:xfrm>
          <a:prstGeom prst="rect">
            <a:avLst/>
          </a:prstGeom>
          <a:noFill/>
        </p:spPr>
        <p:txBody>
          <a:bodyPr wrap="square" rtlCol="0">
            <a:spAutoFit/>
          </a:bodyPr>
          <a:lstStyle/>
          <a:p>
            <a:pPr>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Objetivo General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Crear propuestas de marketing </a:t>
            </a:r>
            <a:r>
              <a:rPr lang="es-MX" sz="1600" dirty="0" err="1">
                <a:effectLst/>
                <a:latin typeface="Times New Roman" panose="02020603050405020304" pitchFamily="18" charset="0"/>
                <a:ea typeface="Times New Roman" panose="02020603050405020304" pitchFamily="18" charset="0"/>
                <a:cs typeface="Times New Roman" panose="02020603050405020304" pitchFamily="18" charset="0"/>
              </a:rPr>
              <a:t>post-pandemia</a:t>
            </a: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para elevar la ocupación en hoteles de larga estancia para hu</a:t>
            </a:r>
            <a:r>
              <a:rPr lang="es-MX" sz="1600" dirty="0">
                <a:latin typeface="Times New Roman" panose="02020603050405020304" pitchFamily="18" charset="0"/>
                <a:ea typeface="Times New Roman" panose="02020603050405020304" pitchFamily="18" charset="0"/>
                <a:cs typeface="Times New Roman" panose="02020603050405020304" pitchFamily="18" charset="0"/>
              </a:rPr>
              <a:t>éspedes</a:t>
            </a: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corporativos.</a:t>
            </a:r>
          </a:p>
          <a:p>
            <a:pPr algn="just">
              <a:lnSpc>
                <a:spcPct val="150000"/>
              </a:lnSpc>
              <a:spcAft>
                <a:spcPts val="0"/>
              </a:spcAft>
            </a:pP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Objetivos Específicos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rabicPeriod"/>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Conocer el comportamiento del huésped corporativo durante largas estancias en hoteles de la  ciudad después de pandemia y cómo afecta su estadía.</a:t>
            </a:r>
          </a:p>
          <a:p>
            <a:pPr marL="342900" lvl="0" indent="-342900" algn="just">
              <a:lnSpc>
                <a:spcPct val="150000"/>
              </a:lnSpc>
              <a:spcAft>
                <a:spcPts val="0"/>
              </a:spcAft>
              <a:buFont typeface="+mj-lt"/>
              <a:buAutoNum type="arabicPeriod"/>
            </a:pPr>
            <a:r>
              <a:rPr lang="es-MX" sz="1600" dirty="0">
                <a:latin typeface="Times New Roman" panose="02020603050405020304" pitchFamily="18" charset="0"/>
                <a:ea typeface="Times New Roman" panose="02020603050405020304" pitchFamily="18" charset="0"/>
                <a:cs typeface="Times New Roman" panose="02020603050405020304" pitchFamily="18" charset="0"/>
              </a:rPr>
              <a:t>Reconocer el efecto económico que tiene el huésped corporativo de larga estancia en la ocupación hotelera.</a:t>
            </a:r>
          </a:p>
          <a:p>
            <a:pPr marL="342900" lvl="0" indent="-342900" algn="just">
              <a:lnSpc>
                <a:spcPct val="150000"/>
              </a:lnSpc>
              <a:spcAft>
                <a:spcPts val="0"/>
              </a:spcAft>
              <a:buFont typeface="+mj-lt"/>
              <a:buAutoNum type="arabicPeriod"/>
            </a:pPr>
            <a:r>
              <a:rPr lang="es-MX" sz="1600" dirty="0">
                <a:latin typeface="Times New Roman" panose="02020603050405020304" pitchFamily="18" charset="0"/>
                <a:ea typeface="Times New Roman" panose="02020603050405020304" pitchFamily="18" charset="0"/>
                <a:cs typeface="Times New Roman" panose="02020603050405020304" pitchFamily="18" charset="0"/>
              </a:rPr>
              <a:t>Identificar las necesidades y preocupaciones del huésped corporativo de largas estancias </a:t>
            </a:r>
            <a:r>
              <a:rPr lang="es-MX" sz="1600" dirty="0" err="1">
                <a:latin typeface="Times New Roman" panose="02020603050405020304" pitchFamily="18" charset="0"/>
                <a:ea typeface="Times New Roman" panose="02020603050405020304" pitchFamily="18" charset="0"/>
                <a:cs typeface="Times New Roman" panose="02020603050405020304" pitchFamily="18" charset="0"/>
              </a:rPr>
              <a:t>post-pandemia</a:t>
            </a:r>
            <a:r>
              <a:rPr lang="es-MX" sz="1600" dirty="0">
                <a:latin typeface="Times New Roman" panose="02020603050405020304" pitchFamily="18" charset="0"/>
                <a:ea typeface="Times New Roman" panose="02020603050405020304" pitchFamily="18" charset="0"/>
                <a:cs typeface="Times New Roman" panose="02020603050405020304" pitchFamily="18" charset="0"/>
              </a:rPr>
              <a:t> dentro del hotel.</a:t>
            </a:r>
          </a:p>
          <a:p>
            <a:pPr marL="342900" lvl="0" indent="-342900" algn="just">
              <a:lnSpc>
                <a:spcPct val="150000"/>
              </a:lnSpc>
              <a:spcAft>
                <a:spcPts val="0"/>
              </a:spcAft>
              <a:buFont typeface="+mj-lt"/>
              <a:buAutoNum type="arabicPeriod"/>
            </a:pPr>
            <a:endParaRPr lang="es-MX"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73391" y="-936939"/>
            <a:ext cx="12746268" cy="523220"/>
          </a:xfrm>
          <a:prstGeom prst="rect">
            <a:avLst/>
          </a:prstGeom>
          <a:noFill/>
        </p:spPr>
        <p:txBody>
          <a:bodyPr wrap="square" rtlCol="0">
            <a:spAutoFit/>
          </a:bodyPr>
          <a:lstStyle/>
          <a:p>
            <a:pPr algn="r"/>
            <a:r>
              <a:rPr lang="es-MX" sz="2800" b="1" i="1" dirty="0">
                <a:solidFill>
                  <a:srgbClr val="C00000"/>
                </a:solidFill>
              </a:rPr>
              <a:t>TEMA DE TESIS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20" name="CuadroTexto 19">
            <a:extLst>
              <a:ext uri="{FF2B5EF4-FFF2-40B4-BE49-F238E27FC236}">
                <a16:creationId xmlns:a16="http://schemas.microsoft.com/office/drawing/2014/main" id="{DFE89D26-5713-4C0D-AB2C-BC93A67ADF0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pic>
        <p:nvPicPr>
          <p:cNvPr id="2052" name="Picture 4" descr="La pandemia de COVID-19 ha tenido un impacto devastador en la industria  hotelera - ZKTeco Latinoameric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78800" y="2559035"/>
            <a:ext cx="4013200" cy="2579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541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ángulo 18">
            <a:extLst>
              <a:ext uri="{FF2B5EF4-FFF2-40B4-BE49-F238E27FC236}">
                <a16:creationId xmlns:a16="http://schemas.microsoft.com/office/drawing/2014/main" id="{F1352F62-4868-47AA-B007-1728EA8609D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4398172" y="1607617"/>
            <a:ext cx="7793828" cy="3741409"/>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Times New Roman" panose="02020603050405020304" pitchFamily="18" charset="0"/>
                <a:cs typeface="Times New Roman" panose="02020603050405020304" pitchFamily="18" charset="0"/>
              </a:rPr>
              <a:t>Antecedentes:</a:t>
            </a:r>
          </a:p>
          <a:p>
            <a:pPr algn="just">
              <a:lnSpc>
                <a:spcPct val="150000"/>
              </a:lnSpc>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Durante el año 2020, la situación hotelera y turística de todo el mundo debid</a:t>
            </a:r>
            <a:r>
              <a:rPr lang="es-ES" sz="1600" dirty="0">
                <a:latin typeface="Times New Roman" panose="02020603050405020304" pitchFamily="18" charset="0"/>
                <a:ea typeface="Calibri" panose="020F0502020204030204" pitchFamily="34" charset="0"/>
                <a:cs typeface="Times New Roman" panose="02020603050405020304" pitchFamily="18" charset="0"/>
              </a:rPr>
              <a:t>o a la</a:t>
            </a: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 pandemia COVID-19 que ha afectado de maneras extraordinarias la economía que se recibía mediante los atractivos turísticos de cada país, siendo este sector uno de los más afectados.</a:t>
            </a:r>
          </a:p>
          <a:p>
            <a:pPr algn="just">
              <a:lnSpc>
                <a:spcPct val="150000"/>
              </a:lnSpc>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De acuerdo al Consejo Nacional Empresarial Turístico, se estima que durante el año 2020 se cerraron más de 268 hoteles en el país, alrededor de 52 400 habitaciones, lo que nos indica</a:t>
            </a:r>
            <a:r>
              <a:rPr lang="es-ES"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del impacto negativo que hubo entre las sociedades hoteleras solo en ese año. </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Mas</a:t>
            </a:r>
            <a:r>
              <a:rPr lang="es-ES" sz="1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específicamente en el estado de Querétaro, durante el mismo año, se tuvo conocimiento que de entre 25 a 30 hoteles en la ciudad cerraron por la pandemia; algunos poco se mantuvieron en funcionamiento pero con muy poca ocupación.</a:t>
            </a:r>
            <a:endParaRPr lang="es-ES" sz="16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373391" y="-936939"/>
            <a:ext cx="12746268" cy="523220"/>
          </a:xfrm>
          <a:prstGeom prst="rect">
            <a:avLst/>
          </a:prstGeom>
          <a:noFill/>
        </p:spPr>
        <p:txBody>
          <a:bodyPr wrap="square" rtlCol="0">
            <a:spAutoFit/>
          </a:bodyPr>
          <a:lstStyle/>
          <a:p>
            <a:pPr algn="r"/>
            <a:r>
              <a:rPr lang="es-MX" sz="2800" b="1" i="1" dirty="0">
                <a:solidFill>
                  <a:srgbClr val="C00000"/>
                </a:solidFill>
              </a:rPr>
              <a:t>TEMA DE TESIS</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20" name="CuadroTexto 19">
            <a:extLst>
              <a:ext uri="{FF2B5EF4-FFF2-40B4-BE49-F238E27FC236}">
                <a16:creationId xmlns:a16="http://schemas.microsoft.com/office/drawing/2014/main" id="{24401974-C752-41EB-8B42-11A2F55A9FA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 </a:t>
            </a:r>
          </a:p>
        </p:txBody>
      </p:sp>
      <p:pic>
        <p:nvPicPr>
          <p:cNvPr id="1026" name="Picture 2" descr="Los hoteles abren sus puertas en medio de la pandemia del covid-19 - Cali -  Colombia - ELTIEMPO.COM"/>
          <p:cNvPicPr>
            <a:picLocks noChangeAspect="1" noChangeArrowheads="1"/>
          </p:cNvPicPr>
          <p:nvPr/>
        </p:nvPicPr>
        <p:blipFill rotWithShape="1">
          <a:blip r:embed="rId5">
            <a:extLst>
              <a:ext uri="{28A0092B-C50C-407E-A947-70E740481C1C}">
                <a14:useLocalDpi xmlns:a14="http://schemas.microsoft.com/office/drawing/2010/main" val="0"/>
              </a:ext>
            </a:extLst>
          </a:blip>
          <a:srcRect l="14637" t="3016" r="19760" b="-412"/>
          <a:stretch/>
        </p:blipFill>
        <p:spPr bwMode="auto">
          <a:xfrm>
            <a:off x="0" y="1426393"/>
            <a:ext cx="4305300" cy="47498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8110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EFA288C0-017C-4ADC-9253-76D8E5260D8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548059" y="1248927"/>
            <a:ext cx="6640142" cy="5223481"/>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Times New Roman" panose="02020603050405020304" pitchFamily="18" charset="0"/>
                <a:cs typeface="Times New Roman" panose="02020603050405020304" pitchFamily="18" charset="0"/>
              </a:rPr>
              <a:t>Metodología</a:t>
            </a:r>
            <a:endParaRPr lang="es-ES" sz="1600" b="1"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s-CO" sz="1600" dirty="0">
                <a:latin typeface="Calibri" panose="020F0502020204030204" pitchFamily="34" charset="0"/>
                <a:ea typeface="Calibri" panose="020F0502020204030204" pitchFamily="34" charset="0"/>
                <a:cs typeface="Times New Roman" panose="02020603050405020304" pitchFamily="18" charset="0"/>
              </a:rPr>
              <a:t>Mixta: Cualitativa / Cuantitativa</a:t>
            </a:r>
          </a:p>
          <a:p>
            <a:pPr algn="just">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Hipótesis</a:t>
            </a: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 Preliminar</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indent="629920" algn="just">
              <a:lnSpc>
                <a:spcPct val="150000"/>
              </a:lnSpc>
              <a:spcAft>
                <a:spcPts val="0"/>
              </a:spcAft>
            </a:pPr>
            <a:r>
              <a:rPr lang="es-MX" sz="1600" dirty="0">
                <a:latin typeface="Times New Roman" panose="02020603050405020304" pitchFamily="18" charset="0"/>
                <a:ea typeface="Times New Roman" panose="02020603050405020304" pitchFamily="18" charset="0"/>
                <a:cs typeface="Times New Roman" panose="02020603050405020304" pitchFamily="18" charset="0"/>
              </a:rPr>
              <a:t>H: La ocupación hotelera de larga estancia post pandemia en Querétaro depende de la confianza del huésped con las medidas sanitarias implementadas en el lugar.</a:t>
            </a:r>
          </a:p>
          <a:p>
            <a:pPr indent="629920" algn="just">
              <a:lnSpc>
                <a:spcPct val="150000"/>
              </a:lnSpc>
              <a:spcAft>
                <a:spcPts val="0"/>
              </a:spcAft>
            </a:pPr>
            <a:endParaRPr lang="es-MX" sz="1600" dirty="0">
              <a:solidFill>
                <a:schemeClr val="accent5">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Dimensión sociodemográfica</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México – Querétaro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latin typeface="Times New Roman" panose="02020603050405020304" pitchFamily="18" charset="0"/>
                <a:ea typeface="Times New Roman" panose="02020603050405020304" pitchFamily="18" charset="0"/>
                <a:cs typeface="Times New Roman" panose="02020603050405020304" pitchFamily="18" charset="0"/>
              </a:rPr>
              <a:t>Huéspedes corporativos, empresa nacionales e internacionales</a:t>
            </a: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Entre 20 años hasta 50 años.</a:t>
            </a:r>
          </a:p>
          <a:p>
            <a:pPr algn="just">
              <a:lnSpc>
                <a:spcPct val="150000"/>
              </a:lnSpc>
              <a:spcAft>
                <a:spcPts val="0"/>
              </a:spcAft>
            </a:pPr>
            <a:r>
              <a:rPr lang="es-MX" sz="1600" dirty="0">
                <a:latin typeface="Times New Roman" panose="02020603050405020304" pitchFamily="18" charset="0"/>
                <a:ea typeface="Calibri" panose="020F0502020204030204" pitchFamily="34" charset="0"/>
                <a:cs typeface="Times New Roman" panose="02020603050405020304" pitchFamily="18" charset="0"/>
              </a:rPr>
              <a:t>Hoteles de largas estancias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b="1" dirty="0">
                <a:effectLst/>
                <a:latin typeface="Times New Roman" panose="02020603050405020304" pitchFamily="18" charset="0"/>
                <a:ea typeface="Times New Roman" panose="02020603050405020304" pitchFamily="18" charset="0"/>
                <a:cs typeface="Times New Roman" panose="02020603050405020304" pitchFamily="18" charset="0"/>
              </a:rPr>
              <a:t>Dimensión temporal</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MX" sz="1600" dirty="0">
                <a:effectLst/>
                <a:latin typeface="Times New Roman" panose="02020603050405020304" pitchFamily="18" charset="0"/>
                <a:ea typeface="Times New Roman" panose="02020603050405020304" pitchFamily="18" charset="0"/>
                <a:cs typeface="Times New Roman" panose="02020603050405020304" pitchFamily="18" charset="0"/>
              </a:rPr>
              <a:t>Años 2021 – 2022</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 </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pic>
        <p:nvPicPr>
          <p:cNvPr id="2050" name="Picture 2" descr="Así funciona un gran hotel de Barcelona en tiempos de pandemia"/>
          <p:cNvPicPr>
            <a:picLocks noChangeAspect="1" noChangeArrowheads="1"/>
          </p:cNvPicPr>
          <p:nvPr/>
        </p:nvPicPr>
        <p:blipFill rotWithShape="1">
          <a:blip r:embed="rId5">
            <a:extLst>
              <a:ext uri="{28A0092B-C50C-407E-A947-70E740481C1C}">
                <a14:useLocalDpi xmlns:a14="http://schemas.microsoft.com/office/drawing/2010/main" val="0"/>
              </a:ext>
            </a:extLst>
          </a:blip>
          <a:srcRect l="18107" t="8198" r="16189"/>
          <a:stretch/>
        </p:blipFill>
        <p:spPr bwMode="auto">
          <a:xfrm>
            <a:off x="7188201" y="1978917"/>
            <a:ext cx="4758916" cy="37401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938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EFA288C0-017C-4ADC-9253-76D8E5260D8E}"/>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5829300" y="1994148"/>
            <a:ext cx="5551539" cy="3002745"/>
          </a:xfrm>
          <a:prstGeom prst="rect">
            <a:avLst/>
          </a:prstGeom>
          <a:noFill/>
        </p:spPr>
        <p:txBody>
          <a:bodyPr wrap="square" rtlCol="0">
            <a:spAutoFit/>
          </a:bodyPr>
          <a:lstStyle/>
          <a:p>
            <a:pPr>
              <a:lnSpc>
                <a:spcPct val="150000"/>
              </a:lnSpc>
            </a:pPr>
            <a:r>
              <a:rPr lang="es-ES" sz="1600" b="1" dirty="0">
                <a:effectLst/>
                <a:latin typeface="Times New Roman" panose="02020603050405020304" pitchFamily="18" charset="0"/>
                <a:ea typeface="Calibri" panose="020F0502020204030204" pitchFamily="34" charset="0"/>
                <a:cs typeface="Times New Roman" panose="02020603050405020304" pitchFamily="18" charset="0"/>
              </a:rPr>
              <a:t>Resultados esperados:</a:t>
            </a:r>
          </a:p>
          <a:p>
            <a:pPr>
              <a:lnSpc>
                <a:spcPct val="150000"/>
              </a:lnSpc>
            </a:pPr>
            <a:endParaRPr lang="es-ES" sz="1600" b="1"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50000"/>
              </a:lnSpc>
              <a:buFont typeface="Arial" panose="020B0604020202020204" pitchFamily="34" charset="0"/>
              <a:buChar char="•"/>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Conocer las necesidades reales de los huéspedes corporativos para lograr una estancia prolongada en donde se sientan seguros para su salud, en la ciudad de Querétaro.</a:t>
            </a:r>
          </a:p>
          <a:p>
            <a:pPr marL="285750" indent="-285750">
              <a:lnSpc>
                <a:spcPct val="150000"/>
              </a:lnSpc>
              <a:buFont typeface="Arial" panose="020B0604020202020204" pitchFamily="34" charset="0"/>
              <a:buChar char="•"/>
            </a:pPr>
            <a:r>
              <a:rPr lang="es-ES" sz="1600" dirty="0">
                <a:effectLst/>
                <a:latin typeface="Times New Roman" panose="02020603050405020304" pitchFamily="18" charset="0"/>
                <a:ea typeface="Calibri" panose="020F0502020204030204" pitchFamily="34" charset="0"/>
                <a:cs typeface="Times New Roman" panose="02020603050405020304" pitchFamily="18" charset="0"/>
              </a:rPr>
              <a:t>Incorporar elementos que sirvan como estrategias para el aumento de la ocupación en el sector hotelero.</a:t>
            </a:r>
          </a:p>
          <a:p>
            <a:pPr marL="285750" indent="-285750">
              <a:lnSpc>
                <a:spcPct val="150000"/>
              </a:lnSpc>
              <a:buFont typeface="Arial" panose="020B0604020202020204" pitchFamily="34" charset="0"/>
              <a:buChar char="•"/>
            </a:pPr>
            <a:endParaRPr lang="es-ES"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9" name="Imagen 18">
            <a:extLst>
              <a:ext uri="{FF2B5EF4-FFF2-40B4-BE49-F238E27FC236}">
                <a16:creationId xmlns:a16="http://schemas.microsoft.com/office/drawing/2014/main" id="{7503BB35-8688-E34A-B43D-A3E035B1FF07}"/>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20" name="Imagen 19">
            <a:extLst>
              <a:ext uri="{FF2B5EF4-FFF2-40B4-BE49-F238E27FC236}">
                <a16:creationId xmlns:a16="http://schemas.microsoft.com/office/drawing/2014/main" id="{2D9207C0-6806-C04F-9680-D33692410280}"/>
              </a:ext>
            </a:extLst>
          </p:cNvPr>
          <p:cNvPicPr>
            <a:picLocks noChangeAspect="1"/>
          </p:cNvPicPr>
          <p:nvPr/>
        </p:nvPicPr>
        <p:blipFill>
          <a:blip r:embed="rId4"/>
          <a:stretch>
            <a:fillRect/>
          </a:stretch>
        </p:blipFill>
        <p:spPr>
          <a:xfrm>
            <a:off x="1575008" y="101238"/>
            <a:ext cx="624078" cy="824051"/>
          </a:xfrm>
          <a:prstGeom prst="rect">
            <a:avLst/>
          </a:prstGeom>
        </p:spPr>
      </p:pic>
      <p:pic>
        <p:nvPicPr>
          <p:cNvPr id="3074" name="Picture 2" descr="May be an image of one or more people and text that says 'STADIA SUITES QUERETARO TU ESTANCIA SIEMPRE SEGURA 日次A www.stadiasuites.com CRO STADIA SAFE STAY'"/>
          <p:cNvPicPr>
            <a:picLocks noChangeAspect="1" noChangeArrowheads="1"/>
          </p:cNvPicPr>
          <p:nvPr/>
        </p:nvPicPr>
        <p:blipFill rotWithShape="1">
          <a:blip r:embed="rId5">
            <a:extLst>
              <a:ext uri="{28A0092B-C50C-407E-A947-70E740481C1C}">
                <a14:useLocalDpi xmlns:a14="http://schemas.microsoft.com/office/drawing/2010/main" val="0"/>
              </a:ext>
            </a:extLst>
          </a:blip>
          <a:srcRect t="13339" r="21380" b="10661"/>
          <a:stretch/>
        </p:blipFill>
        <p:spPr bwMode="auto">
          <a:xfrm>
            <a:off x="158148" y="1739900"/>
            <a:ext cx="5218334" cy="420370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85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8DBFE34B-9AFD-4334-A0F3-A1CE067D618D}"/>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17" name="CuadroTexto 16">
            <a:extLst>
              <a:ext uri="{FF2B5EF4-FFF2-40B4-BE49-F238E27FC236}">
                <a16:creationId xmlns:a16="http://schemas.microsoft.com/office/drawing/2014/main" id="{1515444D-F28E-0548-9310-1F4624E414D4}"/>
              </a:ext>
            </a:extLst>
          </p:cNvPr>
          <p:cNvSpPr txBox="1"/>
          <p:nvPr/>
        </p:nvSpPr>
        <p:spPr>
          <a:xfrm>
            <a:off x="4203700" y="3237"/>
            <a:ext cx="6324600" cy="523220"/>
          </a:xfrm>
          <a:prstGeom prst="rect">
            <a:avLst/>
          </a:prstGeom>
          <a:noFill/>
        </p:spPr>
        <p:txBody>
          <a:bodyPr wrap="square" rtlCol="0">
            <a:spAutoFit/>
          </a:bodyPr>
          <a:lstStyle/>
          <a:p>
            <a:pPr algn="r"/>
            <a:r>
              <a:rPr lang="es-MX" sz="2800" b="1" i="1" dirty="0">
                <a:solidFill>
                  <a:srgbClr val="C00000"/>
                </a:solidFill>
              </a:rPr>
              <a:t>INNOVACIÓN</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20" name="CuadroTexto 19">
            <a:extLst>
              <a:ext uri="{FF2B5EF4-FFF2-40B4-BE49-F238E27FC236}">
                <a16:creationId xmlns:a16="http://schemas.microsoft.com/office/drawing/2014/main" id="{03491834-B7D2-4B76-8A9C-830356AE1939}"/>
              </a:ext>
            </a:extLst>
          </p:cNvPr>
          <p:cNvSpPr txBox="1"/>
          <p:nvPr/>
        </p:nvSpPr>
        <p:spPr>
          <a:xfrm>
            <a:off x="5588701" y="2493878"/>
            <a:ext cx="5687029" cy="1894749"/>
          </a:xfrm>
          <a:prstGeom prst="rect">
            <a:avLst/>
          </a:prstGeom>
          <a:noFill/>
        </p:spPr>
        <p:txBody>
          <a:bodyPr wrap="square">
            <a:spAutoFit/>
          </a:bodyPr>
          <a:lstStyle/>
          <a:p>
            <a:pPr>
              <a:lnSpc>
                <a:spcPct val="150000"/>
              </a:lnSpc>
            </a:pPr>
            <a:r>
              <a:rPr lang="es-ES" sz="1600" b="1" dirty="0">
                <a:latin typeface="Times New Roman" panose="02020603050405020304" pitchFamily="18" charset="0"/>
                <a:ea typeface="Calibri" panose="020F0502020204030204" pitchFamily="34" charset="0"/>
                <a:cs typeface="Times New Roman" panose="02020603050405020304" pitchFamily="18" charset="0"/>
              </a:rPr>
              <a:t>Referencias</a:t>
            </a:r>
          </a:p>
          <a:p>
            <a:pPr marL="342900" indent="-342900">
              <a:lnSpc>
                <a:spcPct val="150000"/>
              </a:lnSpc>
              <a:buFont typeface="Wingdings" panose="05000000000000000000" pitchFamily="2" charset="2"/>
              <a:buChar char="ü"/>
            </a:pPr>
            <a:r>
              <a:rPr lang="es-ES" sz="1600" b="1" dirty="0">
                <a:latin typeface="Times New Roman" panose="02020603050405020304" pitchFamily="18" charset="0"/>
                <a:ea typeface="Calibri" panose="020F0502020204030204" pitchFamily="34" charset="0"/>
                <a:cs typeface="Times New Roman" panose="02020603050405020304" pitchFamily="18" charset="0"/>
              </a:rPr>
              <a:t>Consejo Nacional Empresarial Turístico </a:t>
            </a:r>
            <a:r>
              <a:rPr lang="es-ES" sz="1600" dirty="0">
                <a:latin typeface="Times New Roman" panose="02020603050405020304" pitchFamily="18" charset="0"/>
                <a:ea typeface="Calibri" panose="020F0502020204030204" pitchFamily="34" charset="0"/>
                <a:cs typeface="Times New Roman" panose="02020603050405020304" pitchFamily="18" charset="0"/>
              </a:rPr>
              <a:t>(de México)</a:t>
            </a:r>
          </a:p>
          <a:p>
            <a:pPr marL="342900" indent="-342900">
              <a:lnSpc>
                <a:spcPct val="150000"/>
              </a:lnSpc>
              <a:buFont typeface="Wingdings" panose="05000000000000000000" pitchFamily="2" charset="2"/>
              <a:buChar char="ü"/>
            </a:pPr>
            <a:r>
              <a:rPr lang="es-ES" sz="1600" b="1" dirty="0">
                <a:latin typeface="Times New Roman" panose="02020603050405020304" pitchFamily="18" charset="0"/>
                <a:ea typeface="Calibri" panose="020F0502020204030204" pitchFamily="34" charset="0"/>
                <a:cs typeface="Times New Roman" panose="02020603050405020304" pitchFamily="18" charset="0"/>
              </a:rPr>
              <a:t>Asociación Queretana de Hoteleros </a:t>
            </a:r>
            <a:r>
              <a:rPr lang="es-ES" sz="1600" dirty="0">
                <a:latin typeface="Times New Roman" panose="02020603050405020304" pitchFamily="18" charset="0"/>
                <a:ea typeface="Calibri" panose="020F0502020204030204" pitchFamily="34" charset="0"/>
                <a:cs typeface="Times New Roman" panose="02020603050405020304" pitchFamily="18" charset="0"/>
              </a:rPr>
              <a:t>(AQH)</a:t>
            </a:r>
          </a:p>
          <a:p>
            <a:pPr marL="342900" indent="-342900">
              <a:lnSpc>
                <a:spcPct val="150000"/>
              </a:lnSpc>
              <a:buFont typeface="Wingdings" panose="05000000000000000000" pitchFamily="2" charset="2"/>
              <a:buChar char="ü"/>
            </a:pPr>
            <a:r>
              <a:rPr lang="es-ES" sz="1600" dirty="0">
                <a:latin typeface="Times New Roman" panose="02020603050405020304" pitchFamily="18" charset="0"/>
                <a:ea typeface="Calibri" panose="020F0502020204030204" pitchFamily="34" charset="0"/>
                <a:cs typeface="Times New Roman" panose="02020603050405020304" pitchFamily="18" charset="0"/>
              </a:rPr>
              <a:t>El Economista, periódico especializado en economía, edición julio 2021</a:t>
            </a:r>
          </a:p>
        </p:txBody>
      </p:sp>
      <p:pic>
        <p:nvPicPr>
          <p:cNvPr id="4098" name="Picture 2" descr="Medidas de prevención que están tomando los hoteles a a nivel mundi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 y="1956570"/>
            <a:ext cx="5160871" cy="36556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43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id="{AD6F1D34-C0E8-4163-8CA2-E039BCE70F71}"/>
              </a:ext>
            </a:extLst>
          </p:cNvPr>
          <p:cNvSpPr/>
          <p:nvPr/>
        </p:nvSpPr>
        <p:spPr>
          <a:xfrm>
            <a:off x="0" y="6490270"/>
            <a:ext cx="12192000"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t>Teresita de Jesús Pérez Bravo – Maestría en Administración – Seminario de Tesis</a:t>
            </a:r>
          </a:p>
        </p:txBody>
      </p:sp>
      <p:grpSp>
        <p:nvGrpSpPr>
          <p:cNvPr id="13" name="Grupo 12">
            <a:extLst>
              <a:ext uri="{FF2B5EF4-FFF2-40B4-BE49-F238E27FC236}">
                <a16:creationId xmlns:a16="http://schemas.microsoft.com/office/drawing/2014/main" id="{CD85B0E0-B6BC-CC4C-9A3D-6261BC0F22AE}"/>
              </a:ext>
            </a:extLst>
          </p:cNvPr>
          <p:cNvGrpSpPr/>
          <p:nvPr/>
        </p:nvGrpSpPr>
        <p:grpSpPr>
          <a:xfrm>
            <a:off x="0" y="0"/>
            <a:ext cx="12192000" cy="1179914"/>
            <a:chOff x="0" y="0"/>
            <a:chExt cx="12192000" cy="1179914"/>
          </a:xfrm>
        </p:grpSpPr>
        <p:sp>
          <p:nvSpPr>
            <p:cNvPr id="6" name="Rectángulo 5">
              <a:extLst>
                <a:ext uri="{FF2B5EF4-FFF2-40B4-BE49-F238E27FC236}">
                  <a16:creationId xmlns:a16="http://schemas.microsoft.com/office/drawing/2014/main" id="{D9696B6D-73CA-8543-AF1B-2675FDA4876F}"/>
                </a:ext>
              </a:extLst>
            </p:cNvPr>
            <p:cNvSpPr/>
            <p:nvPr/>
          </p:nvSpPr>
          <p:spPr>
            <a:xfrm>
              <a:off x="6504972" y="812184"/>
              <a:ext cx="5687028" cy="367730"/>
            </a:xfrm>
            <a:prstGeom prst="rect">
              <a:avLst/>
            </a:prstGeom>
            <a:solidFill>
              <a:srgbClr val="742F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1" name="Imagen 10">
              <a:extLst>
                <a:ext uri="{FF2B5EF4-FFF2-40B4-BE49-F238E27FC236}">
                  <a16:creationId xmlns:a16="http://schemas.microsoft.com/office/drawing/2014/main" id="{DD972788-2CA6-7341-BDD2-3A19B559D02F}"/>
                </a:ext>
              </a:extLst>
            </p:cNvPr>
            <p:cNvPicPr>
              <a:picLocks noChangeAspect="1"/>
            </p:cNvPicPr>
            <p:nvPr/>
          </p:nvPicPr>
          <p:blipFill>
            <a:blip r:embed="rId2"/>
            <a:stretch>
              <a:fillRect/>
            </a:stretch>
          </p:blipFill>
          <p:spPr>
            <a:xfrm>
              <a:off x="0" y="0"/>
              <a:ext cx="6504972" cy="1179914"/>
            </a:xfrm>
            <a:prstGeom prst="rect">
              <a:avLst/>
            </a:prstGeom>
          </p:spPr>
        </p:pic>
      </p:grpSp>
      <p:sp>
        <p:nvSpPr>
          <p:cNvPr id="15" name="CuadroTexto 14">
            <a:extLst>
              <a:ext uri="{FF2B5EF4-FFF2-40B4-BE49-F238E27FC236}">
                <a16:creationId xmlns:a16="http://schemas.microsoft.com/office/drawing/2014/main" id="{6B429D04-9C69-1F49-A8E1-9CC93789B957}"/>
              </a:ext>
            </a:extLst>
          </p:cNvPr>
          <p:cNvSpPr txBox="1"/>
          <p:nvPr/>
        </p:nvSpPr>
        <p:spPr>
          <a:xfrm>
            <a:off x="2199086" y="1866641"/>
            <a:ext cx="7454900" cy="584775"/>
          </a:xfrm>
          <a:prstGeom prst="rect">
            <a:avLst/>
          </a:prstGeom>
          <a:noFill/>
        </p:spPr>
        <p:txBody>
          <a:bodyPr wrap="square" rtlCol="0">
            <a:spAutoFit/>
          </a:bodyPr>
          <a:lstStyle/>
          <a:p>
            <a:pPr algn="ctr"/>
            <a:r>
              <a:rPr lang="es-MX" sz="3200" dirty="0"/>
              <a:t>Teresita de Jesús Pérez Bravo</a:t>
            </a:r>
          </a:p>
        </p:txBody>
      </p:sp>
      <p:sp>
        <p:nvSpPr>
          <p:cNvPr id="3" name="Rectángulo 2">
            <a:extLst>
              <a:ext uri="{FF2B5EF4-FFF2-40B4-BE49-F238E27FC236}">
                <a16:creationId xmlns:a16="http://schemas.microsoft.com/office/drawing/2014/main" id="{7B0A2AE9-12B7-B747-AA9C-1B2E8BF5ECC6}"/>
              </a:ext>
            </a:extLst>
          </p:cNvPr>
          <p:cNvSpPr/>
          <p:nvPr/>
        </p:nvSpPr>
        <p:spPr>
          <a:xfrm>
            <a:off x="10617200" y="0"/>
            <a:ext cx="1574800" cy="1179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t>Área de video si lo graban en ZOOM</a:t>
            </a:r>
          </a:p>
          <a:p>
            <a:pPr algn="ctr"/>
            <a:r>
              <a:rPr lang="es-MX" sz="1400" dirty="0"/>
              <a:t>(quita este recuadro)</a:t>
            </a:r>
          </a:p>
        </p:txBody>
      </p:sp>
      <p:sp>
        <p:nvSpPr>
          <p:cNvPr id="4" name="CuadroTexto 3">
            <a:extLst>
              <a:ext uri="{FF2B5EF4-FFF2-40B4-BE49-F238E27FC236}">
                <a16:creationId xmlns:a16="http://schemas.microsoft.com/office/drawing/2014/main" id="{7AD90B40-98F3-2F48-8300-606B23223695}"/>
              </a:ext>
            </a:extLst>
          </p:cNvPr>
          <p:cNvSpPr txBox="1"/>
          <p:nvPr/>
        </p:nvSpPr>
        <p:spPr>
          <a:xfrm>
            <a:off x="482600" y="899936"/>
            <a:ext cx="2882007" cy="307777"/>
          </a:xfrm>
          <a:prstGeom prst="rect">
            <a:avLst/>
          </a:prstGeom>
          <a:noFill/>
        </p:spPr>
        <p:txBody>
          <a:bodyPr wrap="none" rtlCol="0">
            <a:spAutoFit/>
          </a:bodyPr>
          <a:lstStyle/>
          <a:p>
            <a:r>
              <a:rPr lang="es-MX" sz="1400" dirty="0"/>
              <a:t>Universidad Autónoma de Querétaro</a:t>
            </a:r>
          </a:p>
        </p:txBody>
      </p:sp>
      <p:sp>
        <p:nvSpPr>
          <p:cNvPr id="18" name="CuadroTexto 17">
            <a:extLst>
              <a:ext uri="{FF2B5EF4-FFF2-40B4-BE49-F238E27FC236}">
                <a16:creationId xmlns:a16="http://schemas.microsoft.com/office/drawing/2014/main" id="{3A7691C6-E4F7-2147-80C0-486C7626697B}"/>
              </a:ext>
            </a:extLst>
          </p:cNvPr>
          <p:cNvSpPr txBox="1"/>
          <p:nvPr/>
        </p:nvSpPr>
        <p:spPr>
          <a:xfrm>
            <a:off x="4398172" y="850095"/>
            <a:ext cx="6155528" cy="307777"/>
          </a:xfrm>
          <a:prstGeom prst="rect">
            <a:avLst/>
          </a:prstGeom>
          <a:noFill/>
        </p:spPr>
        <p:txBody>
          <a:bodyPr wrap="square" rtlCol="0">
            <a:spAutoFit/>
          </a:bodyPr>
          <a:lstStyle/>
          <a:p>
            <a:r>
              <a:rPr lang="es-MX" sz="1400" b="1" dirty="0">
                <a:solidFill>
                  <a:schemeClr val="bg1"/>
                </a:solidFill>
              </a:rPr>
              <a:t>Facultad de Contabilidad y Administración- 10, 11 y 12 de noviembre 2021</a:t>
            </a:r>
          </a:p>
        </p:txBody>
      </p:sp>
      <p:pic>
        <p:nvPicPr>
          <p:cNvPr id="14" name="Imagen 13">
            <a:extLst>
              <a:ext uri="{FF2B5EF4-FFF2-40B4-BE49-F238E27FC236}">
                <a16:creationId xmlns:a16="http://schemas.microsoft.com/office/drawing/2014/main" id="{D0D6DB3D-A449-D946-B4F0-940B2A717BA9}"/>
              </a:ext>
            </a:extLst>
          </p:cNvPr>
          <p:cNvPicPr>
            <a:picLocks noChangeAspect="1"/>
          </p:cNvPicPr>
          <p:nvPr/>
        </p:nvPicPr>
        <p:blipFill>
          <a:blip r:embed="rId3"/>
          <a:stretch>
            <a:fillRect/>
          </a:stretch>
        </p:blipFill>
        <p:spPr>
          <a:xfrm>
            <a:off x="10966014" y="5817941"/>
            <a:ext cx="1329264" cy="1026026"/>
          </a:xfrm>
          <a:prstGeom prst="rect">
            <a:avLst/>
          </a:prstGeom>
        </p:spPr>
      </p:pic>
      <p:pic>
        <p:nvPicPr>
          <p:cNvPr id="16" name="Imagen 15">
            <a:extLst>
              <a:ext uri="{FF2B5EF4-FFF2-40B4-BE49-F238E27FC236}">
                <a16:creationId xmlns:a16="http://schemas.microsoft.com/office/drawing/2014/main" id="{11BEF54A-4995-364D-8BF8-9798289F8DBB}"/>
              </a:ext>
            </a:extLst>
          </p:cNvPr>
          <p:cNvPicPr>
            <a:picLocks noChangeAspect="1"/>
          </p:cNvPicPr>
          <p:nvPr/>
        </p:nvPicPr>
        <p:blipFill>
          <a:blip r:embed="rId4"/>
          <a:stretch>
            <a:fillRect/>
          </a:stretch>
        </p:blipFill>
        <p:spPr>
          <a:xfrm>
            <a:off x="1575008" y="101238"/>
            <a:ext cx="624078" cy="824051"/>
          </a:xfrm>
          <a:prstGeom prst="rect">
            <a:avLst/>
          </a:prstGeom>
        </p:spPr>
      </p:pic>
      <p:sp>
        <p:nvSpPr>
          <p:cNvPr id="19" name="CuadroTexto 18">
            <a:extLst>
              <a:ext uri="{FF2B5EF4-FFF2-40B4-BE49-F238E27FC236}">
                <a16:creationId xmlns:a16="http://schemas.microsoft.com/office/drawing/2014/main" id="{C876C7D7-40F8-6F42-91E4-FE1988589A0A}"/>
              </a:ext>
            </a:extLst>
          </p:cNvPr>
          <p:cNvSpPr txBox="1"/>
          <p:nvPr/>
        </p:nvSpPr>
        <p:spPr>
          <a:xfrm>
            <a:off x="2199086" y="3531275"/>
            <a:ext cx="7454900" cy="1077218"/>
          </a:xfrm>
          <a:prstGeom prst="rect">
            <a:avLst/>
          </a:prstGeom>
          <a:noFill/>
        </p:spPr>
        <p:txBody>
          <a:bodyPr wrap="square" rtlCol="0">
            <a:spAutoFit/>
          </a:bodyPr>
          <a:lstStyle/>
          <a:p>
            <a:pPr algn="ctr"/>
            <a:r>
              <a:rPr lang="es-MX" sz="3200" dirty="0">
                <a:hlinkClick r:id="rId5"/>
              </a:rPr>
              <a:t>tpb151093@gmail.com</a:t>
            </a:r>
            <a:endParaRPr lang="es-MX" sz="3200" dirty="0"/>
          </a:p>
          <a:p>
            <a:pPr algn="ctr"/>
            <a:r>
              <a:rPr lang="es-MX" sz="3200" dirty="0"/>
              <a:t>(+57) 4421796752</a:t>
            </a:r>
          </a:p>
        </p:txBody>
      </p:sp>
      <p:sp>
        <p:nvSpPr>
          <p:cNvPr id="20" name="CuadroTexto 19">
            <a:extLst>
              <a:ext uri="{FF2B5EF4-FFF2-40B4-BE49-F238E27FC236}">
                <a16:creationId xmlns:a16="http://schemas.microsoft.com/office/drawing/2014/main" id="{851B2678-DB08-4B92-A6D5-6A1264FA5B9F}"/>
              </a:ext>
            </a:extLst>
          </p:cNvPr>
          <p:cNvSpPr txBox="1"/>
          <p:nvPr/>
        </p:nvSpPr>
        <p:spPr>
          <a:xfrm>
            <a:off x="4229100" y="10645"/>
            <a:ext cx="6324600" cy="523220"/>
          </a:xfrm>
          <a:prstGeom prst="rect">
            <a:avLst/>
          </a:prstGeom>
          <a:noFill/>
        </p:spPr>
        <p:txBody>
          <a:bodyPr wrap="square" rtlCol="0">
            <a:spAutoFit/>
          </a:bodyPr>
          <a:lstStyle/>
          <a:p>
            <a:pPr algn="r"/>
            <a:r>
              <a:rPr lang="es-MX" sz="2800" b="1" i="1" dirty="0">
                <a:solidFill>
                  <a:srgbClr val="C00000"/>
                </a:solidFill>
              </a:rPr>
              <a:t>INNOVACIÓN</a:t>
            </a:r>
          </a:p>
        </p:txBody>
      </p:sp>
    </p:spTree>
    <p:extLst>
      <p:ext uri="{BB962C8B-B14F-4D97-AF65-F5344CB8AC3E}">
        <p14:creationId xmlns:p14="http://schemas.microsoft.com/office/powerpoint/2010/main" val="12171478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TotalTime>
  <Words>814</Words>
  <Application>Microsoft Office PowerPoint</Application>
  <PresentationFormat>Panorámica</PresentationFormat>
  <Paragraphs>88</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RECEPCION 01</cp:lastModifiedBy>
  <cp:revision>37</cp:revision>
  <dcterms:created xsi:type="dcterms:W3CDTF">2020-09-22T18:49:23Z</dcterms:created>
  <dcterms:modified xsi:type="dcterms:W3CDTF">2021-11-05T22:29:22Z</dcterms:modified>
</cp:coreProperties>
</file>