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p:scale>
          <a:sx n="30" d="100"/>
          <a:sy n="30" d="100"/>
        </p:scale>
        <p:origin x="318" y="24"/>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87F31-3151-4F86-9172-10374B2474F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C9D9B9F8-1235-4350-AE8A-62C5BDAAF13C}">
      <dgm:prSet phldrT="[Texto]" custT="1"/>
      <dgm:spPr>
        <a:solidFill>
          <a:srgbClr val="FFFF99"/>
        </a:solidFill>
      </dgm:spPr>
      <dgm:t>
        <a:bodyPr/>
        <a:lstStyle/>
        <a:p>
          <a:r>
            <a:rPr lang="es-CO" sz="1800" b="1">
              <a:solidFill>
                <a:sysClr val="windowText" lastClr="000000"/>
              </a:solidFill>
              <a:latin typeface="Myriad Pro" panose="020B0503030403020204"/>
            </a:rPr>
            <a:t>Control de operaciones</a:t>
          </a:r>
        </a:p>
        <a:p>
          <a:r>
            <a:rPr lang="es-CO" sz="1800">
              <a:solidFill>
                <a:sysClr val="windowText" lastClr="000000"/>
              </a:solidFill>
              <a:latin typeface="Myriad Pro" panose="020B0503030403020204"/>
            </a:rPr>
            <a:t>Las ordenes de producción son dadas de forma oral o escrita, de tal forma que no son calculados los costos de operación, formándose así inconvenientes y desconocimiento de los costos que implica la producción</a:t>
          </a:r>
        </a:p>
      </dgm:t>
    </dgm:pt>
    <dgm:pt modelId="{FCBB8FBC-AAD5-49BB-99C0-3FEE123BAF0F}" type="parTrans" cxnId="{0E38DBD8-675B-4149-BE67-2B6AAEFFB59D}">
      <dgm:prSet/>
      <dgm:spPr/>
      <dgm:t>
        <a:bodyPr/>
        <a:lstStyle/>
        <a:p>
          <a:endParaRPr lang="es-CO"/>
        </a:p>
      </dgm:t>
    </dgm:pt>
    <dgm:pt modelId="{903E3933-DFBD-48E7-A8CC-DD8112CBAAB8}" type="sibTrans" cxnId="{0E38DBD8-675B-4149-BE67-2B6AAEFFB59D}">
      <dgm:prSet/>
      <dgm:spPr/>
      <dgm:t>
        <a:bodyPr/>
        <a:lstStyle/>
        <a:p>
          <a:endParaRPr lang="es-CO"/>
        </a:p>
      </dgm:t>
    </dgm:pt>
    <dgm:pt modelId="{5A373F60-A46C-4670-B7AA-370A3AD7F5B2}">
      <dgm:prSet phldrT="[Texto]" custT="1"/>
      <dgm:spPr>
        <a:solidFill>
          <a:srgbClr val="CCFF99"/>
        </a:solidFill>
      </dgm:spPr>
      <dgm:t>
        <a:bodyPr/>
        <a:lstStyle/>
        <a:p>
          <a:pPr algn="ctr"/>
          <a:r>
            <a:rPr lang="es-CO" sz="1800" b="1">
              <a:solidFill>
                <a:sysClr val="windowText" lastClr="000000"/>
              </a:solidFill>
              <a:latin typeface="Myriad Pro" panose="020B0503030403020204"/>
            </a:rPr>
            <a:t>Control de proceso</a:t>
          </a:r>
          <a:r>
            <a:rPr lang="es-CO" sz="1800">
              <a:solidFill>
                <a:sysClr val="windowText" lastClr="000000"/>
              </a:solidFill>
              <a:latin typeface="Myriad Pro" panose="020B0503030403020204"/>
            </a:rPr>
            <a:t>s </a:t>
          </a:r>
        </a:p>
        <a:p>
          <a:pPr algn="ctr"/>
          <a:r>
            <a:rPr lang="es-CO" sz="1800">
              <a:solidFill>
                <a:sysClr val="windowText" lastClr="000000"/>
              </a:solidFill>
              <a:latin typeface="Myriad Pro" panose="020B0503030403020204"/>
            </a:rPr>
            <a:t>No existe un control, a pesar de que la empresa cuenta con una persona encargada de supervisar los procesos, esta no lleva un control de los procesos de mamera escrita, no cuentan con formatos para ello, de tal forma que la información conocida de los procesos no está documentada. </a:t>
          </a:r>
        </a:p>
      </dgm:t>
    </dgm:pt>
    <dgm:pt modelId="{298E4B23-8E48-4C48-A27E-B1E09DB8C667}" type="parTrans" cxnId="{6B656433-F736-48BA-A734-17646FFA9CFC}">
      <dgm:prSet/>
      <dgm:spPr/>
      <dgm:t>
        <a:bodyPr/>
        <a:lstStyle/>
        <a:p>
          <a:endParaRPr lang="es-CO"/>
        </a:p>
      </dgm:t>
    </dgm:pt>
    <dgm:pt modelId="{470EAFD5-A992-4B81-A8CC-85B5156BA8FB}" type="sibTrans" cxnId="{6B656433-F736-48BA-A734-17646FFA9CFC}">
      <dgm:prSet/>
      <dgm:spPr/>
      <dgm:t>
        <a:bodyPr/>
        <a:lstStyle/>
        <a:p>
          <a:endParaRPr lang="es-CO"/>
        </a:p>
      </dgm:t>
    </dgm:pt>
    <dgm:pt modelId="{55071C17-ED53-468C-98F6-0A349322890B}">
      <dgm:prSet phldrT="[Texto]" custT="1"/>
      <dgm:spPr>
        <a:solidFill>
          <a:srgbClr val="CCCCFF"/>
        </a:solidFill>
      </dgm:spPr>
      <dgm:t>
        <a:bodyPr/>
        <a:lstStyle/>
        <a:p>
          <a:pPr algn="ctr"/>
          <a:r>
            <a:rPr lang="es-CO" sz="1800" b="1">
              <a:solidFill>
                <a:sysClr val="windowText" lastClr="000000"/>
              </a:solidFill>
              <a:latin typeface="Myriad Pro" panose="020B0503030403020204"/>
            </a:rPr>
            <a:t>Relación entre ventas y el plan de operaciones</a:t>
          </a:r>
        </a:p>
        <a:p>
          <a:pPr algn="ctr"/>
          <a:r>
            <a:rPr lang="es-CO" sz="1800">
              <a:solidFill>
                <a:sysClr val="windowText" lastClr="000000"/>
              </a:solidFill>
              <a:latin typeface="Myriad Pro" panose="020B0503030403020204"/>
            </a:rPr>
            <a:t>Juega un papel determinante en la capacidad de producción, puesto que la empresa no cuenta con un plan de ventas, de tal forma que sus pedidos se relacionan directamente con las necesidades de sus clientes.</a:t>
          </a:r>
        </a:p>
      </dgm:t>
    </dgm:pt>
    <dgm:pt modelId="{A8A921D1-CC10-4425-B9D0-433198B1FE26}" type="parTrans" cxnId="{D998E411-435B-46E3-A0F1-241D66AA8877}">
      <dgm:prSet/>
      <dgm:spPr/>
      <dgm:t>
        <a:bodyPr/>
        <a:lstStyle/>
        <a:p>
          <a:endParaRPr lang="es-CO"/>
        </a:p>
      </dgm:t>
    </dgm:pt>
    <dgm:pt modelId="{878C715A-41BD-4084-BE05-CDDA7CA88212}" type="sibTrans" cxnId="{D998E411-435B-46E3-A0F1-241D66AA8877}">
      <dgm:prSet/>
      <dgm:spPr/>
      <dgm:t>
        <a:bodyPr/>
        <a:lstStyle/>
        <a:p>
          <a:endParaRPr lang="es-CO"/>
        </a:p>
      </dgm:t>
    </dgm:pt>
    <dgm:pt modelId="{073B1DBE-8C23-47B2-A998-01F6B90F552E}">
      <dgm:prSet phldrT="[Texto]" custT="1"/>
      <dgm:spPr>
        <a:solidFill>
          <a:srgbClr val="99CCFF"/>
        </a:solidFill>
      </dgm:spPr>
      <dgm:t>
        <a:bodyPr/>
        <a:lstStyle/>
        <a:p>
          <a:r>
            <a:rPr lang="es-CO" sz="1800" b="1">
              <a:solidFill>
                <a:sysClr val="windowText" lastClr="000000"/>
              </a:solidFill>
              <a:latin typeface="Myriad Pro" panose="020B0503030403020204"/>
            </a:rPr>
            <a:t>Plan de operaciones y capacidad</a:t>
          </a:r>
        </a:p>
        <a:p>
          <a:r>
            <a:rPr lang="es-CO" sz="1800" b="0">
              <a:solidFill>
                <a:sysClr val="windowText" lastClr="000000"/>
              </a:solidFill>
              <a:latin typeface="Myriad Pro" panose="020B0503030403020204"/>
            </a:rPr>
            <a:t>La empresa no contaba con una distribución que permitiera maximizar los tiempos entre sección y sección</a:t>
          </a:r>
        </a:p>
        <a:p>
          <a:endParaRPr lang="es-CO" sz="1800" b="1">
            <a:solidFill>
              <a:sysClr val="windowText" lastClr="000000"/>
            </a:solidFill>
            <a:latin typeface="Myriad Pro" panose="020B0503030403020204"/>
          </a:endParaRPr>
        </a:p>
      </dgm:t>
    </dgm:pt>
    <dgm:pt modelId="{89A52651-3C81-4EC3-98FE-8B262A55EB34}" type="parTrans" cxnId="{72D8DC58-9D88-4A60-B1A9-4CD940F259C1}">
      <dgm:prSet/>
      <dgm:spPr/>
      <dgm:t>
        <a:bodyPr/>
        <a:lstStyle/>
        <a:p>
          <a:endParaRPr lang="es-CO"/>
        </a:p>
      </dgm:t>
    </dgm:pt>
    <dgm:pt modelId="{9AFBFE53-4AFC-4A6F-900C-1B020C4DF1A6}" type="sibTrans" cxnId="{72D8DC58-9D88-4A60-B1A9-4CD940F259C1}">
      <dgm:prSet/>
      <dgm:spPr/>
      <dgm:t>
        <a:bodyPr/>
        <a:lstStyle/>
        <a:p>
          <a:endParaRPr lang="es-CO"/>
        </a:p>
      </dgm:t>
    </dgm:pt>
    <dgm:pt modelId="{39EBAC4D-0D4A-4645-AFA0-5CA0690B048D}" type="pres">
      <dgm:prSet presAssocID="{E6387F31-3151-4F86-9172-10374B2474F0}" presName="matrix" presStyleCnt="0">
        <dgm:presLayoutVars>
          <dgm:chMax val="1"/>
          <dgm:dir/>
          <dgm:resizeHandles val="exact"/>
        </dgm:presLayoutVars>
      </dgm:prSet>
      <dgm:spPr/>
    </dgm:pt>
    <dgm:pt modelId="{CBA05D26-48CC-48B3-BBEC-3EDCC5CD1AC4}" type="pres">
      <dgm:prSet presAssocID="{E6387F31-3151-4F86-9172-10374B2474F0}" presName="diamond" presStyleLbl="bgShp" presStyleIdx="0" presStyleCnt="1"/>
      <dgm:spPr>
        <a:solidFill>
          <a:srgbClr val="99FF99"/>
        </a:solidFill>
      </dgm:spPr>
    </dgm:pt>
    <dgm:pt modelId="{240A84FD-8F51-450E-A4F8-0F0AC6FA2B16}" type="pres">
      <dgm:prSet presAssocID="{E6387F31-3151-4F86-9172-10374B2474F0}" presName="quad1" presStyleLbl="node1" presStyleIdx="0" presStyleCnt="4" custLinFactNeighborY="-2023">
        <dgm:presLayoutVars>
          <dgm:chMax val="0"/>
          <dgm:chPref val="0"/>
          <dgm:bulletEnabled val="1"/>
        </dgm:presLayoutVars>
      </dgm:prSet>
      <dgm:spPr/>
    </dgm:pt>
    <dgm:pt modelId="{1B9B278F-2ECC-4513-8DE4-54FE6639BD86}" type="pres">
      <dgm:prSet presAssocID="{E6387F31-3151-4F86-9172-10374B2474F0}" presName="quad2" presStyleLbl="node1" presStyleIdx="1" presStyleCnt="4">
        <dgm:presLayoutVars>
          <dgm:chMax val="0"/>
          <dgm:chPref val="0"/>
          <dgm:bulletEnabled val="1"/>
        </dgm:presLayoutVars>
      </dgm:prSet>
      <dgm:spPr/>
    </dgm:pt>
    <dgm:pt modelId="{3B2823EB-F994-418F-8061-472FEB7EB647}" type="pres">
      <dgm:prSet presAssocID="{E6387F31-3151-4F86-9172-10374B2474F0}" presName="quad3" presStyleLbl="node1" presStyleIdx="2" presStyleCnt="4">
        <dgm:presLayoutVars>
          <dgm:chMax val="0"/>
          <dgm:chPref val="0"/>
          <dgm:bulletEnabled val="1"/>
        </dgm:presLayoutVars>
      </dgm:prSet>
      <dgm:spPr/>
    </dgm:pt>
    <dgm:pt modelId="{0825F76A-C2C4-45C3-9475-D98C20D5267C}" type="pres">
      <dgm:prSet presAssocID="{E6387F31-3151-4F86-9172-10374B2474F0}" presName="quad4" presStyleLbl="node1" presStyleIdx="3" presStyleCnt="4">
        <dgm:presLayoutVars>
          <dgm:chMax val="0"/>
          <dgm:chPref val="0"/>
          <dgm:bulletEnabled val="1"/>
        </dgm:presLayoutVars>
      </dgm:prSet>
      <dgm:spPr/>
    </dgm:pt>
  </dgm:ptLst>
  <dgm:cxnLst>
    <dgm:cxn modelId="{D998E411-435B-46E3-A0F1-241D66AA8877}" srcId="{E6387F31-3151-4F86-9172-10374B2474F0}" destId="{55071C17-ED53-468C-98F6-0A349322890B}" srcOrd="2" destOrd="0" parTransId="{A8A921D1-CC10-4425-B9D0-433198B1FE26}" sibTransId="{878C715A-41BD-4084-BE05-CDDA7CA88212}"/>
    <dgm:cxn modelId="{FBD83D19-8B81-4D97-91F1-131A2FEDE690}" type="presOf" srcId="{C9D9B9F8-1235-4350-AE8A-62C5BDAAF13C}" destId="{240A84FD-8F51-450E-A4F8-0F0AC6FA2B16}" srcOrd="0" destOrd="0" presId="urn:microsoft.com/office/officeart/2005/8/layout/matrix3"/>
    <dgm:cxn modelId="{7A454226-F0F8-4385-8A98-83138EB0585A}" type="presOf" srcId="{55071C17-ED53-468C-98F6-0A349322890B}" destId="{3B2823EB-F994-418F-8061-472FEB7EB647}" srcOrd="0" destOrd="0" presId="urn:microsoft.com/office/officeart/2005/8/layout/matrix3"/>
    <dgm:cxn modelId="{6B656433-F736-48BA-A734-17646FFA9CFC}" srcId="{E6387F31-3151-4F86-9172-10374B2474F0}" destId="{5A373F60-A46C-4670-B7AA-370A3AD7F5B2}" srcOrd="1" destOrd="0" parTransId="{298E4B23-8E48-4C48-A27E-B1E09DB8C667}" sibTransId="{470EAFD5-A992-4B81-A8CC-85B5156BA8FB}"/>
    <dgm:cxn modelId="{72D8DC58-9D88-4A60-B1A9-4CD940F259C1}" srcId="{E6387F31-3151-4F86-9172-10374B2474F0}" destId="{073B1DBE-8C23-47B2-A998-01F6B90F552E}" srcOrd="3" destOrd="0" parTransId="{89A52651-3C81-4EC3-98FE-8B262A55EB34}" sibTransId="{9AFBFE53-4AFC-4A6F-900C-1B020C4DF1A6}"/>
    <dgm:cxn modelId="{A4B8667E-1117-463E-B59B-D73939C03681}" type="presOf" srcId="{E6387F31-3151-4F86-9172-10374B2474F0}" destId="{39EBAC4D-0D4A-4645-AFA0-5CA0690B048D}" srcOrd="0" destOrd="0" presId="urn:microsoft.com/office/officeart/2005/8/layout/matrix3"/>
    <dgm:cxn modelId="{B4D9E08A-C17C-4DA6-9599-3D21E93E8517}" type="presOf" srcId="{5A373F60-A46C-4670-B7AA-370A3AD7F5B2}" destId="{1B9B278F-2ECC-4513-8DE4-54FE6639BD86}" srcOrd="0" destOrd="0" presId="urn:microsoft.com/office/officeart/2005/8/layout/matrix3"/>
    <dgm:cxn modelId="{EF8A47D0-0A12-450A-A8CB-6CA9E8EBBBD2}" type="presOf" srcId="{073B1DBE-8C23-47B2-A998-01F6B90F552E}" destId="{0825F76A-C2C4-45C3-9475-D98C20D5267C}" srcOrd="0" destOrd="0" presId="urn:microsoft.com/office/officeart/2005/8/layout/matrix3"/>
    <dgm:cxn modelId="{0E38DBD8-675B-4149-BE67-2B6AAEFFB59D}" srcId="{E6387F31-3151-4F86-9172-10374B2474F0}" destId="{C9D9B9F8-1235-4350-AE8A-62C5BDAAF13C}" srcOrd="0" destOrd="0" parTransId="{FCBB8FBC-AAD5-49BB-99C0-3FEE123BAF0F}" sibTransId="{903E3933-DFBD-48E7-A8CC-DD8112CBAAB8}"/>
    <dgm:cxn modelId="{88D631C9-DAD3-4DCC-8689-D0F013EEE80D}" type="presParOf" srcId="{39EBAC4D-0D4A-4645-AFA0-5CA0690B048D}" destId="{CBA05D26-48CC-48B3-BBEC-3EDCC5CD1AC4}" srcOrd="0" destOrd="0" presId="urn:microsoft.com/office/officeart/2005/8/layout/matrix3"/>
    <dgm:cxn modelId="{59B186D5-CA34-41B4-A4F5-2C99EA803AEB}" type="presParOf" srcId="{39EBAC4D-0D4A-4645-AFA0-5CA0690B048D}" destId="{240A84FD-8F51-450E-A4F8-0F0AC6FA2B16}" srcOrd="1" destOrd="0" presId="urn:microsoft.com/office/officeart/2005/8/layout/matrix3"/>
    <dgm:cxn modelId="{5AF95353-7C68-4C17-9A9D-4D5A034F318D}" type="presParOf" srcId="{39EBAC4D-0D4A-4645-AFA0-5CA0690B048D}" destId="{1B9B278F-2ECC-4513-8DE4-54FE6639BD86}" srcOrd="2" destOrd="0" presId="urn:microsoft.com/office/officeart/2005/8/layout/matrix3"/>
    <dgm:cxn modelId="{9D511D60-48E9-4FE2-9961-90B8EC910BC8}" type="presParOf" srcId="{39EBAC4D-0D4A-4645-AFA0-5CA0690B048D}" destId="{3B2823EB-F994-418F-8061-472FEB7EB647}" srcOrd="3" destOrd="0" presId="urn:microsoft.com/office/officeart/2005/8/layout/matrix3"/>
    <dgm:cxn modelId="{0829FCA3-4DB5-4500-8A55-EF5BEFF1B827}" type="presParOf" srcId="{39EBAC4D-0D4A-4645-AFA0-5CA0690B048D}" destId="{0825F76A-C2C4-45C3-9475-D98C20D5267C}" srcOrd="4" destOrd="0" presId="urn:microsoft.com/office/officeart/2005/8/layout/matrix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05D26-48CC-48B3-BBEC-3EDCC5CD1AC4}">
      <dsp:nvSpPr>
        <dsp:cNvPr id="0" name=""/>
        <dsp:cNvSpPr/>
      </dsp:nvSpPr>
      <dsp:spPr>
        <a:xfrm>
          <a:off x="1637688" y="0"/>
          <a:ext cx="9467476" cy="9467476"/>
        </a:xfrm>
        <a:prstGeom prst="diamond">
          <a:avLst/>
        </a:prstGeom>
        <a:solidFill>
          <a:srgbClr val="99FF99"/>
        </a:solidFill>
        <a:ln>
          <a:noFill/>
        </a:ln>
        <a:effectLst/>
      </dsp:spPr>
      <dsp:style>
        <a:lnRef idx="0">
          <a:scrgbClr r="0" g="0" b="0"/>
        </a:lnRef>
        <a:fillRef idx="1">
          <a:scrgbClr r="0" g="0" b="0"/>
        </a:fillRef>
        <a:effectRef idx="0">
          <a:scrgbClr r="0" g="0" b="0"/>
        </a:effectRef>
        <a:fontRef idx="minor"/>
      </dsp:style>
    </dsp:sp>
    <dsp:sp modelId="{240A84FD-8F51-450E-A4F8-0F0AC6FA2B16}">
      <dsp:nvSpPr>
        <dsp:cNvPr id="0" name=""/>
        <dsp:cNvSpPr/>
      </dsp:nvSpPr>
      <dsp:spPr>
        <a:xfrm>
          <a:off x="2537098" y="824714"/>
          <a:ext cx="3692316" cy="3692316"/>
        </a:xfrm>
        <a:prstGeom prst="roundRect">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a:solidFill>
                <a:sysClr val="windowText" lastClr="000000"/>
              </a:solidFill>
              <a:latin typeface="Myriad Pro" panose="020B0503030403020204"/>
            </a:rPr>
            <a:t>Control de operaciones</a:t>
          </a:r>
        </a:p>
        <a:p>
          <a:pPr marL="0" lvl="0" indent="0" algn="ctr" defTabSz="800100">
            <a:lnSpc>
              <a:spcPct val="90000"/>
            </a:lnSpc>
            <a:spcBef>
              <a:spcPct val="0"/>
            </a:spcBef>
            <a:spcAft>
              <a:spcPct val="35000"/>
            </a:spcAft>
            <a:buNone/>
          </a:pPr>
          <a:r>
            <a:rPr lang="es-CO" sz="1800" kern="1200">
              <a:solidFill>
                <a:sysClr val="windowText" lastClr="000000"/>
              </a:solidFill>
              <a:latin typeface="Myriad Pro" panose="020B0503030403020204"/>
            </a:rPr>
            <a:t>Las ordenes de producción son dadas de forma oral o escrita, de tal forma que no son calculados los costos de operación, formándose así inconvenientes y desconocimiento de los costos que implica la producción</a:t>
          </a:r>
        </a:p>
      </dsp:txBody>
      <dsp:txXfrm>
        <a:off x="2717342" y="1004958"/>
        <a:ext cx="3331828" cy="3331828"/>
      </dsp:txXfrm>
    </dsp:sp>
    <dsp:sp modelId="{1B9B278F-2ECC-4513-8DE4-54FE6639BD86}">
      <dsp:nvSpPr>
        <dsp:cNvPr id="0" name=""/>
        <dsp:cNvSpPr/>
      </dsp:nvSpPr>
      <dsp:spPr>
        <a:xfrm>
          <a:off x="6513439" y="899410"/>
          <a:ext cx="3692316" cy="3692316"/>
        </a:xfrm>
        <a:prstGeom prst="roundRect">
          <a:avLst/>
        </a:prstGeom>
        <a:solidFill>
          <a:srgbClr val="CC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a:solidFill>
                <a:sysClr val="windowText" lastClr="000000"/>
              </a:solidFill>
              <a:latin typeface="Myriad Pro" panose="020B0503030403020204"/>
            </a:rPr>
            <a:t>Control de proceso</a:t>
          </a:r>
          <a:r>
            <a:rPr lang="es-CO" sz="1800" kern="1200">
              <a:solidFill>
                <a:sysClr val="windowText" lastClr="000000"/>
              </a:solidFill>
              <a:latin typeface="Myriad Pro" panose="020B0503030403020204"/>
            </a:rPr>
            <a:t>s </a:t>
          </a:r>
        </a:p>
        <a:p>
          <a:pPr marL="0" lvl="0" indent="0" algn="ctr" defTabSz="800100">
            <a:lnSpc>
              <a:spcPct val="90000"/>
            </a:lnSpc>
            <a:spcBef>
              <a:spcPct val="0"/>
            </a:spcBef>
            <a:spcAft>
              <a:spcPct val="35000"/>
            </a:spcAft>
            <a:buNone/>
          </a:pPr>
          <a:r>
            <a:rPr lang="es-CO" sz="1800" kern="1200">
              <a:solidFill>
                <a:sysClr val="windowText" lastClr="000000"/>
              </a:solidFill>
              <a:latin typeface="Myriad Pro" panose="020B0503030403020204"/>
            </a:rPr>
            <a:t>No existe un control, a pesar de que la empresa cuenta con una persona encargada de supervisar los procesos, esta no lleva un control de los procesos de mamera escrita, no cuentan con formatos para ello, de tal forma que la información conocida de los procesos no está documentada. </a:t>
          </a:r>
        </a:p>
      </dsp:txBody>
      <dsp:txXfrm>
        <a:off x="6693683" y="1079654"/>
        <a:ext cx="3331828" cy="3331828"/>
      </dsp:txXfrm>
    </dsp:sp>
    <dsp:sp modelId="{3B2823EB-F994-418F-8061-472FEB7EB647}">
      <dsp:nvSpPr>
        <dsp:cNvPr id="0" name=""/>
        <dsp:cNvSpPr/>
      </dsp:nvSpPr>
      <dsp:spPr>
        <a:xfrm>
          <a:off x="2537098" y="4875750"/>
          <a:ext cx="3692316" cy="3692316"/>
        </a:xfrm>
        <a:prstGeom prst="round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a:solidFill>
                <a:sysClr val="windowText" lastClr="000000"/>
              </a:solidFill>
              <a:latin typeface="Myriad Pro" panose="020B0503030403020204"/>
            </a:rPr>
            <a:t>Relación entre ventas y el plan de operaciones</a:t>
          </a:r>
        </a:p>
        <a:p>
          <a:pPr marL="0" lvl="0" indent="0" algn="ctr" defTabSz="800100">
            <a:lnSpc>
              <a:spcPct val="90000"/>
            </a:lnSpc>
            <a:spcBef>
              <a:spcPct val="0"/>
            </a:spcBef>
            <a:spcAft>
              <a:spcPct val="35000"/>
            </a:spcAft>
            <a:buNone/>
          </a:pPr>
          <a:r>
            <a:rPr lang="es-CO" sz="1800" kern="1200">
              <a:solidFill>
                <a:sysClr val="windowText" lastClr="000000"/>
              </a:solidFill>
              <a:latin typeface="Myriad Pro" panose="020B0503030403020204"/>
            </a:rPr>
            <a:t>Juega un papel determinante en la capacidad de producción, puesto que la empresa no cuenta con un plan de ventas, de tal forma que sus pedidos se relacionan directamente con las necesidades de sus clientes.</a:t>
          </a:r>
        </a:p>
      </dsp:txBody>
      <dsp:txXfrm>
        <a:off x="2717342" y="5055994"/>
        <a:ext cx="3331828" cy="3331828"/>
      </dsp:txXfrm>
    </dsp:sp>
    <dsp:sp modelId="{0825F76A-C2C4-45C3-9475-D98C20D5267C}">
      <dsp:nvSpPr>
        <dsp:cNvPr id="0" name=""/>
        <dsp:cNvSpPr/>
      </dsp:nvSpPr>
      <dsp:spPr>
        <a:xfrm>
          <a:off x="6513439" y="4875750"/>
          <a:ext cx="3692316" cy="3692316"/>
        </a:xfrm>
        <a:prstGeom prst="roundRect">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a:solidFill>
                <a:sysClr val="windowText" lastClr="000000"/>
              </a:solidFill>
              <a:latin typeface="Myriad Pro" panose="020B0503030403020204"/>
            </a:rPr>
            <a:t>Plan de operaciones y capacidad</a:t>
          </a:r>
        </a:p>
        <a:p>
          <a:pPr marL="0" lvl="0" indent="0" algn="ctr" defTabSz="800100">
            <a:lnSpc>
              <a:spcPct val="90000"/>
            </a:lnSpc>
            <a:spcBef>
              <a:spcPct val="0"/>
            </a:spcBef>
            <a:spcAft>
              <a:spcPct val="35000"/>
            </a:spcAft>
            <a:buNone/>
          </a:pPr>
          <a:r>
            <a:rPr lang="es-CO" sz="1800" b="0" kern="1200">
              <a:solidFill>
                <a:sysClr val="windowText" lastClr="000000"/>
              </a:solidFill>
              <a:latin typeface="Myriad Pro" panose="020B0503030403020204"/>
            </a:rPr>
            <a:t>La empresa no contaba con una distribución que permitiera maximizar los tiempos entre sección y sección</a:t>
          </a:r>
        </a:p>
        <a:p>
          <a:pPr marL="0" lvl="0" indent="0" algn="ctr" defTabSz="800100">
            <a:lnSpc>
              <a:spcPct val="90000"/>
            </a:lnSpc>
            <a:spcBef>
              <a:spcPct val="0"/>
            </a:spcBef>
            <a:spcAft>
              <a:spcPct val="35000"/>
            </a:spcAft>
            <a:buNone/>
          </a:pPr>
          <a:endParaRPr lang="es-CO" sz="1800" b="1" kern="1200">
            <a:solidFill>
              <a:sysClr val="windowText" lastClr="000000"/>
            </a:solidFill>
            <a:latin typeface="Myriad Pro" panose="020B0503030403020204"/>
          </a:endParaRPr>
        </a:p>
      </dsp:txBody>
      <dsp:txXfrm>
        <a:off x="6693683" y="5055994"/>
        <a:ext cx="3331828" cy="333182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12/10/2021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12/10/2021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12/10/2021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12/10/2021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12/10/2021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emf"/><Relationship Id="rId9" Type="http://schemas.openxmlformats.org/officeDocument/2006/relationships/image" Target="../media/image8.jp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95410"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3100" y="13938367"/>
            <a:ext cx="32394144" cy="29557637"/>
          </a:xfrm>
          <a:prstGeom prst="rect">
            <a:avLst/>
          </a:prstGeom>
        </p:spPr>
      </p:pic>
      <p:sp>
        <p:nvSpPr>
          <p:cNvPr id="11" name="Rectángulo 10"/>
          <p:cNvSpPr/>
          <p:nvPr/>
        </p:nvSpPr>
        <p:spPr>
          <a:xfrm>
            <a:off x="816502" y="9887390"/>
            <a:ext cx="30754941" cy="535189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813634" y="9887390"/>
            <a:ext cx="30392051" cy="5247590"/>
          </a:xfrm>
          <a:prstGeom prst="rect">
            <a:avLst/>
          </a:prstGeom>
          <a:noFill/>
        </p:spPr>
        <p:txBody>
          <a:bodyPr wrap="square" rtlCol="0">
            <a:spAutoFit/>
          </a:bodyPr>
          <a:lstStyle/>
          <a:p>
            <a:pPr algn="just"/>
            <a:endParaRPr lang="es-MX" sz="4000" b="1" dirty="0">
              <a:latin typeface="Helvetica" panose="020B0604020202020204" pitchFamily="34" charset="0"/>
              <a:cs typeface="Helvetica" panose="020B0604020202020204" pitchFamily="34" charset="0"/>
            </a:endParaRPr>
          </a:p>
          <a:p>
            <a:pPr algn="just"/>
            <a:r>
              <a:rPr lang="es-MX" sz="4000" b="1" dirty="0">
                <a:latin typeface="Helvetica" panose="020B0604020202020204" pitchFamily="34" charset="0"/>
                <a:cs typeface="Helvetica" panose="020B0604020202020204" pitchFamily="34" charset="0"/>
              </a:rPr>
              <a:t>Resumen: </a:t>
            </a:r>
            <a:r>
              <a:rPr lang="es-MX" sz="3500" dirty="0">
                <a:latin typeface="Helvetica" panose="020B0604020202020204" pitchFamily="34" charset="0"/>
                <a:cs typeface="Helvetica" panose="020B0604020202020204" pitchFamily="34" charset="0"/>
              </a:rPr>
              <a:t>Luis Villanueva, propietario de la empresa Mueblería Villanueva Ltda., la cual se encontraba ubicada en el barrio Las Moras, Barranquilla, Colombia, requería resolver un problema asociado con la capacidad de producción que afectaba los ingresos y tiempos de entrega de los pedidos. El propietario, señalaba que con el tiempo se había hecho notorio la demora en el proceso de producción y el reto que enfrentaban cada que debían cumplir con pedidos superiores a la capacidad de producción máxima establecida. Sumado a esto, la crisis económica consecuencia del Covid-19 afectó los procesos de producción y entrega de pedidos, así como las previsiones de facturación de la empresa. Ante esto, Villanueva se preguntaba ¿Cómo mejorar la capacidad de producción de la empresa?</a:t>
            </a:r>
          </a:p>
          <a:p>
            <a:pPr algn="just"/>
            <a:endParaRPr lang="es-MX" sz="4000" b="1" dirty="0">
              <a:latin typeface="Helvetica" panose="020B0604020202020204" pitchFamily="34" charset="0"/>
              <a:cs typeface="Helvetica" panose="020B0604020202020204" pitchFamily="34" charset="0"/>
            </a:endParaRPr>
          </a:p>
          <a:p>
            <a:r>
              <a:rPr lang="es-MX" sz="4000" b="1" dirty="0">
                <a:latin typeface="Helvetica" panose="020B0604020202020204" pitchFamily="34" charset="0"/>
                <a:cs typeface="Helvetica" panose="020B0604020202020204" pitchFamily="34" charset="0"/>
              </a:rPr>
              <a:t>Palabras clave: </a:t>
            </a:r>
            <a:r>
              <a:rPr lang="es-MX" sz="3500" dirty="0">
                <a:latin typeface="Helvetica" panose="020B0604020202020204" pitchFamily="34" charset="0"/>
                <a:cs typeface="Helvetica" panose="020B0604020202020204" pitchFamily="34" charset="0"/>
              </a:rPr>
              <a:t>Capacidad de producción, fábricas de muebles de madera, Covid-19</a:t>
            </a:r>
            <a:endParaRPr lang="es-MX" sz="3500" dirty="0">
              <a:latin typeface="Myriad Pro" panose="020B0503030403020204" pitchFamily="34" charset="0"/>
              <a:cs typeface="Arial" panose="020B0604020202020204" pitchFamily="34" charset="0"/>
            </a:endParaRPr>
          </a:p>
        </p:txBody>
      </p:sp>
      <p:sp>
        <p:nvSpPr>
          <p:cNvPr id="13" name="Rectángulo 12"/>
          <p:cNvSpPr/>
          <p:nvPr/>
        </p:nvSpPr>
        <p:spPr>
          <a:xfrm>
            <a:off x="544333" y="16599930"/>
            <a:ext cx="15422832" cy="13000156"/>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6522841" y="16570910"/>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20CF7E8-C044-4BC5-9C6B-CEFB6DC6D2BD}"/>
              </a:ext>
            </a:extLst>
          </p:cNvPr>
          <p:cNvSpPr txBox="1"/>
          <p:nvPr/>
        </p:nvSpPr>
        <p:spPr>
          <a:xfrm>
            <a:off x="736745" y="16652223"/>
            <a:ext cx="15135775" cy="13814038"/>
          </a:xfrm>
          <a:prstGeom prst="rect">
            <a:avLst/>
          </a:prstGeom>
          <a:noFill/>
        </p:spPr>
        <p:txBody>
          <a:bodyPr wrap="square" rtlCol="0">
            <a:spAutoFit/>
          </a:bodyPr>
          <a:lstStyle/>
          <a:p>
            <a:pPr marL="1143000" indent="-1143000">
              <a:buAutoNum type="romanUcPeriod"/>
            </a:pPr>
            <a:r>
              <a:rPr lang="es-MX" sz="6000" b="1" dirty="0">
                <a:latin typeface="Helvetica" panose="020B0604020202020204" pitchFamily="34" charset="0"/>
                <a:cs typeface="Helvetica" panose="020B0604020202020204" pitchFamily="34" charset="0"/>
              </a:rPr>
              <a:t>Introducción </a:t>
            </a:r>
          </a:p>
          <a:p>
            <a:pPr algn="just">
              <a:lnSpc>
                <a:spcPts val="5000"/>
              </a:lnSpc>
            </a:pPr>
            <a:r>
              <a:rPr lang="es-MX" sz="3500" dirty="0">
                <a:latin typeface="Myriad Pro" panose="020B0503030403020204" pitchFamily="34" charset="0"/>
              </a:rPr>
              <a:t>Mueblería Villanueva Ltda. fabrica y comercializa toda clase de muebles para el hogar. La empresa inició en el año 2006, cuando Luis Villanueva decidió emprender en el sector de muebles, ya que desde muy joven atendió el negocio familiar y se fue familiarizando cada vez más con las maquinarias, equipos, maderas, pinturas y demás materiales empleados en la fabricación de muebles. </a:t>
            </a:r>
          </a:p>
          <a:p>
            <a:pPr algn="just">
              <a:lnSpc>
                <a:spcPts val="5000"/>
              </a:lnSpc>
            </a:pPr>
            <a:r>
              <a:rPr lang="es-MX" sz="3500" dirty="0">
                <a:latin typeface="Myriad Pro" panose="020B0503030403020204" pitchFamily="34" charset="0"/>
              </a:rPr>
              <a:t>La mueblería se estableció como proveedor de una empresa reconocida en la ciudad, lo cual representó grandes retos puesto que no contaban con las maquinarias suficientes para suplir la producción solicitada. Cada día y con el pasar de los años, la empresa fue dándose a conocer en el mercado de los muebles de madera, de tal forma que su producción incrementó y los problemas en su interior también, puesto que la distribución de la planta no facilitaba el proceso de producción, sino que dificultaba los tiempos de entrega entre sección y sección, además, la maquinaria de la empresa en algunos casos era obsoleta, artesanal o manual, lo cual a su vez también ocasionaba demoras en los tiempos de fabricación, provocando así que la fabricación de un producto demorara más del tiempo establecido. </a:t>
            </a:r>
          </a:p>
          <a:p>
            <a:pPr algn="just">
              <a:lnSpc>
                <a:spcPts val="5000"/>
              </a:lnSpc>
            </a:pPr>
            <a:endParaRPr lang="es-MX" sz="40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endParaRPr lang="es-MX" sz="4000" dirty="0">
              <a:latin typeface="Helvetica" panose="020B0604020202020204" pitchFamily="34" charset="0"/>
              <a:cs typeface="Helvetica" panose="020B0604020202020204" pitchFamily="34" charset="0"/>
            </a:endParaRPr>
          </a:p>
        </p:txBody>
      </p:sp>
      <p:sp>
        <p:nvSpPr>
          <p:cNvPr id="17" name="Rectángulo 16"/>
          <p:cNvSpPr/>
          <p:nvPr/>
        </p:nvSpPr>
        <p:spPr>
          <a:xfrm>
            <a:off x="606010" y="29825060"/>
            <a:ext cx="15422832" cy="878838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16522841" y="30841400"/>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2BEC5EA-8352-44C6-BB4B-6FA614DB4BDC}"/>
              </a:ext>
            </a:extLst>
          </p:cNvPr>
          <p:cNvSpPr txBox="1"/>
          <p:nvPr/>
        </p:nvSpPr>
        <p:spPr>
          <a:xfrm>
            <a:off x="864519" y="29825060"/>
            <a:ext cx="14550598" cy="10589566"/>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r>
              <a:rPr lang="es-MX" sz="3500" dirty="0">
                <a:latin typeface="Helvetica" panose="020B0604020202020204" pitchFamily="34" charset="0"/>
                <a:cs typeface="Helvetica" panose="020B0604020202020204" pitchFamily="34" charset="0"/>
              </a:rPr>
              <a:t>La metodología para el desarrollo del caso de estudio es de tipo descriptiva que consintió en identificar aspectos que permitieron potencializar el pensamiento gerencial y productivo de la microempresa.  </a:t>
            </a:r>
          </a:p>
          <a:p>
            <a:pPr algn="just">
              <a:lnSpc>
                <a:spcPts val="5000"/>
              </a:lnSpc>
            </a:pPr>
            <a:r>
              <a:rPr lang="es-MX" sz="3500" dirty="0">
                <a:latin typeface="Helvetica" panose="020B0604020202020204" pitchFamily="34" charset="0"/>
                <a:cs typeface="Helvetica" panose="020B0604020202020204" pitchFamily="34" charset="0"/>
              </a:rPr>
              <a:t>El método empleado en los estudios de casos, parte de un objeto real, que puede ser observado empíricamente por otro investigador. Giménez (2012) manifiesta que los estudios de casos hacen parte de las ciencias sociales, las definiciones son construidas, y ninguna de ellas puede ser “más verdadera” que otras.  Como técnicas para el análisis, se utilizó la entrevista directa lo que permitió identificar particularidades de la realidad de la microempresa Mueblería Villanueva Ltda. Finalmente, para la construcción de este caso de enseñanza se implementa la técnica del Tecnológico y de Estudios Superiores de Monterrey que permite al investigador analizar, conocer y valorar actividades de intención de una problemática de la realidad empresarial.</a:t>
            </a: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72706" y="16713384"/>
            <a:ext cx="15180184" cy="417755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a:p>
            <a:pPr algn="just">
              <a:lnSpc>
                <a:spcPts val="5000"/>
              </a:lnSpc>
            </a:pPr>
            <a:r>
              <a:rPr lang="es-MX" sz="3500" dirty="0">
                <a:latin typeface="Myriad Pro" panose="020B0503030403020204" pitchFamily="34" charset="0"/>
                <a:cs typeface="Arial" panose="020B0604020202020204" pitchFamily="34" charset="0"/>
              </a:rPr>
              <a:t>A continuación se presentan los resultados obtenidos de la entrevista a Mueblería Villanueva Ltda.  </a:t>
            </a:r>
          </a:p>
          <a:p>
            <a:pPr algn="just">
              <a:lnSpc>
                <a:spcPts val="5000"/>
              </a:lnSpc>
            </a:pPr>
            <a:endParaRPr lang="es-MX" sz="3500" dirty="0">
              <a:latin typeface="Myriad Pro" panose="020B0503030403020204" pitchFamily="34" charset="0"/>
              <a:cs typeface="Arial"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a:p>
            <a:pPr marL="228600" indent="-742950" algn="just">
              <a:lnSpc>
                <a:spcPts val="5000"/>
              </a:lnSpc>
              <a:buFont typeface="+mj-lt"/>
              <a:buAutoNum type="alphaLcPeriod"/>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6528205" y="30841400"/>
            <a:ext cx="15006564" cy="9292608"/>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 </a:t>
            </a:r>
          </a:p>
          <a:p>
            <a:pPr algn="just">
              <a:lnSpc>
                <a:spcPts val="5000"/>
              </a:lnSpc>
            </a:pPr>
            <a:r>
              <a:rPr lang="es-MX" sz="3500" dirty="0">
                <a:latin typeface="Myriad Pro" panose="020B0503030403020204" pitchFamily="34" charset="0"/>
                <a:cs typeface="Arial" panose="020B0604020202020204" pitchFamily="34" charset="0"/>
              </a:rPr>
              <a:t>Ante la pandemia Covid-19, en la ciudad de Barranquilla, se tomaron algunas medidas en las que fue necesario el aislamiento preventivo. Fueron detenidas las operaciones en varios sectores de la economía, incluido el sector de muebles de madera, con el que además se buscaba disminuir el riesgo de contagio por la exposición a químicos, partículas y polvillos que propiciaban síntomas de gripe y la empresa Mueblería Villanueva Ltda. no fue la excepción.  Por lo anterior, el señor Luis Villanueva tuvo que tomar la decisión de cerrar la planta por el tiempo indicado por el gobierno nacional. Lo cual representó graves consecuencias, dado que la empresa se encontraba fabricando los muebles de sala solicitados por la empresa en la que eran proveedores y productos que debían terminar y entregar a otros clientes, viéndose así Luis Villanueva obligado a solicitar prorrogas en la entrega de los productos</a:t>
            </a:r>
            <a:endParaRPr lang="es-ES_tradnl" sz="3500" dirty="0">
              <a:latin typeface="Myriad Pro" panose="020B0503030403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4"/>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1243205" y="6449931"/>
            <a:ext cx="32025432" cy="3447098"/>
          </a:xfrm>
          <a:prstGeom prst="rect">
            <a:avLst/>
          </a:prstGeom>
          <a:noFill/>
          <a:ln w="9525">
            <a:noFill/>
            <a:miter lim="800000"/>
            <a:headEnd/>
            <a:tailEnd/>
          </a:ln>
        </p:spPr>
        <p:txBody>
          <a:bodyPr wrap="square">
            <a:spAutoFit/>
          </a:bodyPr>
          <a:lstStyle/>
          <a:p>
            <a:r>
              <a:rPr lang="es-MX" sz="6000" b="1" dirty="0">
                <a:solidFill>
                  <a:schemeClr val="bg1"/>
                </a:solidFill>
                <a:latin typeface="Myriad Pro" panose="020B0503030403020204" pitchFamily="34" charset="0"/>
                <a:cs typeface="Arial" panose="020B0604020202020204" pitchFamily="34" charset="0"/>
              </a:rPr>
              <a:t>Influencia del COVID 19 en la capacidad de producción en fábricas de muebles de madera </a:t>
            </a:r>
          </a:p>
          <a:p>
            <a:r>
              <a:rPr lang="es-MX" sz="5000" b="1" dirty="0">
                <a:solidFill>
                  <a:schemeClr val="bg1"/>
                </a:solidFill>
                <a:latin typeface="Myriad Pro" panose="020B0503030403020204" pitchFamily="34" charset="0"/>
                <a:cs typeface="Arial" panose="020B0604020202020204" pitchFamily="34" charset="0"/>
              </a:rPr>
              <a:t>Autores: Ana Blanco Ariza, Adriana Cáceres Martelo, Ana Palacio Flórez</a:t>
            </a:r>
            <a:endParaRPr lang="en-GB" sz="5000" dirty="0">
              <a:solidFill>
                <a:schemeClr val="bg1"/>
              </a:solidFill>
              <a:latin typeface="Arial" panose="020B0604020202020204" pitchFamily="34" charset="0"/>
              <a:cs typeface="Arial" panose="020B0604020202020204" pitchFamily="34" charset="0"/>
            </a:endParaRPr>
          </a:p>
          <a:p>
            <a:endParaRPr lang="en-US" sz="4800" b="1" dirty="0">
              <a:latin typeface="Myriad Pro" panose="020B0503030403020204" pitchFamily="34" charset="0"/>
              <a:cs typeface="Arial" panose="020B0604020202020204" pitchFamily="34" charset="0"/>
            </a:endParaRPr>
          </a:p>
        </p:txBody>
      </p:sp>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graphicFrame>
        <p:nvGraphicFramePr>
          <p:cNvPr id="27" name="Diagrama 26">
            <a:extLst>
              <a:ext uri="{FF2B5EF4-FFF2-40B4-BE49-F238E27FC236}">
                <a16:creationId xmlns:a16="http://schemas.microsoft.com/office/drawing/2014/main" id="{DF525FFA-73CB-4245-8BA5-4D536E852069}"/>
              </a:ext>
            </a:extLst>
          </p:cNvPr>
          <p:cNvGraphicFramePr/>
          <p:nvPr>
            <p:extLst>
              <p:ext uri="{D42A27DB-BD31-4B8C-83A1-F6EECF244321}">
                <p14:modId xmlns:p14="http://schemas.microsoft.com/office/powerpoint/2010/main" val="343741431"/>
              </p:ext>
            </p:extLst>
          </p:nvPr>
        </p:nvGraphicFramePr>
        <p:xfrm>
          <a:off x="17862830" y="19650881"/>
          <a:ext cx="12742854" cy="94674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934</Words>
  <Application>Microsoft Office PowerPoint</Application>
  <PresentationFormat>Personalizado</PresentationFormat>
  <Paragraphs>31</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Helvetica</vt:lpstr>
      <vt:lpstr>Myriad Pro</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Ana K</cp:lastModifiedBy>
  <cp:revision>40</cp:revision>
  <dcterms:created xsi:type="dcterms:W3CDTF">2018-09-25T16:14:04Z</dcterms:created>
  <dcterms:modified xsi:type="dcterms:W3CDTF">2021-10-12T23:46:24Z</dcterms:modified>
</cp:coreProperties>
</file>