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78" r:id="rId5"/>
    <p:sldId id="263" r:id="rId6"/>
    <p:sldId id="281" r:id="rId7"/>
    <p:sldId id="264" r:id="rId8"/>
    <p:sldId id="274" r:id="rId9"/>
    <p:sldId id="275" r:id="rId10"/>
    <p:sldId id="265" r:id="rId11"/>
    <p:sldId id="270" r:id="rId12"/>
    <p:sldId id="266" r:id="rId13"/>
    <p:sldId id="279" r:id="rId14"/>
    <p:sldId id="280" r:id="rId15"/>
    <p:sldId id="259"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68" d="100"/>
          <a:sy n="68" d="100"/>
        </p:scale>
        <p:origin x="10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redalyc.org/pdf/557/55750078008.pdf" TargetMode="External"/><Relationship Id="rId5" Type="http://schemas.openxmlformats.org/officeDocument/2006/relationships/hyperlink" Target="https://www.coneval.org.mx/coordinacion/entidades/Documents/Informes_de_pobreza_y_evaluacion_2020_Documentos/Informe_Queretaro_2020.pdf"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nbv.gob.mx/Inclusi%C3%B3n/Documents/Reportes%20de%20IF/Reporte%20de%20Inclusion%20Financiera%209.pdf" TargetMode="External"/><Relationship Id="rId5" Type="http://schemas.openxmlformats.org/officeDocument/2006/relationships/hyperlink" Target="http://www.scielo.org.bo/pdf/rp/n41/n41_a06.pdf"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redalyc.org/journal/4560/456054552001/html/#redalyc_456054552001_ref22" TargetMode="External"/><Relationship Id="rId5" Type="http://schemas.openxmlformats.org/officeDocument/2006/relationships/hyperlink" Target="https://elibro.net/es/ereader/bibliouaq/79567?page=15"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954107"/>
          </a:xfrm>
          <a:prstGeom prst="rect">
            <a:avLst/>
          </a:prstGeom>
          <a:noFill/>
        </p:spPr>
        <p:txBody>
          <a:bodyPr wrap="square" rtlCol="0">
            <a:spAutoFit/>
          </a:bodyPr>
          <a:lstStyle/>
          <a:p>
            <a:pPr algn="ct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LA EDUCACIÓN FINANCIERA PARA NIÑOS, JÓVENES Y ADULTOS DE LA COMUNIDAD SANTIAGO MEXQUITITLÁN</a:t>
            </a:r>
            <a:endParaRPr lang="es-MX" sz="28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MARÍA DE LOURDES LARA ALCANTAR</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DRA. JOSEFINA MORGAN BELTRÁN </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Administración con área terminal en finanzas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6504969" y="1509516"/>
            <a:ext cx="5283127" cy="1077218"/>
          </a:xfrm>
          <a:prstGeom prst="rect">
            <a:avLst/>
          </a:prstGeom>
          <a:noFill/>
        </p:spPr>
        <p:txBody>
          <a:bodyPr wrap="square" rtlCol="0">
            <a:spAutoFit/>
          </a:bodyPr>
          <a:lstStyle/>
          <a:p>
            <a:pPr algn="ctr"/>
            <a:r>
              <a:rPr lang="es-MX" sz="3200" b="1" i="1" dirty="0"/>
              <a:t>Pregunta principal de investigación</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CuadroTexto 14">
            <a:extLst>
              <a:ext uri="{FF2B5EF4-FFF2-40B4-BE49-F238E27FC236}">
                <a16:creationId xmlns:a16="http://schemas.microsoft.com/office/drawing/2014/main" id="{925F32E7-38A4-4C84-BC6E-491EEF72FE45}"/>
              </a:ext>
            </a:extLst>
          </p:cNvPr>
          <p:cNvSpPr txBox="1"/>
          <p:nvPr/>
        </p:nvSpPr>
        <p:spPr>
          <a:xfrm>
            <a:off x="6504968" y="2716995"/>
            <a:ext cx="5283127" cy="3108543"/>
          </a:xfrm>
          <a:prstGeom prst="rect">
            <a:avLst/>
          </a:prstGeom>
          <a:noFill/>
        </p:spPr>
        <p:txBody>
          <a:bodyPr wrap="square">
            <a:spAutoFit/>
          </a:bodyPr>
          <a:lstStyle/>
          <a:p>
            <a:pPr algn="just"/>
            <a:r>
              <a:rPr lang="es-MX" sz="2800" dirty="0"/>
              <a:t>¿Qué relación tiene el nivel de Educación de las personas de la comunidad de Santiago </a:t>
            </a:r>
            <a:r>
              <a:rPr lang="es-MX" sz="2800" dirty="0" err="1"/>
              <a:t>Mexquititlán</a:t>
            </a:r>
            <a:r>
              <a:rPr lang="es-MX" sz="2800" dirty="0"/>
              <a:t> en relación al presupuesto personal, crédito, ahorro e inversión?</a:t>
            </a:r>
          </a:p>
          <a:p>
            <a:pPr algn="just"/>
            <a:endParaRPr lang="es-MX" sz="2800" dirty="0"/>
          </a:p>
        </p:txBody>
      </p:sp>
      <p:sp>
        <p:nvSpPr>
          <p:cNvPr id="20" name="Rectángulo 19">
            <a:extLst>
              <a:ext uri="{FF2B5EF4-FFF2-40B4-BE49-F238E27FC236}">
                <a16:creationId xmlns:a16="http://schemas.microsoft.com/office/drawing/2014/main" id="{6412A43B-7135-4C36-BC6F-81155B28C44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23" name="CuadroTexto 22">
            <a:extLst>
              <a:ext uri="{FF2B5EF4-FFF2-40B4-BE49-F238E27FC236}">
                <a16:creationId xmlns:a16="http://schemas.microsoft.com/office/drawing/2014/main" id="{182051C1-10BB-4F60-A313-EA899B4E2895}"/>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pic>
        <p:nvPicPr>
          <p:cNvPr id="2050" name="Picture 2" descr="Por qué la educación financiera es tu mejor inversión | Respaldo Financiero">
            <a:extLst>
              <a:ext uri="{FF2B5EF4-FFF2-40B4-BE49-F238E27FC236}">
                <a16:creationId xmlns:a16="http://schemas.microsoft.com/office/drawing/2014/main" id="{EE740F21-6ABE-48F4-822A-2D64D8814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1" y="1253016"/>
            <a:ext cx="6188152" cy="517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0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s 10 claves de la educación financiera que necesitas conocer">
            <a:extLst>
              <a:ext uri="{FF2B5EF4-FFF2-40B4-BE49-F238E27FC236}">
                <a16:creationId xmlns:a16="http://schemas.microsoft.com/office/drawing/2014/main" id="{BB1C3680-9651-413F-99BC-6CB68C34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732" y="1270383"/>
            <a:ext cx="6810015" cy="51978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4"/>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516895"/>
            <a:ext cx="5038923" cy="584775"/>
          </a:xfrm>
          <a:prstGeom prst="rect">
            <a:avLst/>
          </a:prstGeom>
          <a:noFill/>
        </p:spPr>
        <p:txBody>
          <a:bodyPr wrap="square" rtlCol="0">
            <a:spAutoFit/>
          </a:bodyPr>
          <a:lstStyle/>
          <a:p>
            <a:pPr algn="ctr"/>
            <a:r>
              <a:rPr lang="es-MX" sz="3200" b="1" i="1" dirty="0"/>
              <a:t>Resultados esperados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5"/>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E97629CC-4901-4277-ADCB-569E474A0A14}"/>
              </a:ext>
            </a:extLst>
          </p:cNvPr>
          <p:cNvSpPr txBox="1"/>
          <p:nvPr/>
        </p:nvSpPr>
        <p:spPr>
          <a:xfrm>
            <a:off x="446894" y="2301478"/>
            <a:ext cx="4695307" cy="3416320"/>
          </a:xfrm>
          <a:prstGeom prst="rect">
            <a:avLst/>
          </a:prstGeom>
          <a:noFill/>
        </p:spPr>
        <p:txBody>
          <a:bodyPr wrap="square">
            <a:spAutoFit/>
          </a:bodyPr>
          <a:lstStyle/>
          <a:p>
            <a:pPr algn="just"/>
            <a:r>
              <a:rPr lang="es-MX" sz="2400" dirty="0"/>
              <a:t>A través de la aplicación de las encuestas, se pretende reconocer el nivel de educación financiera que contienen las personas de la comunidad, en relación a cómo repercute en la toma de decisiones que se relaciona con el manejo del recurso económico de los habitantes de la comunidad.</a:t>
            </a:r>
          </a:p>
        </p:txBody>
      </p:sp>
      <p:sp>
        <p:nvSpPr>
          <p:cNvPr id="15" name="Rectángulo 14">
            <a:extLst>
              <a:ext uri="{FF2B5EF4-FFF2-40B4-BE49-F238E27FC236}">
                <a16:creationId xmlns:a16="http://schemas.microsoft.com/office/drawing/2014/main" id="{5FB278E3-0ED0-461C-B5B9-BA4D2793D62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E12EAAA2-9EE2-4B4F-BF84-23A9F793FC0B}"/>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Tree>
    <p:extLst>
      <p:ext uri="{BB962C8B-B14F-4D97-AF65-F5344CB8AC3E}">
        <p14:creationId xmlns:p14="http://schemas.microsoft.com/office/powerpoint/2010/main" val="345727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Referencias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21E643DC-6078-49EB-99CD-CBFC19322434}"/>
              </a:ext>
            </a:extLst>
          </p:cNvPr>
          <p:cNvSpPr txBox="1"/>
          <p:nvPr/>
        </p:nvSpPr>
        <p:spPr>
          <a:xfrm>
            <a:off x="759655" y="2512831"/>
            <a:ext cx="10550770" cy="3139321"/>
          </a:xfrm>
          <a:prstGeom prst="rect">
            <a:avLst/>
          </a:prstGeom>
          <a:noFill/>
        </p:spPr>
        <p:txBody>
          <a:bodyPr wrap="square">
            <a:spAutoFit/>
          </a:bodyPr>
          <a:lstStyle/>
          <a:p>
            <a:pPr algn="just"/>
            <a:r>
              <a:rPr lang="es-MX" dirty="0"/>
              <a:t>Informe de pobreza y evaluación 2020. Querétaro (2020). Consejo Nacional de Evaluación de la Política de Desarrollo Social, obtenido el 10 de octubre de 2021, desde </a:t>
            </a:r>
            <a:r>
              <a:rPr lang="es-MX" dirty="0">
                <a:hlinkClick r:id="rId5"/>
              </a:rPr>
              <a:t>https://www.coneval.org.mx/coordinacion/entidades/Documents/Informes_de_pobreza_y_evaluacion_2020_Documentos/Informe_Queretaro_2020.pdf</a:t>
            </a:r>
            <a:endParaRPr lang="es-MX" dirty="0"/>
          </a:p>
          <a:p>
            <a:pPr algn="just"/>
            <a:endParaRPr lang="es-MX" dirty="0"/>
          </a:p>
          <a:p>
            <a:pPr algn="just"/>
            <a:r>
              <a:rPr lang="es-MX" dirty="0" err="1"/>
              <a:t>Terven</a:t>
            </a:r>
            <a:r>
              <a:rPr lang="es-MX" dirty="0"/>
              <a:t>, A. (2017). Entre el reconocimiento de la diversidad cultural y los sistemas normativos de los </a:t>
            </a:r>
            <a:r>
              <a:rPr lang="es-MX" dirty="0" err="1"/>
              <a:t>ñäñho</a:t>
            </a:r>
            <a:r>
              <a:rPr lang="es-MX" dirty="0"/>
              <a:t> del sur del estado de Querétaro, México: una reflexión desde la perspectiva del Estado de derecho frente a la pluralidad jurídica. Boletín de Antropología Universidad de Antioquia, 32(53),124-141.[fecha de Consulta 01 de Octubre de 2021]. ISSN: 0120-2510. Disponible en: </a:t>
            </a:r>
          </a:p>
          <a:p>
            <a:pPr algn="just"/>
            <a:r>
              <a:rPr lang="es-MX" dirty="0">
                <a:hlinkClick r:id="rId6"/>
              </a:rPr>
              <a:t>https://www.redalyc.org/pdf/557/55750078008.pdf</a:t>
            </a:r>
            <a:endParaRPr lang="es-MX" dirty="0"/>
          </a:p>
          <a:p>
            <a:pPr algn="just"/>
            <a:endParaRPr lang="es-MX" dirty="0"/>
          </a:p>
        </p:txBody>
      </p:sp>
      <p:sp>
        <p:nvSpPr>
          <p:cNvPr id="15" name="Rectángulo 14">
            <a:extLst>
              <a:ext uri="{FF2B5EF4-FFF2-40B4-BE49-F238E27FC236}">
                <a16:creationId xmlns:a16="http://schemas.microsoft.com/office/drawing/2014/main" id="{2745CBB2-5A04-422A-BD86-DD3F89EDDBD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A1CF5E80-4462-4085-867B-DC94BACCD0AD}"/>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Tree>
    <p:extLst>
      <p:ext uri="{BB962C8B-B14F-4D97-AF65-F5344CB8AC3E}">
        <p14:creationId xmlns:p14="http://schemas.microsoft.com/office/powerpoint/2010/main" val="285277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Referencias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Rectángulo 14">
            <a:extLst>
              <a:ext uri="{FF2B5EF4-FFF2-40B4-BE49-F238E27FC236}">
                <a16:creationId xmlns:a16="http://schemas.microsoft.com/office/drawing/2014/main" id="{2745CBB2-5A04-422A-BD86-DD3F89EDDBD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A1CF5E80-4462-4085-867B-DC94BACCD0AD}"/>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
        <p:nvSpPr>
          <p:cNvPr id="20" name="CuadroTexto 19">
            <a:extLst>
              <a:ext uri="{FF2B5EF4-FFF2-40B4-BE49-F238E27FC236}">
                <a16:creationId xmlns:a16="http://schemas.microsoft.com/office/drawing/2014/main" id="{AAD5AC0B-DD8C-4A0C-B865-9F4A9623FDB2}"/>
              </a:ext>
            </a:extLst>
          </p:cNvPr>
          <p:cNvSpPr txBox="1"/>
          <p:nvPr/>
        </p:nvSpPr>
        <p:spPr>
          <a:xfrm>
            <a:off x="759655" y="2512831"/>
            <a:ext cx="10550770" cy="3693319"/>
          </a:xfrm>
          <a:prstGeom prst="rect">
            <a:avLst/>
          </a:prstGeom>
          <a:noFill/>
        </p:spPr>
        <p:txBody>
          <a:bodyPr wrap="square">
            <a:spAutoFit/>
          </a:bodyPr>
          <a:lstStyle/>
          <a:p>
            <a:pPr algn="just"/>
            <a:r>
              <a:rPr lang="es-MX" dirty="0"/>
              <a:t>Rivera, B. y Bernal, D. (2018). La importancia de la educación financiera en la toma de decisiones de endeudamiento. Estudio de una sucursal de “Mi Banco” en México. Perspectivas. Obtenido el 01 de octubre en; </a:t>
            </a:r>
            <a:r>
              <a:rPr lang="es-MX" dirty="0">
                <a:hlinkClick r:id="rId5"/>
              </a:rPr>
              <a:t>http://www.scielo.org.bo/pdf/rp/n41/n41_a06.pdf</a:t>
            </a:r>
            <a:endParaRPr lang="es-MX" dirty="0"/>
          </a:p>
          <a:p>
            <a:pPr algn="just"/>
            <a:endParaRPr lang="es-MX" dirty="0"/>
          </a:p>
          <a:p>
            <a:pPr algn="just"/>
            <a:endParaRPr lang="es-MX" dirty="0"/>
          </a:p>
          <a:p>
            <a:pPr algn="just"/>
            <a:r>
              <a:rPr lang="es-MX" dirty="0"/>
              <a:t>Reporte Nacional de Inclusión Financiera (2018). Consejo Nacional de Inclusión Financiera, obtenido el 01 de octubre de 2021, desde </a:t>
            </a:r>
            <a:r>
              <a:rPr lang="es-MX" dirty="0">
                <a:hlinkClick r:id="rId6"/>
              </a:rPr>
              <a:t>https://www.cnbv.gob.mx/Inclusi%C3%B3n/Documents/Reportes%20de%20IF/Reporte%20de%20Inclusion%20Financiera%209.pdf</a:t>
            </a:r>
            <a:endParaRPr lang="es-MX" dirty="0"/>
          </a:p>
          <a:p>
            <a:pPr algn="just"/>
            <a:endParaRPr lang="es-MX" dirty="0"/>
          </a:p>
          <a:p>
            <a:pPr algn="just"/>
            <a:endParaRPr lang="es-MX" dirty="0"/>
          </a:p>
          <a:p>
            <a:pPr algn="just"/>
            <a:endParaRPr lang="es-MX" dirty="0"/>
          </a:p>
          <a:p>
            <a:pPr algn="just"/>
            <a:endParaRPr lang="es-MX" dirty="0"/>
          </a:p>
        </p:txBody>
      </p:sp>
    </p:spTree>
    <p:extLst>
      <p:ext uri="{BB962C8B-B14F-4D97-AF65-F5344CB8AC3E}">
        <p14:creationId xmlns:p14="http://schemas.microsoft.com/office/powerpoint/2010/main" val="96380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Referencias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Rectángulo 14">
            <a:extLst>
              <a:ext uri="{FF2B5EF4-FFF2-40B4-BE49-F238E27FC236}">
                <a16:creationId xmlns:a16="http://schemas.microsoft.com/office/drawing/2014/main" id="{2745CBB2-5A04-422A-BD86-DD3F89EDDBD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A1CF5E80-4462-4085-867B-DC94BACCD0AD}"/>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
        <p:nvSpPr>
          <p:cNvPr id="20" name="CuadroTexto 19">
            <a:extLst>
              <a:ext uri="{FF2B5EF4-FFF2-40B4-BE49-F238E27FC236}">
                <a16:creationId xmlns:a16="http://schemas.microsoft.com/office/drawing/2014/main" id="{AAD5AC0B-DD8C-4A0C-B865-9F4A9623FDB2}"/>
              </a:ext>
            </a:extLst>
          </p:cNvPr>
          <p:cNvSpPr txBox="1"/>
          <p:nvPr/>
        </p:nvSpPr>
        <p:spPr>
          <a:xfrm>
            <a:off x="759655" y="2512831"/>
            <a:ext cx="10550770" cy="3139321"/>
          </a:xfrm>
          <a:prstGeom prst="rect">
            <a:avLst/>
          </a:prstGeom>
          <a:noFill/>
        </p:spPr>
        <p:txBody>
          <a:bodyPr wrap="square">
            <a:spAutoFit/>
          </a:bodyPr>
          <a:lstStyle/>
          <a:p>
            <a:pPr algn="just"/>
            <a:r>
              <a:rPr lang="es-MX" dirty="0"/>
              <a:t>Feijoo, R. (2016). Sistematización de iniciativas de educación financiera en el Perú, IEP; Proyecto Capital; IDRC-CDRI; Ford </a:t>
            </a:r>
            <a:r>
              <a:rPr lang="es-MX" dirty="0" err="1"/>
              <a:t>Foundation</a:t>
            </a:r>
            <a:r>
              <a:rPr lang="es-MX" dirty="0"/>
              <a:t>, 2016. (Miscelanea,39) </a:t>
            </a:r>
          </a:p>
          <a:p>
            <a:pPr algn="just"/>
            <a:r>
              <a:rPr lang="es-MX" dirty="0">
                <a:hlinkClick r:id="rId5"/>
              </a:rPr>
              <a:t>https://elibro.net/es/ereader/bibliouaq/79567?page=15</a:t>
            </a:r>
            <a:endParaRPr lang="es-MX" dirty="0"/>
          </a:p>
          <a:p>
            <a:pPr algn="just"/>
            <a:endParaRPr lang="es-MX" dirty="0"/>
          </a:p>
          <a:p>
            <a:pPr algn="just"/>
            <a:r>
              <a:rPr lang="es-MX" dirty="0"/>
              <a:t>López, C., Ríos, M. y Fernando, C. (2018), Competencia, inclusión y desarrollo del sistema financiero en México. Instituto Politécnico Nacional, obtenido el 02 de octubre del 2021, en </a:t>
            </a:r>
            <a:r>
              <a:rPr lang="es-MX" dirty="0">
                <a:hlinkClick r:id="rId6"/>
              </a:rPr>
              <a:t>https://www.redalyc.org/journal/4560/456054552001/html/#redalyc_456054552001_ref22</a:t>
            </a:r>
            <a:endParaRPr lang="es-MX" dirty="0"/>
          </a:p>
          <a:p>
            <a:pPr algn="just"/>
            <a:endParaRPr lang="es-MX" dirty="0"/>
          </a:p>
          <a:p>
            <a:pPr algn="just"/>
            <a:endParaRPr lang="es-MX" dirty="0"/>
          </a:p>
          <a:p>
            <a:pPr algn="just"/>
            <a:endParaRPr lang="es-MX" dirty="0"/>
          </a:p>
          <a:p>
            <a:pPr algn="just"/>
            <a:endParaRPr lang="es-MX" dirty="0"/>
          </a:p>
        </p:txBody>
      </p:sp>
    </p:spTree>
    <p:extLst>
      <p:ext uri="{BB962C8B-B14F-4D97-AF65-F5344CB8AC3E}">
        <p14:creationId xmlns:p14="http://schemas.microsoft.com/office/powerpoint/2010/main" val="391780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a:t>María de Lourdes Lara Alcantar</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584775"/>
          </a:xfrm>
          <a:prstGeom prst="rect">
            <a:avLst/>
          </a:prstGeom>
          <a:noFill/>
        </p:spPr>
        <p:txBody>
          <a:bodyPr wrap="square" rtlCol="0">
            <a:spAutoFit/>
          </a:bodyPr>
          <a:lstStyle/>
          <a:p>
            <a:pPr algn="ctr"/>
            <a:r>
              <a:rPr lang="es-MX" sz="3200" dirty="0"/>
              <a:t>lourdeslaraalc@gmail.com</a:t>
            </a:r>
          </a:p>
        </p:txBody>
      </p:sp>
      <p:sp>
        <p:nvSpPr>
          <p:cNvPr id="22" name="Rectángulo 21">
            <a:extLst>
              <a:ext uri="{FF2B5EF4-FFF2-40B4-BE49-F238E27FC236}">
                <a16:creationId xmlns:a16="http://schemas.microsoft.com/office/drawing/2014/main" id="{79DE157B-0518-4983-8BD5-E9B06C660691}"/>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23" name="CuadroTexto 22">
            <a:extLst>
              <a:ext uri="{FF2B5EF4-FFF2-40B4-BE49-F238E27FC236}">
                <a16:creationId xmlns:a16="http://schemas.microsoft.com/office/drawing/2014/main" id="{25EC33E4-6F54-4A2F-A990-28C2D425D19F}"/>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353291" y="1688956"/>
            <a:ext cx="11485418" cy="4801314"/>
          </a:xfrm>
          <a:prstGeom prst="rect">
            <a:avLst/>
          </a:prstGeom>
          <a:noFill/>
        </p:spPr>
        <p:txBody>
          <a:bodyPr wrap="square" rtlCol="0">
            <a:spAutoFit/>
          </a:bodyPr>
          <a:lstStyle/>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La comunidad Otomí asentada en Santiago </a:t>
            </a:r>
            <a:r>
              <a:rPr lang="es-MX" dirty="0" err="1">
                <a:effectLst/>
                <a:latin typeface="Times New Roman" panose="02020603050405020304" pitchFamily="18" charset="0"/>
                <a:ea typeface="Calibri" panose="020F0502020204030204" pitchFamily="34" charset="0"/>
                <a:cs typeface="Times New Roman" panose="02020603050405020304" pitchFamily="18" charset="0"/>
              </a:rPr>
              <a:t>Mexquititlán</a:t>
            </a:r>
            <a:r>
              <a:rPr lang="es-MX" dirty="0">
                <a:latin typeface="Times New Roman" panose="02020603050405020304" pitchFamily="18" charset="0"/>
                <a:ea typeface="Calibri" panose="020F0502020204030204" pitchFamily="34" charset="0"/>
                <a:cs typeface="Times New Roman" panose="02020603050405020304" pitchFamily="18" charset="0"/>
              </a:rPr>
              <a:t>, en el municipio de Amealco de Bonfil del estado de Querétaro, </a:t>
            </a:r>
            <a:r>
              <a:rPr lang="es-MX" dirty="0">
                <a:effectLst/>
                <a:latin typeface="Times New Roman" panose="02020603050405020304" pitchFamily="18" charset="0"/>
                <a:ea typeface="Calibri" panose="020F0502020204030204" pitchFamily="34" charset="0"/>
                <a:cs typeface="Times New Roman" panose="02020603050405020304" pitchFamily="18" charset="0"/>
              </a:rPr>
              <a:t>se rige bajo usos y costumbres, en otro aspecto, se reconoce que cuenta con instalaciones de educación básica, a través de las cuales se transmiten ciertos conocimientos que se combinan con el aprendizaje de casa, aunado a ello, en la actualidad </a:t>
            </a:r>
            <a:r>
              <a:rPr lang="es-MX" dirty="0">
                <a:latin typeface="Times New Roman" panose="02020603050405020304" pitchFamily="18" charset="0"/>
                <a:ea typeface="Calibri" panose="020F0502020204030204" pitchFamily="34" charset="0"/>
                <a:cs typeface="Times New Roman" panose="02020603050405020304" pitchFamily="18" charset="0"/>
              </a:rPr>
              <a:t>las personas</a:t>
            </a:r>
            <a:r>
              <a:rPr lang="es-MX" dirty="0">
                <a:effectLst/>
                <a:latin typeface="Times New Roman" panose="02020603050405020304" pitchFamily="18" charset="0"/>
                <a:ea typeface="Calibri" panose="020F0502020204030204" pitchFamily="34" charset="0"/>
                <a:cs typeface="Times New Roman" panose="02020603050405020304" pitchFamily="18" charset="0"/>
              </a:rPr>
              <a:t> no están exentas del manejo de recursos económicos, motivo por el cual cabe realizar una investigación a cerca del nivel de educación financiera en relación a la toma de decisiones en relación al presupuesto personal, créditos, ahorros e inversiones.</a:t>
            </a:r>
          </a:p>
          <a:p>
            <a:pPr algn="just"/>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MX" dirty="0">
                <a:effectLst/>
                <a:latin typeface="Times New Roman" panose="02020603050405020304" pitchFamily="18" charset="0"/>
                <a:ea typeface="Calibri" panose="020F0502020204030204" pitchFamily="34" charset="0"/>
                <a:cs typeface="Times New Roman" panose="02020603050405020304" pitchFamily="18" charset="0"/>
              </a:rPr>
              <a:t>       Por otra parte, en el informe de 2020, se puede apreciar que los municipios con mayor porcentaje de pobreza para 2015 son Querétaro, San Juan del Río, El Marqués, Cadereyta de Montes y Amealco de Bonfil fueron los municipios con más personas en pobreza en la entidad y concentraban el 64.1% de la población en situación de pobreza del estado.</a:t>
            </a:r>
          </a:p>
          <a:p>
            <a:pPr algn="just"/>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s-MX" dirty="0">
                <a:effectLst/>
                <a:latin typeface="Times New Roman" panose="02020603050405020304" pitchFamily="18" charset="0"/>
                <a:ea typeface="Times New Roman" panose="02020603050405020304" pitchFamily="18" charset="0"/>
              </a:rPr>
              <a:t>       “Los municipios con mayor porcentaje de pobreza para 2010 fueron Querétaro, San Juan del Río, El Marqués, Cadereyta de Montes y Amealco de Bonfil, en los cuales se concentraba el 62.3% de la población en pobreza del estado” (CONEVAL, 2010).</a:t>
            </a:r>
          </a:p>
          <a:p>
            <a:pPr algn="just"/>
            <a:endParaRPr lang="es-MX" dirty="0">
              <a:latin typeface="Times New Roman" panose="02020603050405020304" pitchFamily="18" charset="0"/>
              <a:ea typeface="Times New Roman" panose="02020603050405020304" pitchFamily="18" charset="0"/>
            </a:endParaRPr>
          </a:p>
          <a:p>
            <a:pPr algn="just"/>
            <a:endParaRPr lang="es-MX" dirty="0">
              <a:effectLst/>
              <a:latin typeface="Times New Roman" panose="02020603050405020304" pitchFamily="18" charset="0"/>
              <a:ea typeface="Times New Roman" panose="02020603050405020304" pitchFamily="18" charset="0"/>
            </a:endParaRPr>
          </a:p>
          <a:p>
            <a:pPr algn="just"/>
            <a:endParaRPr lang="es-MX" b="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235543"/>
            <a:ext cx="12192000" cy="461665"/>
          </a:xfrm>
          <a:prstGeom prst="rect">
            <a:avLst/>
          </a:prstGeom>
          <a:noFill/>
        </p:spPr>
        <p:txBody>
          <a:bodyPr wrap="square" rtlCol="0">
            <a:spAutoFit/>
          </a:bodyPr>
          <a:lstStyle/>
          <a:p>
            <a:pPr algn="ctr"/>
            <a:r>
              <a:rPr lang="es-MX" sz="2400" b="1" i="1" dirty="0"/>
              <a:t>Justificación</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Rectángulo 19">
            <a:extLst>
              <a:ext uri="{FF2B5EF4-FFF2-40B4-BE49-F238E27FC236}">
                <a16:creationId xmlns:a16="http://schemas.microsoft.com/office/drawing/2014/main" id="{BFC16ECB-43EA-4A3E-84C1-89C95810F06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23" name="CuadroTexto 22">
            <a:extLst>
              <a:ext uri="{FF2B5EF4-FFF2-40B4-BE49-F238E27FC236}">
                <a16:creationId xmlns:a16="http://schemas.microsoft.com/office/drawing/2014/main" id="{934FE48B-9488-42E6-87E7-00DFFD3DDE59}"/>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Tree>
    <p:extLst>
      <p:ext uri="{BB962C8B-B14F-4D97-AF65-F5344CB8AC3E}">
        <p14:creationId xmlns:p14="http://schemas.microsoft.com/office/powerpoint/2010/main" val="219993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241300" y="1670350"/>
            <a:ext cx="11709400" cy="5447645"/>
          </a:xfrm>
          <a:prstGeom prst="rect">
            <a:avLst/>
          </a:prstGeom>
          <a:noFill/>
        </p:spPr>
        <p:txBody>
          <a:bodyPr wrap="square" rtlCol="0">
            <a:spAutoFit/>
          </a:bodyPr>
          <a:lstStyle/>
          <a:p>
            <a:pPr algn="just">
              <a:lnSpc>
                <a:spcPct val="150000"/>
              </a:lnSpc>
            </a:pPr>
            <a:r>
              <a:rPr lang="es-MX" sz="1600" b="1" dirty="0">
                <a:effectLst/>
                <a:latin typeface="Times New Roman" panose="02020603050405020304" pitchFamily="18" charset="0"/>
                <a:ea typeface="Calibri" panose="020F0502020204030204" pitchFamily="34" charset="0"/>
                <a:cs typeface="Times New Roman" panose="02020603050405020304" pitchFamily="18" charset="0"/>
              </a:rPr>
              <a:t>Objetivo general:</a:t>
            </a:r>
          </a:p>
          <a:p>
            <a:pPr algn="just">
              <a:lnSpc>
                <a:spcPct val="150000"/>
              </a:lnSpc>
            </a:pPr>
            <a:r>
              <a:rPr lang="es-MX" sz="1600" dirty="0">
                <a:latin typeface="Times New Roman" panose="02020603050405020304" pitchFamily="18" charset="0"/>
                <a:ea typeface="Calibri" panose="020F0502020204030204" pitchFamily="34" charset="0"/>
                <a:cs typeface="Times New Roman" panose="02020603050405020304" pitchFamily="18" charset="0"/>
              </a:rPr>
              <a:t>A</a:t>
            </a: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nalizar la relación que existe entre el nivel de educación financiera de las familias de la comunidad de Santiago </a:t>
            </a:r>
            <a:r>
              <a:rPr lang="es-MX" sz="1600" dirty="0" err="1">
                <a:effectLst/>
                <a:latin typeface="Times New Roman" panose="02020603050405020304" pitchFamily="18" charset="0"/>
                <a:ea typeface="Calibri" panose="020F0502020204030204" pitchFamily="34" charset="0"/>
                <a:cs typeface="Times New Roman" panose="02020603050405020304" pitchFamily="18" charset="0"/>
              </a:rPr>
              <a:t>Mexquititl</a:t>
            </a:r>
            <a:r>
              <a:rPr lang="es-MX" sz="1600" dirty="0" err="1">
                <a:latin typeface="Times New Roman" panose="02020603050405020304" pitchFamily="18" charset="0"/>
                <a:ea typeface="Calibri" panose="020F0502020204030204" pitchFamily="34" charset="0"/>
                <a:cs typeface="Times New Roman" panose="02020603050405020304" pitchFamily="18" charset="0"/>
              </a:rPr>
              <a:t>án</a:t>
            </a:r>
            <a:r>
              <a:rPr lang="es-MX" sz="1600" dirty="0">
                <a:latin typeface="Times New Roman" panose="02020603050405020304" pitchFamily="18" charset="0"/>
                <a:ea typeface="Calibri" panose="020F0502020204030204" pitchFamily="34" charset="0"/>
                <a:cs typeface="Times New Roman" panose="02020603050405020304" pitchFamily="18" charset="0"/>
              </a:rPr>
              <a:t>,</a:t>
            </a: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 en el manejo del presupuesto personal y las decisiones de crédito, ahorro e inversión.</a:t>
            </a:r>
          </a:p>
          <a:p>
            <a:pPr algn="just">
              <a:lnSpc>
                <a:spcPct val="150000"/>
              </a:lnSpc>
            </a:pPr>
            <a:r>
              <a:rPr lang="es-MX" sz="1600" b="1" dirty="0">
                <a:effectLst/>
                <a:latin typeface="Times New Roman" panose="02020603050405020304" pitchFamily="18" charset="0"/>
                <a:ea typeface="Calibri" panose="020F0502020204030204" pitchFamily="34" charset="0"/>
                <a:cs typeface="Times New Roman" panose="02020603050405020304" pitchFamily="18" charset="0"/>
              </a:rPr>
              <a:t>Objetivos específicos:</a:t>
            </a:r>
          </a:p>
          <a:p>
            <a:pPr algn="just">
              <a:lnSpc>
                <a:spcPct val="150000"/>
              </a:lnSpc>
            </a:pPr>
            <a:r>
              <a:rPr lang="es-MX" sz="1600" dirty="0">
                <a:latin typeface="Times New Roman" panose="02020603050405020304" pitchFamily="18" charset="0"/>
                <a:ea typeface="Times New Roman" panose="02020603050405020304" pitchFamily="18" charset="0"/>
              </a:rPr>
              <a:t>•	Identificar y registrar el cómo se adquiere la educación financiera.</a:t>
            </a:r>
          </a:p>
          <a:p>
            <a:pPr algn="just">
              <a:lnSpc>
                <a:spcPct val="150000"/>
              </a:lnSpc>
            </a:pPr>
            <a:r>
              <a:rPr lang="es-MX" sz="1600" dirty="0">
                <a:latin typeface="Times New Roman" panose="02020603050405020304" pitchFamily="18" charset="0"/>
                <a:ea typeface="Times New Roman" panose="02020603050405020304" pitchFamily="18" charset="0"/>
              </a:rPr>
              <a:t>•	Identificar capacitaciones y programas, así como organismos que imparten cursos de educación financiera, especialmente en ésta 	comunidad.</a:t>
            </a:r>
          </a:p>
          <a:p>
            <a:pPr algn="just">
              <a:lnSpc>
                <a:spcPct val="150000"/>
              </a:lnSpc>
            </a:pPr>
            <a:r>
              <a:rPr lang="es-MX" sz="1600" dirty="0">
                <a:latin typeface="Times New Roman" panose="02020603050405020304" pitchFamily="18" charset="0"/>
                <a:ea typeface="Times New Roman" panose="02020603050405020304" pitchFamily="18" charset="0"/>
              </a:rPr>
              <a:t>•	Analizar conceptos y cómo se toman decisiones en relación a la aplicación de los recursos económicos.</a:t>
            </a:r>
          </a:p>
          <a:p>
            <a:pPr algn="just">
              <a:lnSpc>
                <a:spcPct val="150000"/>
              </a:lnSpc>
            </a:pPr>
            <a:r>
              <a:rPr lang="es-MX" sz="1600" dirty="0">
                <a:latin typeface="Times New Roman" panose="02020603050405020304" pitchFamily="18" charset="0"/>
                <a:ea typeface="Times New Roman" panose="02020603050405020304" pitchFamily="18" charset="0"/>
              </a:rPr>
              <a:t>•	Identificar situaciones que conllevan a que las personas de la comunidad tomen decisiones en relación a presupuestos personales, 	créditos ahorros e inversiones.</a:t>
            </a:r>
          </a:p>
          <a:p>
            <a:pPr algn="just">
              <a:lnSpc>
                <a:spcPct val="150000"/>
              </a:lnSpc>
            </a:pPr>
            <a:r>
              <a:rPr lang="es-MX" sz="1600" dirty="0">
                <a:latin typeface="Times New Roman" panose="02020603050405020304" pitchFamily="18" charset="0"/>
                <a:ea typeface="Times New Roman" panose="02020603050405020304" pitchFamily="18" charset="0"/>
              </a:rPr>
              <a:t>•	Analizar las herramientas de capacitación y estrategias de gestión para la prevención de incurrir en prácticas financieras de riesgo o 	poco convenientes.</a:t>
            </a:r>
          </a:p>
          <a:p>
            <a:pPr algn="just"/>
            <a:endParaRPr lang="es-MX" sz="2000" dirty="0">
              <a:latin typeface="Times New Roman" panose="02020603050405020304" pitchFamily="18" charset="0"/>
              <a:ea typeface="Times New Roman" panose="02020603050405020304" pitchFamily="18" charset="0"/>
            </a:endParaRPr>
          </a:p>
          <a:p>
            <a:pPr algn="just"/>
            <a:endParaRPr lang="es-MX" sz="2000" dirty="0">
              <a:effectLst/>
              <a:latin typeface="Times New Roman" panose="02020603050405020304" pitchFamily="18" charset="0"/>
              <a:ea typeface="Times New Roman" panose="02020603050405020304" pitchFamily="18" charset="0"/>
            </a:endParaRPr>
          </a:p>
          <a:p>
            <a:pPr algn="just"/>
            <a:endParaRPr lang="es-MX" sz="2000" b="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348085"/>
            <a:ext cx="12192000" cy="461665"/>
          </a:xfrm>
          <a:prstGeom prst="rect">
            <a:avLst/>
          </a:prstGeom>
          <a:noFill/>
        </p:spPr>
        <p:txBody>
          <a:bodyPr wrap="square" rtlCol="0">
            <a:spAutoFit/>
          </a:bodyPr>
          <a:lstStyle/>
          <a:p>
            <a:pPr algn="ctr"/>
            <a:r>
              <a:rPr lang="es-MX" sz="2400" b="1" i="1" dirty="0"/>
              <a:t>Objetivos: Generales y Específicos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6" name="Rectángulo 15">
            <a:extLst>
              <a:ext uri="{FF2B5EF4-FFF2-40B4-BE49-F238E27FC236}">
                <a16:creationId xmlns:a16="http://schemas.microsoft.com/office/drawing/2014/main" id="{915D1A05-25FA-4AC2-AC9E-49968F1D8AC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20" name="CuadroTexto 19">
            <a:extLst>
              <a:ext uri="{FF2B5EF4-FFF2-40B4-BE49-F238E27FC236}">
                <a16:creationId xmlns:a16="http://schemas.microsoft.com/office/drawing/2014/main" id="{1CCF177B-CCEB-417D-A335-63B24E01C01A}"/>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Tree>
    <p:extLst>
      <p:ext uri="{BB962C8B-B14F-4D97-AF65-F5344CB8AC3E}">
        <p14:creationId xmlns:p14="http://schemas.microsoft.com/office/powerpoint/2010/main" val="128757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160821"/>
            <a:ext cx="12192000" cy="461665"/>
          </a:xfrm>
          <a:prstGeom prst="rect">
            <a:avLst/>
          </a:prstGeom>
          <a:noFill/>
        </p:spPr>
        <p:txBody>
          <a:bodyPr wrap="square" rtlCol="0">
            <a:spAutoFit/>
          </a:bodyPr>
          <a:lstStyle/>
          <a:p>
            <a:pPr algn="ctr"/>
            <a:r>
              <a:rPr lang="es-MX" sz="2400" b="1" i="1" dirty="0"/>
              <a:t>Antecedentes.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Rectángulo 14">
            <a:extLst>
              <a:ext uri="{FF2B5EF4-FFF2-40B4-BE49-F238E27FC236}">
                <a16:creationId xmlns:a16="http://schemas.microsoft.com/office/drawing/2014/main" id="{EBAFD81C-35D4-48C4-B77A-91A37A720F2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267FF669-8EA9-4CAD-82CE-C37021B3D50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
        <p:nvSpPr>
          <p:cNvPr id="20" name="CuadroTexto 19">
            <a:extLst>
              <a:ext uri="{FF2B5EF4-FFF2-40B4-BE49-F238E27FC236}">
                <a16:creationId xmlns:a16="http://schemas.microsoft.com/office/drawing/2014/main" id="{8EC3843D-50E5-4247-901F-2F61F371493A}"/>
              </a:ext>
            </a:extLst>
          </p:cNvPr>
          <p:cNvSpPr txBox="1"/>
          <p:nvPr/>
        </p:nvSpPr>
        <p:spPr>
          <a:xfrm>
            <a:off x="292939" y="1509821"/>
            <a:ext cx="11606122" cy="1023165"/>
          </a:xfrm>
          <a:prstGeom prst="rect">
            <a:avLst/>
          </a:prstGeom>
          <a:noFill/>
        </p:spPr>
        <p:txBody>
          <a:bodyPr wrap="square">
            <a:spAutoFit/>
          </a:bodyPr>
          <a:lstStyle/>
          <a:p>
            <a:pPr algn="just">
              <a:lnSpc>
                <a:spcPct val="150000"/>
              </a:lnSpc>
              <a:tabLst>
                <a:tab pos="270510" algn="l"/>
              </a:tabLst>
            </a:pPr>
            <a:endParaRPr lang="es-MX" sz="1400" dirty="0">
              <a:effectLst/>
              <a:latin typeface="Times New Roman" panose="02020603050405020304" pitchFamily="18" charset="0"/>
              <a:ea typeface="Times New Roman" panose="02020603050405020304" pitchFamily="18" charset="0"/>
            </a:endParaRPr>
          </a:p>
          <a:p>
            <a:pPr algn="just">
              <a:lnSpc>
                <a:spcPct val="150000"/>
              </a:lnSpc>
              <a:tabLst>
                <a:tab pos="270510" algn="l"/>
              </a:tabLst>
            </a:pPr>
            <a:endParaRPr lang="es-MX" sz="1400" dirty="0">
              <a:effectLst/>
              <a:latin typeface="Times New Roman" panose="02020603050405020304" pitchFamily="18" charset="0"/>
              <a:ea typeface="Times New Roman" panose="02020603050405020304" pitchFamily="18" charset="0"/>
            </a:endParaRPr>
          </a:p>
          <a:p>
            <a:pPr algn="just">
              <a:lnSpc>
                <a:spcPct val="150000"/>
              </a:lnSpc>
              <a:tabLst>
                <a:tab pos="270510" algn="l"/>
              </a:tabLst>
            </a:pPr>
            <a:endParaRPr lang="es-MX" sz="1400" dirty="0">
              <a:effectLst/>
              <a:latin typeface="Times New Roman" panose="02020603050405020304" pitchFamily="18" charset="0"/>
              <a:ea typeface="Times New Roman" panose="02020603050405020304" pitchFamily="18" charset="0"/>
            </a:endParaRPr>
          </a:p>
        </p:txBody>
      </p:sp>
      <p:sp>
        <p:nvSpPr>
          <p:cNvPr id="23" name="CuadroTexto 22">
            <a:extLst>
              <a:ext uri="{FF2B5EF4-FFF2-40B4-BE49-F238E27FC236}">
                <a16:creationId xmlns:a16="http://schemas.microsoft.com/office/drawing/2014/main" id="{E02E6EFB-B068-405B-B873-6AA2BF7E3B7F}"/>
              </a:ext>
            </a:extLst>
          </p:cNvPr>
          <p:cNvSpPr txBox="1"/>
          <p:nvPr/>
        </p:nvSpPr>
        <p:spPr>
          <a:xfrm>
            <a:off x="103278" y="1484247"/>
            <a:ext cx="11985444" cy="4805418"/>
          </a:xfrm>
          <a:prstGeom prst="rect">
            <a:avLst/>
          </a:prstGeom>
          <a:noFill/>
        </p:spPr>
        <p:txBody>
          <a:bodyPr wrap="square">
            <a:spAutoFit/>
          </a:bodyPr>
          <a:lstStyle/>
          <a:p>
            <a:pPr>
              <a:lnSpc>
                <a:spcPct val="150000"/>
              </a:lnSpc>
            </a:pPr>
            <a:r>
              <a:rPr lang="es-MX" sz="1800" b="1" i="0" dirty="0">
                <a:effectLst/>
                <a:latin typeface="Times New Roman" panose="02020603050405020304" pitchFamily="18" charset="0"/>
              </a:rPr>
              <a:t>Sector popular</a:t>
            </a:r>
            <a:endParaRPr lang="es-MX" sz="1200" b="1" i="1" dirty="0">
              <a:effectLst/>
              <a:latin typeface="Times New Roman" panose="02020603050405020304" pitchFamily="18" charset="0"/>
            </a:endParaRPr>
          </a:p>
          <a:p>
            <a:pPr>
              <a:lnSpc>
                <a:spcPct val="150000"/>
              </a:lnSpc>
              <a:spcBef>
                <a:spcPts val="1200"/>
              </a:spcBef>
              <a:spcAft>
                <a:spcPts val="300"/>
              </a:spcAft>
            </a:pPr>
            <a:r>
              <a:rPr lang="es-MX" sz="1800" b="1" i="1" dirty="0">
                <a:effectLst/>
                <a:latin typeface="Times New Roman" panose="02020603050405020304" pitchFamily="18" charset="0"/>
              </a:rPr>
              <a:t>Contexto social</a:t>
            </a:r>
            <a:endParaRPr lang="es-MX" sz="2000" b="1" dirty="0">
              <a:effectLst/>
              <a:latin typeface="Cambria" panose="02040503050406030204" pitchFamily="18" charset="0"/>
            </a:endParaRPr>
          </a:p>
          <a:p>
            <a:pPr algn="just">
              <a:lnSpc>
                <a:spcPct val="150000"/>
              </a:lnSpc>
              <a:tabLst>
                <a:tab pos="270510" algn="l"/>
              </a:tabLst>
            </a:pPr>
            <a:r>
              <a:rPr lang="es-MX" sz="1800" dirty="0">
                <a:effectLst/>
                <a:latin typeface="Times New Roman" panose="02020603050405020304" pitchFamily="18" charset="0"/>
                <a:ea typeface="Times New Roman" panose="02020603050405020304" pitchFamily="18" charset="0"/>
              </a:rPr>
              <a:t>En relación a la organización político administrativa, se puede reconocer que México cuenta con 32 estados, uno de los cuales es Querétaro, el cual, a su vez se subdivide en 18 cabeceras municipales, entre ellos se ubica el municipio de Amealco de Bonfil, el cual se segmenta en comunidades que se rigen a través de delegaciones, subdelegaciones y comisarios ejidales.</a:t>
            </a:r>
          </a:p>
          <a:p>
            <a:pPr algn="just">
              <a:lnSpc>
                <a:spcPct val="150000"/>
              </a:lnSpc>
              <a:tabLst>
                <a:tab pos="270510" algn="l"/>
              </a:tabLst>
            </a:pPr>
            <a:endParaRPr lang="es-MX" sz="1800" dirty="0">
              <a:effectLst/>
              <a:latin typeface="Times New Roman" panose="02020603050405020304" pitchFamily="18" charset="0"/>
              <a:ea typeface="Times New Roman" panose="02020603050405020304" pitchFamily="18" charset="0"/>
            </a:endParaRPr>
          </a:p>
          <a:p>
            <a:pPr algn="just">
              <a:lnSpc>
                <a:spcPct val="150000"/>
              </a:lnSpc>
              <a:tabLst>
                <a:tab pos="270510" algn="l"/>
              </a:tabLst>
            </a:pPr>
            <a:r>
              <a:rPr lang="es-MX" sz="1800" dirty="0">
                <a:effectLst/>
                <a:latin typeface="Times New Roman" panose="02020603050405020304" pitchFamily="18" charset="0"/>
                <a:ea typeface="Times New Roman" panose="02020603050405020304" pitchFamily="18" charset="0"/>
              </a:rPr>
              <a:t>	Para reconocer la justicia indígena de la población </a:t>
            </a:r>
            <a:r>
              <a:rPr lang="es-MX" sz="1800" dirty="0" err="1">
                <a:effectLst/>
                <a:latin typeface="Times New Roman" panose="02020603050405020304" pitchFamily="18" charset="0"/>
                <a:ea typeface="Times New Roman" panose="02020603050405020304" pitchFamily="18" charset="0"/>
              </a:rPr>
              <a:t>ñäñho</a:t>
            </a:r>
            <a:r>
              <a:rPr lang="es-MX" sz="1800" dirty="0">
                <a:effectLst/>
                <a:latin typeface="Times New Roman" panose="02020603050405020304" pitchFamily="18" charset="0"/>
                <a:ea typeface="Times New Roman" panose="02020603050405020304" pitchFamily="18" charset="0"/>
              </a:rPr>
              <a:t>, se cuenta con vigencia y validez de referentes normativos indígenas en la comunidad, tras lo cual se puede reconocer que algunas de las prácticas en la comunidad se realizan bajo el concepto de usos y costumbres, tras lo cual, se puede apreciar que el manejo de la comunidad consta de concepciones de lo que la mayoría decide implementar o no implementar (</a:t>
            </a:r>
            <a:r>
              <a:rPr lang="es-MX" sz="1800" dirty="0" err="1">
                <a:effectLst/>
                <a:latin typeface="Times New Roman" panose="02020603050405020304" pitchFamily="18" charset="0"/>
                <a:ea typeface="Times New Roman" panose="02020603050405020304" pitchFamily="18" charset="0"/>
              </a:rPr>
              <a:t>Terven</a:t>
            </a:r>
            <a:r>
              <a:rPr lang="es-MX" sz="1800" dirty="0">
                <a:effectLst/>
                <a:latin typeface="Times New Roman" panose="02020603050405020304" pitchFamily="18" charset="0"/>
                <a:ea typeface="Times New Roman" panose="02020603050405020304" pitchFamily="18" charset="0"/>
              </a:rPr>
              <a:t>, 2017).</a:t>
            </a:r>
          </a:p>
          <a:p>
            <a:pPr algn="just">
              <a:lnSpc>
                <a:spcPct val="150000"/>
              </a:lnSpc>
              <a:tabLst>
                <a:tab pos="270510" algn="l"/>
              </a:tabLst>
            </a:pPr>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24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160821"/>
            <a:ext cx="12192000" cy="461665"/>
          </a:xfrm>
          <a:prstGeom prst="rect">
            <a:avLst/>
          </a:prstGeom>
          <a:noFill/>
        </p:spPr>
        <p:txBody>
          <a:bodyPr wrap="square" rtlCol="0">
            <a:spAutoFit/>
          </a:bodyPr>
          <a:lstStyle/>
          <a:p>
            <a:pPr algn="ctr"/>
            <a:r>
              <a:rPr lang="es-MX" sz="2400" b="1" i="1" dirty="0"/>
              <a:t>Antecedentes Teóricos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Rectángulo 14">
            <a:extLst>
              <a:ext uri="{FF2B5EF4-FFF2-40B4-BE49-F238E27FC236}">
                <a16:creationId xmlns:a16="http://schemas.microsoft.com/office/drawing/2014/main" id="{EBAFD81C-35D4-48C4-B77A-91A37A720F2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267FF669-8EA9-4CAD-82CE-C37021B3D50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
        <p:nvSpPr>
          <p:cNvPr id="20" name="CuadroTexto 19">
            <a:extLst>
              <a:ext uri="{FF2B5EF4-FFF2-40B4-BE49-F238E27FC236}">
                <a16:creationId xmlns:a16="http://schemas.microsoft.com/office/drawing/2014/main" id="{8EC3843D-50E5-4247-901F-2F61F371493A}"/>
              </a:ext>
            </a:extLst>
          </p:cNvPr>
          <p:cNvSpPr txBox="1"/>
          <p:nvPr/>
        </p:nvSpPr>
        <p:spPr>
          <a:xfrm>
            <a:off x="657460" y="1936384"/>
            <a:ext cx="10620140" cy="3831818"/>
          </a:xfrm>
          <a:prstGeom prst="rect">
            <a:avLst/>
          </a:prstGeom>
          <a:noFill/>
        </p:spPr>
        <p:txBody>
          <a:bodyPr wrap="square">
            <a:spAutoFit/>
          </a:bodyPr>
          <a:lstStyle/>
          <a:p>
            <a:pPr algn="just">
              <a:lnSpc>
                <a:spcPct val="150000"/>
              </a:lnSpc>
              <a:tabLst>
                <a:tab pos="270510" algn="l"/>
              </a:tabLst>
            </a:pPr>
            <a:r>
              <a:rPr lang="es-MX" b="1" dirty="0">
                <a:effectLst/>
                <a:latin typeface="Times New Roman" panose="02020603050405020304" pitchFamily="18" charset="0"/>
                <a:ea typeface="Times New Roman" panose="02020603050405020304" pitchFamily="18" charset="0"/>
              </a:rPr>
              <a:t>Educación financiera:</a:t>
            </a:r>
          </a:p>
          <a:p>
            <a:pPr algn="just">
              <a:lnSpc>
                <a:spcPct val="150000"/>
              </a:lnSpc>
              <a:tabLst>
                <a:tab pos="270510" algn="l"/>
              </a:tabLst>
            </a:pPr>
            <a:r>
              <a:rPr lang="es-MX" dirty="0">
                <a:effectLst/>
                <a:latin typeface="Times New Roman" panose="02020603050405020304" pitchFamily="18" charset="0"/>
                <a:ea typeface="Times New Roman" panose="02020603050405020304" pitchFamily="18" charset="0"/>
              </a:rPr>
              <a:t>Rivera y Bernal (2018) indican que el concepto de educación financiera es una mezcla de conocimientos, hábitos y actitudes, los cuales al considerarse para la toma de decisiones en relación a los recursos económicos con frecuencia diaria por consecuencia atraerán mejoras para el usuario.</a:t>
            </a:r>
          </a:p>
          <a:p>
            <a:pPr algn="just">
              <a:lnSpc>
                <a:spcPct val="150000"/>
              </a:lnSpc>
              <a:tabLst>
                <a:tab pos="270510" algn="l"/>
              </a:tabLst>
            </a:pPr>
            <a:endParaRPr lang="es-MX" dirty="0">
              <a:effectLst/>
              <a:latin typeface="Times New Roman" panose="02020603050405020304" pitchFamily="18" charset="0"/>
              <a:ea typeface="Times New Roman" panose="02020603050405020304" pitchFamily="18" charset="0"/>
            </a:endParaRPr>
          </a:p>
          <a:p>
            <a:pPr algn="just">
              <a:lnSpc>
                <a:spcPct val="150000"/>
              </a:lnSpc>
              <a:tabLst>
                <a:tab pos="270510" algn="l"/>
              </a:tabLst>
            </a:pPr>
            <a:r>
              <a:rPr lang="es-MX" dirty="0">
                <a:effectLst/>
                <a:latin typeface="Times New Roman" panose="02020603050405020304" pitchFamily="18" charset="0"/>
                <a:ea typeface="Times New Roman" panose="02020603050405020304" pitchFamily="18" charset="0"/>
              </a:rPr>
              <a:t>La educación financiera repercute directamente en la estabilidad de los diferentes sectores financieros, a mayor conocimiento, desarrollo y práctica financiera se promueve la mejora en el empleo de los recursos económicos, de tal manera que, contribuye a la formación de riqueza de terceros e individual (CNBV, 2018).</a:t>
            </a:r>
          </a:p>
          <a:p>
            <a:pPr algn="just">
              <a:lnSpc>
                <a:spcPct val="150000"/>
              </a:lnSpc>
              <a:tabLst>
                <a:tab pos="270510" algn="l"/>
              </a:tabLst>
            </a:pPr>
            <a:r>
              <a:rPr lang="es-MX"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164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160821"/>
            <a:ext cx="12192000" cy="461665"/>
          </a:xfrm>
          <a:prstGeom prst="rect">
            <a:avLst/>
          </a:prstGeom>
          <a:noFill/>
        </p:spPr>
        <p:txBody>
          <a:bodyPr wrap="square" rtlCol="0">
            <a:spAutoFit/>
          </a:bodyPr>
          <a:lstStyle/>
          <a:p>
            <a:pPr algn="ctr"/>
            <a:r>
              <a:rPr lang="es-MX" sz="2400" b="1" i="1" dirty="0"/>
              <a:t>Antecedentes Teóricos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Rectángulo 14">
            <a:extLst>
              <a:ext uri="{FF2B5EF4-FFF2-40B4-BE49-F238E27FC236}">
                <a16:creationId xmlns:a16="http://schemas.microsoft.com/office/drawing/2014/main" id="{EBAFD81C-35D4-48C4-B77A-91A37A720F2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267FF669-8EA9-4CAD-82CE-C37021B3D50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
        <p:nvSpPr>
          <p:cNvPr id="20" name="CuadroTexto 19">
            <a:extLst>
              <a:ext uri="{FF2B5EF4-FFF2-40B4-BE49-F238E27FC236}">
                <a16:creationId xmlns:a16="http://schemas.microsoft.com/office/drawing/2014/main" id="{8EC3843D-50E5-4247-901F-2F61F371493A}"/>
              </a:ext>
            </a:extLst>
          </p:cNvPr>
          <p:cNvSpPr txBox="1"/>
          <p:nvPr/>
        </p:nvSpPr>
        <p:spPr>
          <a:xfrm>
            <a:off x="292939" y="1509821"/>
            <a:ext cx="11606122" cy="5262979"/>
          </a:xfrm>
          <a:prstGeom prst="rect">
            <a:avLst/>
          </a:prstGeom>
          <a:noFill/>
        </p:spPr>
        <p:txBody>
          <a:bodyPr wrap="square">
            <a:spAutoFit/>
          </a:bodyPr>
          <a:lstStyle/>
          <a:p>
            <a:pPr algn="just">
              <a:lnSpc>
                <a:spcPct val="150000"/>
              </a:lnSpc>
              <a:tabLst>
                <a:tab pos="270510" algn="l"/>
              </a:tabLst>
            </a:pPr>
            <a:r>
              <a:rPr lang="es-MX" sz="2000" b="1" dirty="0">
                <a:effectLst/>
                <a:latin typeface="Times New Roman" panose="02020603050405020304" pitchFamily="18" charset="0"/>
                <a:ea typeface="Times New Roman" panose="02020603050405020304" pitchFamily="18" charset="0"/>
              </a:rPr>
              <a:t>Sistema Financiero Mexicano:</a:t>
            </a:r>
          </a:p>
          <a:p>
            <a:pPr algn="just">
              <a:lnSpc>
                <a:spcPct val="150000"/>
              </a:lnSpc>
              <a:tabLst>
                <a:tab pos="270510" algn="l"/>
              </a:tabLst>
            </a:pPr>
            <a:r>
              <a:rPr lang="es-MX" sz="2000" dirty="0">
                <a:effectLst/>
                <a:latin typeface="Times New Roman" panose="02020603050405020304" pitchFamily="18" charset="0"/>
                <a:ea typeface="Times New Roman" panose="02020603050405020304" pitchFamily="18" charset="0"/>
              </a:rPr>
              <a:t>Empleando las palabras de Collins et al. 2009. (mencionado en Feijoo, 2016) “Una mayor comprensión del sistema financiero y su funcionamiento mejoraría en gran medida la capacidad para gestionar los ingresos del hogar y romper el ciclo de la pobreza”.</a:t>
            </a:r>
          </a:p>
          <a:p>
            <a:pPr algn="just">
              <a:lnSpc>
                <a:spcPct val="150000"/>
              </a:lnSpc>
              <a:tabLst>
                <a:tab pos="270510" algn="l"/>
              </a:tabLst>
            </a:pPr>
            <a:endParaRPr lang="es-MX" sz="2000" dirty="0">
              <a:latin typeface="Times New Roman" panose="02020603050405020304" pitchFamily="18" charset="0"/>
              <a:ea typeface="Times New Roman" panose="02020603050405020304" pitchFamily="18" charset="0"/>
            </a:endParaRPr>
          </a:p>
          <a:p>
            <a:pPr algn="just">
              <a:lnSpc>
                <a:spcPct val="150000"/>
              </a:lnSpc>
              <a:tabLst>
                <a:tab pos="270510" algn="l"/>
              </a:tabLst>
            </a:pPr>
            <a:r>
              <a:rPr lang="es-MX" sz="2000" dirty="0">
                <a:effectLst/>
                <a:latin typeface="Times New Roman" panose="02020603050405020304" pitchFamily="18" charset="0"/>
                <a:ea typeface="Times New Roman" panose="02020603050405020304" pitchFamily="18" charset="0"/>
              </a:rPr>
              <a:t>En la opinión de </a:t>
            </a:r>
            <a:r>
              <a:rPr lang="es-MX" sz="2000" dirty="0" err="1">
                <a:effectLst/>
                <a:latin typeface="Times New Roman" panose="02020603050405020304" pitchFamily="18" charset="0"/>
                <a:ea typeface="Times New Roman" panose="02020603050405020304" pitchFamily="18" charset="0"/>
              </a:rPr>
              <a:t>Boukhatem</a:t>
            </a:r>
            <a:r>
              <a:rPr lang="es-MX" sz="2000" dirty="0">
                <a:effectLst/>
                <a:latin typeface="Times New Roman" panose="02020603050405020304" pitchFamily="18" charset="0"/>
                <a:ea typeface="Times New Roman" panose="02020603050405020304" pitchFamily="18" charset="0"/>
              </a:rPr>
              <a:t> (mencionado en López, Ríos y Cárdenas 2018). El desarrollo del sistema financiero reduce la pobreza, ello se debe a que existe constante flujo de recursos económicos los cuales provienen a grandes rasgos de los ahorros en el tiempo, así como de los créditos y eficiencia de las instituciones que intervienen en el desarrollo del proceso.</a:t>
            </a:r>
          </a:p>
          <a:p>
            <a:pPr algn="just">
              <a:lnSpc>
                <a:spcPct val="150000"/>
              </a:lnSpc>
              <a:tabLst>
                <a:tab pos="270510" algn="l"/>
              </a:tabLst>
            </a:pPr>
            <a:endParaRPr lang="es-MX" dirty="0">
              <a:effectLst/>
              <a:latin typeface="Times New Roman" panose="02020603050405020304" pitchFamily="18" charset="0"/>
              <a:ea typeface="Times New Roman" panose="02020603050405020304" pitchFamily="18" charset="0"/>
            </a:endParaRPr>
          </a:p>
          <a:p>
            <a:pPr algn="just">
              <a:lnSpc>
                <a:spcPct val="150000"/>
              </a:lnSpc>
              <a:tabLst>
                <a:tab pos="270510" algn="l"/>
              </a:tabLst>
            </a:pPr>
            <a:endParaRPr lang="es-MX" sz="1400" dirty="0">
              <a:effectLst/>
              <a:latin typeface="Times New Roman" panose="02020603050405020304" pitchFamily="18" charset="0"/>
              <a:ea typeface="Times New Roman" panose="02020603050405020304" pitchFamily="18" charset="0"/>
            </a:endParaRPr>
          </a:p>
          <a:p>
            <a:pPr algn="just">
              <a:lnSpc>
                <a:spcPct val="150000"/>
              </a:lnSpc>
              <a:tabLst>
                <a:tab pos="270510" algn="l"/>
              </a:tabLst>
            </a:pPr>
            <a:endParaRPr lang="es-MX"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956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787400" y="2174802"/>
            <a:ext cx="10617200" cy="3831818"/>
          </a:xfrm>
          <a:prstGeom prst="rect">
            <a:avLst/>
          </a:prstGeom>
          <a:noFill/>
        </p:spPr>
        <p:txBody>
          <a:bodyPr wrap="square" rtlCol="0">
            <a:spAutoFit/>
          </a:bodyPr>
          <a:lstStyle/>
          <a:p>
            <a:pPr algn="just">
              <a:lnSpc>
                <a:spcPct val="150000"/>
              </a:lnSpc>
            </a:pPr>
            <a:r>
              <a:rPr lang="es-MX" dirty="0">
                <a:latin typeface="Times New Roman" panose="02020603050405020304" pitchFamily="18" charset="0"/>
                <a:cs typeface="Times New Roman" panose="02020603050405020304" pitchFamily="18" charset="0"/>
              </a:rPr>
              <a:t>Se elaborarán y aplicarán encuestas y entrevistas a niños, jóvenes y adultos ubicados en de la comunidad de Santiago </a:t>
            </a:r>
            <a:r>
              <a:rPr lang="es-MX" dirty="0" err="1">
                <a:latin typeface="Times New Roman" panose="02020603050405020304" pitchFamily="18" charset="0"/>
                <a:cs typeface="Times New Roman" panose="02020603050405020304" pitchFamily="18" charset="0"/>
              </a:rPr>
              <a:t>Mexquititlán</a:t>
            </a:r>
            <a:r>
              <a:rPr lang="es-MX" dirty="0">
                <a:latin typeface="Times New Roman" panose="02020603050405020304" pitchFamily="18" charset="0"/>
                <a:cs typeface="Times New Roman" panose="02020603050405020304" pitchFamily="18" charset="0"/>
              </a:rPr>
              <a:t> ubicada en el municipio de Amealco de Bonfil, debido a que es una comunidad Otomí, la cual se rige por usos y costumbres, siendo de las comunidades con mayor cantidad de habitantes en Amealco de Bonfil, por lo tanto repercute en mayor ponderación al desarrollo económico del municipio.</a:t>
            </a:r>
          </a:p>
          <a:p>
            <a:pPr algn="just">
              <a:lnSpc>
                <a:spcPct val="150000"/>
              </a:lnSpc>
            </a:pP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MX" dirty="0">
                <a:effectLst/>
                <a:latin typeface="Times New Roman" panose="02020603050405020304" pitchFamily="18" charset="0"/>
                <a:ea typeface="Calibri" panose="020F0502020204030204" pitchFamily="34" charset="0"/>
                <a:cs typeface="Times New Roman" panose="02020603050405020304" pitchFamily="18" charset="0"/>
              </a:rPr>
              <a:t>Para la presente investigación se considera una investigación mixta ya que se considerarán datos estadísticos y se realizarán entrevistas, asimismo la parte documental se concentrará en poder reconocer, partiendo de una muestra el nivel de educación financiera que tienen las personas habitantes de la comunidad de Santiago </a:t>
            </a:r>
            <a:r>
              <a:rPr lang="es-MX" dirty="0" err="1">
                <a:effectLst/>
                <a:latin typeface="Times New Roman" panose="02020603050405020304" pitchFamily="18" charset="0"/>
                <a:ea typeface="Calibri" panose="020F0502020204030204" pitchFamily="34" charset="0"/>
                <a:cs typeface="Times New Roman" panose="02020603050405020304" pitchFamily="18" charset="0"/>
              </a:rPr>
              <a:t>Mexquititlán</a:t>
            </a:r>
            <a:r>
              <a:rPr lang="es-MX" dirty="0">
                <a:effectLst/>
                <a:latin typeface="Times New Roman" panose="02020603050405020304" pitchFamily="18" charset="0"/>
                <a:ea typeface="Calibri" panose="020F0502020204030204" pitchFamily="34" charset="0"/>
                <a:cs typeface="Times New Roman" panose="02020603050405020304" pitchFamily="18" charset="0"/>
              </a:rPr>
              <a:t>. Para ello la muestra contempla a niños, jóvenes y adultos.</a:t>
            </a:r>
            <a:endParaRPr lang="es-MX" sz="2400" b="1" dirty="0">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830997"/>
          </a:xfrm>
          <a:prstGeom prst="rect">
            <a:avLst/>
          </a:prstGeom>
          <a:noFill/>
        </p:spPr>
        <p:txBody>
          <a:bodyPr wrap="square" rtlCol="0">
            <a:spAutoFit/>
          </a:bodyPr>
          <a:lstStyle/>
          <a:p>
            <a:pPr algn="ctr"/>
            <a:r>
              <a:rPr lang="es-MX" sz="2400" b="1" i="1" dirty="0"/>
              <a:t>Metodología</a:t>
            </a:r>
          </a:p>
          <a:p>
            <a:pPr algn="ctr"/>
            <a:endParaRPr lang="es-MX" sz="2400" b="1" i="1" dirty="0"/>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Rectángulo 14">
            <a:extLst>
              <a:ext uri="{FF2B5EF4-FFF2-40B4-BE49-F238E27FC236}">
                <a16:creationId xmlns:a16="http://schemas.microsoft.com/office/drawing/2014/main" id="{7386C6A5-428D-400B-9C2B-E5BF1CBD4E4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16" name="CuadroTexto 15">
            <a:extLst>
              <a:ext uri="{FF2B5EF4-FFF2-40B4-BE49-F238E27FC236}">
                <a16:creationId xmlns:a16="http://schemas.microsoft.com/office/drawing/2014/main" id="{CDB087C5-87AF-46DE-A616-B6B1924BB171}"/>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Tree>
    <p:extLst>
      <p:ext uri="{BB962C8B-B14F-4D97-AF65-F5344CB8AC3E}">
        <p14:creationId xmlns:p14="http://schemas.microsoft.com/office/powerpoint/2010/main" val="158932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5056909" y="1564829"/>
            <a:ext cx="6735129" cy="4616648"/>
          </a:xfrm>
          <a:prstGeom prst="rect">
            <a:avLst/>
          </a:prstGeom>
          <a:noFill/>
        </p:spPr>
        <p:txBody>
          <a:bodyPr wrap="square" rtlCol="0">
            <a:spAutoFit/>
          </a:bodyPr>
          <a:lstStyle/>
          <a:p>
            <a:pPr algn="just">
              <a:lnSpc>
                <a:spcPct val="150000"/>
              </a:lnSpc>
            </a:pPr>
            <a:r>
              <a:rPr lang="es-MX" dirty="0">
                <a:effectLst/>
                <a:latin typeface="Times New Roman" panose="02020603050405020304" pitchFamily="18" charset="0"/>
                <a:ea typeface="Calibri" panose="020F0502020204030204" pitchFamily="34" charset="0"/>
                <a:cs typeface="Times New Roman" panose="02020603050405020304" pitchFamily="18" charset="0"/>
              </a:rPr>
              <a:t>El nivel de educación financiera conlleva un conjunto de conocimientos que se ligan directamente al manejo de los presupuestos personales, crédito, ahorro e inversión, lográndose el que las personas de la comunidad obtengan mayores elementos para tomar decisiones.</a:t>
            </a:r>
          </a:p>
          <a:p>
            <a:pPr algn="just">
              <a:lnSpc>
                <a:spcPct val="150000"/>
              </a:lnSpc>
            </a:pP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MX" dirty="0">
                <a:effectLst/>
                <a:latin typeface="Times New Roman" panose="02020603050405020304" pitchFamily="18" charset="0"/>
                <a:ea typeface="Calibri" panose="020F0502020204030204" pitchFamily="34" charset="0"/>
                <a:cs typeface="Times New Roman" panose="02020603050405020304" pitchFamily="18" charset="0"/>
              </a:rPr>
              <a:t>El nivel de educación financiera conlleva un conjunto de conocimientos que se ligan directamente al manejo de los presupuestos personales, crédito, ahorro e inversión, no impacta en que el que las personas de la comunidad obtengan mayores elementos para tomar decisiones.</a:t>
            </a:r>
          </a:p>
          <a:p>
            <a:pPr algn="just">
              <a:lnSpc>
                <a:spcPct val="150000"/>
              </a:lnSpc>
            </a:pP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6199278" y="1120230"/>
            <a:ext cx="6096000" cy="461665"/>
          </a:xfrm>
          <a:prstGeom prst="rect">
            <a:avLst/>
          </a:prstGeom>
          <a:noFill/>
        </p:spPr>
        <p:txBody>
          <a:bodyPr wrap="square" rtlCol="0">
            <a:spAutoFit/>
          </a:bodyPr>
          <a:lstStyle/>
          <a:p>
            <a:pPr algn="ctr"/>
            <a:r>
              <a:rPr lang="es-MX" sz="2400" b="1" i="1" dirty="0"/>
              <a:t>Hipótesis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3" name="Imagen 2">
            <a:extLst>
              <a:ext uri="{FF2B5EF4-FFF2-40B4-BE49-F238E27FC236}">
                <a16:creationId xmlns:a16="http://schemas.microsoft.com/office/drawing/2014/main" id="{2003F256-ED72-4867-BACD-A24D0A4283FF}"/>
              </a:ext>
            </a:extLst>
          </p:cNvPr>
          <p:cNvPicPr>
            <a:picLocks noChangeAspect="1"/>
          </p:cNvPicPr>
          <p:nvPr/>
        </p:nvPicPr>
        <p:blipFill>
          <a:blip r:embed="rId5"/>
          <a:stretch>
            <a:fillRect/>
          </a:stretch>
        </p:blipFill>
        <p:spPr>
          <a:xfrm>
            <a:off x="275864" y="1266404"/>
            <a:ext cx="4122308" cy="5137375"/>
          </a:xfrm>
          <a:prstGeom prst="rect">
            <a:avLst/>
          </a:prstGeom>
        </p:spPr>
      </p:pic>
      <p:sp>
        <p:nvSpPr>
          <p:cNvPr id="16" name="Rectángulo 15">
            <a:extLst>
              <a:ext uri="{FF2B5EF4-FFF2-40B4-BE49-F238E27FC236}">
                <a16:creationId xmlns:a16="http://schemas.microsoft.com/office/drawing/2014/main" id="{499FE993-C54D-4155-B9AA-5503F2EFB5E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20" name="CuadroTexto 19">
            <a:extLst>
              <a:ext uri="{FF2B5EF4-FFF2-40B4-BE49-F238E27FC236}">
                <a16:creationId xmlns:a16="http://schemas.microsoft.com/office/drawing/2014/main" id="{4BA52F4D-0C0D-42C1-AEFE-B5F2065ABF4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spTree>
    <p:extLst>
      <p:ext uri="{BB962C8B-B14F-4D97-AF65-F5344CB8AC3E}">
        <p14:creationId xmlns:p14="http://schemas.microsoft.com/office/powerpoint/2010/main" val="85662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6199278" y="2278102"/>
            <a:ext cx="5687027" cy="3903954"/>
          </a:xfrm>
          <a:prstGeom prst="rect">
            <a:avLst/>
          </a:prstGeom>
          <a:noFill/>
        </p:spPr>
        <p:txBody>
          <a:bodyPr wrap="square" rtlCol="0">
            <a:spAutoFit/>
          </a:bodyPr>
          <a:lstStyle/>
          <a:p>
            <a:pPr algn="just">
              <a:lnSpc>
                <a:spcPct val="150000"/>
              </a:lnSpc>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 Variable Independiente.- Difundir conceptos básicos de educación financiera</a:t>
            </a:r>
          </a:p>
          <a:p>
            <a:pPr algn="just">
              <a:lnSpc>
                <a:spcPct val="150000"/>
              </a:lnSpc>
            </a:pP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 Variable Dependiente.- Elementos para tomar decisiones entorno a los créditos, inversiones, ahorro y presupuestos. </a:t>
            </a:r>
          </a:p>
          <a:p>
            <a:pPr algn="just">
              <a:lnSpc>
                <a:spcPct val="150000"/>
              </a:lnSpc>
            </a:pP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6199278" y="1120230"/>
            <a:ext cx="6096000" cy="1077218"/>
          </a:xfrm>
          <a:prstGeom prst="rect">
            <a:avLst/>
          </a:prstGeom>
          <a:noFill/>
        </p:spPr>
        <p:txBody>
          <a:bodyPr wrap="square" rtlCol="0">
            <a:spAutoFit/>
          </a:bodyPr>
          <a:lstStyle/>
          <a:p>
            <a:pPr algn="ctr"/>
            <a:r>
              <a:rPr lang="es-MX" sz="3200" b="1" i="1" dirty="0"/>
              <a:t>Variables independiente y dependiente</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6" name="Rectángulo 15">
            <a:extLst>
              <a:ext uri="{FF2B5EF4-FFF2-40B4-BE49-F238E27FC236}">
                <a16:creationId xmlns:a16="http://schemas.microsoft.com/office/drawing/2014/main" id="{499FE993-C54D-4155-B9AA-5503F2EFB5E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María de Lourdes Lara Alcantar – Maestría en administración –  Área terminal en finanzas</a:t>
            </a:r>
          </a:p>
        </p:txBody>
      </p:sp>
      <p:sp>
        <p:nvSpPr>
          <p:cNvPr id="20" name="CuadroTexto 19">
            <a:extLst>
              <a:ext uri="{FF2B5EF4-FFF2-40B4-BE49-F238E27FC236}">
                <a16:creationId xmlns:a16="http://schemas.microsoft.com/office/drawing/2014/main" id="{4BA52F4D-0C0D-42C1-AEFE-B5F2065ABF4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LA EDUCACIÓN FINANCIERA PARA NIÑOS, JÓVENES Y ADULTOS DE LA COMUNIDAD SANTIAGO MEXQUITITLÁN.</a:t>
            </a:r>
          </a:p>
        </p:txBody>
      </p:sp>
      <p:pic>
        <p:nvPicPr>
          <p:cNvPr id="1026" name="Picture 2" descr="Educación financiera dirige su mirada a estudiantes de escuelas, colegios y  universidades | El Financiero">
            <a:extLst>
              <a:ext uri="{FF2B5EF4-FFF2-40B4-BE49-F238E27FC236}">
                <a16:creationId xmlns:a16="http://schemas.microsoft.com/office/drawing/2014/main" id="{F1EFD7CA-4E6E-4217-B58E-D8AF04570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2" y="1232783"/>
            <a:ext cx="6133955" cy="520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105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2407</Words>
  <Application>Microsoft Office PowerPoint</Application>
  <PresentationFormat>Panorámica</PresentationFormat>
  <Paragraphs>166</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Cambria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Lulú Lara</cp:lastModifiedBy>
  <cp:revision>98</cp:revision>
  <dcterms:created xsi:type="dcterms:W3CDTF">2020-09-22T18:49:23Z</dcterms:created>
  <dcterms:modified xsi:type="dcterms:W3CDTF">2021-11-06T03:10:21Z</dcterms:modified>
</cp:coreProperties>
</file>