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3" autoAdjust="0"/>
    <p:restoredTop sz="94660"/>
  </p:normalViewPr>
  <p:slideViewPr>
    <p:cSldViewPr snapToGrid="0">
      <p:cViewPr>
        <p:scale>
          <a:sx n="47" d="100"/>
          <a:sy n="47" d="100"/>
        </p:scale>
        <p:origin x="138" y="-486"/>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11/10/2021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11/10/2021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11/10/2021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11/10/2021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11/10/2021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11/10/2021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11/10/2021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11/10/2021</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ueblesbegere.com/" TargetMode="External"/><Relationship Id="rId13"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s://www.instagram.com/mueblesbergere/" TargetMode="External"/><Relationship Id="rId12" Type="http://schemas.openxmlformats.org/officeDocument/2006/relationships/image" Target="../media/image5.png"/><Relationship Id="rId2" Type="http://schemas.openxmlformats.org/officeDocument/2006/relationships/image" Target="../media/image1.emf"/><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eb.facebook.com/MueblesBergere/?_rdc=1&amp;_rdr" TargetMode="External"/><Relationship Id="rId11" Type="http://schemas.openxmlformats.org/officeDocument/2006/relationships/hyperlink" Target="mailto:congreso@gestioncompetitiva.org" TargetMode="External"/><Relationship Id="rId5" Type="http://schemas.openxmlformats.org/officeDocument/2006/relationships/hyperlink" Target="https://wa.me/573053427519" TargetMode="External"/><Relationship Id="rId15" Type="http://schemas.openxmlformats.org/officeDocument/2006/relationships/image" Target="../media/image8.jpg"/><Relationship Id="rId10" Type="http://schemas.openxmlformats.org/officeDocument/2006/relationships/image" Target="../media/image4.png"/><Relationship Id="rId4" Type="http://schemas.openxmlformats.org/officeDocument/2006/relationships/hyperlink" Target="mailto:informacion@mublesbergere.com" TargetMode="External"/><Relationship Id="rId9" Type="http://schemas.openxmlformats.org/officeDocument/2006/relationships/image" Target="../media/image3.emf"/><Relationship Id="rId1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stretch>
            <a:fillRect/>
          </a:stretch>
        </p:blipFill>
        <p:spPr>
          <a:xfrm>
            <a:off x="95410" y="6165978"/>
            <a:ext cx="32455003" cy="3721412"/>
          </a:xfrm>
          <a:prstGeom prst="rect">
            <a:avLst/>
          </a:prstGeom>
        </p:spPr>
      </p:pic>
      <p:pic>
        <p:nvPicPr>
          <p:cNvPr id="38" name="Imagen 37" descr="IQ_ Template Poster.jpg"/>
          <p:cNvPicPr>
            <a:picLocks noChangeAspect="1"/>
          </p:cNvPicPr>
          <p:nvPr/>
        </p:nvPicPr>
        <p:blipFill rotWithShape="1">
          <a:blip r:embed="rId3">
            <a:extLst>
              <a:ext uri="{28A0092B-C50C-407E-A947-70E740481C1C}">
                <a14:useLocalDpi xmlns:a14="http://schemas.microsoft.com/office/drawing/2010/main" val="0"/>
              </a:ext>
            </a:extLst>
          </a:blip>
          <a:srcRect t="31574"/>
          <a:stretch/>
        </p:blipFill>
        <p:spPr>
          <a:xfrm>
            <a:off x="95410" y="14656824"/>
            <a:ext cx="32394144" cy="29557637"/>
          </a:xfrm>
          <a:prstGeom prst="rect">
            <a:avLst/>
          </a:prstGeom>
        </p:spPr>
      </p:pic>
      <p:sp>
        <p:nvSpPr>
          <p:cNvPr id="11" name="Rectángulo 10"/>
          <p:cNvSpPr/>
          <p:nvPr/>
        </p:nvSpPr>
        <p:spPr>
          <a:xfrm>
            <a:off x="816502" y="9887390"/>
            <a:ext cx="30754941" cy="5351890"/>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D2D99FB-FF1D-48D5-B7A9-109604858EB1}"/>
              </a:ext>
            </a:extLst>
          </p:cNvPr>
          <p:cNvSpPr txBox="1"/>
          <p:nvPr/>
        </p:nvSpPr>
        <p:spPr>
          <a:xfrm>
            <a:off x="813634" y="9887390"/>
            <a:ext cx="30392051" cy="5878532"/>
          </a:xfrm>
          <a:prstGeom prst="rect">
            <a:avLst/>
          </a:prstGeom>
          <a:noFill/>
        </p:spPr>
        <p:txBody>
          <a:bodyPr wrap="square" rtlCol="0">
            <a:spAutoFit/>
          </a:bodyPr>
          <a:lstStyle/>
          <a:p>
            <a:r>
              <a:rPr lang="es-MX" sz="4000" b="1" dirty="0">
                <a:latin typeface="Helvetica" panose="020B0604020202020204" pitchFamily="34" charset="0"/>
                <a:cs typeface="Helvetica" panose="020B0604020202020204" pitchFamily="34" charset="0"/>
              </a:rPr>
              <a:t>Resumen:</a:t>
            </a:r>
          </a:p>
          <a:p>
            <a:r>
              <a:rPr lang="es-CO" sz="2800" i="1" dirty="0"/>
              <a:t>Muebles Bergere es una microempresa reconocida en la ciudad de Barranquilla, por la comercialización de muebles de madera adaptados a los intereses y necesidades de sus clientes, pero además por la reparación de muebles usados o en estado de deterioro.</a:t>
            </a:r>
            <a:endParaRPr lang="es-CO" sz="2800" dirty="0"/>
          </a:p>
          <a:p>
            <a:r>
              <a:rPr lang="es-CO" sz="2800" i="1" dirty="0"/>
              <a:t>Las ventas de muebles nuevos se constituían en el más importante rubro de sus ingresos y las reparaciones ocupaban un lugar secundario. Tras la crisis económica ocasionada por la pandemia del COVID-19, las ventas de muebles disminuyeron y los ingresos por reparaciones resultaron insuficientes para su sostenimiento.</a:t>
            </a:r>
            <a:endParaRPr lang="es-CO" sz="2800" dirty="0"/>
          </a:p>
          <a:p>
            <a:r>
              <a:rPr lang="es-CO" sz="2800" i="1" dirty="0"/>
              <a:t>Frente a la situación, el hijo de doña Marlene, optó por capacitarse en marketing digital, con el fin de ayudar al negocio familiar. Fue así como mediante la aplicación de adecuadas estrategias de marketing, desarrollo de nuevos productos y fidelización de clientes, Muebles Bergere </a:t>
            </a:r>
            <a:r>
              <a:rPr lang="es-CO" sz="2800" i="1" dirty="0" smtClean="0"/>
              <a:t>logró </a:t>
            </a:r>
            <a:r>
              <a:rPr lang="es-CO" sz="2800" i="1" dirty="0"/>
              <a:t>resultados muy favorables, con esto se comprobó que una adecuada y actualizada asesoría, sustentada en conocimientos profesionales, genera resultados positivos. </a:t>
            </a:r>
            <a:endParaRPr lang="es-CO" sz="2800" dirty="0"/>
          </a:p>
          <a:p>
            <a:endParaRPr lang="es-MX" sz="2800" dirty="0">
              <a:latin typeface="Myriad Pro" panose="020B0503030403020204" pitchFamily="34" charset="0"/>
              <a:cs typeface="Arial" panose="020B0604020202020204" pitchFamily="34" charset="0"/>
            </a:endParaRPr>
          </a:p>
          <a:p>
            <a:r>
              <a:rPr lang="es-MX" sz="2800" dirty="0">
                <a:latin typeface="Myriad Pro" panose="020B0503030403020204" pitchFamily="34" charset="0"/>
                <a:cs typeface="Arial" panose="020B0604020202020204" pitchFamily="34" charset="0"/>
              </a:rPr>
              <a:t> </a:t>
            </a:r>
          </a:p>
          <a:p>
            <a:endParaRPr lang="es-MX" sz="2000" b="1" dirty="0">
              <a:latin typeface="Helvetica" panose="020B0604020202020204" pitchFamily="34" charset="0"/>
              <a:cs typeface="Helvetica" panose="020B0604020202020204" pitchFamily="34" charset="0"/>
            </a:endParaRPr>
          </a:p>
          <a:p>
            <a:endParaRPr lang="es-MX" sz="4000" b="1" dirty="0">
              <a:latin typeface="Helvetica" panose="020B0604020202020204" pitchFamily="34" charset="0"/>
              <a:cs typeface="Helvetica" panose="020B0604020202020204" pitchFamily="34" charset="0"/>
            </a:endParaRPr>
          </a:p>
          <a:p>
            <a:r>
              <a:rPr lang="es-MX" sz="2400" b="1" dirty="0">
                <a:latin typeface="Helvetica" panose="020B0604020202020204" pitchFamily="34" charset="0"/>
                <a:cs typeface="Helvetica" panose="020B0604020202020204" pitchFamily="34" charset="0"/>
              </a:rPr>
              <a:t>Palabras </a:t>
            </a:r>
            <a:r>
              <a:rPr lang="es-MX" sz="2400" b="1" dirty="0" smtClean="0">
                <a:latin typeface="Helvetica" panose="020B0604020202020204" pitchFamily="34" charset="0"/>
                <a:cs typeface="Helvetica" panose="020B0604020202020204" pitchFamily="34" charset="0"/>
              </a:rPr>
              <a:t>clave:</a:t>
            </a:r>
            <a:r>
              <a:rPr lang="es-CO" sz="2400" i="1" dirty="0"/>
              <a:t>Muebles de madera, gestión comercial, estrategias de marketing</a:t>
            </a:r>
            <a:endParaRPr lang="es-MX" sz="2400" dirty="0">
              <a:latin typeface="Myriad Pro" panose="020B0503030403020204" pitchFamily="34" charset="0"/>
              <a:cs typeface="Arial" panose="020B0604020202020204" pitchFamily="34" charset="0"/>
            </a:endParaRPr>
          </a:p>
        </p:txBody>
      </p:sp>
      <p:sp>
        <p:nvSpPr>
          <p:cNvPr id="13" name="Rectángulo 12"/>
          <p:cNvSpPr/>
          <p:nvPr/>
        </p:nvSpPr>
        <p:spPr>
          <a:xfrm>
            <a:off x="544333" y="16599930"/>
            <a:ext cx="15422832" cy="13000156"/>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Rectángulo 13"/>
          <p:cNvSpPr/>
          <p:nvPr/>
        </p:nvSpPr>
        <p:spPr>
          <a:xfrm>
            <a:off x="16292482" y="16474811"/>
            <a:ext cx="15422832" cy="1399836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5" name="CuadroTexto 14">
            <a:extLst>
              <a:ext uri="{FF2B5EF4-FFF2-40B4-BE49-F238E27FC236}">
                <a16:creationId xmlns:a16="http://schemas.microsoft.com/office/drawing/2014/main" id="{A20CF7E8-C044-4BC5-9C6B-CEFB6DC6D2BD}"/>
              </a:ext>
            </a:extLst>
          </p:cNvPr>
          <p:cNvSpPr txBox="1"/>
          <p:nvPr/>
        </p:nvSpPr>
        <p:spPr>
          <a:xfrm>
            <a:off x="736745" y="16652223"/>
            <a:ext cx="15135775" cy="8079135"/>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 Introducción </a:t>
            </a:r>
          </a:p>
          <a:p>
            <a:pPr algn="just">
              <a:lnSpc>
                <a:spcPts val="5000"/>
              </a:lnSpc>
            </a:pPr>
            <a:endParaRPr lang="es-MX" sz="4000" dirty="0">
              <a:latin typeface="Myriad Pro" panose="020B0503030403020204" pitchFamily="34" charset="0"/>
            </a:endParaRPr>
          </a:p>
          <a:p>
            <a:pPr indent="360000">
              <a:lnSpc>
                <a:spcPct val="150000"/>
              </a:lnSpc>
            </a:pPr>
            <a:r>
              <a:rPr lang="es-CO" sz="2800" dirty="0">
                <a:latin typeface="Times New Roman" panose="02020603050405020304" pitchFamily="18" charset="0"/>
                <a:cs typeface="Times New Roman" panose="02020603050405020304" pitchFamily="18" charset="0"/>
              </a:rPr>
              <a:t>Muebles Bergere una microempresa comercializadora de muebles venia experimentando una delicada situación financiera que se agravo por la disminución de sus ventas durante la pandemia por el COVID-19, lo que dio origen al problema objeto de estudio: ¿Cómo recuperar clientes y reposicionar a Muebles Bergere en el imaginario de sus clientes?, por lo cual se planteó como objetivo principal dotar a sus propietarios de las herramientas necesarias para la implementación de una adecuada gestión comercial y estrategias de marketing, así dirigir sus productos y/o servicios hacia el mercado y lograr ventajas comparativas frente a los competidores. </a:t>
            </a:r>
          </a:p>
          <a:p>
            <a:pPr algn="just">
              <a:lnSpc>
                <a:spcPts val="5000"/>
              </a:lnSpc>
            </a:pPr>
            <a:endParaRPr lang="es-MX" sz="2800" dirty="0">
              <a:latin typeface="Myriad Pro" panose="020B0503030403020204" pitchFamily="34" charset="0"/>
            </a:endParaRPr>
          </a:p>
          <a:p>
            <a:pPr algn="just">
              <a:lnSpc>
                <a:spcPts val="5000"/>
              </a:lnSpc>
            </a:pPr>
            <a:endParaRPr lang="es-MX" sz="4000" dirty="0">
              <a:latin typeface="Myriad Pro" panose="020B0503030403020204" pitchFamily="34" charset="0"/>
            </a:endParaRPr>
          </a:p>
          <a:p>
            <a:endParaRPr lang="es-MX" sz="4000" dirty="0">
              <a:latin typeface="Helvetica" panose="020B0604020202020204" pitchFamily="34" charset="0"/>
              <a:cs typeface="Helvetica" panose="020B0604020202020204" pitchFamily="34" charset="0"/>
            </a:endParaRPr>
          </a:p>
        </p:txBody>
      </p:sp>
      <p:sp>
        <p:nvSpPr>
          <p:cNvPr id="17" name="Rectángulo 16"/>
          <p:cNvSpPr/>
          <p:nvPr/>
        </p:nvSpPr>
        <p:spPr>
          <a:xfrm>
            <a:off x="606010" y="29825060"/>
            <a:ext cx="15422832" cy="878838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Rectángulo 17"/>
          <p:cNvSpPr/>
          <p:nvPr/>
        </p:nvSpPr>
        <p:spPr>
          <a:xfrm>
            <a:off x="16522841" y="30841400"/>
            <a:ext cx="15422832" cy="774302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r>
              <a:rPr lang="es-CO" dirty="0"/>
              <a:t>El caso de muebles Bergere nos mostró la realidad de muchas microempresas en Colombia, y como estas enfrentan las dificultades que trajo consigo la pandemia del COVID-19.  Doña Marlene y su hijo nos enseñaron que dos generaciones se unen para enfrentar este nuevo desafío y lograr el sostenimiento de su negocio familiar. A pesar, que durante años fueron exitosas sus estrategias de ventas tradicionales, tuvieron que reinventarse y tomar una importante decisión.</a:t>
            </a:r>
          </a:p>
          <a:p>
            <a:r>
              <a:rPr lang="es-CO" dirty="0"/>
              <a:t>Mediante el diplomado el marketing Digital se dotaron de las herramientas del marketing para aplicarlas de forma eficiente en su negocio, así mismo conocer mejor el mercado y sus nuevos hábitos compra, (Muñiz, 2018).  De esta manera, conectaron sus productos o servicios con las necesidades actuales del cliente y mejoraron sus resultados comerciales (Clarke-Bloomfield, Cisneros-Arias, &amp; </a:t>
            </a:r>
            <a:r>
              <a:rPr lang="es-CO" dirty="0" err="1"/>
              <a:t>Paneca</a:t>
            </a:r>
            <a:r>
              <a:rPr lang="es-CO" dirty="0"/>
              <a:t>-González, 2018).</a:t>
            </a:r>
          </a:p>
        </p:txBody>
      </p:sp>
      <p:sp>
        <p:nvSpPr>
          <p:cNvPr id="19" name="CuadroTexto 18">
            <a:extLst>
              <a:ext uri="{FF2B5EF4-FFF2-40B4-BE49-F238E27FC236}">
                <a16:creationId xmlns:a16="http://schemas.microsoft.com/office/drawing/2014/main" id="{62BEC5EA-8352-44C6-BB4B-6FA614DB4BDC}"/>
              </a:ext>
            </a:extLst>
          </p:cNvPr>
          <p:cNvSpPr txBox="1"/>
          <p:nvPr/>
        </p:nvSpPr>
        <p:spPr>
          <a:xfrm>
            <a:off x="873886" y="30032189"/>
            <a:ext cx="15135774" cy="2949525"/>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 </a:t>
            </a:r>
          </a:p>
          <a:p>
            <a:pPr algn="just">
              <a:lnSpc>
                <a:spcPts val="5000"/>
              </a:lnSpc>
            </a:pPr>
            <a:endParaRPr lang="es-MX" sz="4000" dirty="0">
              <a:latin typeface="Helvetica" panose="020B0604020202020204" pitchFamily="34" charset="0"/>
              <a:cs typeface="Helvetica" panose="020B0604020202020204" pitchFamily="34" charset="0"/>
            </a:endParaRPr>
          </a:p>
          <a:p>
            <a:pPr indent="360000" algn="just">
              <a:lnSpc>
                <a:spcPct val="150000"/>
              </a:lnSpc>
            </a:pPr>
            <a:r>
              <a:rPr lang="es-CO" sz="2800" dirty="0">
                <a:latin typeface="Times New Roman" panose="02020603050405020304" pitchFamily="18" charset="0"/>
                <a:cs typeface="Times New Roman" panose="02020603050405020304" pitchFamily="18" charset="0"/>
              </a:rPr>
              <a:t>La metodología utilizada </a:t>
            </a:r>
            <a:r>
              <a:rPr lang="es-CO" sz="2800" dirty="0" smtClean="0">
                <a:latin typeface="Times New Roman" panose="02020603050405020304" pitchFamily="18" charset="0"/>
                <a:cs typeface="Times New Roman" panose="02020603050405020304" pitchFamily="18" charset="0"/>
              </a:rPr>
              <a:t>fue carácter </a:t>
            </a:r>
            <a:r>
              <a:rPr lang="es-CO" sz="2800" dirty="0">
                <a:latin typeface="Times New Roman" panose="02020603050405020304" pitchFamily="18" charset="0"/>
                <a:cs typeface="Times New Roman" panose="02020603050405020304" pitchFamily="18" charset="0"/>
              </a:rPr>
              <a:t>cualitativa mediante un estudio de caso, la principal fuente de información se obtuvo a través de entrevistas, apoyados también de información de tipo cuantitativa.</a:t>
            </a:r>
            <a:endParaRPr lang="es-MX" sz="2800" dirty="0">
              <a:latin typeface="Times New Roman" panose="02020603050405020304" pitchFamily="18" charset="0"/>
              <a:cs typeface="Times New Roman" panose="02020603050405020304" pitchFamily="18" charset="0"/>
            </a:endParaRPr>
          </a:p>
        </p:txBody>
      </p:sp>
      <p:sp>
        <p:nvSpPr>
          <p:cNvPr id="20" name="CuadroTexto 19">
            <a:extLst>
              <a:ext uri="{FF2B5EF4-FFF2-40B4-BE49-F238E27FC236}">
                <a16:creationId xmlns:a16="http://schemas.microsoft.com/office/drawing/2014/main" id="{032D2D62-815E-4668-ABA8-B512204A73B2}"/>
              </a:ext>
            </a:extLst>
          </p:cNvPr>
          <p:cNvSpPr txBox="1"/>
          <p:nvPr/>
        </p:nvSpPr>
        <p:spPr>
          <a:xfrm>
            <a:off x="16322911" y="16503953"/>
            <a:ext cx="15180184" cy="17168803"/>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a:t>
            </a:r>
            <a:r>
              <a:rPr lang="es-MX" sz="6000" b="1" dirty="0" smtClean="0">
                <a:latin typeface="Helvetica" panose="020B0604020202020204" pitchFamily="34" charset="0"/>
                <a:cs typeface="Helvetica" panose="020B0604020202020204" pitchFamily="34" charset="0"/>
              </a:rPr>
              <a:t>Resultados</a:t>
            </a:r>
          </a:p>
          <a:p>
            <a:endParaRPr lang="es-CO" dirty="0" smtClean="0"/>
          </a:p>
          <a:p>
            <a:pPr indent="360000">
              <a:lnSpc>
                <a:spcPct val="150000"/>
              </a:lnSpc>
            </a:pPr>
            <a:r>
              <a:rPr lang="es-CO" sz="2400" dirty="0" smtClean="0"/>
              <a:t>Muebles </a:t>
            </a:r>
            <a:r>
              <a:rPr lang="es-CO" sz="2400" dirty="0"/>
              <a:t>Bergere obtuvo unos resultados favorables al implementar una adecuada gestión comercial y aplicación de estrategias de marketing, logrando un aumento en sus ventas y así el sostenimiento de la microempresa.  Las estrategias inicialmente implementadas como la creación de infraestructura digital, les ha permitido posicionar la marca y desplegar sus estrategias de marketing, entre las cuales se encuentran: </a:t>
            </a:r>
          </a:p>
          <a:p>
            <a:pPr indent="360000">
              <a:lnSpc>
                <a:spcPct val="150000"/>
              </a:lnSpc>
            </a:pPr>
            <a:r>
              <a:rPr lang="es-CO" sz="2400" dirty="0"/>
              <a:t> </a:t>
            </a:r>
          </a:p>
          <a:p>
            <a:pPr marL="285750" indent="-285750">
              <a:buFont typeface="Arial" panose="020B0604020202020204" pitchFamily="34" charset="0"/>
              <a:buChar char="•"/>
            </a:pPr>
            <a:r>
              <a:rPr lang="es-CO" sz="2400" dirty="0"/>
              <a:t>Correo empresarial: </a:t>
            </a:r>
            <a:r>
              <a:rPr lang="es-CO" sz="2400" u="sng" dirty="0">
                <a:hlinkClick r:id="rId4"/>
              </a:rPr>
              <a:t>informacion@mublesbergere.com</a:t>
            </a:r>
            <a:endParaRPr lang="es-CO" sz="2400" dirty="0"/>
          </a:p>
          <a:p>
            <a:pPr marL="285750" indent="-285750">
              <a:buFont typeface="Arial" panose="020B0604020202020204" pitchFamily="34" charset="0"/>
              <a:buChar char="•"/>
            </a:pPr>
            <a:r>
              <a:rPr lang="es-CO" sz="2400" dirty="0"/>
              <a:t>WhatsApp corporativo: </a:t>
            </a:r>
            <a:r>
              <a:rPr lang="es-CO" sz="2400" u="sng" dirty="0">
                <a:hlinkClick r:id="rId5"/>
              </a:rPr>
              <a:t>+57 305 3427519</a:t>
            </a:r>
            <a:endParaRPr lang="es-CO" sz="2400" dirty="0"/>
          </a:p>
          <a:p>
            <a:pPr marL="285750" indent="-285750">
              <a:buFont typeface="Arial" panose="020B0604020202020204" pitchFamily="34" charset="0"/>
              <a:buChar char="•"/>
            </a:pPr>
            <a:r>
              <a:rPr lang="es-CO" sz="2400" dirty="0"/>
              <a:t>Cuenta en  Facebook e Instagram como </a:t>
            </a:r>
            <a:r>
              <a:rPr lang="es-CO" sz="2400" u="sng" dirty="0">
                <a:hlinkClick r:id="rId6"/>
              </a:rPr>
              <a:t>@</a:t>
            </a:r>
            <a:r>
              <a:rPr lang="es-CO" sz="2400" u="sng" dirty="0" err="1">
                <a:hlinkClick r:id="rId6"/>
              </a:rPr>
              <a:t>MueblesBergere</a:t>
            </a:r>
            <a:r>
              <a:rPr lang="es-CO" sz="2400" u="sng" dirty="0"/>
              <a:t>,</a:t>
            </a:r>
            <a:r>
              <a:rPr lang="es-CO" sz="2400" dirty="0"/>
              <a:t> </a:t>
            </a:r>
            <a:r>
              <a:rPr lang="es-CO" sz="2400" u="sng" dirty="0">
                <a:hlinkClick r:id="rId7"/>
              </a:rPr>
              <a:t>@</a:t>
            </a:r>
            <a:r>
              <a:rPr lang="es-CO" sz="2400" u="sng" dirty="0" err="1">
                <a:hlinkClick r:id="rId7"/>
              </a:rPr>
              <a:t>mueblesbergere</a:t>
            </a:r>
            <a:r>
              <a:rPr lang="es-CO" sz="2400" dirty="0"/>
              <a:t> </a:t>
            </a:r>
          </a:p>
          <a:p>
            <a:r>
              <a:rPr lang="es-CO" sz="2400" dirty="0"/>
              <a:t> </a:t>
            </a:r>
          </a:p>
          <a:p>
            <a:r>
              <a:rPr lang="es-CO" sz="2400" dirty="0"/>
              <a:t>Actualmente se encuentran desarrollando su propia página web </a:t>
            </a:r>
            <a:r>
              <a:rPr lang="es-CO" sz="2400" u="sng" dirty="0">
                <a:hlinkClick r:id="rId8"/>
              </a:rPr>
              <a:t>www.mueblesbegere.com</a:t>
            </a:r>
            <a:r>
              <a:rPr lang="es-CO" sz="2400" dirty="0"/>
              <a:t>, como se muestra en la imagen </a:t>
            </a:r>
            <a:r>
              <a:rPr lang="es-CO" sz="2400" dirty="0" smtClean="0"/>
              <a:t>1:</a:t>
            </a:r>
          </a:p>
          <a:p>
            <a:endParaRPr lang="es-ES" sz="2400" dirty="0"/>
          </a:p>
          <a:p>
            <a:endParaRPr lang="es-ES" sz="2400" dirty="0" smtClean="0"/>
          </a:p>
          <a:p>
            <a:endParaRPr lang="es-MX" sz="2400" dirty="0" smtClean="0"/>
          </a:p>
          <a:p>
            <a:r>
              <a:rPr lang="es-MX" sz="2400" dirty="0" smtClean="0"/>
              <a:t>Imagen </a:t>
            </a:r>
            <a:r>
              <a:rPr lang="es-MX" sz="2400" dirty="0"/>
              <a:t>1</a:t>
            </a:r>
            <a:r>
              <a:rPr lang="es-MX" sz="2400" i="1" dirty="0"/>
              <a:t>. </a:t>
            </a:r>
            <a:r>
              <a:rPr lang="es-MX" sz="2400" i="1" dirty="0" smtClean="0"/>
              <a:t>Página web en construcción </a:t>
            </a:r>
            <a:r>
              <a:rPr lang="es-MX" sz="2400" i="1" dirty="0"/>
              <a:t>M</a:t>
            </a:r>
            <a:r>
              <a:rPr lang="es-MX" sz="2400" i="1" dirty="0" smtClean="0"/>
              <a:t>uebles </a:t>
            </a:r>
            <a:r>
              <a:rPr lang="es-MX" sz="2400" i="1" dirty="0" err="1" smtClean="0"/>
              <a:t>Bergere</a:t>
            </a:r>
            <a:endParaRPr lang="es-MX" sz="2400" i="1"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r>
              <a:rPr lang="es-CO" dirty="0"/>
              <a:t>Fuente: Propietarios de Muebles Bergere</a:t>
            </a:r>
          </a:p>
          <a:p>
            <a:endParaRPr lang="es-CO" dirty="0"/>
          </a:p>
          <a:p>
            <a:endParaRPr lang="es-ES" dirty="0" smtClean="0"/>
          </a:p>
          <a:p>
            <a:endParaRPr lang="es-CO" dirty="0" smtClean="0"/>
          </a:p>
          <a:p>
            <a:endParaRPr lang="es-ES" dirty="0"/>
          </a:p>
          <a:p>
            <a:endParaRPr lang="es-ES" dirty="0" smtClean="0"/>
          </a:p>
          <a:p>
            <a:endParaRPr lang="es-CO" dirty="0"/>
          </a:p>
          <a:p>
            <a:r>
              <a:rPr lang="es-MX" sz="6000" b="1" dirty="0" smtClean="0">
                <a:latin typeface="Helvetica" panose="020B0604020202020204" pitchFamily="34" charset="0"/>
                <a:cs typeface="Helvetica" panose="020B0604020202020204" pitchFamily="34" charset="0"/>
              </a:rPr>
              <a:t>  </a:t>
            </a:r>
          </a:p>
          <a:p>
            <a:endParaRPr lang="es-MX" sz="6000" b="1" dirty="0">
              <a:latin typeface="Helvetica" panose="020B0604020202020204" pitchFamily="34" charset="0"/>
              <a:cs typeface="Helvetica"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8BE5D79F-65D3-4B36-BD72-CE77DFD40152}"/>
              </a:ext>
            </a:extLst>
          </p:cNvPr>
          <p:cNvSpPr txBox="1"/>
          <p:nvPr/>
        </p:nvSpPr>
        <p:spPr>
          <a:xfrm>
            <a:off x="16597956" y="31286352"/>
            <a:ext cx="15006564" cy="6642844"/>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a:t>
            </a:r>
            <a:r>
              <a:rPr lang="es-MX" sz="6000" b="1" dirty="0" smtClean="0">
                <a:latin typeface="Helvetica" panose="020B0604020202020204" pitchFamily="34" charset="0"/>
                <a:cs typeface="Helvetica" panose="020B0604020202020204" pitchFamily="34" charset="0"/>
              </a:rPr>
              <a:t>Conclusiones</a:t>
            </a:r>
          </a:p>
          <a:p>
            <a:pPr indent="360000">
              <a:lnSpc>
                <a:spcPct val="150000"/>
              </a:lnSpc>
            </a:pPr>
            <a:r>
              <a:rPr lang="es-CO" sz="2400" dirty="0" smtClean="0">
                <a:latin typeface="Times New Roman" panose="02020603050405020304" pitchFamily="18" charset="0"/>
                <a:cs typeface="Times New Roman" panose="02020603050405020304" pitchFamily="18" charset="0"/>
              </a:rPr>
              <a:t>El </a:t>
            </a:r>
            <a:r>
              <a:rPr lang="es-CO" sz="2400" dirty="0">
                <a:latin typeface="Times New Roman" panose="02020603050405020304" pitchFamily="18" charset="0"/>
                <a:cs typeface="Times New Roman" panose="02020603050405020304" pitchFamily="18" charset="0"/>
              </a:rPr>
              <a:t>caso de muebles Bergere nos mostró la realidad de muchas microempresas en Colombia, y como estas enfrentan las dificultades que trajo consigo la pandemia del COVID-19.  Doña Marlene y su hijo nos enseñaron que dos generaciones se unen para enfrentar este nuevo desafío y lograr el sostenimiento de su negocio familiar. A pesar, que durante años fueron exitosas sus estrategias de ventas tradicionales, tuvieron que reinventarse y tomar una importante decisión</a:t>
            </a:r>
            <a:r>
              <a:rPr lang="es-CO" sz="2400" dirty="0" smtClean="0">
                <a:latin typeface="Times New Roman" panose="02020603050405020304" pitchFamily="18" charset="0"/>
                <a:cs typeface="Times New Roman" panose="02020603050405020304" pitchFamily="18" charset="0"/>
              </a:rPr>
              <a:t>.</a:t>
            </a:r>
          </a:p>
          <a:p>
            <a:pPr indent="360000">
              <a:lnSpc>
                <a:spcPct val="150000"/>
              </a:lnSpc>
            </a:pPr>
            <a:endParaRPr lang="es-CO" sz="2400" dirty="0">
              <a:latin typeface="Times New Roman" panose="02020603050405020304" pitchFamily="18" charset="0"/>
              <a:cs typeface="Times New Roman" panose="02020603050405020304" pitchFamily="18" charset="0"/>
            </a:endParaRPr>
          </a:p>
          <a:p>
            <a:pPr indent="360000">
              <a:lnSpc>
                <a:spcPct val="150000"/>
              </a:lnSpc>
            </a:pPr>
            <a:r>
              <a:rPr lang="es-CO" sz="2400" dirty="0">
                <a:latin typeface="Times New Roman" panose="02020603050405020304" pitchFamily="18" charset="0"/>
                <a:cs typeface="Times New Roman" panose="02020603050405020304" pitchFamily="18" charset="0"/>
              </a:rPr>
              <a:t>Mediante el diplomado el marketing Digital se dotaron de las herramientas del marketing para aplicarlas de forma eficiente en su negocio, así mismo conocer mejor el mercado y sus nuevos hábitos compra, (Muñiz, 2018).  De esta manera, conectaron sus productos o servicios con las necesidades actuales del cliente y mejoraron sus resultados comerciales (Clarke-Bloomfield, Cisneros-Arias, &amp; </a:t>
            </a:r>
            <a:r>
              <a:rPr lang="es-CO" sz="2400" dirty="0" err="1">
                <a:latin typeface="Times New Roman" panose="02020603050405020304" pitchFamily="18" charset="0"/>
                <a:cs typeface="Times New Roman" panose="02020603050405020304" pitchFamily="18" charset="0"/>
              </a:rPr>
              <a:t>Paneca</a:t>
            </a:r>
            <a:r>
              <a:rPr lang="es-CO" sz="2400" dirty="0">
                <a:latin typeface="Times New Roman" panose="02020603050405020304" pitchFamily="18" charset="0"/>
                <a:cs typeface="Times New Roman" panose="02020603050405020304" pitchFamily="18" charset="0"/>
              </a:rPr>
              <a:t>-González, 2018).</a:t>
            </a:r>
          </a:p>
          <a:p>
            <a:pPr algn="just">
              <a:lnSpc>
                <a:spcPts val="5000"/>
              </a:lnSpc>
            </a:pPr>
            <a:endParaRPr lang="es-ES_tradnl" sz="2400" b="1" dirty="0">
              <a:latin typeface="Myriad Pro" panose="020B0503030403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9A1CB178-7AE2-4AC4-B15F-1DEB8B68F5DC}"/>
              </a:ext>
            </a:extLst>
          </p:cNvPr>
          <p:cNvSpPr txBox="1"/>
          <p:nvPr/>
        </p:nvSpPr>
        <p:spPr>
          <a:xfrm>
            <a:off x="95410" y="40227348"/>
            <a:ext cx="32025432" cy="2862322"/>
          </a:xfrm>
          <a:prstGeom prst="rect">
            <a:avLst/>
          </a:prstGeom>
          <a:noFill/>
        </p:spPr>
        <p:txBody>
          <a:bodyPr wrap="square" rtlCol="0">
            <a:spAutoFit/>
          </a:bodyPr>
          <a:lstStyle/>
          <a:p>
            <a:r>
              <a:rPr lang="es-MX" sz="5000" b="1" dirty="0">
                <a:solidFill>
                  <a:srgbClr val="FFFFFF"/>
                </a:solidFill>
                <a:latin typeface="Helvetica" panose="020B0604020202020204" pitchFamily="34" charset="0"/>
                <a:cs typeface="Helvetica" panose="020B0604020202020204" pitchFamily="34" charset="0"/>
              </a:rPr>
              <a:t>Referencias</a:t>
            </a:r>
          </a:p>
          <a:p>
            <a:r>
              <a:rPr lang="es-MX" sz="4000" dirty="0">
                <a:solidFill>
                  <a:srgbClr val="FFFFFF"/>
                </a:solidFill>
                <a:latin typeface="Helvetica" panose="020B0604020202020204" pitchFamily="34" charset="0"/>
                <a:cs typeface="Helvetica" panose="020B0604020202020204" pitchFamily="34" charset="0"/>
              </a:rPr>
              <a:t>Formato APA 6</a:t>
            </a:r>
          </a:p>
          <a:p>
            <a:r>
              <a:rPr lang="es-MX" sz="5000" b="1" dirty="0">
                <a:solidFill>
                  <a:srgbClr val="FFFFFF"/>
                </a:solidFill>
                <a:latin typeface="Helvetica" panose="020B0604020202020204" pitchFamily="34" charset="0"/>
                <a:cs typeface="Helvetica" panose="020B0604020202020204" pitchFamily="34" charset="0"/>
              </a:rPr>
              <a:t>Agradecimientos</a:t>
            </a:r>
          </a:p>
          <a:p>
            <a:r>
              <a:rPr lang="es-MX" sz="4000" dirty="0">
                <a:solidFill>
                  <a:srgbClr val="FFFFFF"/>
                </a:solidFill>
                <a:latin typeface="Helvetica" panose="020B0604020202020204" pitchFamily="34" charset="0"/>
                <a:cs typeface="Helvetica" panose="020B0604020202020204" pitchFamily="34" charset="0"/>
              </a:rPr>
              <a:t>Opcional</a:t>
            </a:r>
          </a:p>
        </p:txBody>
      </p:sp>
      <p:sp>
        <p:nvSpPr>
          <p:cNvPr id="24" name="CuadroTexto 23">
            <a:extLst>
              <a:ext uri="{FF2B5EF4-FFF2-40B4-BE49-F238E27FC236}">
                <a16:creationId xmlns:a16="http://schemas.microsoft.com/office/drawing/2014/main" id="{F319B15F-691D-46EB-9A79-CE7A6132771D}"/>
              </a:ext>
            </a:extLst>
          </p:cNvPr>
          <p:cNvSpPr txBox="1"/>
          <p:nvPr/>
        </p:nvSpPr>
        <p:spPr>
          <a:xfrm>
            <a:off x="26877718" y="4546277"/>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9"/>
          <a:stretch>
            <a:fillRect/>
          </a:stretch>
        </p:blipFill>
        <p:spPr>
          <a:xfrm>
            <a:off x="28151939" y="259465"/>
            <a:ext cx="3829102" cy="4137190"/>
          </a:xfrm>
          <a:prstGeom prst="rect">
            <a:avLst/>
          </a:prstGeom>
        </p:spPr>
      </p:pic>
      <p:sp>
        <p:nvSpPr>
          <p:cNvPr id="32" name="9 CuadroTexto"/>
          <p:cNvSpPr txBox="1">
            <a:spLocks noChangeArrowheads="1"/>
          </p:cNvSpPr>
          <p:nvPr/>
        </p:nvSpPr>
        <p:spPr bwMode="auto">
          <a:xfrm>
            <a:off x="95410" y="6515951"/>
            <a:ext cx="32025432" cy="4216539"/>
          </a:xfrm>
          <a:prstGeom prst="rect">
            <a:avLst/>
          </a:prstGeom>
          <a:noFill/>
          <a:ln w="9525">
            <a:noFill/>
            <a:miter lim="800000"/>
            <a:headEnd/>
            <a:tailEnd/>
          </a:ln>
        </p:spPr>
        <p:txBody>
          <a:bodyPr wrap="square">
            <a:spAutoFit/>
          </a:bodyPr>
          <a:lstStyle/>
          <a:p>
            <a:r>
              <a:rPr lang="es-CO" sz="7200" dirty="0" smtClean="0">
                <a:solidFill>
                  <a:schemeClr val="bg1"/>
                </a:solidFill>
              </a:rPr>
              <a:t>El </a:t>
            </a:r>
            <a:r>
              <a:rPr lang="es-CO" sz="7200" dirty="0">
                <a:solidFill>
                  <a:schemeClr val="bg1"/>
                </a:solidFill>
              </a:rPr>
              <a:t>dilema de una pequeña mueblería en Barranquilla</a:t>
            </a:r>
            <a:endParaRPr lang="es-MX" sz="7200" b="1" dirty="0" smtClean="0">
              <a:solidFill>
                <a:schemeClr val="bg1"/>
              </a:solidFill>
              <a:latin typeface="Myriad Pro" panose="020B0503030403020204" pitchFamily="34" charset="0"/>
              <a:cs typeface="Arial" panose="020B0604020202020204" pitchFamily="34" charset="0"/>
            </a:endParaRPr>
          </a:p>
          <a:p>
            <a:endParaRPr lang="es-MX" sz="7200" b="1" dirty="0" smtClean="0">
              <a:solidFill>
                <a:schemeClr val="bg1"/>
              </a:solidFill>
              <a:latin typeface="Myriad Pro" panose="020B0503030403020204" pitchFamily="34" charset="0"/>
              <a:cs typeface="Arial" panose="020B0604020202020204" pitchFamily="34" charset="0"/>
            </a:endParaRPr>
          </a:p>
          <a:p>
            <a:r>
              <a:rPr lang="es-MX" sz="4400" b="1" dirty="0" smtClean="0">
                <a:solidFill>
                  <a:schemeClr val="bg1"/>
                </a:solidFill>
                <a:latin typeface="Myriad Pro" panose="020B0503030403020204" pitchFamily="34" charset="0"/>
                <a:cs typeface="Arial" panose="020B0604020202020204" pitchFamily="34" charset="0"/>
              </a:rPr>
              <a:t>Autores: </a:t>
            </a:r>
            <a:r>
              <a:rPr lang="es-CO" sz="4400" dirty="0">
                <a:solidFill>
                  <a:schemeClr val="bg1"/>
                </a:solidFill>
              </a:rPr>
              <a:t>Uribe Uran Adriana Patricia, Carvajalino Christian Alberto</a:t>
            </a:r>
          </a:p>
          <a:p>
            <a:endParaRPr lang="en-GB" sz="3200" dirty="0">
              <a:latin typeface="Arial" panose="020B0604020202020204" pitchFamily="34" charset="0"/>
              <a:cs typeface="Arial" panose="020B0604020202020204" pitchFamily="34" charset="0"/>
            </a:endParaRPr>
          </a:p>
          <a:p>
            <a:endParaRPr lang="en-US" sz="4800" b="1" dirty="0">
              <a:latin typeface="Myriad Pro" panose="020B0503030403020204" pitchFamily="34" charset="0"/>
              <a:cs typeface="Arial" panose="020B0604020202020204" pitchFamily="34" charset="0"/>
            </a:endParaRPr>
          </a:p>
        </p:txBody>
      </p:sp>
      <p:pic>
        <p:nvPicPr>
          <p:cNvPr id="33" name="Imagen 32"/>
          <p:cNvPicPr>
            <a:picLocks noChangeAspect="1"/>
          </p:cNvPicPr>
          <p:nvPr/>
        </p:nvPicPr>
        <p:blipFill rotWithShape="1">
          <a:blip r:embed="rId10">
            <a:extLst>
              <a:ext uri="{28A0092B-C50C-407E-A947-70E740481C1C}">
                <a14:useLocalDpi xmlns:a14="http://schemas.microsoft.com/office/drawing/2010/main" val="0"/>
              </a:ext>
            </a:extLst>
          </a:blip>
          <a:srcRect r="58362"/>
          <a:stretch/>
        </p:blipFill>
        <p:spPr>
          <a:xfrm>
            <a:off x="736745" y="475407"/>
            <a:ext cx="11073757" cy="2431080"/>
          </a:xfrm>
          <a:prstGeom prst="rect">
            <a:avLst/>
          </a:prstGeom>
        </p:spPr>
      </p:pic>
      <p:sp>
        <p:nvSpPr>
          <p:cNvPr id="2" name="CuadroTexto 1"/>
          <p:cNvSpPr txBox="1"/>
          <p:nvPr/>
        </p:nvSpPr>
        <p:spPr>
          <a:xfrm>
            <a:off x="16449586" y="40809804"/>
            <a:ext cx="15154934" cy="2935705"/>
          </a:xfrm>
          <a:prstGeom prst="rect">
            <a:avLst/>
          </a:prstGeom>
          <a:noFill/>
        </p:spPr>
        <p:txBody>
          <a:bodyPr wrap="square" rtlCol="0">
            <a:spAutoFit/>
          </a:bodyPr>
          <a:lstStyle/>
          <a:p>
            <a:pPr lvl="0" algn="just"/>
            <a:r>
              <a:rPr lang="es-ES_tradnl" sz="5400" b="1" dirty="0">
                <a:solidFill>
                  <a:prstClr val="black"/>
                </a:solidFill>
                <a:latin typeface="Myriad Pro" panose="020B0503030403020204" pitchFamily="34" charset="0"/>
                <a:cs typeface="Arial" panose="020B0604020202020204" pitchFamily="34" charset="0"/>
              </a:rPr>
              <a:t>ENTREGA DE TRABAJOS</a:t>
            </a:r>
            <a:endParaRPr lang="es-MX" sz="5400" b="1" dirty="0">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dirty="0">
                <a:solidFill>
                  <a:prstClr val="black"/>
                </a:solidFill>
                <a:latin typeface="Myriad Pro" panose="020B0503030403020204" pitchFamily="34" charset="0"/>
                <a:cs typeface="Arial" panose="020B0604020202020204" pitchFamily="34" charset="0"/>
              </a:rPr>
              <a:t>Los escritos deberán ser enviados en archivo digital a</a:t>
            </a:r>
          </a:p>
          <a:p>
            <a:pPr lvl="0" algn="just">
              <a:lnSpc>
                <a:spcPts val="5000"/>
              </a:lnSpc>
            </a:pPr>
            <a:endParaRPr lang="es-ES_tradnl" sz="4000" dirty="0">
              <a:solidFill>
                <a:prstClr val="black"/>
              </a:solidFill>
              <a:latin typeface="Myriad Pro" panose="020B0503030403020204" pitchFamily="34" charset="0"/>
              <a:cs typeface="Arial" panose="020B0604020202020204" pitchFamily="34" charset="0"/>
            </a:endParaRPr>
          </a:p>
          <a:p>
            <a:pPr lvl="0" algn="just">
              <a:lnSpc>
                <a:spcPts val="5000"/>
              </a:lnSpc>
            </a:pPr>
            <a:r>
              <a:rPr lang="es-ES_tradnl" sz="4000" dirty="0">
                <a:solidFill>
                  <a:prstClr val="black"/>
                </a:solidFill>
                <a:latin typeface="Myriad Pro" panose="020B0503030403020204" pitchFamily="34" charset="0"/>
                <a:cs typeface="Arial" panose="020B0604020202020204" pitchFamily="34" charset="0"/>
              </a:rPr>
              <a:t>Enviar a: </a:t>
            </a:r>
            <a:r>
              <a:rPr lang="es-MX" sz="4400" u="sng" dirty="0">
                <a:solidFill>
                  <a:prstClr val="black"/>
                </a:solidFill>
                <a:hlinkClick r:id="rId11"/>
              </a:rPr>
              <a:t>congreso@gestioncompetitiva.org</a:t>
            </a:r>
            <a:endParaRPr lang="es-MX" sz="8000" dirty="0">
              <a:solidFill>
                <a:prstClr val="black"/>
              </a:solidFill>
              <a:latin typeface="Helvetica" panose="020B0604020202020204" pitchFamily="34" charset="0"/>
              <a:cs typeface="Helvetica" panose="020B0604020202020204" pitchFamily="34" charset="0"/>
            </a:endParaRPr>
          </a:p>
        </p:txBody>
      </p:sp>
      <p:grpSp>
        <p:nvGrpSpPr>
          <p:cNvPr id="34" name="Grupo 33">
            <a:extLst>
              <a:ext uri="{FF2B5EF4-FFF2-40B4-BE49-F238E27FC236}">
                <a16:creationId xmlns:a16="http://schemas.microsoft.com/office/drawing/2014/main" id="{839E5425-9AD4-4D9C-A31B-3FDBDC4FF335}"/>
              </a:ext>
            </a:extLst>
          </p:cNvPr>
          <p:cNvGrpSpPr/>
          <p:nvPr/>
        </p:nvGrpSpPr>
        <p:grpSpPr>
          <a:xfrm>
            <a:off x="17036164" y="1698320"/>
            <a:ext cx="8172896" cy="2972007"/>
            <a:chOff x="-87714" y="0"/>
            <a:chExt cx="3021414" cy="981075"/>
          </a:xfrm>
        </p:grpSpPr>
        <p:sp>
          <p:nvSpPr>
            <p:cNvPr id="35" name="Cuadro de texto 2">
              <a:extLst>
                <a:ext uri="{FF2B5EF4-FFF2-40B4-BE49-F238E27FC236}">
                  <a16:creationId xmlns:a16="http://schemas.microsoft.com/office/drawing/2014/main"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id="{422900CB-B130-4D0F-B4ED-F6E418B8DD01}"/>
                </a:ext>
              </a:extLst>
            </p:cNvPr>
            <p:cNvPicPr>
              <a:picLocks noChangeAspect="1"/>
            </p:cNvPicPr>
            <p:nvPr/>
          </p:nvPicPr>
          <p:blipFill rotWithShape="1">
            <a:blip r:embed="rId12">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id="{BD178639-46AF-4E11-96E8-074B22CC83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410" y="3844877"/>
            <a:ext cx="3902107" cy="2155914"/>
          </a:xfrm>
          <a:prstGeom prst="rect">
            <a:avLst/>
          </a:prstGeom>
        </p:spPr>
      </p:pic>
      <p:pic>
        <p:nvPicPr>
          <p:cNvPr id="7" name="Imagen 6">
            <a:extLst>
              <a:ext uri="{FF2B5EF4-FFF2-40B4-BE49-F238E27FC236}">
                <a16:creationId xmlns:a16="http://schemas.microsoft.com/office/drawing/2014/main" id="{D987C43C-5D15-45E6-9B79-F559AEA30A7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92288" y="4587974"/>
            <a:ext cx="4325138" cy="1312350"/>
          </a:xfrm>
          <a:prstGeom prst="rect">
            <a:avLst/>
          </a:prstGeom>
        </p:spPr>
      </p:pic>
      <p:pic>
        <p:nvPicPr>
          <p:cNvPr id="9" name="Imagen 8">
            <a:extLst>
              <a:ext uri="{FF2B5EF4-FFF2-40B4-BE49-F238E27FC236}">
                <a16:creationId xmlns:a16="http://schemas.microsoft.com/office/drawing/2014/main" id="{88BEE080-B83C-4255-8737-1CA368816D9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12469" y="4128360"/>
            <a:ext cx="2756545" cy="1884418"/>
          </a:xfrm>
          <a:prstGeom prst="rect">
            <a:avLst/>
          </a:prstGeom>
        </p:spPr>
      </p:pic>
      <p:sp>
        <p:nvSpPr>
          <p:cNvPr id="10" name="CuadroTexto 9">
            <a:extLst>
              <a:ext uri="{FF2B5EF4-FFF2-40B4-BE49-F238E27FC236}">
                <a16:creationId xmlns:a16="http://schemas.microsoft.com/office/drawing/2014/main" id="{EFCCB445-72DE-42BD-A591-FE5917DB008A}"/>
              </a:ext>
            </a:extLst>
          </p:cNvPr>
          <p:cNvSpPr txBox="1"/>
          <p:nvPr/>
        </p:nvSpPr>
        <p:spPr>
          <a:xfrm>
            <a:off x="4605009" y="2636186"/>
            <a:ext cx="680902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pic>
        <p:nvPicPr>
          <p:cNvPr id="45" name="Imagen 44"/>
          <p:cNvPicPr>
            <a:picLocks noChangeAspect="1"/>
          </p:cNvPicPr>
          <p:nvPr/>
        </p:nvPicPr>
        <p:blipFill>
          <a:blip r:embed="rId16"/>
          <a:stretch>
            <a:fillRect/>
          </a:stretch>
        </p:blipFill>
        <p:spPr>
          <a:xfrm>
            <a:off x="16597956" y="24345655"/>
            <a:ext cx="5482603" cy="4487972"/>
          </a:xfrm>
          <a:prstGeom prst="rect">
            <a:avLst/>
          </a:prstGeom>
        </p:spPr>
      </p:pic>
    </p:spTree>
    <p:extLst>
      <p:ext uri="{BB962C8B-B14F-4D97-AF65-F5344CB8AC3E}">
        <p14:creationId xmlns:p14="http://schemas.microsoft.com/office/powerpoint/2010/main" val="34747693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825</Words>
  <Application>Microsoft Office PowerPoint</Application>
  <PresentationFormat>Personalizado</PresentationFormat>
  <Paragraphs>77</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Calibri</vt:lpstr>
      <vt:lpstr>Calibri Light</vt:lpstr>
      <vt:lpstr>Helvetica</vt:lpstr>
      <vt:lpstr>Myriad Pro</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Diana Patricia Sepulveda Cruz</cp:lastModifiedBy>
  <cp:revision>43</cp:revision>
  <dcterms:created xsi:type="dcterms:W3CDTF">2018-09-25T16:14:04Z</dcterms:created>
  <dcterms:modified xsi:type="dcterms:W3CDTF">2021-10-11T19:36:00Z</dcterms:modified>
</cp:coreProperties>
</file>