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61" r:id="rId6"/>
    <p:sldId id="262" r:id="rId7"/>
    <p:sldId id="264" r:id="rId8"/>
    <p:sldId id="265" r:id="rId9"/>
    <p:sldId id="270" r:id="rId10"/>
    <p:sldId id="266" r:id="rId11"/>
    <p:sldId id="271" r:id="rId12"/>
    <p:sldId id="272" r:id="rId13"/>
    <p:sldId id="273" r:id="rId14"/>
    <p:sldId id="274" r:id="rId15"/>
    <p:sldId id="268" r:id="rId16"/>
    <p:sldId id="259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/>
    <p:restoredTop sz="94728"/>
  </p:normalViewPr>
  <p:slideViewPr>
    <p:cSldViewPr snapToGrid="0" snapToObjects="1">
      <p:cViewPr varScale="1">
        <p:scale>
          <a:sx n="67" d="100"/>
          <a:sy n="67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D6387-97CE-425B-87D0-0AC1D5643C2F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8BE4-90E5-46E7-864D-C0849AC73B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24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8BE4-90E5-46E7-864D-C0849AC73B6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2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8BE4-90E5-46E7-864D-C0849AC73B6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828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sitorio.cepal.org/bitstream/handle/11362/45734/4/S2000438_es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merald.com/insight/content/doi/10.1108/EUM0000000006529/full/html?skipTracking=true" TargetMode="External"/><Relationship Id="rId12" Type="http://schemas.openxmlformats.org/officeDocument/2006/relationships/hyperlink" Target="https://www.inegi.org.mx/programas/ecovidie/202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dalyc.org/pdf/290/29011523002.pdf" TargetMode="External"/><Relationship Id="rId11" Type="http://schemas.openxmlformats.org/officeDocument/2006/relationships/hyperlink" Target="https://www.inegi.org.mx/contenidos/programas/edn/2020/doc/EDN2020Pres.pdf" TargetMode="External"/><Relationship Id="rId5" Type="http://schemas.openxmlformats.org/officeDocument/2006/relationships/hyperlink" Target="https://www.academia.edu/22755568/JEAN_PAUL_SALLENAVE_LA_GERENCIA_INTEGRAL" TargetMode="External"/><Relationship Id="rId10" Type="http://schemas.openxmlformats.org/officeDocument/2006/relationships/hyperlink" Target="https://ciidjournal.com/index.php/abstract/article/view/40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unarcali.edu.co/revistas/index.php/RDCES/article/view/156/9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yaccount.google.com/?utm_source=OGB&amp;tab=mk&amp;authuser=1&amp;utm_medium=act" TargetMode="External"/><Relationship Id="rId5" Type="http://schemas.openxmlformats.org/officeDocument/2006/relationships/hyperlink" Target="mailto:agonzalez719@alumnos.uaq.m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4DC33A-47BD-0948-B93B-EB53944B523D}"/>
              </a:ext>
            </a:extLst>
          </p:cNvPr>
          <p:cNvSpPr txBox="1"/>
          <p:nvPr/>
        </p:nvSpPr>
        <p:spPr>
          <a:xfrm>
            <a:off x="0" y="2274972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/>
              <a:t>Estrategias de la micro y pequeña empresa </a:t>
            </a:r>
            <a:r>
              <a:rPr lang="es-ES" sz="5000" dirty="0"/>
              <a:t>para eventos sociales </a:t>
            </a:r>
            <a:r>
              <a:rPr lang="es-ES" sz="5000" dirty="0" smtClean="0"/>
              <a:t>ante la pandemia (COVID 19)</a:t>
            </a:r>
            <a:endParaRPr lang="es-MX" sz="5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0" y="504508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ANA GEORGINA GONZÁLEZ RENAUD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 smtClean="0"/>
              <a:t>Dra. Josefina Morgan Beltrán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2B0A80C-4814-5F4A-917E-C0DA8F15FE37}"/>
              </a:ext>
            </a:extLst>
          </p:cNvPr>
          <p:cNvSpPr txBox="1"/>
          <p:nvPr/>
        </p:nvSpPr>
        <p:spPr>
          <a:xfrm>
            <a:off x="-11026" y="15437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</a:t>
            </a:r>
            <a:r>
              <a:rPr lang="es-MX" sz="2400" b="1" i="1" dirty="0" smtClean="0"/>
              <a:t>en Ciencias Económico Administrativas.</a:t>
            </a:r>
            <a:endParaRPr lang="es-MX" sz="2400" b="1" i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5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27226" r="31250" b="26422"/>
          <a:stretch>
            <a:fillRect/>
          </a:stretch>
        </p:blipFill>
        <p:spPr bwMode="auto">
          <a:xfrm>
            <a:off x="1343026" y="1314114"/>
            <a:ext cx="965169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5184" y="1281152"/>
            <a:ext cx="2321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Resultados </a:t>
            </a:r>
            <a:endParaRPr lang="es-MX" sz="3200" b="1" dirty="0" smtClean="0"/>
          </a:p>
          <a:p>
            <a:pPr algn="ctr"/>
            <a:r>
              <a:rPr lang="es-MX" sz="3200" b="1" dirty="0" smtClean="0"/>
              <a:t>preliminares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963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5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31099" r="13356" b="18108"/>
          <a:stretch>
            <a:fillRect/>
          </a:stretch>
        </p:blipFill>
        <p:spPr bwMode="auto">
          <a:xfrm>
            <a:off x="1943100" y="1281151"/>
            <a:ext cx="9576470" cy="49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5184" y="1281152"/>
            <a:ext cx="2321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Resultados </a:t>
            </a:r>
            <a:endParaRPr lang="es-MX" sz="3200" b="1" dirty="0" smtClean="0"/>
          </a:p>
          <a:p>
            <a:pPr algn="ctr"/>
            <a:r>
              <a:rPr lang="es-MX" sz="3200" b="1" dirty="0" smtClean="0"/>
              <a:t>preliminares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6266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5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20352" r="18613" b="9621"/>
          <a:stretch>
            <a:fillRect/>
          </a:stretch>
        </p:blipFill>
        <p:spPr bwMode="auto">
          <a:xfrm>
            <a:off x="1171575" y="1336156"/>
            <a:ext cx="9794439" cy="49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5184" y="1281152"/>
            <a:ext cx="2321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Resultados </a:t>
            </a:r>
            <a:endParaRPr lang="es-MX" sz="3200" b="1" dirty="0" smtClean="0"/>
          </a:p>
          <a:p>
            <a:pPr algn="ctr"/>
            <a:r>
              <a:rPr lang="es-MX" sz="3200" b="1" dirty="0" smtClean="0"/>
              <a:t>preliminares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12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5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098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21924" r="18613" b="12305"/>
          <a:stretch>
            <a:fillRect/>
          </a:stretch>
        </p:blipFill>
        <p:spPr bwMode="auto">
          <a:xfrm>
            <a:off x="1575009" y="1193947"/>
            <a:ext cx="9826416" cy="51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5184" y="1281152"/>
            <a:ext cx="2321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Resultados </a:t>
            </a:r>
            <a:endParaRPr lang="es-MX" sz="3200" b="1" dirty="0" smtClean="0"/>
          </a:p>
          <a:p>
            <a:pPr algn="ctr"/>
            <a:r>
              <a:rPr lang="es-MX" sz="3200" b="1" dirty="0" smtClean="0"/>
              <a:t>preliminares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2177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5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t="24843" r="24905" b="14091"/>
          <a:stretch>
            <a:fillRect/>
          </a:stretch>
        </p:blipFill>
        <p:spPr bwMode="auto">
          <a:xfrm>
            <a:off x="1575008" y="1235993"/>
            <a:ext cx="9659017" cy="51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5184" y="1281152"/>
            <a:ext cx="2321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Resultados </a:t>
            </a:r>
            <a:endParaRPr lang="es-MX" sz="3200" b="1" dirty="0" smtClean="0"/>
          </a:p>
          <a:p>
            <a:pPr algn="ctr"/>
            <a:r>
              <a:rPr lang="es-MX" sz="3200" b="1" dirty="0" smtClean="0"/>
              <a:t>preliminares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6869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281152"/>
            <a:ext cx="10989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Referencias:</a:t>
            </a:r>
          </a:p>
          <a:p>
            <a:endParaRPr lang="es-MX" sz="3200" dirty="0"/>
          </a:p>
          <a:p>
            <a:pPr algn="just"/>
            <a:endParaRPr lang="es-MX" dirty="0"/>
          </a:p>
          <a:p>
            <a:endParaRPr lang="es-MX" sz="3200" dirty="0" smtClean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19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53638" y="1666816"/>
            <a:ext cx="112184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/>
              <a:t>Sallenave, J. </a:t>
            </a:r>
            <a:r>
              <a:rPr lang="es-MX" sz="1500" dirty="0"/>
              <a:t>La Gerencia Integral. Bogotá, Grupo Editorial Norma, 1994. Recuperado de: </a:t>
            </a:r>
            <a:r>
              <a:rPr lang="es-MX" sz="1500" dirty="0" smtClean="0"/>
              <a:t>       	</a:t>
            </a:r>
            <a:r>
              <a:rPr lang="es-MX" sz="1500" u="sng" dirty="0" smtClean="0">
                <a:hlinkClick r:id="rId5"/>
              </a:rPr>
              <a:t>https</a:t>
            </a:r>
            <a:r>
              <a:rPr lang="es-MX" sz="1500" u="sng" dirty="0">
                <a:hlinkClick r:id="rId5"/>
              </a:rPr>
              <a:t>://www.academia.edu/22755568/JEAN_PAUL_SALLENAVE_LA_GERENCIA_INTEGRAL</a:t>
            </a:r>
            <a:endParaRPr lang="es-MX" sz="1500" dirty="0"/>
          </a:p>
          <a:p>
            <a:pPr lvl="0" algn="just"/>
            <a:r>
              <a:rPr lang="es-MX" sz="1500" dirty="0"/>
              <a:t>Estrada, R. García, D. y Sánchez, V. (2009) </a:t>
            </a:r>
            <a:r>
              <a:rPr lang="es-MX" sz="1500" i="1" dirty="0"/>
              <a:t>Factores determinantes del éxito competitivo en la PYME: Estudio empírico en México. </a:t>
            </a:r>
            <a:r>
              <a:rPr lang="es-MX" sz="1500" i="1" dirty="0" smtClean="0"/>
              <a:t>	</a:t>
            </a:r>
            <a:r>
              <a:rPr lang="es-MX" sz="1500" dirty="0" smtClean="0"/>
              <a:t>Revista </a:t>
            </a:r>
            <a:r>
              <a:rPr lang="es-MX" sz="1500" dirty="0"/>
              <a:t>Venezolana de Gerencia. Recuperado de: </a:t>
            </a:r>
            <a:r>
              <a:rPr lang="es-MX" sz="1500" u="sng" dirty="0">
                <a:hlinkClick r:id="rId6"/>
              </a:rPr>
              <a:t>https://www.redalyc.org/pdf/290/29011523002.pdf</a:t>
            </a:r>
            <a:r>
              <a:rPr lang="es-MX" sz="1500" dirty="0"/>
              <a:t> </a:t>
            </a:r>
            <a:endParaRPr lang="es-MX" sz="1500" dirty="0" smtClean="0"/>
          </a:p>
          <a:p>
            <a:pPr lvl="0" algn="just"/>
            <a:r>
              <a:rPr lang="en-US" sz="1500" dirty="0"/>
              <a:t>Rigby, D. (2001). Situational Strategies, A management tool for turbulent times. Emerald Library-Financial Times. Recuperado de: </a:t>
            </a:r>
            <a:r>
              <a:rPr lang="en-US" sz="1500" dirty="0" smtClean="0"/>
              <a:t>	</a:t>
            </a:r>
            <a:r>
              <a:rPr lang="en-US" sz="1500" u="sng" dirty="0" smtClean="0">
                <a:hlinkClick r:id="rId7"/>
              </a:rPr>
              <a:t>https</a:t>
            </a:r>
            <a:r>
              <a:rPr lang="en-US" sz="1500" u="sng" dirty="0">
                <a:hlinkClick r:id="rId7"/>
              </a:rPr>
              <a:t>://</a:t>
            </a:r>
            <a:r>
              <a:rPr lang="en-US" sz="1500" u="sng" dirty="0" smtClean="0">
                <a:hlinkClick r:id="rId7"/>
              </a:rPr>
              <a:t>www.emerald.com/insight/content/doi/10.1108/EUM0000000006529/full/html?skipTracking=true</a:t>
            </a:r>
            <a:endParaRPr lang="en-US" sz="1500" u="sng" dirty="0" smtClean="0"/>
          </a:p>
          <a:p>
            <a:pPr lvl="0" algn="just"/>
            <a:r>
              <a:rPr lang="es-MX" sz="1500" dirty="0"/>
              <a:t>CEPAL (2020). Sectores y empresas frente al COVID-19: emergencia y reactivación. Informe especial COVID-19, N°. 4. Recuperado de: </a:t>
            </a:r>
            <a:r>
              <a:rPr lang="es-MX" sz="1500" dirty="0" smtClean="0"/>
              <a:t>	</a:t>
            </a:r>
            <a:r>
              <a:rPr lang="es-MX" sz="1500" u="sng" dirty="0" smtClean="0">
                <a:hlinkClick r:id="rId8"/>
              </a:rPr>
              <a:t>https</a:t>
            </a:r>
            <a:r>
              <a:rPr lang="es-MX" sz="1500" u="sng" dirty="0">
                <a:hlinkClick r:id="rId8"/>
              </a:rPr>
              <a:t>://repositorio.cepal.org/bitstream/handle/11362/45734/4/S2000438_es.pdf</a:t>
            </a:r>
            <a:r>
              <a:rPr lang="es-MX" sz="1500" dirty="0"/>
              <a:t> </a:t>
            </a:r>
            <a:endParaRPr lang="es-MX" sz="1500" dirty="0" smtClean="0"/>
          </a:p>
          <a:p>
            <a:pPr algn="just"/>
            <a:r>
              <a:rPr lang="es-MX" sz="1500" dirty="0"/>
              <a:t>Useche, M., Barragán, C., Salazar, F y Sánchez, P. (2020). </a:t>
            </a:r>
            <a:r>
              <a:rPr lang="es-MX" sz="1500" i="1" dirty="0"/>
              <a:t>Horizontes estratégicos empresariales en América Latina ante la pandemia </a:t>
            </a:r>
            <a:r>
              <a:rPr lang="es-MX" sz="1500" i="1" dirty="0" smtClean="0"/>
              <a:t>	generada </a:t>
            </a:r>
            <a:r>
              <a:rPr lang="es-MX" sz="1500" i="1" dirty="0"/>
              <a:t>por la COVID-19</a:t>
            </a:r>
            <a:r>
              <a:rPr lang="es-MX" sz="1500" dirty="0"/>
              <a:t>. SUMMA. Revista disciplinaria en ciencias económicas y sociales, Recuperado de: </a:t>
            </a:r>
            <a:r>
              <a:rPr lang="es-MX" sz="1500" dirty="0" smtClean="0"/>
              <a:t>	</a:t>
            </a:r>
            <a:r>
              <a:rPr lang="es-MX" sz="1500" u="sng" dirty="0" smtClean="0">
                <a:hlinkClick r:id="rId9"/>
              </a:rPr>
              <a:t>https</a:t>
            </a:r>
            <a:r>
              <a:rPr lang="es-MX" sz="1500" u="sng" dirty="0">
                <a:hlinkClick r:id="rId9"/>
              </a:rPr>
              <a:t>://aunarcali.edu.co/revistas/index.php/RDCES/article/view/156/98</a:t>
            </a:r>
            <a:r>
              <a:rPr lang="es-MX" sz="1500" dirty="0"/>
              <a:t> </a:t>
            </a:r>
            <a:endParaRPr lang="es-MX" sz="1500" dirty="0" smtClean="0"/>
          </a:p>
          <a:p>
            <a:pPr algn="just"/>
            <a:r>
              <a:rPr lang="es-MX" sz="1500" dirty="0"/>
              <a:t>González, R. y Flores, K. (2020). </a:t>
            </a:r>
            <a:r>
              <a:rPr lang="es-MX" sz="1500" i="1" dirty="0"/>
              <a:t>Cultura organizacional y sustentabilidad empresarial en las Pymes durante crisis periodos de </a:t>
            </a:r>
            <a:r>
              <a:rPr lang="es-MX" sz="1500" i="1" dirty="0" smtClean="0"/>
              <a:t>	confinamiento </a:t>
            </a:r>
            <a:r>
              <a:rPr lang="es-MX" sz="1500" i="1" dirty="0"/>
              <a:t>social.</a:t>
            </a:r>
            <a:r>
              <a:rPr lang="es-MX" sz="1500" dirty="0"/>
              <a:t> Revista Internacional Multidisciplinaria Venezuela. Recuperado de: </a:t>
            </a:r>
            <a:r>
              <a:rPr lang="es-MX" sz="1500" dirty="0" smtClean="0"/>
              <a:t>	</a:t>
            </a:r>
            <a:r>
              <a:rPr lang="es-MX" sz="1500" u="sng" dirty="0" smtClean="0">
                <a:hlinkClick r:id="rId10"/>
              </a:rPr>
              <a:t>https</a:t>
            </a:r>
            <a:r>
              <a:rPr lang="es-MX" sz="1500" u="sng" dirty="0">
                <a:hlinkClick r:id="rId10"/>
              </a:rPr>
              <a:t>://</a:t>
            </a:r>
            <a:r>
              <a:rPr lang="es-MX" sz="1500" u="sng" dirty="0" smtClean="0">
                <a:hlinkClick r:id="rId10"/>
              </a:rPr>
              <a:t>ciidjournal.com/index.php/abstract/article/view/40</a:t>
            </a:r>
            <a:r>
              <a:rPr lang="es-MX" sz="1500" u="sng" dirty="0" smtClean="0"/>
              <a:t> </a:t>
            </a:r>
          </a:p>
          <a:p>
            <a:pPr algn="just"/>
            <a:r>
              <a:rPr lang="es-MX" sz="1500" dirty="0" smtClean="0"/>
              <a:t>INEGI </a:t>
            </a:r>
            <a:r>
              <a:rPr lang="es-MX" sz="1500" dirty="0"/>
              <a:t>(2020). Estudio sobre la Demografía de los Negocios (EDN) 2020</a:t>
            </a:r>
            <a:r>
              <a:rPr lang="es-MX" sz="1500" i="1" dirty="0"/>
              <a:t>.</a:t>
            </a:r>
            <a:r>
              <a:rPr lang="es-MX" sz="1500" dirty="0"/>
              <a:t> Instituto Nacional de Estadística, Geografía e Informática.  </a:t>
            </a:r>
            <a:r>
              <a:rPr lang="es-MX" sz="1500" dirty="0" smtClean="0"/>
              <a:t>	Recuperado </a:t>
            </a:r>
            <a:r>
              <a:rPr lang="es-MX" sz="1500" dirty="0"/>
              <a:t>de: </a:t>
            </a:r>
            <a:r>
              <a:rPr lang="es-MX" sz="1500" u="sng" dirty="0">
                <a:hlinkClick r:id="rId11"/>
              </a:rPr>
              <a:t>https://</a:t>
            </a:r>
            <a:r>
              <a:rPr lang="es-MX" sz="1500" u="sng" dirty="0" smtClean="0">
                <a:hlinkClick r:id="rId11"/>
              </a:rPr>
              <a:t>www.inegi.org.mx/contenidos/programas/edn/2020/doc/EDN2020Pres.pdf</a:t>
            </a:r>
            <a:endParaRPr lang="es-MX" sz="1500" u="sng" dirty="0" smtClean="0"/>
          </a:p>
          <a:p>
            <a:pPr algn="just"/>
            <a:r>
              <a:rPr lang="es-MX" sz="1500" dirty="0" smtClean="0"/>
              <a:t>INEGI </a:t>
            </a:r>
            <a:r>
              <a:rPr lang="es-MX" sz="1500" dirty="0"/>
              <a:t>(2020). Encuesta sobre el Impacto Económico Generado por COVID-19 en las empresas (ECOVID-IE) 2020</a:t>
            </a:r>
            <a:r>
              <a:rPr lang="es-MX" sz="1500" i="1" dirty="0"/>
              <a:t>. </a:t>
            </a:r>
            <a:r>
              <a:rPr lang="es-MX" sz="1500" dirty="0"/>
              <a:t>Instituto Nacional de </a:t>
            </a:r>
            <a:r>
              <a:rPr lang="es-MX" sz="1500" dirty="0" smtClean="0"/>
              <a:t>	Estadística</a:t>
            </a:r>
            <a:r>
              <a:rPr lang="es-MX" sz="1500" dirty="0"/>
              <a:t>, Geografía e Informática. Recuperado de: </a:t>
            </a:r>
            <a:r>
              <a:rPr lang="es-MX" sz="1500" u="sng" dirty="0">
                <a:hlinkClick r:id="rId12"/>
              </a:rPr>
              <a:t>https://www.inegi.org.mx/programas/ecovidie/2020/</a:t>
            </a:r>
            <a:r>
              <a:rPr lang="es-MX" sz="1500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1379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554290" y="2205693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Ana Georgina González Renaud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876C7D7-40F8-6F42-91E4-FE1988589A0A}"/>
              </a:ext>
            </a:extLst>
          </p:cNvPr>
          <p:cNvSpPr txBox="1"/>
          <p:nvPr/>
        </p:nvSpPr>
        <p:spPr>
          <a:xfrm>
            <a:off x="1700213" y="3736528"/>
            <a:ext cx="8938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Correo electrónico: </a:t>
            </a:r>
            <a:r>
              <a:rPr lang="es-MX" sz="3200" dirty="0" smtClean="0">
                <a:hlinkClick r:id="rId5"/>
              </a:rPr>
              <a:t>agonzalez719@alumnos.uaq.mx</a:t>
            </a:r>
            <a:endParaRPr lang="es-MX" sz="3200" dirty="0" smtClean="0"/>
          </a:p>
          <a:p>
            <a:r>
              <a:rPr lang="es-MX" sz="3200" dirty="0" smtClean="0"/>
              <a:t>WhatsApp: 4423286152</a:t>
            </a:r>
            <a:endParaRPr lang="es-MX" sz="3200" dirty="0"/>
          </a:p>
          <a:p>
            <a:r>
              <a:rPr lang="es-MX" sz="3200" dirty="0">
                <a:hlinkClick r:id="rId6"/>
              </a:rPr>
              <a:t/>
            </a:r>
            <a:br>
              <a:rPr lang="es-MX" sz="3200" dirty="0">
                <a:hlinkClick r:id="rId6"/>
              </a:rPr>
            </a:br>
            <a:endParaRPr lang="es-MX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02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Ana Georgina González Renaud </a:t>
            </a:r>
            <a:r>
              <a:rPr lang="es-MX" dirty="0"/>
              <a:t>– </a:t>
            </a:r>
            <a:r>
              <a:rPr lang="es-MX" dirty="0" smtClean="0"/>
              <a:t>Maestría en Ciencias Económico Administrativas </a:t>
            </a:r>
            <a:r>
              <a:rPr lang="es-MX" dirty="0"/>
              <a:t>– </a:t>
            </a:r>
            <a:r>
              <a:rPr lang="es-MX" dirty="0" smtClean="0"/>
              <a:t>Sexto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28676" y="1960264"/>
            <a:ext cx="5194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Título del tema:</a:t>
            </a:r>
          </a:p>
          <a:p>
            <a:endParaRPr lang="es-MX" sz="3200" dirty="0" smtClean="0"/>
          </a:p>
          <a:p>
            <a:pPr algn="ctr"/>
            <a:r>
              <a:rPr lang="es-MX" sz="3200" b="1" dirty="0" smtClean="0"/>
              <a:t>Estrategias de la micro y pequeña empresa para eventos sociales ante la pandemia (COVID-19)</a:t>
            </a:r>
            <a:endParaRPr lang="es-MX" sz="3200" b="1" dirty="0"/>
          </a:p>
          <a:p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7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026" name="Picture 2" descr="Pymes en tiempos de Covid: Algunas respiran y otras te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72" y="1381527"/>
            <a:ext cx="6816724" cy="4542708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2020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0" name="Picture 2" descr="El desafío de las Pymes frente al brote de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5191" r="14624" b="12080"/>
          <a:stretch/>
        </p:blipFill>
        <p:spPr bwMode="auto">
          <a:xfrm>
            <a:off x="242882" y="2163239"/>
            <a:ext cx="3924297" cy="33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76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3358" y="1395697"/>
            <a:ext cx="21273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dirty="0" smtClean="0"/>
              <a:t>Justificación</a:t>
            </a:r>
            <a:endParaRPr lang="es-MX" sz="3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67179" y="1334571"/>
            <a:ext cx="7756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La importancia de la micro y pequeña empresa y el sector de servicios en el país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smtClean="0"/>
              <a:t>Representan </a:t>
            </a:r>
            <a:r>
              <a:rPr lang="es-ES" sz="2000" dirty="0"/>
              <a:t>el </a:t>
            </a:r>
            <a:r>
              <a:rPr lang="es-ES" sz="2000" dirty="0" smtClean="0"/>
              <a:t>99% </a:t>
            </a:r>
            <a:r>
              <a:rPr lang="es-ES" sz="2000" dirty="0"/>
              <a:t>del total de las </a:t>
            </a:r>
            <a:r>
              <a:rPr lang="es-ES" sz="2000" dirty="0" smtClean="0"/>
              <a:t>empresas, ocupan </a:t>
            </a:r>
            <a:r>
              <a:rPr lang="pt-PT" sz="2000" dirty="0" smtClean="0"/>
              <a:t>al </a:t>
            </a:r>
            <a:r>
              <a:rPr lang="pt-PT" sz="2000" dirty="0"/>
              <a:t>52.5% del personal y generan el 30.3% de los ingresos </a:t>
            </a:r>
            <a:r>
              <a:rPr lang="pt-PT" sz="2000" dirty="0" smtClean="0"/>
              <a:t>totales.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000" dirty="0" smtClean="0"/>
              <a:t>El </a:t>
            </a:r>
            <a:r>
              <a:rPr lang="pt-PT" sz="2000" dirty="0"/>
              <a:t>39.02% pertenece al sector de servicios. Éste genera el 37.52% de empleo (siendo el sector que más empleos genera) y el 20.80% del valor agregado (INEGI 2020). </a:t>
            </a:r>
            <a:endParaRPr lang="pt-PT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 smtClean="0"/>
          </a:p>
          <a:p>
            <a:pPr algn="just"/>
            <a:r>
              <a:rPr lang="es-ES" sz="2000" b="1" dirty="0" smtClean="0"/>
              <a:t>El impacto de la pandemia del COVID-19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 smtClean="0"/>
              <a:t>La pandemia provocada por el COVID-19</a:t>
            </a:r>
            <a:r>
              <a:rPr lang="es-MX" sz="2000" dirty="0" smtClean="0"/>
              <a:t>, es la </a:t>
            </a:r>
            <a:r>
              <a:rPr lang="es-MX" sz="2000" dirty="0"/>
              <a:t>mayor crisis económica que el mundo ha experimentado </a:t>
            </a:r>
            <a:r>
              <a:rPr lang="es-MX" sz="2000" dirty="0" smtClean="0"/>
              <a:t>desde la época de los 1930s </a:t>
            </a:r>
            <a:r>
              <a:rPr lang="es-MX" sz="2000" dirty="0"/>
              <a:t>(FMI, 2020</a:t>
            </a:r>
            <a:r>
              <a:rPr lang="es-MX" sz="2000" dirty="0" smtClean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A nivel empresarial, en México, el 20.81% de las MIPYMES murió.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dirty="0" smtClean="0"/>
              <a:t>El sector </a:t>
            </a:r>
            <a:r>
              <a:rPr lang="es-MX" sz="2000" dirty="0"/>
              <a:t>más </a:t>
            </a:r>
            <a:r>
              <a:rPr lang="es-MX" sz="2000" dirty="0" smtClean="0"/>
              <a:t>afectado ha sido el </a:t>
            </a:r>
            <a:r>
              <a:rPr lang="es-MX" sz="2000" dirty="0"/>
              <a:t>de </a:t>
            </a:r>
            <a:r>
              <a:rPr lang="es-MX" sz="2000" dirty="0" smtClean="0"/>
              <a:t>servicios con un 24.92% de muertes </a:t>
            </a:r>
            <a:r>
              <a:rPr lang="es-ES" sz="2000" dirty="0"/>
              <a:t>(INEGI, 2019). 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2020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50" name="Picture 2" descr="El desafío de las Pymes frente al brote de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5191" r="14624" b="12080"/>
          <a:stretch/>
        </p:blipFill>
        <p:spPr bwMode="auto">
          <a:xfrm>
            <a:off x="242882" y="2163239"/>
            <a:ext cx="3924297" cy="33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768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59914" y="1395697"/>
            <a:ext cx="21273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dirty="0" smtClean="0"/>
              <a:t>Justificación</a:t>
            </a:r>
            <a:endParaRPr lang="es-MX" sz="3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197159" y="1670778"/>
            <a:ext cx="77050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ES" sz="2000" dirty="0" smtClean="0"/>
              <a:t>Es </a:t>
            </a:r>
            <a:r>
              <a:rPr lang="es-ES" sz="2000" dirty="0"/>
              <a:t>relevante que se estudie el nuevo contexto empresarial y se indague en las estrategias que están utilizando las empresas más vulnerables ante los nuevos retos del entorno para poder seguir operando.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Mientras </a:t>
            </a:r>
            <a:r>
              <a:rPr lang="es-ES" sz="2000" dirty="0"/>
              <a:t>más empresas mueran, mayor será la afectación económica y social, debido a que el cierre de las empresas ocasiona pérdida de empleos y disminución de recursos para las familias.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pt-PT" sz="2000" dirty="0" smtClean="0"/>
              <a:t>De </a:t>
            </a:r>
            <a:r>
              <a:rPr lang="pt-PT" sz="2000" dirty="0"/>
              <a:t>este contexto surge el problema de la investigación, cuyo enfoque principal es el estudio de las estrategias que realizaron las micro y pequeñas empresas de servicios para eventos sociales para sobrevivir ante un entorno tan incierto</a:t>
            </a:r>
            <a:r>
              <a:rPr lang="pt-PT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8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096000" y="2137622"/>
            <a:ext cx="5194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Determinar </a:t>
            </a:r>
            <a:r>
              <a:rPr lang="es-ES" sz="2400" dirty="0"/>
              <a:t>cómo las micro y pequeñas empresas de servicios para eventos sociales responden estratégicamente para enfrentar los retos derivados de la pandemia (COVID-19), </a:t>
            </a:r>
            <a:r>
              <a:rPr lang="es-MX" sz="2400" dirty="0"/>
              <a:t>adaptándose al nuevo entorno y logrando la supervivencia.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4098" name="Picture 2" descr="Convocatorias de ayudas CARM para la reactivación de los negocios afectados  por la crisis del Covid-19 – ADIMUR | Asociación de Directivos de la Región  de Mur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1" y="1897666"/>
            <a:ext cx="5384249" cy="346015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6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23358" y="1395697"/>
            <a:ext cx="29310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dirty="0" smtClean="0"/>
              <a:t>Objetivo general:</a:t>
            </a:r>
            <a:endParaRPr lang="es-MX" sz="3000" b="1" dirty="0"/>
          </a:p>
        </p:txBody>
      </p:sp>
    </p:spTree>
    <p:extLst>
      <p:ext uri="{BB962C8B-B14F-4D97-AF65-F5344CB8AC3E}">
        <p14:creationId xmlns:p14="http://schemas.microsoft.com/office/powerpoint/2010/main" val="25847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882192" y="2014510"/>
            <a:ext cx="574845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/>
          </a:p>
          <a:p>
            <a:pPr marL="342900" lvl="0" indent="-342900" algn="just">
              <a:buAutoNum type="arabicPeriod"/>
            </a:pPr>
            <a:r>
              <a:rPr lang="es-MX" sz="1900" dirty="0" smtClean="0"/>
              <a:t>Contextualizar </a:t>
            </a:r>
            <a:r>
              <a:rPr lang="es-MX" sz="1900" dirty="0"/>
              <a:t>la problemática de la micro y pequeña empresa para eventos sociales de la ciudad de Querétaro originada por la pandemia </a:t>
            </a:r>
            <a:r>
              <a:rPr lang="es-MX" sz="1900" dirty="0" smtClean="0"/>
              <a:t>COVID-19.</a:t>
            </a:r>
          </a:p>
          <a:p>
            <a:pPr marL="342900" lvl="0" indent="-342900" algn="just">
              <a:buAutoNum type="arabicPeriod"/>
            </a:pPr>
            <a:r>
              <a:rPr lang="es-MX" sz="1900" dirty="0" smtClean="0"/>
              <a:t>Identificar </a:t>
            </a:r>
            <a:r>
              <a:rPr lang="es-MX" sz="1900" dirty="0"/>
              <a:t>las estrategias utilizadas por las micro y pequeñas empresas de la ciudad de Querétaro para enfrentar los retos derivados de la pandemia </a:t>
            </a:r>
            <a:r>
              <a:rPr lang="es-MX" sz="1900" dirty="0" smtClean="0"/>
              <a:t>COVID-19.</a:t>
            </a:r>
          </a:p>
          <a:p>
            <a:pPr marL="342900" lvl="0" indent="-342900" algn="just">
              <a:buAutoNum type="arabicPeriod"/>
            </a:pPr>
            <a:r>
              <a:rPr lang="es-MX" sz="1900" dirty="0" smtClean="0"/>
              <a:t>Desarrollar </a:t>
            </a:r>
            <a:r>
              <a:rPr lang="es-MX" sz="1900" dirty="0"/>
              <a:t>para las empresas de servicios para eventos sociales una propuesta de apoyo ante el nuevo entorno originado por la pandemia, contemplando las diferentes estrategias utilizadas por las empresas para adaptarse y sobrevivir a los retos enfrentados</a:t>
            </a:r>
            <a:r>
              <a:rPr lang="es-MX" sz="1900" dirty="0" smtClean="0"/>
              <a:t>.</a:t>
            </a:r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122" name="Picture 2" descr="Un impulso para poner en marcha planes de igualdad en empresas gallegas -  Aporta Comunic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65478"/>
            <a:ext cx="5399592" cy="358379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49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362859" y="1436999"/>
            <a:ext cx="3639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dirty="0" smtClean="0"/>
              <a:t>Objetivos específicos:</a:t>
            </a:r>
            <a:endParaRPr lang="es-MX" sz="3000" b="1" dirty="0"/>
          </a:p>
        </p:txBody>
      </p:sp>
    </p:spTree>
    <p:extLst>
      <p:ext uri="{BB962C8B-B14F-4D97-AF65-F5344CB8AC3E}">
        <p14:creationId xmlns:p14="http://schemas.microsoft.com/office/powerpoint/2010/main" val="33199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3498850" y="1217825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Marco teórico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6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321104" y="1951012"/>
            <a:ext cx="2663966" cy="829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.</a:t>
            </a:r>
            <a:r>
              <a:rPr lang="es-MX" sz="1400" dirty="0" smtClean="0">
                <a:solidFill>
                  <a:schemeClr val="dk1"/>
                </a:solidFill>
              </a:rPr>
              <a:t> </a:t>
            </a:r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endParaRPr lang="es-MX" dirty="0" smtClean="0">
              <a:solidFill>
                <a:schemeClr val="dk1"/>
              </a:solidFill>
            </a:endParaRPr>
          </a:p>
          <a:p>
            <a:pPr algn="ctr"/>
            <a:endParaRPr lang="es-MX" dirty="0" smtClean="0">
              <a:solidFill>
                <a:schemeClr val="dk1"/>
              </a:solidFill>
            </a:endParaRPr>
          </a:p>
          <a:p>
            <a:pPr lvl="0" algn="ctr">
              <a:defRPr/>
            </a:pPr>
            <a:endParaRPr lang="es-ES" sz="1400" dirty="0" smtClean="0">
              <a:solidFill>
                <a:schemeClr val="dk1"/>
              </a:solidFill>
            </a:endParaRPr>
          </a:p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Micro y pequeña empresa</a:t>
            </a:r>
            <a:endParaRPr lang="es-MX" sz="1400" b="1" dirty="0">
              <a:solidFill>
                <a:schemeClr val="dk1"/>
              </a:solidFill>
            </a:endParaRP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 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4833111" y="1951011"/>
            <a:ext cx="2663966" cy="829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Pandemia</a:t>
            </a:r>
            <a:endParaRPr lang="es-MX" sz="1400" b="1" dirty="0">
              <a:solidFill>
                <a:schemeClr val="dk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8345119" y="1944887"/>
            <a:ext cx="2663966" cy="829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Estrategia</a:t>
            </a:r>
            <a:endParaRPr lang="es-MX" dirty="0"/>
          </a:p>
        </p:txBody>
      </p:sp>
      <p:sp>
        <p:nvSpPr>
          <p:cNvPr id="23" name="Flecha derecha 22"/>
          <p:cNvSpPr/>
          <p:nvPr/>
        </p:nvSpPr>
        <p:spPr>
          <a:xfrm rot="5400000">
            <a:off x="2367712" y="2886854"/>
            <a:ext cx="470647" cy="2958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5400000">
            <a:off x="5929771" y="2876122"/>
            <a:ext cx="470647" cy="2958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lecha derecha 25"/>
          <p:cNvSpPr/>
          <p:nvPr/>
        </p:nvSpPr>
        <p:spPr>
          <a:xfrm rot="5400000">
            <a:off x="9441778" y="2876122"/>
            <a:ext cx="470647" cy="2958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redondeado 26"/>
          <p:cNvSpPr/>
          <p:nvPr/>
        </p:nvSpPr>
        <p:spPr>
          <a:xfrm>
            <a:off x="1271052" y="3340941"/>
            <a:ext cx="2663966" cy="2894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CEPAL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2009</a:t>
            </a:r>
          </a:p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Ávila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2014</a:t>
            </a:r>
          </a:p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Navarro</a:t>
            </a:r>
            <a:r>
              <a:rPr lang="es-MX" sz="1400" dirty="0">
                <a:solidFill>
                  <a:schemeClr val="tx1"/>
                </a:solidFill>
              </a:rPr>
              <a:t>, García y Vela, </a:t>
            </a:r>
            <a:r>
              <a:rPr lang="es-MX" sz="1400" dirty="0" smtClean="0">
                <a:solidFill>
                  <a:schemeClr val="tx1"/>
                </a:solidFill>
              </a:rPr>
              <a:t>2000</a:t>
            </a:r>
          </a:p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Hernández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2007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 smtClean="0">
                <a:solidFill>
                  <a:schemeClr val="tx1"/>
                </a:solidFill>
              </a:rPr>
              <a:t>Ferraro</a:t>
            </a:r>
            <a:r>
              <a:rPr lang="es-MX" sz="1400" dirty="0" smtClean="0">
                <a:solidFill>
                  <a:schemeClr val="tx1"/>
                </a:solidFill>
              </a:rPr>
              <a:t> </a:t>
            </a:r>
            <a:r>
              <a:rPr lang="es-MX" sz="1400" dirty="0">
                <a:solidFill>
                  <a:schemeClr val="tx1"/>
                </a:solidFill>
              </a:rPr>
              <a:t>y </a:t>
            </a:r>
            <a:r>
              <a:rPr lang="es-MX" sz="1400" dirty="0" err="1">
                <a:solidFill>
                  <a:schemeClr val="tx1"/>
                </a:solidFill>
              </a:rPr>
              <a:t>Goldstein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2011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 smtClean="0">
                <a:solidFill>
                  <a:schemeClr val="tx1"/>
                </a:solidFill>
              </a:rPr>
              <a:t>Coviello</a:t>
            </a:r>
            <a:r>
              <a:rPr lang="es-MX" sz="1400" dirty="0" smtClean="0">
                <a:solidFill>
                  <a:schemeClr val="tx1"/>
                </a:solidFill>
              </a:rPr>
              <a:t> </a:t>
            </a:r>
            <a:r>
              <a:rPr lang="es-MX" sz="1400" dirty="0">
                <a:solidFill>
                  <a:schemeClr val="tx1"/>
                </a:solidFill>
              </a:rPr>
              <a:t>y Martin, </a:t>
            </a:r>
            <a:r>
              <a:rPr lang="es-MX" sz="1400" dirty="0" smtClean="0">
                <a:solidFill>
                  <a:schemeClr val="tx1"/>
                </a:solidFill>
              </a:rPr>
              <a:t>1999</a:t>
            </a:r>
          </a:p>
          <a:p>
            <a:pPr marL="171450" indent="-171450" algn="just">
              <a:buFontTx/>
              <a:buChar char="-"/>
            </a:pPr>
            <a:r>
              <a:rPr lang="es-ES" sz="1400" dirty="0" err="1" smtClean="0">
                <a:solidFill>
                  <a:schemeClr val="tx1"/>
                </a:solidFill>
              </a:rPr>
              <a:t>Sallenave</a:t>
            </a:r>
            <a:r>
              <a:rPr lang="es-ES" sz="1400" dirty="0">
                <a:solidFill>
                  <a:schemeClr val="tx1"/>
                </a:solidFill>
              </a:rPr>
              <a:t>, </a:t>
            </a:r>
            <a:r>
              <a:rPr lang="es-ES" sz="1400" dirty="0" smtClean="0">
                <a:solidFill>
                  <a:schemeClr val="tx1"/>
                </a:solidFill>
              </a:rPr>
              <a:t>1995</a:t>
            </a:r>
          </a:p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Lara</a:t>
            </a:r>
            <a:r>
              <a:rPr lang="es-MX" sz="1400" dirty="0">
                <a:solidFill>
                  <a:schemeClr val="tx1"/>
                </a:solidFill>
              </a:rPr>
              <a:t>, Medina y Zapata, </a:t>
            </a:r>
            <a:r>
              <a:rPr lang="es-MX" sz="1400" dirty="0" smtClean="0">
                <a:solidFill>
                  <a:schemeClr val="tx1"/>
                </a:solidFill>
              </a:rPr>
              <a:t>2015</a:t>
            </a:r>
          </a:p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Estrella</a:t>
            </a:r>
            <a:r>
              <a:rPr lang="es-MX" sz="1400" dirty="0">
                <a:solidFill>
                  <a:schemeClr val="tx1"/>
                </a:solidFill>
              </a:rPr>
              <a:t>, Góngora y Martín, 2010</a:t>
            </a: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Estrada, García y Sánchez, 2009</a:t>
            </a:r>
          </a:p>
          <a:p>
            <a:pPr marL="171450" indent="-171450" algn="just">
              <a:buFontTx/>
              <a:buChar char="-"/>
            </a:pPr>
            <a:r>
              <a:rPr lang="es-ES" sz="1400" dirty="0">
                <a:solidFill>
                  <a:schemeClr val="tx1"/>
                </a:solidFill>
              </a:rPr>
              <a:t>Díaz, Lorenzo y Solís, 2005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4811970" y="3270729"/>
            <a:ext cx="2663966" cy="2894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RAE, 2020</a:t>
            </a: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MX" sz="1400" dirty="0" smtClean="0">
                <a:solidFill>
                  <a:schemeClr val="tx1"/>
                </a:solidFill>
              </a:rPr>
              <a:t>OMS, 2020</a:t>
            </a: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Castañeda y </a:t>
            </a:r>
            <a:r>
              <a:rPr lang="es-MX" sz="1400" dirty="0" smtClean="0">
                <a:solidFill>
                  <a:schemeClr val="tx1"/>
                </a:solidFill>
              </a:rPr>
              <a:t>Ramos, 2020</a:t>
            </a: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Pasquino, citado en Galanes, 2016</a:t>
            </a: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DOF, 2020</a:t>
            </a: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Bárcena, 2020</a:t>
            </a: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FMI, </a:t>
            </a:r>
            <a:r>
              <a:rPr lang="es-MX" sz="1400" dirty="0" smtClean="0">
                <a:solidFill>
                  <a:schemeClr val="tx1"/>
                </a:solidFill>
              </a:rPr>
              <a:t>citado </a:t>
            </a:r>
            <a:r>
              <a:rPr lang="es-MX" sz="1400" dirty="0">
                <a:solidFill>
                  <a:schemeClr val="tx1"/>
                </a:solidFill>
              </a:rPr>
              <a:t>en Instituto Belisario Domínguez, 2020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Triggs</a:t>
            </a:r>
            <a:r>
              <a:rPr lang="es-MX" sz="1400" dirty="0">
                <a:solidFill>
                  <a:schemeClr val="tx1"/>
                </a:solidFill>
              </a:rPr>
              <a:t> &amp; </a:t>
            </a:r>
            <a:r>
              <a:rPr lang="es-MX" sz="1400" dirty="0" err="1">
                <a:solidFill>
                  <a:schemeClr val="tx1"/>
                </a:solidFill>
              </a:rPr>
              <a:t>Karas</a:t>
            </a:r>
            <a:r>
              <a:rPr lang="es-MX" sz="1400" dirty="0">
                <a:solidFill>
                  <a:schemeClr val="tx1"/>
                </a:solidFill>
              </a:rPr>
              <a:t> (2020)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Alzúa</a:t>
            </a:r>
            <a:r>
              <a:rPr lang="es-MX" sz="1400" dirty="0">
                <a:solidFill>
                  <a:schemeClr val="tx1"/>
                </a:solidFill>
              </a:rPr>
              <a:t> y </a:t>
            </a:r>
            <a:r>
              <a:rPr lang="es-MX" sz="1400" dirty="0" err="1">
                <a:solidFill>
                  <a:schemeClr val="tx1"/>
                </a:solidFill>
              </a:rPr>
              <a:t>Gosis</a:t>
            </a:r>
            <a:r>
              <a:rPr lang="es-MX" sz="1400" dirty="0">
                <a:solidFill>
                  <a:schemeClr val="tx1"/>
                </a:solidFill>
              </a:rPr>
              <a:t>, 2020</a:t>
            </a: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IDB, 2020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8317038" y="3270729"/>
            <a:ext cx="2663966" cy="2894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Henderson, </a:t>
            </a:r>
            <a:r>
              <a:rPr lang="es-MX" sz="1400" dirty="0" smtClean="0">
                <a:solidFill>
                  <a:schemeClr val="tx1"/>
                </a:solidFill>
              </a:rPr>
              <a:t>1981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 smtClean="0">
                <a:solidFill>
                  <a:schemeClr val="tx1"/>
                </a:solidFill>
              </a:rPr>
              <a:t>Ansoff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1957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 smtClean="0">
                <a:solidFill>
                  <a:schemeClr val="tx1"/>
                </a:solidFill>
              </a:rPr>
              <a:t>Mintzberg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1978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 smtClean="0">
                <a:solidFill>
                  <a:schemeClr val="tx1"/>
                </a:solidFill>
              </a:rPr>
              <a:t>Argyris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1985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Ohmae</a:t>
            </a:r>
            <a:r>
              <a:rPr lang="es-MX" sz="1400" dirty="0">
                <a:solidFill>
                  <a:schemeClr val="tx1"/>
                </a:solidFill>
              </a:rPr>
              <a:t>, 2004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Mintzberg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err="1">
                <a:solidFill>
                  <a:schemeClr val="tx1"/>
                </a:solidFill>
              </a:rPr>
              <a:t>Ahlstrand</a:t>
            </a:r>
            <a:r>
              <a:rPr lang="es-MX" sz="1400" dirty="0">
                <a:solidFill>
                  <a:schemeClr val="tx1"/>
                </a:solidFill>
              </a:rPr>
              <a:t> y </a:t>
            </a:r>
            <a:r>
              <a:rPr lang="es-MX" sz="1400" dirty="0" err="1" smtClean="0">
                <a:solidFill>
                  <a:schemeClr val="tx1"/>
                </a:solidFill>
              </a:rPr>
              <a:t>Lampel</a:t>
            </a:r>
            <a:r>
              <a:rPr lang="es-MX" sz="1400" dirty="0" smtClean="0">
                <a:solidFill>
                  <a:schemeClr val="tx1"/>
                </a:solidFill>
              </a:rPr>
              <a:t>, 1999</a:t>
            </a: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MX" sz="1400" dirty="0">
                <a:solidFill>
                  <a:schemeClr val="tx1"/>
                </a:solidFill>
              </a:rPr>
              <a:t>Miller, </a:t>
            </a:r>
            <a:r>
              <a:rPr lang="es-MX" sz="1400" dirty="0" err="1">
                <a:solidFill>
                  <a:schemeClr val="tx1"/>
                </a:solidFill>
              </a:rPr>
              <a:t>Droge</a:t>
            </a:r>
            <a:r>
              <a:rPr lang="es-MX" sz="1400" dirty="0">
                <a:solidFill>
                  <a:schemeClr val="tx1"/>
                </a:solidFill>
              </a:rPr>
              <a:t> y Toulouse (1988)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Hannan</a:t>
            </a:r>
            <a:r>
              <a:rPr lang="es-MX" sz="1400" dirty="0">
                <a:solidFill>
                  <a:schemeClr val="tx1"/>
                </a:solidFill>
              </a:rPr>
              <a:t> y </a:t>
            </a:r>
            <a:r>
              <a:rPr lang="es-MX" sz="1400" dirty="0" err="1" smtClean="0">
                <a:solidFill>
                  <a:schemeClr val="tx1"/>
                </a:solidFill>
              </a:rPr>
              <a:t>Freeman</a:t>
            </a:r>
            <a:r>
              <a:rPr lang="es-MX" sz="1400" dirty="0" smtClean="0">
                <a:solidFill>
                  <a:schemeClr val="tx1"/>
                </a:solidFill>
              </a:rPr>
              <a:t>, 1977 </a:t>
            </a: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Rigby</a:t>
            </a:r>
            <a:r>
              <a:rPr lang="es-MX" sz="1400" dirty="0">
                <a:solidFill>
                  <a:schemeClr val="tx1"/>
                </a:solidFill>
              </a:rPr>
              <a:t>, 2001</a:t>
            </a:r>
          </a:p>
          <a:p>
            <a:pPr marL="171450" indent="-171450" algn="just">
              <a:buFontTx/>
              <a:buChar char="-"/>
            </a:pPr>
            <a:r>
              <a:rPr lang="es-MX" sz="1400" dirty="0" err="1">
                <a:solidFill>
                  <a:schemeClr val="tx1"/>
                </a:solidFill>
              </a:rPr>
              <a:t>Alem</a:t>
            </a:r>
            <a:r>
              <a:rPr lang="es-MX" sz="1400" dirty="0">
                <a:solidFill>
                  <a:schemeClr val="tx1"/>
                </a:solidFill>
              </a:rPr>
              <a:t> y Dos Ramos, 2002</a:t>
            </a:r>
          </a:p>
        </p:txBody>
      </p:sp>
    </p:spTree>
    <p:extLst>
      <p:ext uri="{BB962C8B-B14F-4D97-AF65-F5344CB8AC3E}">
        <p14:creationId xmlns:p14="http://schemas.microsoft.com/office/powerpoint/2010/main" val="35162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5129213" y="1516252"/>
            <a:ext cx="65700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MX" sz="2200" dirty="0" smtClean="0"/>
              <a:t>Tipo de investigación: </a:t>
            </a:r>
            <a:r>
              <a:rPr lang="es-MX" sz="2200" b="1" dirty="0" smtClean="0"/>
              <a:t>Cualitativa.</a:t>
            </a:r>
          </a:p>
          <a:p>
            <a:pPr marL="342900" indent="-342900" algn="just">
              <a:buFontTx/>
              <a:buChar char="-"/>
            </a:pPr>
            <a:r>
              <a:rPr lang="es-MX" sz="2200" dirty="0" smtClean="0"/>
              <a:t>Estrategia de investigación: </a:t>
            </a:r>
            <a:r>
              <a:rPr lang="es-MX" sz="2200" b="1" dirty="0" smtClean="0"/>
              <a:t>Estudio de caso.</a:t>
            </a:r>
          </a:p>
          <a:p>
            <a:pPr marL="342900" indent="-342900" algn="just">
              <a:buFontTx/>
              <a:buChar char="-"/>
            </a:pPr>
            <a:r>
              <a:rPr lang="es-MX" sz="2200" dirty="0" smtClean="0"/>
              <a:t>Técnicas de recolección de datos: </a:t>
            </a:r>
            <a:r>
              <a:rPr lang="es-MX" sz="2200" b="1" dirty="0" smtClean="0"/>
              <a:t>Entrevista semiestructurada, observación no participante y observación documental.</a:t>
            </a:r>
            <a:endParaRPr lang="es-MX" sz="2200" dirty="0" smtClean="0"/>
          </a:p>
          <a:p>
            <a:pPr marL="342900" indent="-342900" algn="just">
              <a:buFontTx/>
              <a:buChar char="-"/>
            </a:pPr>
            <a:r>
              <a:rPr lang="es-MX" sz="2200" dirty="0" smtClean="0"/>
              <a:t>Casos seleccionados: </a:t>
            </a:r>
            <a:r>
              <a:rPr lang="es-MX" sz="2200" b="1" dirty="0"/>
              <a:t>Diez empresas (micro y </a:t>
            </a:r>
            <a:r>
              <a:rPr lang="es-MX" sz="2200" b="1" dirty="0" smtClean="0"/>
              <a:t>pequeñas) prestadoras de servicios para eventos sociales de la ciudad de Querétaro.</a:t>
            </a:r>
            <a:endParaRPr lang="es-MX" sz="2200" dirty="0" smtClean="0"/>
          </a:p>
          <a:p>
            <a:pPr algn="just"/>
            <a:endParaRPr lang="es-MX" sz="2200" b="1" dirty="0" smtClean="0"/>
          </a:p>
          <a:p>
            <a:pPr algn="just"/>
            <a:r>
              <a:rPr lang="es-MX" sz="2000" dirty="0" smtClean="0"/>
              <a:t>Con la investigación se pretende dar respuesta a la pregunta: </a:t>
            </a:r>
            <a:r>
              <a:rPr lang="es-MX" sz="2000" b="1" dirty="0"/>
              <a:t>¿Cómo responden estratégicamente las micro y pequeñas empresas prestadoras de servicios para eventos sociales para sobrevivir a los retos derivados de la contingencia COVID 19?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2020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6146" name="Picture 2" descr="Qué metodología aplicar? | Eduardo Pedraz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0"/>
          <a:stretch/>
        </p:blipFill>
        <p:spPr bwMode="auto">
          <a:xfrm>
            <a:off x="171450" y="2674051"/>
            <a:ext cx="4714906" cy="201224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56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Ana Georgina González Renaud – Maestría en Ciencias Económico Administrativas – </a:t>
            </a:r>
            <a:r>
              <a:rPr lang="es-MX" dirty="0" smtClean="0"/>
              <a:t>Sexto </a:t>
            </a:r>
            <a:r>
              <a:rPr lang="es-MX" dirty="0"/>
              <a:t>cuatrimestre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2020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1425" y="6254223"/>
            <a:ext cx="938822" cy="7246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133455" y="-14033"/>
            <a:ext cx="743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C00000"/>
                </a:solidFill>
              </a:rPr>
              <a:t>Estrategias de la micro y pequeña empresa para eventos sociales ante la pandemia (COVID-19)</a:t>
            </a:r>
            <a:endParaRPr lang="es-MX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43670"/>
              </p:ext>
            </p:extLst>
          </p:nvPr>
        </p:nvGraphicFramePr>
        <p:xfrm>
          <a:off x="452442" y="1298245"/>
          <a:ext cx="11334750" cy="4919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2010"/>
                <a:gridCol w="5692740"/>
              </a:tblGrid>
              <a:tr h="196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Dimensiones: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6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Retos ocasionados por la pandemia.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Estrategias implementadas por las empresas.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</a:tr>
              <a:tr h="196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Preguntas por dimensión: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5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¿Cuáles fueron los retos a los que se enfrentaron las micro y pequeñas empresas para eventos sociales durante la época de la pandemia de COVID-19?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¿Qué estrategias implementaron las micro y pequeñas empresas para eventos sociales ante los retos originados por la pandemia de COVID-19?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</a:tr>
              <a:tr h="196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Proposiciones de estudio: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La pandemia del COVID-19 generó retos para las empresas tanto en su estructura interna y en el mercado.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Las empresas implementaron estrategias para su estructura interna y para el mercado con la finalidad de enfrentar los retos generados por la pandemia (COVID-19).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</a:tr>
              <a:tr h="196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Variables: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6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Variable dependiente: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Supervivencia de las empresas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Variable independiente: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Retos dentro de la estructura interna y en el mercado.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Variable dependiente: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Supervivencia de las empresas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Variable independiente: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Estrategias para la estructura interna y el mercado.</a:t>
                      </a:r>
                      <a:endParaRPr lang="es-MX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</a:tr>
              <a:tr h="196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Indicadores: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7977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MX" sz="1300">
                          <a:effectLst/>
                        </a:rPr>
                        <a:t>Estructura interna: Capital humano, Recursos técnicos (procesos y tecnología), Recursos materiales, Capital financiero.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MX" sz="1300">
                          <a:effectLst/>
                        </a:rPr>
                        <a:t>Mercado Producto (servicio), Plaza (distribución), Precio, Promoción, Colaboradores.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</a:rPr>
                        <a:t> </a:t>
                      </a:r>
                      <a:endParaRPr lang="es-MX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MX" sz="1300" dirty="0">
                          <a:effectLst/>
                        </a:rPr>
                        <a:t>Estructura interna: Capital humano, Recursos técnicos (procesos y tecnología), Recursos materiales, Capital financiero.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MX" sz="1300" dirty="0">
                          <a:effectLst/>
                        </a:rPr>
                        <a:t>Mercado Producto (servicio), Plaza (distribución), Precio, Promoción, Colaboradores.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</a:rPr>
                        <a:t> </a:t>
                      </a:r>
                      <a:endParaRPr lang="es-MX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57" marR="491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1608</Words>
  <Application>Microsoft Office PowerPoint</Application>
  <PresentationFormat>Panorámica</PresentationFormat>
  <Paragraphs>197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CONI</cp:lastModifiedBy>
  <cp:revision>124</cp:revision>
  <dcterms:created xsi:type="dcterms:W3CDTF">2020-09-22T18:49:23Z</dcterms:created>
  <dcterms:modified xsi:type="dcterms:W3CDTF">2021-11-05T05:09:23Z</dcterms:modified>
</cp:coreProperties>
</file>