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57" r:id="rId4"/>
    <p:sldId id="262" r:id="rId5"/>
    <p:sldId id="270" r:id="rId6"/>
    <p:sldId id="264" r:id="rId7"/>
    <p:sldId id="266" r:id="rId8"/>
    <p:sldId id="258" r:id="rId9"/>
    <p:sldId id="268" r:id="rId10"/>
    <p:sldId id="263" r:id="rId11"/>
    <p:sldId id="265" r:id="rId12"/>
    <p:sldId id="271" r:id="rId13"/>
    <p:sldId id="267" r:id="rId14"/>
    <p:sldId id="261" r:id="rId15"/>
    <p:sldId id="269" r:id="rId16"/>
    <p:sldId id="259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67" d="100"/>
          <a:sy n="67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D4DC33A-47BD-0948-B93B-EB53944B523D}"/>
              </a:ext>
            </a:extLst>
          </p:cNvPr>
          <p:cNvSpPr txBox="1"/>
          <p:nvPr/>
        </p:nvSpPr>
        <p:spPr>
          <a:xfrm>
            <a:off x="482600" y="2354092"/>
            <a:ext cx="11227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/>
              <a:t>https://youtu.be/8Lhkx9P7HAc</a:t>
            </a:r>
            <a:endParaRPr lang="es-MX" sz="5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0" y="360584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Yesenia Matilde Espino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Link del video:</a:t>
            </a:r>
            <a:endParaRPr lang="es-MX" sz="2400" b="1" i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510581" y="1409347"/>
            <a:ext cx="705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Dimensiones/Variables/Indicadores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2452940"/>
            <a:ext cx="8924925" cy="344805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575008" y="2331928"/>
            <a:ext cx="9169192" cy="368955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1399595" y="2107649"/>
            <a:ext cx="9566420" cy="41279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661637" y="3665502"/>
            <a:ext cx="534121" cy="40011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Hi1</a:t>
            </a:r>
            <a:endParaRPr lang="es-MX" sz="2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61637" y="4293466"/>
            <a:ext cx="534121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MX" sz="2000" dirty="0" smtClean="0"/>
              <a:t>Hi2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358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446287" y="1568443"/>
            <a:ext cx="718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Dimensiones/Variables/Indicadores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75" y="2601216"/>
            <a:ext cx="8924925" cy="249555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506641" y="2513948"/>
            <a:ext cx="9169192" cy="268670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661637" y="3586176"/>
            <a:ext cx="534121" cy="40011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dirty="0" smtClean="0"/>
              <a:t>Hi1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9248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103375" y="1296977"/>
            <a:ext cx="718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Lugar </a:t>
            </a:r>
            <a:r>
              <a:rPr lang="es-MX" sz="3200" b="1" dirty="0"/>
              <a:t>donde se realizará la investigación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b="10660"/>
          <a:stretch/>
        </p:blipFill>
        <p:spPr>
          <a:xfrm>
            <a:off x="561076" y="2297164"/>
            <a:ext cx="5382819" cy="3003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972" y="2297164"/>
            <a:ext cx="5373292" cy="30224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1076" y="5322383"/>
            <a:ext cx="452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Fuente. Fernando Reyes | Diario de Querétaro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399855" y="5365721"/>
            <a:ext cx="264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Fuente. Facebook @</a:t>
            </a:r>
            <a:r>
              <a:rPr lang="es-MX" dirty="0" err="1"/>
              <a:t>fifuaq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15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242674" y="2256469"/>
            <a:ext cx="56287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G</a:t>
            </a:r>
            <a:r>
              <a:rPr lang="es-MX" sz="2800" dirty="0" smtClean="0"/>
              <a:t>enerar artículos científicos y ponencias que permitan compartir con la comunidad científica, académica y la industria, los hallazgos más importantes con respecto a la ciberseguridad y su relevancia.</a:t>
            </a:r>
          </a:p>
          <a:p>
            <a:r>
              <a:rPr lang="es-MX" sz="2800" dirty="0" smtClean="0"/>
              <a:t>Apoyando así a incrementar la concientización sobre este tema.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2054526"/>
            <a:ext cx="2442543" cy="209858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160149" y="1469751"/>
            <a:ext cx="387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Resultados </a:t>
            </a:r>
            <a:r>
              <a:rPr lang="es-MX" sz="3200" b="1" dirty="0" smtClean="0"/>
              <a:t>Esperados</a:t>
            </a:r>
            <a:endParaRPr lang="es-MX" sz="32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39" y="4285493"/>
            <a:ext cx="2555805" cy="20454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607" y="4337811"/>
            <a:ext cx="2497204" cy="199314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342" y="2344363"/>
            <a:ext cx="1275733" cy="15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365587" y="1352149"/>
            <a:ext cx="346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Referencias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876C7D7-40F8-6F42-91E4-FE1988589A0A}"/>
              </a:ext>
            </a:extLst>
          </p:cNvPr>
          <p:cNvSpPr txBox="1"/>
          <p:nvPr/>
        </p:nvSpPr>
        <p:spPr>
          <a:xfrm>
            <a:off x="482599" y="1971075"/>
            <a:ext cx="112135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es-MX" dirty="0"/>
              <a:t>Arroyo, D., Gayoso, V., &amp; Hernández, L. (2020). </a:t>
            </a:r>
            <a:r>
              <a:rPr lang="es-MX" i="1" dirty="0"/>
              <a:t>Ciberseguridad</a:t>
            </a:r>
            <a:r>
              <a:rPr lang="es-MX" dirty="0"/>
              <a:t>. Editorial CSIC Consejo Superior de Investigaciones Científicas</a:t>
            </a:r>
            <a:r>
              <a:rPr lang="es-MX" dirty="0" smtClean="0"/>
              <a:t>.</a:t>
            </a:r>
          </a:p>
          <a:p>
            <a:pPr marL="442913" indent="-442913"/>
            <a:endParaRPr lang="es-MX" dirty="0" smtClean="0"/>
          </a:p>
          <a:p>
            <a:pPr marL="442913" indent="-442913"/>
            <a:r>
              <a:rPr lang="es-MX" dirty="0"/>
              <a:t>Chávez, G. (2019, 25 Septiembre). </a:t>
            </a:r>
            <a:r>
              <a:rPr lang="es-MX" i="1" dirty="0"/>
              <a:t>Invertir en estas tecnologías evitará que pagues 13 mdd por un hackeo. </a:t>
            </a:r>
            <a:r>
              <a:rPr lang="es-MX" dirty="0"/>
              <a:t>Expansión. https://expansion.mx/tecnologia/2019/09/25/estas-tecnologias-evitaran-que-pagues-13-mdd-por-un-hackeo</a:t>
            </a:r>
          </a:p>
          <a:p>
            <a:pPr marL="442913" indent="-442913"/>
            <a:endParaRPr lang="es-MX" dirty="0" smtClean="0"/>
          </a:p>
          <a:p>
            <a:pPr marL="442913" indent="-442913"/>
            <a:r>
              <a:rPr lang="es-MX" dirty="0"/>
              <a:t>Chávez, G. (2020, 11 Marzo). </a:t>
            </a:r>
            <a:r>
              <a:rPr lang="es-MX" i="1" dirty="0"/>
              <a:t>El costo por ciberataques en México creció 38.4% en 2019. </a:t>
            </a:r>
            <a:r>
              <a:rPr lang="es-MX" dirty="0"/>
              <a:t>Expansión. https://expansion.mx/tecnologia/2020/03/11/el-costo-por-ciberataques-en-mexico-crecio-38-4-en-2019</a:t>
            </a:r>
          </a:p>
          <a:p>
            <a:pPr marL="442913" indent="-442913"/>
            <a:endParaRPr lang="es-MX" dirty="0" smtClean="0"/>
          </a:p>
          <a:p>
            <a:pPr marL="442913" indent="-442913"/>
            <a:r>
              <a:rPr lang="es-MX" dirty="0"/>
              <a:t>El Universal. (2020, 4 Octubre). </a:t>
            </a:r>
            <a:r>
              <a:rPr lang="es-MX" i="1" dirty="0"/>
              <a:t>México es el segundo país con más ciberataques a negocios. </a:t>
            </a:r>
            <a:r>
              <a:rPr lang="es-MX" dirty="0"/>
              <a:t>https://</a:t>
            </a:r>
            <a:r>
              <a:rPr lang="es-MX" dirty="0" smtClean="0"/>
              <a:t>www.eluniversal.com.mx/techbit/mexico-es-el-segundo-pais-con-mas-ciberataques-negocios-kaspersky</a:t>
            </a:r>
          </a:p>
          <a:p>
            <a:pPr marL="442913" indent="-442913"/>
            <a:endParaRPr lang="es-MX" dirty="0" smtClean="0"/>
          </a:p>
          <a:p>
            <a:pPr marL="442913" indent="-442913"/>
            <a:r>
              <a:rPr lang="es-MX" dirty="0" smtClean="0"/>
              <a:t>Gutiérrez</a:t>
            </a:r>
            <a:r>
              <a:rPr lang="es-MX" dirty="0"/>
              <a:t>, E. (2020, Agosto). </a:t>
            </a:r>
            <a:r>
              <a:rPr lang="es-MX" i="1" dirty="0"/>
              <a:t>Plan estratégico para la creación de la unidad inteligente de ciberseguridad para la administración pública federal mexicana</a:t>
            </a:r>
            <a:r>
              <a:rPr lang="es-MX" dirty="0"/>
              <a:t> [Tesis de Maestría, INFOTEC: Centro de Investigación e Innovación en Tecnologías de la Información y Comunicación]. https://</a:t>
            </a:r>
            <a:r>
              <a:rPr lang="es-MX" dirty="0" smtClean="0"/>
              <a:t>infotec.repositorioinstitucional.mx/jspui/handle/1027/424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12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365587" y="1352149"/>
            <a:ext cx="346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Referencias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876C7D7-40F8-6F42-91E4-FE1988589A0A}"/>
              </a:ext>
            </a:extLst>
          </p:cNvPr>
          <p:cNvSpPr txBox="1"/>
          <p:nvPr/>
        </p:nvSpPr>
        <p:spPr>
          <a:xfrm>
            <a:off x="482599" y="1956789"/>
            <a:ext cx="112135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es-MX" dirty="0" smtClean="0"/>
              <a:t>Plena </a:t>
            </a:r>
            <a:r>
              <a:rPr lang="es-MX" dirty="0"/>
              <a:t>inclusión España. (2021, 24 Mayo). </a:t>
            </a:r>
            <a:r>
              <a:rPr lang="es-MX" i="1" dirty="0"/>
              <a:t>¿Qué diferencia hay entre inclusión e integración? </a:t>
            </a:r>
            <a:r>
              <a:rPr lang="es-MX" dirty="0"/>
              <a:t>Plena inclusión. https://www.plenainclusion.org/discapacidad-intelectual/que-diferencia-hay-entre-inclusion-e-integracion/</a:t>
            </a:r>
          </a:p>
          <a:p>
            <a:pPr marL="442913" indent="-442913"/>
            <a:endParaRPr lang="es-MX" dirty="0"/>
          </a:p>
          <a:p>
            <a:pPr marL="442913" indent="-442913"/>
            <a:r>
              <a:rPr lang="es-MX" dirty="0"/>
              <a:t>PricewaterhouseCoopers. (2020, 11 Noviembre). </a:t>
            </a:r>
            <a:r>
              <a:rPr lang="es-MX" i="1" dirty="0"/>
              <a:t>Más del 50% de las empresas mexicanas asegura que su industria podría sufrir incidentes de ciberseguridad.</a:t>
            </a:r>
            <a:r>
              <a:rPr lang="es-MX" dirty="0"/>
              <a:t> PWC. https://www.pwc.com/mx/es/prensa/2020/digital-trust.html</a:t>
            </a:r>
          </a:p>
          <a:p>
            <a:pPr marL="442913" indent="-442913"/>
            <a:endParaRPr lang="es-MX" dirty="0" smtClean="0"/>
          </a:p>
          <a:p>
            <a:pPr marL="442913" indent="-442913"/>
            <a:r>
              <a:rPr lang="es-MX" dirty="0" smtClean="0"/>
              <a:t>Rodríguez</a:t>
            </a:r>
            <a:r>
              <a:rPr lang="es-MX" dirty="0"/>
              <a:t>, E. &amp; Pedraja, L. (2009). Análisis del impacto del proceso de toma de decisiones estratégicas sobre la eficacia de las organizaciones públicas. </a:t>
            </a:r>
            <a:r>
              <a:rPr lang="es-MX" i="1" dirty="0"/>
              <a:t>INNOVAR. Revista de Ciencias Administrativas y Sociales, 19</a:t>
            </a:r>
            <a:r>
              <a:rPr lang="es-MX" dirty="0"/>
              <a:t>(35). 33-46. https://</a:t>
            </a:r>
            <a:r>
              <a:rPr lang="es-MX" dirty="0" smtClean="0"/>
              <a:t>www.redalyc.org/articulo.oa?id=81819026004</a:t>
            </a:r>
          </a:p>
          <a:p>
            <a:pPr marL="442913" indent="-442913"/>
            <a:endParaRPr lang="es-MX" dirty="0" smtClean="0"/>
          </a:p>
          <a:p>
            <a:pPr marL="442913" indent="-442913"/>
            <a:r>
              <a:rPr lang="es-MX" dirty="0" smtClean="0"/>
              <a:t>Urcuqui </a:t>
            </a:r>
            <a:r>
              <a:rPr lang="es-MX" dirty="0"/>
              <a:t>L. C. C. García P. M. &amp; Osorio Q. J. L. (2018). </a:t>
            </a:r>
            <a:r>
              <a:rPr lang="es-MX" i="1" dirty="0"/>
              <a:t>Ciberseguridad: un enfoque desde la ciencia de datos.</a:t>
            </a:r>
            <a:r>
              <a:rPr lang="es-MX" dirty="0"/>
              <a:t> Editorial Universidad Icesi</a:t>
            </a:r>
            <a:r>
              <a:rPr lang="es-MX" dirty="0" smtClean="0"/>
              <a:t>.</a:t>
            </a:r>
          </a:p>
          <a:p>
            <a:pPr marL="442913" indent="-442913"/>
            <a:endParaRPr lang="es-MX" dirty="0"/>
          </a:p>
          <a:p>
            <a:pPr marL="442913" indent="-442913"/>
            <a:r>
              <a:rPr lang="es-MX" dirty="0"/>
              <a:t>Valle, M. (2019, 8 Octubre). </a:t>
            </a:r>
            <a:r>
              <a:rPr lang="es-MX" i="1" dirty="0"/>
              <a:t>La inversión en ciberseguridad, ¿realmente está siendo efectiva?</a:t>
            </a:r>
            <a:r>
              <a:rPr lang="es-MX" dirty="0"/>
              <a:t> Expansión. https://</a:t>
            </a:r>
            <a:r>
              <a:rPr lang="es-MX" dirty="0" smtClean="0"/>
              <a:t>expansion.mx/tecnologia/2019/10/08/la-inversion-en-ciberseguridad-realmente-esta-siendo-efectiva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368550" y="1846831"/>
            <a:ext cx="7454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b="1" i="1" dirty="0" smtClean="0"/>
              <a:t>Gracias</a:t>
            </a:r>
            <a:endParaRPr lang="es-MX" sz="10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876C7D7-40F8-6F42-91E4-FE1988589A0A}"/>
              </a:ext>
            </a:extLst>
          </p:cNvPr>
          <p:cNvSpPr txBox="1"/>
          <p:nvPr/>
        </p:nvSpPr>
        <p:spPr>
          <a:xfrm>
            <a:off x="482600" y="4014662"/>
            <a:ext cx="745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¿Comentarios adicionales?</a:t>
            </a:r>
          </a:p>
          <a:p>
            <a:r>
              <a:rPr lang="es-MX" sz="3000" dirty="0" smtClean="0"/>
              <a:t>Pueden encontrarme en:</a:t>
            </a:r>
          </a:p>
          <a:p>
            <a:r>
              <a:rPr lang="es-MX" sz="3000" dirty="0" smtClean="0"/>
              <a:t>ymatilde24@alumnos.uaq.mx</a:t>
            </a:r>
          </a:p>
          <a:p>
            <a:r>
              <a:rPr lang="es-MX" sz="3000" dirty="0" smtClean="0"/>
              <a:t>www.linkedin.com/in/yeseniame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D4DC33A-47BD-0948-B93B-EB53944B523D}"/>
              </a:ext>
            </a:extLst>
          </p:cNvPr>
          <p:cNvSpPr txBox="1"/>
          <p:nvPr/>
        </p:nvSpPr>
        <p:spPr>
          <a:xfrm>
            <a:off x="482600" y="2354092"/>
            <a:ext cx="112271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/>
              <a:t>Análisis Sobre la Inclusión de la Ciberseguridad en las Decisiones Estratégicas de </a:t>
            </a:r>
            <a:r>
              <a:rPr lang="es-MX" sz="5000" b="1" dirty="0" smtClean="0"/>
              <a:t>Inversión</a:t>
            </a:r>
            <a:endParaRPr lang="es-MX" sz="5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Yesenia Matilde Espino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Luis Rodrigo Valencia Pérez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Maestría </a:t>
            </a:r>
            <a:r>
              <a:rPr lang="es-MX" sz="2400" b="1" i="1" dirty="0"/>
              <a:t>en Gestión de la Tecnología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56447" y="1443256"/>
            <a:ext cx="323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Justificación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003671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</a:t>
            </a:r>
            <a:r>
              <a:rPr lang="es-MX" sz="2000" b="1" i="1" dirty="0" smtClean="0">
                <a:solidFill>
                  <a:srgbClr val="C00000"/>
                </a:solidFill>
              </a:rPr>
              <a:t>Ciberseguridad en las </a:t>
            </a:r>
            <a:r>
              <a:rPr lang="es-MX" sz="2000" b="1" i="1" dirty="0">
                <a:solidFill>
                  <a:srgbClr val="C00000"/>
                </a:solidFill>
              </a:rPr>
              <a:t>Decisiones Estratégicas de Inversión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203699" y="2013443"/>
            <a:ext cx="5097463" cy="70788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s-MX" sz="2000" b="1" dirty="0" smtClean="0"/>
              <a:t>México</a:t>
            </a:r>
            <a:r>
              <a:rPr lang="es-MX" sz="2000" dirty="0" smtClean="0"/>
              <a:t> </a:t>
            </a:r>
            <a:r>
              <a:rPr lang="es-MX" sz="2000" b="1" dirty="0"/>
              <a:t>2do</a:t>
            </a:r>
            <a:r>
              <a:rPr lang="es-MX" sz="2000" dirty="0"/>
              <a:t> </a:t>
            </a:r>
            <a:r>
              <a:rPr lang="es-MX" sz="2000" dirty="0" smtClean="0"/>
              <a:t>con </a:t>
            </a:r>
            <a:r>
              <a:rPr lang="es-MX" sz="2000" dirty="0"/>
              <a:t>más intentos de </a:t>
            </a:r>
            <a:r>
              <a:rPr lang="es-MX" sz="2000" dirty="0" smtClean="0"/>
              <a:t>ciberataques en </a:t>
            </a:r>
            <a:r>
              <a:rPr lang="es-MX" sz="2000" dirty="0"/>
              <a:t>Latinoamérica (El Universal, 2020).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56447" y="2903364"/>
            <a:ext cx="4882539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s-MX" sz="2000" dirty="0" smtClean="0"/>
              <a:t>Costo </a:t>
            </a:r>
            <a:r>
              <a:rPr lang="es-MX" sz="2000" dirty="0"/>
              <a:t>de recuperación tras un </a:t>
            </a:r>
            <a:r>
              <a:rPr lang="es-MX" sz="2000" b="1" dirty="0"/>
              <a:t>hackeo</a:t>
            </a:r>
            <a:r>
              <a:rPr lang="es-MX" sz="2000" dirty="0"/>
              <a:t> es de </a:t>
            </a:r>
            <a:r>
              <a:rPr lang="es-MX" sz="2000" b="1" dirty="0"/>
              <a:t>$6.5M </a:t>
            </a:r>
            <a:r>
              <a:rPr lang="es-MX" sz="2000" dirty="0"/>
              <a:t>(Chávez, 2020)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6648" y="3785694"/>
            <a:ext cx="4902338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s-MX" sz="2000" dirty="0"/>
              <a:t>Solo el </a:t>
            </a:r>
            <a:r>
              <a:rPr lang="es-MX" sz="2000" b="1" dirty="0"/>
              <a:t>5% </a:t>
            </a:r>
            <a:r>
              <a:rPr lang="es-MX" sz="2000" dirty="0"/>
              <a:t>de las </a:t>
            </a:r>
            <a:r>
              <a:rPr lang="es-MX" sz="2000" b="1" dirty="0"/>
              <a:t>cifras invertidas </a:t>
            </a:r>
            <a:r>
              <a:rPr lang="es-MX" sz="2000" dirty="0"/>
              <a:t>en </a:t>
            </a:r>
            <a:r>
              <a:rPr lang="es-MX" sz="2000" b="1" dirty="0" smtClean="0"/>
              <a:t>ciberseguridad</a:t>
            </a:r>
            <a:r>
              <a:rPr lang="es-MX" sz="2000" dirty="0"/>
              <a:t> </a:t>
            </a:r>
            <a:r>
              <a:rPr lang="es-MX" sz="2000" dirty="0" smtClean="0"/>
              <a:t>a </a:t>
            </a:r>
            <a:r>
              <a:rPr lang="es-MX" sz="2000" dirty="0"/>
              <a:t>nivel </a:t>
            </a:r>
            <a:r>
              <a:rPr lang="es-MX" sz="2000" b="1" dirty="0"/>
              <a:t>mundial </a:t>
            </a:r>
            <a:r>
              <a:rPr lang="es-MX" sz="2000" dirty="0"/>
              <a:t>ha resultado </a:t>
            </a:r>
            <a:r>
              <a:rPr lang="es-MX" sz="2000" b="1" dirty="0"/>
              <a:t>efectiva </a:t>
            </a:r>
            <a:r>
              <a:rPr lang="es-MX" sz="2000" dirty="0"/>
              <a:t>(Valle, 2019)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36648" y="4990512"/>
            <a:ext cx="4902338" cy="13234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s-MX" sz="2000" b="1" dirty="0"/>
              <a:t>50% </a:t>
            </a:r>
            <a:r>
              <a:rPr lang="es-MX" sz="2000" dirty="0"/>
              <a:t>de la </a:t>
            </a:r>
            <a:r>
              <a:rPr lang="es-MX" sz="2000" b="1" dirty="0"/>
              <a:t>adquisición de tecnología </a:t>
            </a:r>
            <a:r>
              <a:rPr lang="es-MX" sz="2000" dirty="0"/>
              <a:t>en las </a:t>
            </a:r>
            <a:r>
              <a:rPr lang="es-MX" sz="2000" dirty="0" smtClean="0"/>
              <a:t>empresas se </a:t>
            </a:r>
            <a:r>
              <a:rPr lang="es-MX" sz="2000" dirty="0"/>
              <a:t>hace por medio de un </a:t>
            </a:r>
            <a:r>
              <a:rPr lang="es-MX" sz="2000" b="1" dirty="0" smtClean="0"/>
              <a:t>tercero</a:t>
            </a:r>
            <a:r>
              <a:rPr lang="es-MX" sz="2000" dirty="0" smtClean="0"/>
              <a:t>,</a:t>
            </a:r>
          </a:p>
          <a:p>
            <a:r>
              <a:rPr lang="es-MX" sz="2000" dirty="0" smtClean="0"/>
              <a:t>ya </a:t>
            </a:r>
            <a:r>
              <a:rPr lang="es-MX" sz="2000" dirty="0"/>
              <a:t>que </a:t>
            </a:r>
            <a:r>
              <a:rPr lang="es-MX" sz="2000" b="1" dirty="0"/>
              <a:t>no</a:t>
            </a:r>
            <a:r>
              <a:rPr lang="es-MX" sz="2000" dirty="0"/>
              <a:t> cuentan con </a:t>
            </a:r>
            <a:r>
              <a:rPr lang="es-MX" sz="2000" b="1" dirty="0"/>
              <a:t>personal calificado </a:t>
            </a:r>
            <a:r>
              <a:rPr lang="es-MX" sz="2000" dirty="0"/>
              <a:t>(Chávez, 2019)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718369" y="2899847"/>
            <a:ext cx="4882539" cy="13234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s-MX" sz="2000" b="1" dirty="0" smtClean="0"/>
              <a:t>México </a:t>
            </a:r>
            <a:r>
              <a:rPr lang="es-MX" sz="2000" dirty="0"/>
              <a:t>tiene una </a:t>
            </a:r>
            <a:r>
              <a:rPr lang="es-MX" sz="2000" b="1" dirty="0" smtClean="0"/>
              <a:t>demanda</a:t>
            </a:r>
            <a:r>
              <a:rPr lang="es-MX" sz="2000" dirty="0"/>
              <a:t> </a:t>
            </a:r>
            <a:r>
              <a:rPr lang="es-MX" sz="2000" dirty="0" smtClean="0"/>
              <a:t>de </a:t>
            </a:r>
            <a:r>
              <a:rPr lang="es-MX" sz="2000" b="1" dirty="0"/>
              <a:t>2 </a:t>
            </a:r>
            <a:r>
              <a:rPr lang="es-MX" sz="2000" b="1" dirty="0" smtClean="0"/>
              <a:t>millones</a:t>
            </a:r>
          </a:p>
          <a:p>
            <a:r>
              <a:rPr lang="es-MX" sz="2000" dirty="0" smtClean="0"/>
              <a:t>de </a:t>
            </a:r>
            <a:r>
              <a:rPr lang="es-MX" sz="2000" dirty="0"/>
              <a:t>ingenieros </a:t>
            </a:r>
            <a:r>
              <a:rPr lang="es-MX" sz="2000" dirty="0" smtClean="0"/>
              <a:t>con </a:t>
            </a:r>
            <a:r>
              <a:rPr lang="es-MX" sz="2000" dirty="0"/>
              <a:t>destrezas en </a:t>
            </a:r>
            <a:r>
              <a:rPr lang="es-MX" sz="2000" b="1" dirty="0"/>
              <a:t>ciberseguridad</a:t>
            </a:r>
            <a:r>
              <a:rPr lang="es-MX" sz="2000" dirty="0"/>
              <a:t>.  </a:t>
            </a:r>
            <a:r>
              <a:rPr lang="es-MX" sz="2000" b="1" dirty="0" smtClean="0"/>
              <a:t>Actualmente</a:t>
            </a:r>
            <a:r>
              <a:rPr lang="es-MX" sz="2000" dirty="0" smtClean="0"/>
              <a:t> </a:t>
            </a:r>
            <a:r>
              <a:rPr lang="es-MX" sz="2000" dirty="0"/>
              <a:t>hay solamente </a:t>
            </a:r>
            <a:r>
              <a:rPr lang="es-MX" sz="2000" b="1" dirty="0"/>
              <a:t>341 mil </a:t>
            </a:r>
            <a:r>
              <a:rPr lang="es-MX" sz="2000" dirty="0"/>
              <a:t>(</a:t>
            </a:r>
            <a:r>
              <a:rPr lang="es-MX" sz="2000" dirty="0" err="1"/>
              <a:t>PwC</a:t>
            </a:r>
            <a:r>
              <a:rPr lang="es-MX" sz="2000" dirty="0"/>
              <a:t>, 2020)</a:t>
            </a:r>
            <a:r>
              <a:rPr lang="es-MX" sz="2000" dirty="0" smtClean="0"/>
              <a:t>. </a:t>
            </a:r>
            <a:endParaRPr lang="es-MX" sz="2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718370" y="4416069"/>
            <a:ext cx="4882538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s-MX" sz="2000" dirty="0"/>
              <a:t>Solo </a:t>
            </a:r>
            <a:r>
              <a:rPr lang="es-MX" sz="2000" b="1" dirty="0"/>
              <a:t>8</a:t>
            </a:r>
            <a:r>
              <a:rPr lang="es-MX" sz="2000" dirty="0"/>
              <a:t> </a:t>
            </a:r>
            <a:r>
              <a:rPr lang="es-MX" sz="2000" b="1" dirty="0"/>
              <a:t>universidades</a:t>
            </a:r>
            <a:r>
              <a:rPr lang="es-MX" sz="2000" dirty="0"/>
              <a:t> en </a:t>
            </a:r>
            <a:r>
              <a:rPr lang="es-MX" sz="2000" b="1" dirty="0" smtClean="0"/>
              <a:t>México</a:t>
            </a:r>
            <a:r>
              <a:rPr lang="es-MX" sz="2000" dirty="0"/>
              <a:t> </a:t>
            </a:r>
            <a:r>
              <a:rPr lang="es-MX" sz="2000" dirty="0" smtClean="0"/>
              <a:t>ofrecen </a:t>
            </a:r>
            <a:r>
              <a:rPr lang="es-MX" sz="2000" dirty="0"/>
              <a:t>posgrados, </a:t>
            </a:r>
            <a:r>
              <a:rPr lang="es-MX" sz="2000" dirty="0" smtClean="0"/>
              <a:t>licenciaturas o </a:t>
            </a:r>
            <a:r>
              <a:rPr lang="es-MX" sz="2000" dirty="0"/>
              <a:t>diplomados en ciberseguridad </a:t>
            </a:r>
            <a:r>
              <a:rPr lang="es-MX" sz="2000" dirty="0" smtClean="0"/>
              <a:t>(</a:t>
            </a:r>
            <a:r>
              <a:rPr lang="es-MX" sz="2000" dirty="0"/>
              <a:t>Gutiérrez, 2020</a:t>
            </a:r>
            <a:r>
              <a:rPr lang="es-MX" sz="2000" dirty="0" smtClean="0"/>
              <a:t>).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63248" y="2274178"/>
            <a:ext cx="51943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/>
              <a:t>Concluir </a:t>
            </a:r>
            <a:r>
              <a:rPr lang="es-MX" sz="2500" dirty="0"/>
              <a:t>cuáles son las áreas de oportunidad tanto de planes estratégicos como educativos con respecto a temas de ciberseguridad, mediante el análisis de los conocimientos del grupo muestra y los requerimientos que la industria establece, para ayudar a crear planes adecuados que permitan y promuevan la inclusión de la ciberseguridad.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</a:t>
            </a:r>
            <a:r>
              <a:rPr lang="es-MX" sz="2000" b="1" i="1" dirty="0" smtClean="0">
                <a:solidFill>
                  <a:srgbClr val="C00000"/>
                </a:solidFill>
              </a:rPr>
              <a:t>Ciberseguridad en las </a:t>
            </a:r>
            <a:r>
              <a:rPr lang="es-MX" sz="2000" b="1" i="1" dirty="0">
                <a:solidFill>
                  <a:srgbClr val="C00000"/>
                </a:solidFill>
              </a:rPr>
              <a:t>Decisiones Estratégicas de Inversión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59970" y="1472725"/>
            <a:ext cx="30720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Objetivo </a:t>
            </a:r>
            <a:r>
              <a:rPr lang="es-MX" sz="3200" b="1" dirty="0" smtClean="0"/>
              <a:t>General</a:t>
            </a:r>
            <a:endParaRPr lang="es-MX" sz="3200" dirty="0" smtClean="0"/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609" y="3757612"/>
            <a:ext cx="3100064" cy="20650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549" y="2274178"/>
            <a:ext cx="3224794" cy="21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498850" y="1480443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Objetivos Específicos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</a:t>
            </a:r>
            <a:r>
              <a:rPr lang="es-MX" sz="2000" b="1" i="1" dirty="0" smtClean="0">
                <a:solidFill>
                  <a:srgbClr val="C00000"/>
                </a:solidFill>
              </a:rPr>
              <a:t>Ciberseguridad en las </a:t>
            </a:r>
            <a:r>
              <a:rPr lang="es-MX" sz="2000" b="1" i="1" dirty="0">
                <a:solidFill>
                  <a:srgbClr val="C00000"/>
                </a:solidFill>
              </a:rPr>
              <a:t>Decisiones Estratégicas de Inversión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Marcador de contenido 4"/>
          <p:cNvSpPr txBox="1">
            <a:spLocks/>
          </p:cNvSpPr>
          <p:nvPr/>
        </p:nvSpPr>
        <p:spPr>
          <a:xfrm>
            <a:off x="661686" y="2279177"/>
            <a:ext cx="5181600" cy="40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600" dirty="0" smtClean="0"/>
              <a:t>Investigar y recopilar información por medio de una búsqueda sistemática, para apoyar la creación de instrumentos.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600" dirty="0" smtClean="0"/>
              <a:t>Elaborar y validar el instrumento de recolección de datos que se utilizará.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600" dirty="0" smtClean="0"/>
              <a:t>Encuestar al grupo que conforma la muestra, utilizando como instrumento un cuestionario. </a:t>
            </a:r>
            <a:endParaRPr lang="es-MX" sz="2600" dirty="0"/>
          </a:p>
        </p:txBody>
      </p:sp>
      <p:sp>
        <p:nvSpPr>
          <p:cNvPr id="16" name="Marcador de contenido 3"/>
          <p:cNvSpPr txBox="1">
            <a:spLocks/>
          </p:cNvSpPr>
          <p:nvPr/>
        </p:nvSpPr>
        <p:spPr>
          <a:xfrm>
            <a:off x="6757686" y="2279177"/>
            <a:ext cx="5181600" cy="4020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600" dirty="0" smtClean="0"/>
              <a:t>Analizar los datos recabados, comparando y contrastando la información obtenida, para elaborar herramientas gráficas.</a:t>
            </a:r>
          </a:p>
          <a:p>
            <a:r>
              <a:rPr lang="es-MX" sz="2600" dirty="0" smtClean="0"/>
              <a:t>Informar a la comunidad los datos relevantes de la investigación por medio de publicaciones, para contribuir en la generación de debates sobre el tema, que aumenten su relevancia.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82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498850" y="145219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Marco Teórico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</a:t>
            </a:r>
            <a:r>
              <a:rPr lang="es-MX" sz="2000" b="1" i="1" dirty="0" smtClean="0">
                <a:solidFill>
                  <a:srgbClr val="C00000"/>
                </a:solidFill>
              </a:rPr>
              <a:t>Ciberseguridad en las </a:t>
            </a:r>
            <a:r>
              <a:rPr lang="es-MX" sz="2000" b="1" i="1" dirty="0">
                <a:solidFill>
                  <a:srgbClr val="C00000"/>
                </a:solidFill>
              </a:rPr>
              <a:t>Decisiones Estratégicas de Inversión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2" name="Marcador de texto 4"/>
          <p:cNvSpPr txBox="1">
            <a:spLocks/>
          </p:cNvSpPr>
          <p:nvPr/>
        </p:nvSpPr>
        <p:spPr>
          <a:xfrm>
            <a:off x="744253" y="2255699"/>
            <a:ext cx="3186302" cy="493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Inclusión</a:t>
            </a:r>
            <a:endParaRPr lang="es-MX" b="1" dirty="0"/>
          </a:p>
        </p:txBody>
      </p:sp>
      <p:sp>
        <p:nvSpPr>
          <p:cNvPr id="23" name="Marcador de contenido 5"/>
          <p:cNvSpPr txBox="1">
            <a:spLocks/>
          </p:cNvSpPr>
          <p:nvPr/>
        </p:nvSpPr>
        <p:spPr>
          <a:xfrm>
            <a:off x="744253" y="2913223"/>
            <a:ext cx="3186302" cy="32282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300" dirty="0" smtClean="0"/>
              <a:t>Considerar el tópico de la ciberseguridad dentro de la organización, en todos sus segmentos y contemplando su interacción dentro del contexto general (Plena </a:t>
            </a:r>
            <a:r>
              <a:rPr lang="es-MX" sz="2300" dirty="0"/>
              <a:t>inclusión </a:t>
            </a:r>
            <a:r>
              <a:rPr lang="es-MX" sz="2300" dirty="0" smtClean="0"/>
              <a:t>España, 2021). </a:t>
            </a:r>
            <a:endParaRPr lang="es-MX" sz="2300" dirty="0"/>
          </a:p>
        </p:txBody>
      </p:sp>
      <p:sp>
        <p:nvSpPr>
          <p:cNvPr id="24" name="Marcador de texto 4"/>
          <p:cNvSpPr txBox="1">
            <a:spLocks/>
          </p:cNvSpPr>
          <p:nvPr/>
        </p:nvSpPr>
        <p:spPr>
          <a:xfrm>
            <a:off x="4474866" y="2261797"/>
            <a:ext cx="3186302" cy="486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Ciberseguridad</a:t>
            </a:r>
            <a:endParaRPr lang="es-MX" b="1" dirty="0"/>
          </a:p>
        </p:txBody>
      </p:sp>
      <p:sp>
        <p:nvSpPr>
          <p:cNvPr id="25" name="Marcador de contenido 5"/>
          <p:cNvSpPr txBox="1">
            <a:spLocks/>
          </p:cNvSpPr>
          <p:nvPr/>
        </p:nvSpPr>
        <p:spPr>
          <a:xfrm>
            <a:off x="4474866" y="2913223"/>
            <a:ext cx="3186302" cy="32282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50" dirty="0"/>
              <a:t>Rama compleja de las ciencias de la computación, que requiere un acercamiento multidisciplinario para lograr su objetivo de salvaguardar el patrimonio cibernético de las organizaciones </a:t>
            </a:r>
            <a:r>
              <a:rPr lang="es-MX" sz="2050" dirty="0" smtClean="0"/>
              <a:t>(Urcuqui</a:t>
            </a:r>
            <a:r>
              <a:rPr lang="es-MX" sz="2050" dirty="0"/>
              <a:t>, et al., 2018; Arroyo, et al., </a:t>
            </a:r>
            <a:r>
              <a:rPr lang="es-MX" sz="2050" dirty="0" smtClean="0"/>
              <a:t>2020).</a:t>
            </a:r>
            <a:endParaRPr lang="es-MX" sz="2050" dirty="0"/>
          </a:p>
        </p:txBody>
      </p:sp>
      <p:sp>
        <p:nvSpPr>
          <p:cNvPr id="26" name="Marcador de texto 4"/>
          <p:cNvSpPr txBox="1">
            <a:spLocks/>
          </p:cNvSpPr>
          <p:nvPr/>
        </p:nvSpPr>
        <p:spPr>
          <a:xfrm>
            <a:off x="8205479" y="2255699"/>
            <a:ext cx="3186302" cy="493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Decisiones Estratégicas</a:t>
            </a:r>
            <a:endParaRPr lang="es-MX" b="1" dirty="0"/>
          </a:p>
        </p:txBody>
      </p:sp>
      <p:sp>
        <p:nvSpPr>
          <p:cNvPr id="27" name="Marcador de contenido 5"/>
          <p:cNvSpPr txBox="1">
            <a:spLocks/>
          </p:cNvSpPr>
          <p:nvPr/>
        </p:nvSpPr>
        <p:spPr>
          <a:xfrm>
            <a:off x="8205479" y="2913223"/>
            <a:ext cx="3186302" cy="32282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Elecciones de gran impacto donde intervienen varios rangos y funciones de una organización, para lograr o mantener una ventaja </a:t>
            </a:r>
            <a:r>
              <a:rPr lang="es-MX" sz="2400" dirty="0" smtClean="0"/>
              <a:t>competitiva (Rodríguez</a:t>
            </a:r>
            <a:r>
              <a:rPr lang="es-MX" sz="2400" dirty="0"/>
              <a:t>, et al., 2009).</a:t>
            </a:r>
          </a:p>
        </p:txBody>
      </p:sp>
    </p:spTree>
    <p:extLst>
      <p:ext uri="{BB962C8B-B14F-4D97-AF65-F5344CB8AC3E}">
        <p14:creationId xmlns:p14="http://schemas.microsoft.com/office/powerpoint/2010/main" val="4287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</a:t>
            </a:r>
            <a:r>
              <a:rPr lang="es-MX" dirty="0" smtClean="0"/>
              <a:t>(2021-3)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549776"/>
            <a:ext cx="1106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Enfoque y Tipo de Investigación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</a:t>
            </a:r>
            <a:r>
              <a:rPr lang="es-MX" sz="2000" b="1" i="1" dirty="0" smtClean="0">
                <a:solidFill>
                  <a:srgbClr val="C00000"/>
                </a:solidFill>
              </a:rPr>
              <a:t>Ciberseguridad en las </a:t>
            </a:r>
            <a:r>
              <a:rPr lang="es-MX" sz="2000" b="1" i="1" dirty="0">
                <a:solidFill>
                  <a:srgbClr val="C00000"/>
                </a:solidFill>
              </a:rPr>
              <a:t>Decisiones Estratégicas de Inversión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6" y="2989455"/>
            <a:ext cx="2836332" cy="3206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40994" y="2380321"/>
            <a:ext cx="2478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/>
              <a:t>Enfoque Mixto</a:t>
            </a:r>
            <a:endParaRPr lang="es-MX" sz="3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255768" y="2276509"/>
            <a:ext cx="5357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/>
              <a:t>Estudio Exploratorio, Descriptivo</a:t>
            </a:r>
            <a:r>
              <a:rPr lang="es-MX" sz="3000" dirty="0" smtClean="0"/>
              <a:t>,</a:t>
            </a:r>
          </a:p>
          <a:p>
            <a:r>
              <a:rPr lang="es-MX" sz="3000" dirty="0" smtClean="0"/>
              <a:t> </a:t>
            </a:r>
            <a:r>
              <a:rPr lang="es-MX" sz="3000" dirty="0"/>
              <a:t>No experimental, Transversal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92" y="3505323"/>
            <a:ext cx="1766887" cy="17668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669" y="3503775"/>
            <a:ext cx="2445824" cy="24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498850" y="152330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Hipótesis de Investigación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Marcador de contenido 8"/>
          <p:cNvSpPr txBox="1">
            <a:spLocks/>
          </p:cNvSpPr>
          <p:nvPr/>
        </p:nvSpPr>
        <p:spPr>
          <a:xfrm>
            <a:off x="615570" y="2430444"/>
            <a:ext cx="5157787" cy="1651247"/>
          </a:xfrm>
          <a:prstGeom prst="rect">
            <a:avLst/>
          </a:prstGeom>
          <a:ln w="3810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La inversión en nuevas tecnologías y/o ciberseguridad por parte de las empresas irá a la alza, entre mayor sea el nivel de conocimientos en ciberseguridad que posean sus empleados. (Hi1)</a:t>
            </a:r>
            <a:endParaRPr lang="es-MX" sz="2200" dirty="0"/>
          </a:p>
        </p:txBody>
      </p:sp>
      <p:sp>
        <p:nvSpPr>
          <p:cNvPr id="20" name="Marcador de contenido 10"/>
          <p:cNvSpPr txBox="1">
            <a:spLocks/>
          </p:cNvSpPr>
          <p:nvPr/>
        </p:nvSpPr>
        <p:spPr>
          <a:xfrm>
            <a:off x="615570" y="4364876"/>
            <a:ext cx="5183188" cy="165124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Existe una gran diferencia entre los conocimientos sobre ciberseguridad requeridos por las empresas y los conocimientos que tienen sus trabajadores. (Hi2)</a:t>
            </a:r>
            <a:endParaRPr lang="es-MX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972" y="2211838"/>
            <a:ext cx="1973609" cy="19736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183" y="2111910"/>
            <a:ext cx="1982302" cy="198131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587157" y="4682667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/>
              <a:t>&lt;</a:t>
            </a:r>
          </a:p>
          <a:p>
            <a:r>
              <a:rPr lang="es-MX" sz="3000" b="1" dirty="0"/>
              <a:t>&gt;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145" y="4289203"/>
            <a:ext cx="1981709" cy="198170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9357" y="4312584"/>
            <a:ext cx="1767128" cy="17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Yesenia Matilde Espino – Maestría en Gestión de la Tecnología – (2021-3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498850" y="1537583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Preguntas de Investigación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>
                <a:solidFill>
                  <a:srgbClr val="C00000"/>
                </a:solidFill>
              </a:rPr>
              <a:t>Análisis Sobre la Inclusión de la Ciberseguridad en las Decisiones Estratégicas de </a:t>
            </a:r>
            <a:r>
              <a:rPr lang="es-MX" sz="2000" b="1" i="1" dirty="0" smtClean="0">
                <a:solidFill>
                  <a:srgbClr val="C00000"/>
                </a:solidFill>
              </a:rPr>
              <a:t>Inversión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Marcador de contenido 4"/>
          <p:cNvSpPr txBox="1">
            <a:spLocks/>
          </p:cNvSpPr>
          <p:nvPr/>
        </p:nvSpPr>
        <p:spPr>
          <a:xfrm>
            <a:off x="599690" y="2361055"/>
            <a:ext cx="5181600" cy="1730867"/>
          </a:xfrm>
          <a:prstGeom prst="rect">
            <a:avLst/>
          </a:prstGeom>
          <a:ln w="3810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¿Qué tanta importancia tiene el conocimiento en ciberseguridad de sus empleados, para que una compañía elija invertir en una nueva tecnología y/o ciberseguridad?</a:t>
            </a:r>
          </a:p>
        </p:txBody>
      </p:sp>
      <p:sp>
        <p:nvSpPr>
          <p:cNvPr id="20" name="Marcador de contenido 5"/>
          <p:cNvSpPr txBox="1">
            <a:spLocks/>
          </p:cNvSpPr>
          <p:nvPr/>
        </p:nvSpPr>
        <p:spPr>
          <a:xfrm>
            <a:off x="599690" y="4330623"/>
            <a:ext cx="5181600" cy="173086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¿Cuáles son las diferencias destacables entre los requerimientos de las empresas y los conocimientos de sus empleados, sobre el tema de ciberseguridad?</a:t>
            </a:r>
            <a:endParaRPr lang="es-MX" sz="24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321" y="4204430"/>
            <a:ext cx="2210829" cy="198325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0581" y="4206365"/>
            <a:ext cx="1982302" cy="19813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366" y="2235830"/>
            <a:ext cx="2075268" cy="19813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710" y="2361055"/>
            <a:ext cx="2598375" cy="17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1604</Words>
  <Application>Microsoft Office PowerPoint</Application>
  <PresentationFormat>Panorámica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Yesenia</cp:lastModifiedBy>
  <cp:revision>78</cp:revision>
  <dcterms:created xsi:type="dcterms:W3CDTF">2020-09-22T18:49:23Z</dcterms:created>
  <dcterms:modified xsi:type="dcterms:W3CDTF">2021-10-27T02:20:27Z</dcterms:modified>
</cp:coreProperties>
</file>