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5" r:id="rId4"/>
    <p:sldId id="262" r:id="rId5"/>
    <p:sldId id="260" r:id="rId6"/>
    <p:sldId id="261" r:id="rId7"/>
    <p:sldId id="258" r:id="rId8"/>
    <p:sldId id="264" r:id="rId9"/>
    <p:sldId id="263" r:id="rId10"/>
    <p:sldId id="259" r:id="rId11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2F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06"/>
    <p:restoredTop sz="94728"/>
  </p:normalViewPr>
  <p:slideViewPr>
    <p:cSldViewPr snapToGrid="0" snapToObjects="1">
      <p:cViewPr varScale="1">
        <p:scale>
          <a:sx n="80" d="100"/>
          <a:sy n="80" d="100"/>
        </p:scale>
        <p:origin x="3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BE3F8E-B64D-354F-8760-F963BA0DAF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BEC0DF-F923-C843-B3C4-2AF9228084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1C0DF7-FC57-914C-8DCC-BB65DEEDC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12/11/2021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ED087F-78F3-F344-AA22-5BFFDE215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27E845-DE3A-5643-BBD5-D781F6974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1525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79371C-0A2D-FC41-BC3F-2A9716852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E025B02-0CA5-C148-87E2-E960CF95A9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BFF75C-BB54-2D49-A806-9061C6F91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12/11/2021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24F091-74D0-5C40-8D83-97F7EAD79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83D353-7565-444E-ABAC-9E577EBD3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8837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E0522FD-F958-1249-A15F-3D58241F34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3FBA2CE-DF9A-C54D-9701-ADF278AFE3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077ADB-F064-3B48-A37D-C86442E9F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12/11/2021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3E276E8-4100-A64A-B0C2-058891BC1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F28F17-20ED-0646-AEFA-430ED8F21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673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976538-C34E-E34A-BEA6-3C734E387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DA24A8-BE88-8949-B33F-C9EC279E9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0D6BB1-2B99-C94F-BC5E-4C007C860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12/11/2021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18B3B9-CCB7-8641-AD03-CAB9507B7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C62F79-496C-6641-984F-FBEAC0D22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2988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A6065C-2B49-5841-ADC1-7B8ED9D75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C41F125-CC6F-EB45-AA8D-781E84D41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2602F2-90F7-DA4A-B173-C80208187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12/11/2021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5F659BB-A32A-2044-A224-6BAE96D62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31E6B2-6ADD-5944-B249-9F57498F8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3633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6B47E5-36CB-0748-A1F3-C33AB3233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105170-3ABF-0545-9B6D-3A4F836ADC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B3B8B19-D3D7-7748-8E3F-48DD703EA3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215E4C3-94BB-A74E-B8A2-591023FB3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12/11/2021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EB7F58A-D6BF-5945-BCC8-5BCCE26C9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F4BD9D9-2642-9649-8D0B-A1D63323D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514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5DC8CF-B1E9-994B-9076-B7620E09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B7945F-BBF4-6243-8826-A2EADB1A5D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702A1BE-F833-4E46-9668-F158C9FF5E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995B65E-8D70-6341-B26D-8C2AE08BF2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0FD4145-D036-0A4B-BF8C-6C8AD0CD76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968AD44-D7C4-A743-B2D8-05350A1C5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12/11/2021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19B0355-B6E8-4446-8540-AED3F7707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ADA5C0A-4623-0943-B6BB-280650ABE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747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F76DC1-79B9-9640-8BBA-EFD560D36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61E8593-9CA9-2B4E-B0AC-031D2F4C2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12/11/2021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AD2B79E-3403-9D45-9A15-8ADAE3D86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3646AC9-1951-7948-A44F-F799A6B35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74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2DA5A6A-137F-0B48-8C69-ECE4E2C4E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12/11/2021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DA162D5-77DC-3B40-8A18-2A1BAD82F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9DEF420-D368-804E-8CC4-3B0082D98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7070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E4E4B2-94E9-6B45-82CB-D187F0124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5E26CB-E6C6-484D-9632-3E6542973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565E088-52C4-6F44-9CC8-5828ACF45F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43BB6C0-8EFA-4345-9CE4-739FC282F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12/11/2021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930AC1-E5D4-234D-9072-62DA61F27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7D3BA5F-A0F4-864F-BE18-9564FF8D0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6661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14FC52-D32C-B44D-BB5D-9D836FFF7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7B426BE-E3EA-304F-A841-9B1734C43A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E8E9A57-5918-6046-980E-A0D85C82BD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63B259-7060-3940-9422-D4CE618A1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12/11/2021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51705E8-E4DC-5A46-8CD4-EB8D5B001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9FBD902-C969-E246-82E6-5A9F269B8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0335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00011B3-7F0E-4243-99A6-06C2425B4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FD8F3BE-C11C-8D47-B84D-A80341867C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235E94-BC77-C74A-A205-D4D5CFCB09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EF622-0C42-F146-9702-1A81A6D276A8}" type="datetimeFigureOut">
              <a:rPr lang="es-MX" smtClean="0"/>
              <a:t>12/11/2021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08FE7F-5DF1-4C4C-9045-5946C08A93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76DA39-72F3-3D45-9B01-68DCA18D19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FA426-29AE-B94E-98D6-D93EE2BA709C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6824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Evelyn.advincula@live.com.mx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emf"/><Relationship Id="rId10" Type="http://schemas.openxmlformats.org/officeDocument/2006/relationships/image" Target="../media/image13.png"/><Relationship Id="rId4" Type="http://schemas.openxmlformats.org/officeDocument/2006/relationships/image" Target="../media/image3.png"/><Relationship Id="rId9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2.deloitte.com/global/en/pages/risk/cyber-strategic-risk/articles/covid-19-managing-supply-chain-risk-and-disruption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betterbuying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D4DC33A-47BD-0948-B93B-EB53944B523D}"/>
              </a:ext>
            </a:extLst>
          </p:cNvPr>
          <p:cNvSpPr txBox="1"/>
          <p:nvPr/>
        </p:nvSpPr>
        <p:spPr>
          <a:xfrm>
            <a:off x="0" y="2180972"/>
            <a:ext cx="12192000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300" b="1" dirty="0"/>
              <a:t>Gerencia de compras: conocimientos y habilidades para negociar y solucionar conflictos. Caso:  una empresa automotriz.</a:t>
            </a:r>
            <a:endParaRPr lang="es-MX" sz="5300" b="1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B429D04-9C69-1F49-A8E1-9CC93789B957}"/>
              </a:ext>
            </a:extLst>
          </p:cNvPr>
          <p:cNvSpPr txBox="1"/>
          <p:nvPr/>
        </p:nvSpPr>
        <p:spPr>
          <a:xfrm>
            <a:off x="0" y="4902200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i="1" dirty="0"/>
              <a:t>EVELYN ENEDINA ADVINCULA ALANIS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99E41E08-BEB2-954D-8483-03B9ED33950B}"/>
              </a:ext>
            </a:extLst>
          </p:cNvPr>
          <p:cNvSpPr txBox="1"/>
          <p:nvPr/>
        </p:nvSpPr>
        <p:spPr>
          <a:xfrm>
            <a:off x="0" y="5623068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i="1" dirty="0"/>
              <a:t>DIRECTOR DE TESIS</a:t>
            </a:r>
          </a:p>
          <a:p>
            <a:pPr algn="ctr"/>
            <a:r>
              <a:rPr lang="es-MX" sz="2000" b="1" i="1" dirty="0"/>
              <a:t>GILBERTO GERARDO SÁNCHEZ CAZARES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B86D2CE-FE7E-6A44-8110-9E706E4854E4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10CEDCC0-882B-D049-BE32-5C45E744BCEA}"/>
              </a:ext>
            </a:extLst>
          </p:cNvPr>
          <p:cNvSpPr txBox="1"/>
          <p:nvPr/>
        </p:nvSpPr>
        <p:spPr>
          <a:xfrm>
            <a:off x="4398172" y="850095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Administración- 10, 11 y 12 de noviembre 2021</a:t>
            </a:r>
          </a:p>
        </p:txBody>
      </p:sp>
      <p:pic>
        <p:nvPicPr>
          <p:cNvPr id="21" name="Imagen 20">
            <a:extLst>
              <a:ext uri="{FF2B5EF4-FFF2-40B4-BE49-F238E27FC236}">
                <a16:creationId xmlns:a16="http://schemas.microsoft.com/office/drawing/2014/main" id="{EE2003FB-3699-8841-A946-BA8A710FBD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523181"/>
            <a:ext cx="1329264" cy="1026026"/>
          </a:xfrm>
          <a:prstGeom prst="rect">
            <a:avLst/>
          </a:prstGeom>
        </p:spPr>
      </p:pic>
      <p:sp>
        <p:nvSpPr>
          <p:cNvPr id="22" name="CuadroTexto 21">
            <a:extLst>
              <a:ext uri="{FF2B5EF4-FFF2-40B4-BE49-F238E27FC236}">
                <a16:creationId xmlns:a16="http://schemas.microsoft.com/office/drawing/2014/main" id="{82B0A80C-4814-5F4A-917E-C0DA8F15FE37}"/>
              </a:ext>
            </a:extLst>
          </p:cNvPr>
          <p:cNvSpPr txBox="1"/>
          <p:nvPr/>
        </p:nvSpPr>
        <p:spPr>
          <a:xfrm>
            <a:off x="103278" y="1629439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i="1" dirty="0"/>
              <a:t>Maestría en Administración (Alta Dirección)</a:t>
            </a:r>
          </a:p>
        </p:txBody>
      </p:sp>
      <p:pic>
        <p:nvPicPr>
          <p:cNvPr id="24" name="Imagen 23">
            <a:extLst>
              <a:ext uri="{FF2B5EF4-FFF2-40B4-BE49-F238E27FC236}">
                <a16:creationId xmlns:a16="http://schemas.microsoft.com/office/drawing/2014/main" id="{14DC8E08-54CC-F646-A553-98F12A21C5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546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Evelyn Enedina Advíncula Alanís– Maestría en Administración– (Tesista)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B429D04-9C69-1F49-A8E1-9CC93789B957}"/>
              </a:ext>
            </a:extLst>
          </p:cNvPr>
          <p:cNvSpPr txBox="1"/>
          <p:nvPr/>
        </p:nvSpPr>
        <p:spPr>
          <a:xfrm>
            <a:off x="2199086" y="1866641"/>
            <a:ext cx="7454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/>
              <a:t>Evelyn Enedina Advíncula Alanís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4203700" y="-123984"/>
            <a:ext cx="7988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800" b="1" dirty="0"/>
              <a:t>Gerencia de compras: conocimientos y habilidades…</a:t>
            </a:r>
            <a:endParaRPr lang="es-MX" sz="2800" b="1" i="1" dirty="0">
              <a:solidFill>
                <a:srgbClr val="C0000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4398172" y="850095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Administración- 10, 11 y 12 de noviembre 2021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0D6DB3D-A449-D946-B4F0-940B2A717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11BEF54A-4995-364D-8BF8-9798289F8D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C876C7D7-40F8-6F42-91E4-FE1988589A0A}"/>
              </a:ext>
            </a:extLst>
          </p:cNvPr>
          <p:cNvSpPr txBox="1"/>
          <p:nvPr/>
        </p:nvSpPr>
        <p:spPr>
          <a:xfrm>
            <a:off x="2199086" y="3531275"/>
            <a:ext cx="74549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hlinkClick r:id="rId5"/>
              </a:rPr>
              <a:t>Evelyn.advincula@live.com.mx</a:t>
            </a:r>
            <a:endParaRPr lang="es-MX" sz="3200" dirty="0"/>
          </a:p>
          <a:p>
            <a:pPr algn="ctr"/>
            <a:r>
              <a:rPr lang="es-MX" sz="3200" dirty="0"/>
              <a:t>Cel: 4421368073</a:t>
            </a:r>
          </a:p>
        </p:txBody>
      </p:sp>
    </p:spTree>
    <p:extLst>
      <p:ext uri="{BB962C8B-B14F-4D97-AF65-F5344CB8AC3E}">
        <p14:creationId xmlns:p14="http://schemas.microsoft.com/office/powerpoint/2010/main" val="1217147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Evelyn Enedina Advíncula Alanís– Maestría en Administración– (Tesista)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B429D04-9C69-1F49-A8E1-9CC93789B957}"/>
              </a:ext>
            </a:extLst>
          </p:cNvPr>
          <p:cNvSpPr txBox="1"/>
          <p:nvPr/>
        </p:nvSpPr>
        <p:spPr>
          <a:xfrm>
            <a:off x="6618093" y="1558719"/>
            <a:ext cx="49452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000" dirty="0"/>
              <a:t>Contenido:</a:t>
            </a:r>
          </a:p>
          <a:p>
            <a:endParaRPr lang="es-MX" sz="3000" dirty="0"/>
          </a:p>
          <a:p>
            <a:pPr marL="457200" indent="-457200">
              <a:buFontTx/>
              <a:buChar char="-"/>
            </a:pPr>
            <a:r>
              <a:rPr lang="es-MX" sz="3000" dirty="0"/>
              <a:t>Justificación</a:t>
            </a:r>
          </a:p>
          <a:p>
            <a:pPr marL="457200" indent="-457200">
              <a:buFontTx/>
              <a:buChar char="-"/>
            </a:pPr>
            <a:r>
              <a:rPr lang="es-MX" sz="3000" dirty="0"/>
              <a:t>Marco Teórico</a:t>
            </a:r>
          </a:p>
          <a:p>
            <a:pPr marL="457200" indent="-457200">
              <a:buFontTx/>
              <a:buChar char="-"/>
            </a:pPr>
            <a:r>
              <a:rPr lang="es-MX" sz="3000" dirty="0"/>
              <a:t>Metodología</a:t>
            </a:r>
          </a:p>
          <a:p>
            <a:pPr marL="457200" indent="-457200">
              <a:buFontTx/>
              <a:buChar char="-"/>
            </a:pPr>
            <a:r>
              <a:rPr lang="es-MX" sz="3000" dirty="0"/>
              <a:t>Resultados</a:t>
            </a:r>
          </a:p>
          <a:p>
            <a:pPr marL="457200" indent="-457200">
              <a:buFontTx/>
              <a:buChar char="-"/>
            </a:pPr>
            <a:r>
              <a:rPr lang="es-MX" sz="3000" dirty="0"/>
              <a:t>Conclusiones y Propuestas</a:t>
            </a:r>
          </a:p>
          <a:p>
            <a:pPr marL="457200" indent="-457200">
              <a:buFontTx/>
              <a:buChar char="-"/>
            </a:pPr>
            <a:r>
              <a:rPr lang="es-MX" sz="3000" dirty="0"/>
              <a:t>Referencias</a:t>
            </a:r>
          </a:p>
          <a:p>
            <a:endParaRPr lang="es-MX" sz="3200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4203700" y="3237"/>
            <a:ext cx="7965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800" b="1" dirty="0"/>
              <a:t>Gerencia de compras: conocimientos y habilidades…</a:t>
            </a:r>
            <a:endParaRPr lang="es-MX" sz="2800" b="1" i="1" dirty="0">
              <a:solidFill>
                <a:srgbClr val="C0000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4398172" y="850095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Administración- 10, 11 y 12 de noviembre 2021</a:t>
            </a: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7503BB35-8688-E34A-B43D-A3E035B1FF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2D9207C0-6806-C04F-9680-D336924102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pic>
        <p:nvPicPr>
          <p:cNvPr id="1030" name="Picture 6" descr="Commercial, export, free trade, import, zone icon - Download on Iconfinder">
            <a:extLst>
              <a:ext uri="{FF2B5EF4-FFF2-40B4-BE49-F238E27FC236}">
                <a16:creationId xmlns:a16="http://schemas.microsoft.com/office/drawing/2014/main" id="{1634B2D1-3B4C-490A-BFC5-0C6894F530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207" y="1218290"/>
            <a:ext cx="4876800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7956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Evelyn Enedina Advíncula Alanís– Maestría en Administración– (Tesista)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B429D04-9C69-1F49-A8E1-9CC93789B957}"/>
              </a:ext>
            </a:extLst>
          </p:cNvPr>
          <p:cNvSpPr txBox="1"/>
          <p:nvPr/>
        </p:nvSpPr>
        <p:spPr>
          <a:xfrm>
            <a:off x="288707" y="1358518"/>
            <a:ext cx="51943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000" b="1" dirty="0"/>
              <a:t>Justificación:</a:t>
            </a:r>
          </a:p>
          <a:p>
            <a:pPr marL="457200" indent="-457200">
              <a:buFontTx/>
              <a:buChar char="-"/>
            </a:pPr>
            <a:r>
              <a:rPr lang="es-MX" sz="3000" dirty="0"/>
              <a:t>“La Empresa”, ubicada en la ciudad de Querétaro, perteneciente a la industria automotriz.</a:t>
            </a:r>
          </a:p>
          <a:p>
            <a:endParaRPr lang="es-MX" sz="3000" dirty="0"/>
          </a:p>
          <a:p>
            <a:pPr marL="457200" indent="-457200">
              <a:buFontTx/>
              <a:buChar char="-"/>
            </a:pPr>
            <a:r>
              <a:rPr lang="es-MX" sz="3000" dirty="0"/>
              <a:t>Equipos y procesos estructurados, con esquemas estratégicos. Peter </a:t>
            </a:r>
            <a:r>
              <a:rPr lang="es-MX" sz="3000" dirty="0" err="1"/>
              <a:t>Baily</a:t>
            </a:r>
            <a:r>
              <a:rPr lang="es-MX" sz="3000" dirty="0"/>
              <a:t> and Company (2005) / Lee </a:t>
            </a:r>
            <a:r>
              <a:rPr lang="es-MX" sz="3000" dirty="0" err="1"/>
              <a:t>Barter</a:t>
            </a:r>
            <a:r>
              <a:rPr lang="es-MX" sz="3000" dirty="0"/>
              <a:t> (2020)</a:t>
            </a:r>
            <a:br>
              <a:rPr lang="es-MX" sz="3000" dirty="0"/>
            </a:br>
            <a:endParaRPr lang="es-MX" sz="3000" dirty="0"/>
          </a:p>
          <a:p>
            <a:endParaRPr lang="es-MX" sz="3200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4203700" y="3237"/>
            <a:ext cx="7965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800" b="1" dirty="0"/>
              <a:t>Gerencia de compras: conocimientos y habilidades…</a:t>
            </a:r>
            <a:endParaRPr lang="es-MX" sz="2800" b="1" i="1" dirty="0">
              <a:solidFill>
                <a:srgbClr val="C0000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4398172" y="850095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Administración- 10, 11 y 12 de noviembre 2021</a:t>
            </a: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7503BB35-8688-E34A-B43D-A3E035B1FF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2D9207C0-6806-C04F-9680-D336924102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pic>
        <p:nvPicPr>
          <p:cNvPr id="1028" name="Picture 4" descr="Procurement Icons - Download Free Vector Icons | Noun Project">
            <a:extLst>
              <a:ext uri="{FF2B5EF4-FFF2-40B4-BE49-F238E27FC236}">
                <a16:creationId xmlns:a16="http://schemas.microsoft.com/office/drawing/2014/main" id="{47D847EC-C06F-46B7-BD69-08F3A5BFEB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4348" y="1628628"/>
            <a:ext cx="4509383" cy="4509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2351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Evelyn Enedina Advíncula Alanís– Maestría en Administración– (Tesista)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B429D04-9C69-1F49-A8E1-9CC93789B957}"/>
              </a:ext>
            </a:extLst>
          </p:cNvPr>
          <p:cNvSpPr txBox="1"/>
          <p:nvPr/>
        </p:nvSpPr>
        <p:spPr>
          <a:xfrm>
            <a:off x="288707" y="1358518"/>
            <a:ext cx="5194300" cy="4078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457200" algn="just">
              <a:spcBef>
                <a:spcPts val="200"/>
              </a:spcBef>
              <a:spcAft>
                <a:spcPts val="0"/>
              </a:spcAft>
            </a:pPr>
            <a:r>
              <a:rPr lang="es-MX" sz="20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Objetivos</a:t>
            </a:r>
          </a:p>
          <a:p>
            <a:pPr marL="0" marR="0" indent="457200" algn="just">
              <a:spcBef>
                <a:spcPts val="200"/>
              </a:spcBef>
              <a:spcAft>
                <a:spcPts val="0"/>
              </a:spcAft>
            </a:pPr>
            <a:br>
              <a:rPr lang="es-MX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MX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es-MX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Objetivo General:</a:t>
            </a:r>
            <a:r>
              <a:rPr lang="es-MX" dirty="0">
                <a:effectLst/>
                <a:ea typeface="Calibri" panose="020F0502020204030204" pitchFamily="34" charset="0"/>
              </a:rPr>
              <a:t> </a:t>
            </a:r>
            <a:r>
              <a:rPr lang="es-MX" dirty="0">
                <a:effectLst/>
                <a:ea typeface="Times New Roman" panose="02020603050405020304" pitchFamily="18" charset="0"/>
              </a:rPr>
              <a:t>Determinar el esquema de operación para sistematizar la integración de los conocimientos y habilidades necesarios para que los Compradores, de </a:t>
            </a:r>
            <a:r>
              <a:rPr lang="es-MX" b="1" dirty="0">
                <a:effectLst/>
                <a:ea typeface="Times New Roman" panose="02020603050405020304" pitchFamily="18" charset="0"/>
              </a:rPr>
              <a:t>La Empresa</a:t>
            </a:r>
            <a:r>
              <a:rPr lang="es-MX" dirty="0">
                <a:effectLst/>
                <a:ea typeface="Times New Roman" panose="02020603050405020304" pitchFamily="18" charset="0"/>
              </a:rPr>
              <a:t>, cumplan con las metas y especificaciones de la organización.</a:t>
            </a:r>
          </a:p>
          <a:p>
            <a:pPr marL="0" marR="0" indent="457200" algn="just">
              <a:spcBef>
                <a:spcPts val="200"/>
              </a:spcBef>
              <a:spcAft>
                <a:spcPts val="0"/>
              </a:spcAft>
            </a:pPr>
            <a:endParaRPr lang="es-MX" dirty="0">
              <a:effectLst/>
              <a:ea typeface="Times New Roman" panose="02020603050405020304" pitchFamily="18" charset="0"/>
            </a:endParaRPr>
          </a:p>
          <a:p>
            <a:pPr marL="285750" marR="0" indent="-285750" algn="just">
              <a:spcBef>
                <a:spcPts val="200"/>
              </a:spcBef>
              <a:spcAft>
                <a:spcPts val="0"/>
              </a:spcAft>
              <a:buFontTx/>
              <a:buChar char="-"/>
            </a:pPr>
            <a:r>
              <a:rPr lang="es-MX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Objetivos Específicos:</a:t>
            </a:r>
            <a:endParaRPr lang="en-US" b="1" dirty="0">
              <a:solidFill>
                <a:srgbClr val="1F3763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s-MX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Identificar</a:t>
            </a:r>
            <a:endParaRPr lang="en-US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s-MX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Examinar los procesos actuales, y proponer nuevos o mejorar los actuales</a:t>
            </a:r>
            <a:endParaRPr lang="en-US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s-MX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Explorar las razones por las cuales existen errores </a:t>
            </a:r>
            <a:endParaRPr lang="en-US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s-MX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Desarrollar una metodología</a:t>
            </a:r>
            <a:endParaRPr lang="es-MX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4203700" y="3237"/>
            <a:ext cx="7965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800" b="1" dirty="0"/>
              <a:t>Gerencia de compras: conocimientos y habilidades…</a:t>
            </a:r>
            <a:endParaRPr lang="es-MX" sz="2800" b="1" i="1" dirty="0">
              <a:solidFill>
                <a:srgbClr val="C0000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4398172" y="850095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Administración- 10, 11 y 12 de noviembre 2021</a:t>
            </a: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7503BB35-8688-E34A-B43D-A3E035B1FF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2D9207C0-6806-C04F-9680-D336924102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pic>
        <p:nvPicPr>
          <p:cNvPr id="2050" name="Picture 2" descr="Analysis - Free business and finance icons">
            <a:extLst>
              <a:ext uri="{FF2B5EF4-FFF2-40B4-BE49-F238E27FC236}">
                <a16:creationId xmlns:a16="http://schemas.microsoft.com/office/drawing/2014/main" id="{8C83B907-AE9B-46AF-9908-D1FF6A1FAF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7433" y="1434866"/>
            <a:ext cx="4876800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8765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Evelyn Enedina Advíncula Alanís– Maestría en Administración– (Tesista)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3919993" y="3237"/>
            <a:ext cx="82720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800" b="1" dirty="0"/>
              <a:t>Gerencia de compras: conocimientos y habilidades…</a:t>
            </a:r>
            <a:endParaRPr lang="es-MX" sz="2800" b="1" i="1" dirty="0">
              <a:solidFill>
                <a:srgbClr val="C00000"/>
              </a:solidFill>
            </a:endParaRPr>
          </a:p>
          <a:p>
            <a:pPr algn="r"/>
            <a:endParaRPr lang="es-MX" sz="2800" b="1" i="1" dirty="0">
              <a:solidFill>
                <a:srgbClr val="C0000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4398172" y="850095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Administración- 10, 11 y 12 de noviembre 2021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0D6DB3D-A449-D946-B4F0-940B2A717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11BEF54A-4995-364D-8BF8-9798289F8D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pic>
        <p:nvPicPr>
          <p:cNvPr id="3078" name="Picture 6" descr="Shake Hands Icon Png PNG Image | Transparent PNG Free Download on SeekPNG">
            <a:extLst>
              <a:ext uri="{FF2B5EF4-FFF2-40B4-BE49-F238E27FC236}">
                <a16:creationId xmlns:a16="http://schemas.microsoft.com/office/drawing/2014/main" id="{97C9A656-91D6-4858-BF8C-DEA802A3D0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56570"/>
            <a:ext cx="5642465" cy="3633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CuadroTexto 14">
            <a:extLst>
              <a:ext uri="{FF2B5EF4-FFF2-40B4-BE49-F238E27FC236}">
                <a16:creationId xmlns:a16="http://schemas.microsoft.com/office/drawing/2014/main" id="{98666BD3-1948-4635-98F2-93A5BE32B5D4}"/>
              </a:ext>
            </a:extLst>
          </p:cNvPr>
          <p:cNvSpPr txBox="1"/>
          <p:nvPr/>
        </p:nvSpPr>
        <p:spPr>
          <a:xfrm>
            <a:off x="6275110" y="1263500"/>
            <a:ext cx="51943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Marco </a:t>
            </a:r>
            <a:r>
              <a:rPr lang="en-US" sz="2200" b="1" dirty="0" err="1"/>
              <a:t>Teórico</a:t>
            </a:r>
            <a:endParaRPr lang="en-US" sz="2200" b="1" dirty="0"/>
          </a:p>
          <a:p>
            <a:endParaRPr lang="en-US" sz="2200" dirty="0"/>
          </a:p>
          <a:p>
            <a:pPr marL="457200" indent="-457200">
              <a:buFontTx/>
              <a:buChar char="-"/>
            </a:pPr>
            <a:r>
              <a:rPr lang="en-US" sz="2200" dirty="0"/>
              <a:t>Baker y Moller (1986), </a:t>
            </a:r>
            <a:r>
              <a:rPr lang="en-US" sz="2200" dirty="0" err="1"/>
              <a:t>profesionalización</a:t>
            </a:r>
            <a:r>
              <a:rPr lang="en-US" sz="2200" dirty="0"/>
              <a:t> de </a:t>
            </a:r>
            <a:r>
              <a:rPr lang="en-US" sz="2200" dirty="0" err="1"/>
              <a:t>compras</a:t>
            </a:r>
            <a:endParaRPr lang="en-US" sz="2200" dirty="0"/>
          </a:p>
          <a:p>
            <a:pPr marL="457200" indent="-457200">
              <a:buFontTx/>
              <a:buChar char="-"/>
            </a:pPr>
            <a:r>
              <a:rPr lang="es-MX" sz="2200" dirty="0"/>
              <a:t>Tony Zambito (2021), mayor conocimiento del comprador, por parte de los líderes</a:t>
            </a:r>
          </a:p>
          <a:p>
            <a:pPr marL="457200" indent="-457200">
              <a:buFontTx/>
              <a:buChar char="-"/>
            </a:pPr>
            <a:r>
              <a:rPr lang="es-MX" sz="2200" dirty="0"/>
              <a:t>Theodore Paul Wright (1936) curva de aprendizaje</a:t>
            </a:r>
          </a:p>
          <a:p>
            <a:pPr marL="457200" indent="-457200">
              <a:buFontTx/>
              <a:buChar char="-"/>
            </a:pPr>
            <a:r>
              <a:rPr lang="es-MX" sz="2200" dirty="0"/>
              <a:t>Nonaka (1992) conocimiento accesible</a:t>
            </a:r>
          </a:p>
          <a:p>
            <a:pPr marL="457200" indent="-457200">
              <a:buFontTx/>
              <a:buChar char="-"/>
            </a:pPr>
            <a:r>
              <a:rPr lang="es-ES" sz="2200" dirty="0"/>
              <a:t>Martínez y compañía (2009), competencia de acción profesional</a:t>
            </a:r>
          </a:p>
          <a:p>
            <a:pPr marL="457200" indent="-457200">
              <a:buFontTx/>
              <a:buChar char="-"/>
            </a:pPr>
            <a:r>
              <a:rPr lang="fr-FR" sz="2200" dirty="0" err="1"/>
              <a:t>Shoshanah</a:t>
            </a:r>
            <a:r>
              <a:rPr lang="fr-FR" sz="2200" dirty="0"/>
              <a:t> Cohen y Joseph Roussel, (2005), </a:t>
            </a:r>
            <a:r>
              <a:rPr lang="fr-FR" sz="2200" dirty="0" err="1"/>
              <a:t>visión</a:t>
            </a:r>
            <a:r>
              <a:rPr lang="fr-FR" sz="2200" dirty="0"/>
              <a:t> </a:t>
            </a:r>
            <a:r>
              <a:rPr lang="fr-FR" sz="2200" dirty="0" err="1"/>
              <a:t>estratégica</a:t>
            </a:r>
            <a:r>
              <a:rPr lang="fr-FR" sz="2200" dirty="0"/>
              <a:t>.</a:t>
            </a:r>
            <a:endParaRPr lang="es-MX" sz="2200" dirty="0"/>
          </a:p>
          <a:p>
            <a:pPr marL="457200" indent="-457200">
              <a:buFontTx/>
              <a:buChar char="-"/>
            </a:pPr>
            <a:endParaRPr lang="es-MX" sz="2000" dirty="0"/>
          </a:p>
          <a:p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299741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684DB44-ACAC-40CD-A3BC-BBA6C6A2A2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470930"/>
              </p:ext>
            </p:extLst>
          </p:nvPr>
        </p:nvGraphicFramePr>
        <p:xfrm>
          <a:off x="349857" y="1685481"/>
          <a:ext cx="11394220" cy="48047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5735">
                  <a:extLst>
                    <a:ext uri="{9D8B030D-6E8A-4147-A177-3AD203B41FA5}">
                      <a16:colId xmlns:a16="http://schemas.microsoft.com/office/drawing/2014/main" val="256843161"/>
                    </a:ext>
                  </a:extLst>
                </a:gridCol>
                <a:gridCol w="3884455">
                  <a:extLst>
                    <a:ext uri="{9D8B030D-6E8A-4147-A177-3AD203B41FA5}">
                      <a16:colId xmlns:a16="http://schemas.microsoft.com/office/drawing/2014/main" val="2611745613"/>
                    </a:ext>
                  </a:extLst>
                </a:gridCol>
                <a:gridCol w="2264807">
                  <a:extLst>
                    <a:ext uri="{9D8B030D-6E8A-4147-A177-3AD203B41FA5}">
                      <a16:colId xmlns:a16="http://schemas.microsoft.com/office/drawing/2014/main" val="882450220"/>
                    </a:ext>
                  </a:extLst>
                </a:gridCol>
                <a:gridCol w="2189223">
                  <a:extLst>
                    <a:ext uri="{9D8B030D-6E8A-4147-A177-3AD203B41FA5}">
                      <a16:colId xmlns:a16="http://schemas.microsoft.com/office/drawing/2014/main" val="3218088869"/>
                    </a:ext>
                  </a:extLst>
                </a:gridCol>
              </a:tblGrid>
              <a:tr h="245547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Problemas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2741" marR="22741" marT="56853" marB="56853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Objetivos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2741" marR="22741" marT="56853" marB="56853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Dimensiones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2741" marR="22741" marT="56853" marB="56853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Instrumentos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2741" marR="22741" marT="56853" marB="56853"/>
                </a:tc>
                <a:extLst>
                  <a:ext uri="{0D108BD9-81ED-4DB2-BD59-A6C34878D82A}">
                    <a16:rowId xmlns:a16="http://schemas.microsoft.com/office/drawing/2014/main" val="1399454514"/>
                  </a:ext>
                </a:extLst>
              </a:tr>
              <a:tr h="24623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Problema central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2741" marR="22741" marT="56853" marB="56853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Objetivo general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2741" marR="22741" marT="56853" marB="56853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V. dependiente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2741" marR="22741" marT="56853" marB="56853"/>
                </a:tc>
                <a:tc>
                  <a:txBody>
                    <a:bodyPr/>
                    <a:lstStyle/>
                    <a:p>
                      <a:pPr marL="0" marR="0" indent="4572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2741" marR="22741" marT="56853" marB="56853"/>
                </a:tc>
                <a:extLst>
                  <a:ext uri="{0D108BD9-81ED-4DB2-BD59-A6C34878D82A}">
                    <a16:rowId xmlns:a16="http://schemas.microsoft.com/office/drawing/2014/main" val="2546069027"/>
                  </a:ext>
                </a:extLst>
              </a:tr>
              <a:tr h="972443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¿Cómo La Empresa puede sistematizar la integración de los conocimientos y habilidades requeridos, para que los compradores cumplan con las metas y especificaciones de la organización?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2741" marR="22741" marT="56853" marB="56853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Determinar el esquema de operación para sistematizar la integración de los conocimientos y habilidades necesarios para que los Compradores, de La Empresa, cumplan con las metas y especificaciones de la organización.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2741" marR="22741" marT="56853" marB="56853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Indicadores claves de éxito del trabajo de compradores.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2741" marR="22741" marT="56853" marB="56853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Análisis documental y de bases de datos.</a:t>
                      </a:r>
                      <a:endParaRPr lang="en-US" sz="1200">
                        <a:effectLst/>
                      </a:endParaRPr>
                    </a:p>
                    <a:p>
                      <a:pPr marL="0" marR="0" indent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Entrevistas a usuarios internos</a:t>
                      </a:r>
                      <a:endParaRPr lang="en-US" sz="1200">
                        <a:effectLst/>
                      </a:endParaRPr>
                    </a:p>
                    <a:p>
                      <a:pPr marL="0" marR="0" indent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Herramienta Thomas Kilman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2741" marR="22741" marT="56853" marB="56853"/>
                </a:tc>
                <a:extLst>
                  <a:ext uri="{0D108BD9-81ED-4DB2-BD59-A6C34878D82A}">
                    <a16:rowId xmlns:a16="http://schemas.microsoft.com/office/drawing/2014/main" val="2594479581"/>
                  </a:ext>
                </a:extLst>
              </a:tr>
              <a:tr h="384268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Problemas específicos (Resultados o productos esperados)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2741" marR="22741" marT="56853" marB="56853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Objetivos específicos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2741" marR="22741" marT="56853" marB="56853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V. independiente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2741" marR="22741" marT="56853" marB="56853"/>
                </a:tc>
                <a:tc>
                  <a:txBody>
                    <a:bodyPr/>
                    <a:lstStyle/>
                    <a:p>
                      <a:pPr marL="0" marR="0" indent="4572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2741" marR="22741" marT="56853" marB="56853"/>
                </a:tc>
                <a:extLst>
                  <a:ext uri="{0D108BD9-81ED-4DB2-BD59-A6C34878D82A}">
                    <a16:rowId xmlns:a16="http://schemas.microsoft.com/office/drawing/2014/main" val="471305942"/>
                  </a:ext>
                </a:extLst>
              </a:tr>
              <a:tr h="592974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Compradores con capacitación adecuada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2741" marR="22741" marT="56853" marB="56853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Identificar el conjunto de conocimientos que los compradores requieren, para desarrollar sus actividades de manera eficaz y eficiente, dentro de la industria automotriz.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2741" marR="22741" marT="56853" marB="56853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Conocimientos técnicos que deben adquirir antes de convertirse en compradores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2741" marR="22741" marT="56853" marB="56853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Análisis documental y observación participativa</a:t>
                      </a:r>
                      <a:endParaRPr lang="en-US" sz="1200">
                        <a:effectLst/>
                      </a:endParaRPr>
                    </a:p>
                    <a:p>
                      <a:pPr marL="0" marR="0" indent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Cuestionarios a los compradores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2741" marR="22741" marT="56853" marB="56853"/>
                </a:tc>
                <a:extLst>
                  <a:ext uri="{0D108BD9-81ED-4DB2-BD59-A6C34878D82A}">
                    <a16:rowId xmlns:a16="http://schemas.microsoft.com/office/drawing/2014/main" val="3413607420"/>
                  </a:ext>
                </a:extLst>
              </a:tr>
              <a:tr h="715776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s-MX" sz="1200">
                          <a:effectLst/>
                        </a:rPr>
                        <a:t>Procesos más claros y específicos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2741" marR="22741" marT="56853" marB="56853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Examinar los procesos actuales, y proponer nuevos o mejorar los actuales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2741" marR="22741" marT="56853" marB="56853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Procesos ya   implementados en la actualidad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2741" marR="22741" marT="56853" marB="56853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Análisis documental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2741" marR="22741" marT="56853" marB="56853"/>
                </a:tc>
                <a:extLst>
                  <a:ext uri="{0D108BD9-81ED-4DB2-BD59-A6C34878D82A}">
                    <a16:rowId xmlns:a16="http://schemas.microsoft.com/office/drawing/2014/main" val="2836190831"/>
                  </a:ext>
                </a:extLst>
              </a:tr>
              <a:tr h="661709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s-MX" sz="1200">
                          <a:effectLst/>
                        </a:rPr>
                        <a:t>Compradores con conocimiento de sus capacidades y habilidades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2741" marR="22741" marT="56853" marB="56853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Explorar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2741" marR="22741" marT="56853" marB="56853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Existen habilidades que pueden desarrollarse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2741" marR="22741" marT="56853" marB="56853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Entrevistas semiestructuradas a usuarios finales</a:t>
                      </a:r>
                      <a:endParaRPr lang="en-US" sz="1200">
                        <a:effectLst/>
                      </a:endParaRPr>
                    </a:p>
                    <a:p>
                      <a:pPr marL="0" marR="0" indent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Herramienta de Thomas-Kilman®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2741" marR="22741" marT="56853" marB="56853"/>
                </a:tc>
                <a:extLst>
                  <a:ext uri="{0D108BD9-81ED-4DB2-BD59-A6C34878D82A}">
                    <a16:rowId xmlns:a16="http://schemas.microsoft.com/office/drawing/2014/main" val="1588615475"/>
                  </a:ext>
                </a:extLst>
              </a:tr>
              <a:tr h="522988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Propuesta de una metodología que contribuya al desarrollo del departamento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2741" marR="22741" marT="56853" marB="56853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Desarrollar una metodología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2741" marR="22741" marT="56853" marB="56853"/>
                </a:tc>
                <a:tc>
                  <a:txBody>
                    <a:bodyPr/>
                    <a:lstStyle/>
                    <a:p>
                      <a:pPr marL="0" marR="0" indent="457200" algn="just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2741" marR="22741" marT="56853" marB="56853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Lluvia de ideas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2741" marR="22741" marT="56853" marB="56853"/>
                </a:tc>
                <a:extLst>
                  <a:ext uri="{0D108BD9-81ED-4DB2-BD59-A6C34878D82A}">
                    <a16:rowId xmlns:a16="http://schemas.microsoft.com/office/drawing/2014/main" val="678312996"/>
                  </a:ext>
                </a:extLst>
              </a:tr>
            </a:tbl>
          </a:graphicData>
        </a:graphic>
      </p:graphicFrame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Evelyn Enedina Advíncula Alanís– Maestría en Administración– (Tesista)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4203700" y="3237"/>
            <a:ext cx="7965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800" b="1" dirty="0"/>
              <a:t>Gerencia de compras: conocimientos y habilidades…</a:t>
            </a:r>
            <a:endParaRPr lang="es-MX" sz="2800" b="1" i="1" dirty="0">
              <a:solidFill>
                <a:srgbClr val="C0000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4398172" y="850095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Administración- 10, 11 y 12 de noviembre 2021</a:t>
            </a: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7503BB35-8688-E34A-B43D-A3E035B1FF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2D9207C0-6806-C04F-9680-D336924102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sp>
        <p:nvSpPr>
          <p:cNvPr id="14" name="CuadroTexto 14">
            <a:extLst>
              <a:ext uri="{FF2B5EF4-FFF2-40B4-BE49-F238E27FC236}">
                <a16:creationId xmlns:a16="http://schemas.microsoft.com/office/drawing/2014/main" id="{BC7E66A6-080A-42D7-A1B1-0E928C014385}"/>
              </a:ext>
            </a:extLst>
          </p:cNvPr>
          <p:cNvSpPr txBox="1"/>
          <p:nvPr/>
        </p:nvSpPr>
        <p:spPr>
          <a:xfrm>
            <a:off x="193071" y="1179914"/>
            <a:ext cx="8322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s-MX" sz="2400" b="1" dirty="0"/>
              <a:t>Metodología: Descriptiva y cualitativa</a:t>
            </a:r>
          </a:p>
        </p:txBody>
      </p:sp>
    </p:spTree>
    <p:extLst>
      <p:ext uri="{BB962C8B-B14F-4D97-AF65-F5344CB8AC3E}">
        <p14:creationId xmlns:p14="http://schemas.microsoft.com/office/powerpoint/2010/main" val="3086930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Evelyn Enedina Advíncula Alanís– Maestría en Administración– (Tesista)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B429D04-9C69-1F49-A8E1-9CC93789B957}"/>
              </a:ext>
            </a:extLst>
          </p:cNvPr>
          <p:cNvSpPr txBox="1"/>
          <p:nvPr/>
        </p:nvSpPr>
        <p:spPr>
          <a:xfrm>
            <a:off x="6643624" y="1443154"/>
            <a:ext cx="5194300" cy="6088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600" b="1" dirty="0"/>
              <a:t>Resultados </a:t>
            </a:r>
          </a:p>
          <a:p>
            <a:pPr marL="457200" indent="-457200">
              <a:buFontTx/>
              <a:buChar char="-"/>
            </a:pPr>
            <a:endParaRPr lang="es-MX" sz="3200" dirty="0"/>
          </a:p>
          <a:p>
            <a:pPr marL="457200" indent="-457200">
              <a:buFontTx/>
              <a:buChar char="-"/>
            </a:pPr>
            <a:endParaRPr lang="es-MX" sz="3200" dirty="0"/>
          </a:p>
          <a:p>
            <a:pPr marL="457200" indent="-457200">
              <a:buFontTx/>
              <a:buChar char="-"/>
            </a:pPr>
            <a:endParaRPr lang="es-MX" sz="3200" dirty="0"/>
          </a:p>
          <a:p>
            <a:pPr marL="457200" indent="-457200">
              <a:buFontTx/>
              <a:buChar char="-"/>
            </a:pPr>
            <a:endParaRPr lang="es-MX" sz="3200" dirty="0"/>
          </a:p>
          <a:p>
            <a:pPr marL="457200" indent="-457200">
              <a:buFontTx/>
              <a:buChar char="-"/>
            </a:pPr>
            <a:endParaRPr lang="es-MX" sz="3200" dirty="0"/>
          </a:p>
          <a:p>
            <a:pPr marL="457200" indent="-457200">
              <a:buFontTx/>
              <a:buChar char="-"/>
            </a:pPr>
            <a:r>
              <a:rPr lang="es-MX" sz="2200" dirty="0"/>
              <a:t>Habilidades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s-MX" sz="1800" dirty="0">
                <a:effectLst/>
                <a:latin typeface="Calibry body"/>
                <a:ea typeface="Calibri" panose="020F0502020204030204" pitchFamily="34" charset="0"/>
              </a:rPr>
              <a:t>Comunicación interpersonal</a:t>
            </a:r>
            <a:endParaRPr lang="en-US" sz="1800" dirty="0">
              <a:effectLst/>
              <a:latin typeface="Calibry body"/>
              <a:ea typeface="Calibri" panose="020F0502020204030204" pitchFamily="34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s-MX" sz="1800" dirty="0">
                <a:effectLst/>
                <a:latin typeface="Calibry body"/>
                <a:ea typeface="Calibri" panose="020F0502020204030204" pitchFamily="34" charset="0"/>
              </a:rPr>
              <a:t>Conocimientos y habilidades computacionales</a:t>
            </a:r>
            <a:endParaRPr lang="en-US" sz="1800" dirty="0">
              <a:effectLst/>
              <a:latin typeface="Calibry body"/>
              <a:ea typeface="Calibri" panose="020F0502020204030204" pitchFamily="34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LcParenR"/>
            </a:pPr>
            <a:r>
              <a:rPr lang="es-MX" sz="1800" dirty="0">
                <a:effectLst/>
                <a:latin typeface="Calibry body"/>
                <a:ea typeface="Calibri" panose="020F0502020204030204" pitchFamily="34" charset="0"/>
              </a:rPr>
              <a:t>Experiencia previa en compras</a:t>
            </a:r>
            <a:endParaRPr lang="en-US" sz="1800" dirty="0">
              <a:effectLst/>
              <a:latin typeface="Calibry body"/>
              <a:ea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endParaRPr lang="es-MX" sz="3200" dirty="0"/>
          </a:p>
          <a:p>
            <a:pPr marL="457200" indent="-457200">
              <a:buFontTx/>
              <a:buChar char="-"/>
            </a:pPr>
            <a:endParaRPr lang="es-MX" sz="3200" dirty="0"/>
          </a:p>
          <a:p>
            <a:endParaRPr lang="es-MX" sz="3200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3919993" y="3237"/>
            <a:ext cx="82720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800" b="1" dirty="0"/>
              <a:t>Gerencia de compras: conocimientos y habilidades…</a:t>
            </a:r>
            <a:endParaRPr lang="es-MX" sz="2800" b="1" i="1" dirty="0">
              <a:solidFill>
                <a:srgbClr val="C00000"/>
              </a:solidFill>
            </a:endParaRPr>
          </a:p>
          <a:p>
            <a:pPr algn="r"/>
            <a:endParaRPr lang="es-MX" sz="2800" b="1" i="1" dirty="0">
              <a:solidFill>
                <a:srgbClr val="C0000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4398172" y="850095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Administración- 10, 11 y 12 de noviembre 2021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0D6DB3D-A449-D946-B4F0-940B2A717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11BEF54A-4995-364D-8BF8-9798289F8D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8F5DDCA-C76C-442F-868D-DDC98B530C1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1235" r="21688" b="15899"/>
          <a:stretch/>
        </p:blipFill>
        <p:spPr>
          <a:xfrm>
            <a:off x="7016574" y="2035996"/>
            <a:ext cx="4520937" cy="202400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1F3CC53-4723-410B-952E-C3F659C29E1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34" y="1572762"/>
            <a:ext cx="2180301" cy="2276229"/>
          </a:xfrm>
          <a:prstGeom prst="rect">
            <a:avLst/>
          </a:prstGeom>
          <a:noFill/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899C7270-FBA6-4CC9-B0F9-61E1BB8F6C1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0032" y="1590101"/>
            <a:ext cx="2089150" cy="2241550"/>
          </a:xfrm>
          <a:prstGeom prst="rect">
            <a:avLst/>
          </a:prstGeom>
          <a:noFill/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D6EB2725-FD13-4D03-8BE6-F4498EE322F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8172" y="1605300"/>
            <a:ext cx="2089150" cy="2233233"/>
          </a:xfrm>
          <a:prstGeom prst="rect">
            <a:avLst/>
          </a:prstGeom>
          <a:noFill/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D4B1B391-F644-4FE5-BE55-69BDEF1ABF4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919" y="4012869"/>
            <a:ext cx="2048510" cy="2209800"/>
          </a:xfrm>
          <a:prstGeom prst="rect">
            <a:avLst/>
          </a:prstGeom>
          <a:noFill/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EF42D838-138C-4758-896F-997EECDE2E4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2967" y="4011616"/>
            <a:ext cx="2010410" cy="21424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64541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80843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Evelyn Enedina Advíncula Alanís– Maestría en Administración– (Tesista)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3919993" y="3237"/>
            <a:ext cx="82720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800" b="1" dirty="0"/>
              <a:t>Gerencia de compras: conocimientos y habilidades…</a:t>
            </a:r>
            <a:endParaRPr lang="es-MX" sz="2800" b="1" i="1" dirty="0">
              <a:solidFill>
                <a:srgbClr val="C00000"/>
              </a:solidFill>
            </a:endParaRPr>
          </a:p>
          <a:p>
            <a:pPr algn="r"/>
            <a:endParaRPr lang="es-MX" sz="2800" b="1" i="1" dirty="0">
              <a:solidFill>
                <a:srgbClr val="C0000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4398172" y="850095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Administración- 10, 11 y 12 de noviembre 2021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0D6DB3D-A449-D946-B4F0-940B2A717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11BEF54A-4995-364D-8BF8-9798289F8D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pic>
        <p:nvPicPr>
          <p:cNvPr id="24" name="Picture 23" descr="Diagram&#10;&#10;Description automatically generated">
            <a:extLst>
              <a:ext uri="{FF2B5EF4-FFF2-40B4-BE49-F238E27FC236}">
                <a16:creationId xmlns:a16="http://schemas.microsoft.com/office/drawing/2014/main" id="{7A133A65-BA80-4F12-BB1A-4D043D34A7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54" y="1259740"/>
            <a:ext cx="6906093" cy="515964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D9B0025-D5FF-4450-B20A-E39541D8BAB3}"/>
              </a:ext>
            </a:extLst>
          </p:cNvPr>
          <p:cNvSpPr txBox="1"/>
          <p:nvPr/>
        </p:nvSpPr>
        <p:spPr>
          <a:xfrm>
            <a:off x="7400042" y="3037262"/>
            <a:ext cx="462856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Conclusiones</a:t>
            </a:r>
            <a:r>
              <a:rPr lang="en-US" b="1" dirty="0"/>
              <a:t> y </a:t>
            </a:r>
            <a:r>
              <a:rPr lang="en-US" b="1" dirty="0" err="1"/>
              <a:t>recomendaciones</a:t>
            </a:r>
            <a:endParaRPr lang="en-US" b="1" dirty="0"/>
          </a:p>
          <a:p>
            <a:pPr marL="285750" indent="-285750">
              <a:buFontTx/>
              <a:buChar char="-"/>
            </a:pPr>
            <a:endParaRPr lang="en-US" b="1" dirty="0"/>
          </a:p>
          <a:p>
            <a:pPr marL="285750" indent="-285750">
              <a:buFontTx/>
              <a:buChar char="-"/>
            </a:pPr>
            <a:r>
              <a:rPr lang="en-US" b="1" dirty="0" err="1"/>
              <a:t>Políticas</a:t>
            </a:r>
            <a:r>
              <a:rPr lang="en-US" b="1" dirty="0"/>
              <a:t> y </a:t>
            </a:r>
            <a:r>
              <a:rPr lang="en-US" b="1" dirty="0" err="1"/>
              <a:t>procedimientos</a:t>
            </a:r>
            <a:endParaRPr lang="en-US" b="1" dirty="0"/>
          </a:p>
          <a:p>
            <a:pPr marL="285750" indent="-285750">
              <a:buFontTx/>
              <a:buChar char="-"/>
            </a:pPr>
            <a:endParaRPr lang="en-US" b="1" dirty="0"/>
          </a:p>
          <a:p>
            <a:pPr marL="285750" indent="-285750">
              <a:buFontTx/>
              <a:buChar char="-"/>
            </a:pPr>
            <a:r>
              <a:rPr lang="en-US" b="1" dirty="0" err="1"/>
              <a:t>Selección</a:t>
            </a:r>
            <a:r>
              <a:rPr lang="en-US" b="1" dirty="0"/>
              <a:t> y </a:t>
            </a:r>
            <a:r>
              <a:rPr lang="en-US" b="1" dirty="0" err="1"/>
              <a:t>vinculación</a:t>
            </a:r>
            <a:r>
              <a:rPr lang="en-US" b="1" dirty="0"/>
              <a:t> de </a:t>
            </a:r>
            <a:r>
              <a:rPr lang="en-US" b="1" dirty="0" err="1"/>
              <a:t>Proveedores</a:t>
            </a:r>
            <a:endParaRPr lang="en-US" b="1" dirty="0"/>
          </a:p>
          <a:p>
            <a:pPr marL="285750" indent="-285750">
              <a:buFontTx/>
              <a:buChar char="-"/>
            </a:pPr>
            <a:endParaRPr lang="en-US" b="1" dirty="0"/>
          </a:p>
          <a:p>
            <a:pPr marL="285750" indent="-285750">
              <a:buFontTx/>
              <a:buChar char="-"/>
            </a:pPr>
            <a:r>
              <a:rPr lang="en-US" b="1" dirty="0" err="1"/>
              <a:t>Seguimmiento</a:t>
            </a:r>
            <a:r>
              <a:rPr lang="en-US" b="1" dirty="0"/>
              <a:t> a </a:t>
            </a:r>
            <a:r>
              <a:rPr lang="en-US" b="1" dirty="0" err="1"/>
              <a:t>proveedores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84429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Evelyn Enedina Advíncula Alanís– Maestría en Administración– (Tesista)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B429D04-9C69-1F49-A8E1-9CC93789B957}"/>
              </a:ext>
            </a:extLst>
          </p:cNvPr>
          <p:cNvSpPr txBox="1"/>
          <p:nvPr/>
        </p:nvSpPr>
        <p:spPr>
          <a:xfrm>
            <a:off x="103367" y="1443154"/>
            <a:ext cx="12088633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Referencias</a:t>
            </a:r>
            <a:endParaRPr lang="en-US" sz="3200" dirty="0"/>
          </a:p>
          <a:p>
            <a:endParaRPr lang="en-US" sz="3200" dirty="0"/>
          </a:p>
          <a:p>
            <a:pPr marL="457200" indent="-457200">
              <a:buFontTx/>
              <a:buChar char="-"/>
            </a:pPr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Kilpatrick, J. (2020, 4 </a:t>
            </a:r>
            <a:r>
              <a:rPr lang="en-US" sz="16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marzo</a:t>
            </a:r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). COVID-19: Managing supply chain risk and disruption. Deloitte. </a:t>
            </a:r>
            <a:r>
              <a:rPr lang="en-US" sz="16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https://www2.deloitte.com/global/en/pages/risk/cyber-strategic-risk/articles/covid-19-managing-supply-chain-risk-and-disruption.html</a:t>
            </a:r>
            <a:r>
              <a:rPr lang="es-MX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s-MX" sz="3200" dirty="0"/>
          </a:p>
          <a:p>
            <a:pPr marL="457200" indent="-457200">
              <a:buFontTx/>
              <a:buChar char="-"/>
            </a:pP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Monczka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, R. M., Handfield, R. B., C.P.M., P. L. G. C., &amp; Patterson, J. L. (2015). Purchasing and Supply Chain Management (6th Revised ed., Vol. 4). Cengage Learning</a:t>
            </a:r>
          </a:p>
          <a:p>
            <a:pPr marL="457200" indent="-457200">
              <a:buFontTx/>
              <a:buChar char="-"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Better Buying. (2021). Better Buying Purchasing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Parctices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 Index (BBPPI).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BetterBuying.Org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hlinkClick r:id="rId4"/>
              </a:rPr>
              <a:t>https://betterbuying.org/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marL="457200" indent="-457200">
              <a:buFontTx/>
              <a:buChar char="-"/>
            </a:pP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Giunipero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, L. C., Handfield, R. B., &amp; Center for Advanced Purchasing Studies (Tempe, A. (2004). Purchasing Education and Training II. CAPS Research.</a:t>
            </a:r>
          </a:p>
          <a:p>
            <a:pPr marL="457200" indent="-457200">
              <a:buFontTx/>
              <a:buChar char="-"/>
            </a:pP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Monczka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, R. M., Handfield, R. B., C.P.M., P. L. G. C., &amp; Patterson, J. L. (2015). Purchasing and Supply Chain Management (6th Revised ed., Vol. 4). Cengage Learning.</a:t>
            </a:r>
          </a:p>
          <a:p>
            <a:pPr marL="457200" indent="-457200">
              <a:buFontTx/>
              <a:buChar char="-"/>
            </a:pPr>
            <a:endParaRPr lang="es-MX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s-MX" sz="3200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3919993" y="3237"/>
            <a:ext cx="82720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800" b="1" dirty="0"/>
              <a:t>Gerencia de compras: conocimientos y habilidades…</a:t>
            </a:r>
            <a:endParaRPr lang="es-MX" sz="2800" b="1" i="1" dirty="0">
              <a:solidFill>
                <a:srgbClr val="C00000"/>
              </a:solidFill>
            </a:endParaRPr>
          </a:p>
          <a:p>
            <a:pPr algn="r"/>
            <a:endParaRPr lang="es-MX" sz="2800" b="1" i="1" dirty="0">
              <a:solidFill>
                <a:srgbClr val="C0000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4398172" y="850095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Administración- 10, 11 y 12 de noviembre 2021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0D6DB3D-A449-D946-B4F0-940B2A717BA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11BEF54A-4995-364D-8BF8-9798289F8DB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633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2095</TotalTime>
  <Words>1054</Words>
  <Application>Microsoft Office PowerPoint</Application>
  <PresentationFormat>Widescreen</PresentationFormat>
  <Paragraphs>136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Calibry body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Evelyn Advíncula</cp:lastModifiedBy>
  <cp:revision>26</cp:revision>
  <dcterms:created xsi:type="dcterms:W3CDTF">2020-09-22T18:49:23Z</dcterms:created>
  <dcterms:modified xsi:type="dcterms:W3CDTF">2021-11-12T01:47:03Z</dcterms:modified>
</cp:coreProperties>
</file>