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3" autoAdjust="0"/>
    <p:restoredTop sz="94660"/>
  </p:normalViewPr>
  <p:slideViewPr>
    <p:cSldViewPr snapToGrid="0">
      <p:cViewPr>
        <p:scale>
          <a:sx n="25" d="100"/>
          <a:sy n="25" d="100"/>
        </p:scale>
        <p:origin x="2106" y="-1872"/>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26/10/2021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26/10/2021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26/10/2021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26/10/2021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mailto:congreso@gestioncompetitiva.org" TargetMode="External"/><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e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95410" y="6165978"/>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95410" y="14656824"/>
            <a:ext cx="32394144" cy="29557637"/>
          </a:xfrm>
          <a:prstGeom prst="rect">
            <a:avLst/>
          </a:prstGeom>
        </p:spPr>
      </p:pic>
      <p:sp>
        <p:nvSpPr>
          <p:cNvPr id="11" name="Rectángulo 10"/>
          <p:cNvSpPr/>
          <p:nvPr/>
        </p:nvSpPr>
        <p:spPr>
          <a:xfrm>
            <a:off x="816502" y="9887390"/>
            <a:ext cx="30754941" cy="5351890"/>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816502" y="9279806"/>
            <a:ext cx="30392051" cy="6247864"/>
          </a:xfrm>
          <a:prstGeom prst="rect">
            <a:avLst/>
          </a:prstGeom>
          <a:noFill/>
        </p:spPr>
        <p:txBody>
          <a:bodyPr wrap="square" rtlCol="0">
            <a:spAutoFit/>
          </a:bodyPr>
          <a:lstStyle/>
          <a:p>
            <a:pPr algn="l"/>
            <a:r>
              <a:rPr lang="es-MX" sz="4000" b="1" dirty="0">
                <a:latin typeface="Helvetica" panose="020B0604020202020204" pitchFamily="34" charset="0"/>
                <a:cs typeface="Helvetica" panose="020B0604020202020204" pitchFamily="34" charset="0"/>
              </a:rPr>
              <a:t>Resumen: </a:t>
            </a:r>
            <a:endParaRPr lang="es-419" sz="1800" b="0" i="0" u="none" strike="noStrike" baseline="0" dirty="0">
              <a:solidFill>
                <a:srgbClr val="000000"/>
              </a:solidFill>
              <a:latin typeface="Times New Roman" panose="02020603050405020304" pitchFamily="18" charset="0"/>
            </a:endParaRPr>
          </a:p>
          <a:p>
            <a:pPr algn="just"/>
            <a:r>
              <a:rPr lang="es-419" sz="4000" b="0" i="0" u="none" strike="noStrike" baseline="0" dirty="0">
                <a:solidFill>
                  <a:srgbClr val="000000"/>
                </a:solidFill>
                <a:latin typeface="Times New Roman" panose="02020603050405020304" pitchFamily="18" charset="0"/>
                <a:cs typeface="Times New Roman" panose="02020603050405020304" pitchFamily="18" charset="0"/>
              </a:rPr>
              <a:t>El diseño es una herramienta que va transcendiendo momentáneamente, adecuándose a las nuevas eras según la necesidad que estas demandan, sin olvidar la evolución que conlleva a participar junto con ella. El diseño no solo se adecua a un producto, este se adapta a un entorno bien estructurado, el diseño de un espacio, nuevos métodos de consumo y producción de una empresa. Por consiguiente, se propone el rediseño de la marca en base a nuevas tendencias, ajustes de catálogo y procesos de producción en servicio. Adaptación de la empresa a un desconocido mercados meta. Redirigir la marca a un nuevo estado de consumo; donde los usuarios potenciales puedan conocer un poco más la esencia y estilo de una nueva generación de productos de muebles bergere en base a nuevas metodologías de diseño, donde se sigan lineamientos en tendencias modernas que se van ajustando a la realidad actual. Un paso evolutivo </a:t>
            </a:r>
            <a:endParaRPr lang="es-MX" sz="4000" dirty="0">
              <a:latin typeface="Times New Roman" panose="02020603050405020304" pitchFamily="18" charset="0"/>
              <a:cs typeface="Times New Roman" panose="02020603050405020304" pitchFamily="18" charset="0"/>
            </a:endParaRPr>
          </a:p>
          <a:p>
            <a:endParaRPr lang="es-MX" sz="4000" b="1" dirty="0">
              <a:latin typeface="Helvetica" panose="020B0604020202020204" pitchFamily="34" charset="0"/>
              <a:cs typeface="Helvetica" panose="020B0604020202020204" pitchFamily="34" charset="0"/>
            </a:endParaRPr>
          </a:p>
          <a:p>
            <a:pPr algn="l"/>
            <a:r>
              <a:rPr lang="es-MX" sz="4000" b="1" dirty="0">
                <a:latin typeface="Helvetica" panose="020B0604020202020204" pitchFamily="34" charset="0"/>
                <a:cs typeface="Helvetica" panose="020B0604020202020204" pitchFamily="34" charset="0"/>
              </a:rPr>
              <a:t>Palabras clave: </a:t>
            </a:r>
            <a:r>
              <a:rPr lang="es-419" sz="4000" b="0" u="none" strike="noStrike" baseline="0" dirty="0">
                <a:solidFill>
                  <a:srgbClr val="000000"/>
                </a:solidFill>
                <a:latin typeface="Times New Roman" panose="02020603050405020304" pitchFamily="18" charset="0"/>
                <a:cs typeface="Times New Roman" panose="02020603050405020304" pitchFamily="18" charset="0"/>
              </a:rPr>
              <a:t>Un cambio constante, adecuarse al entorno </a:t>
            </a:r>
            <a:endParaRPr lang="es-MX" sz="4000" dirty="0">
              <a:latin typeface="Times New Roman" panose="02020603050405020304" pitchFamily="18" charset="0"/>
              <a:cs typeface="Times New Roman" panose="02020603050405020304" pitchFamily="18" charset="0"/>
            </a:endParaRPr>
          </a:p>
        </p:txBody>
      </p:sp>
      <p:sp>
        <p:nvSpPr>
          <p:cNvPr id="13" name="Rectángulo 12"/>
          <p:cNvSpPr/>
          <p:nvPr/>
        </p:nvSpPr>
        <p:spPr>
          <a:xfrm>
            <a:off x="771140" y="15405085"/>
            <a:ext cx="15422832" cy="13000156"/>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419" sz="4800" b="0" i="0" u="none" strike="noStrike" baseline="0" dirty="0">
              <a:solidFill>
                <a:srgbClr val="000000"/>
              </a:solidFill>
              <a:latin typeface="Times New Roman" panose="02020603050405020304" pitchFamily="18" charset="0"/>
            </a:endParaRPr>
          </a:p>
          <a:p>
            <a:pPr algn="just"/>
            <a:r>
              <a:rPr lang="es-419" sz="4800" b="0" i="0" u="none" strike="noStrike" baseline="0" dirty="0">
                <a:solidFill>
                  <a:srgbClr val="000000"/>
                </a:solidFill>
                <a:latin typeface="Times New Roman" panose="02020603050405020304" pitchFamily="18" charset="0"/>
              </a:rPr>
              <a:t> Es indudable que la pandemia es un antes y un después en todos los aspectos de la vida que conocemos, uno de ellos es el comercio y la forma en que este se desarrolla antes, durante y post pandemia, pues partiendo de esta premisa, se buscó diferentes alternativas de solución para la empresa de muebles Bergere, la cual se enfrenta a un periodo de cambios y adaptación en el flujo de comercio de su mercado, es por ello que la presente investigación se orienta a la observación, recopilación de datos y análisis de la empresa actual, las cuales proveen un panorama específico de acción y conclusión; junto alternativas aplicables al modelo de negocio y desarrollo de la empresa en el periodo post pandemia. </a:t>
            </a:r>
            <a:endParaRPr lang="es-ES" sz="4800" dirty="0"/>
          </a:p>
        </p:txBody>
      </p:sp>
      <p:sp>
        <p:nvSpPr>
          <p:cNvPr id="14" name="Rectángulo 13"/>
          <p:cNvSpPr/>
          <p:nvPr/>
        </p:nvSpPr>
        <p:spPr>
          <a:xfrm>
            <a:off x="16558209" y="14901224"/>
            <a:ext cx="15422832" cy="1399836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419" sz="4800" b="0" i="0" u="none" strike="noStrike" baseline="0" dirty="0">
                <a:solidFill>
                  <a:srgbClr val="000000"/>
                </a:solidFill>
                <a:latin typeface="Times New Roman" panose="02020603050405020304" pitchFamily="18" charset="0"/>
              </a:rPr>
              <a:t>A lo largo de la investigación se exploraron alternativas y propuestas de solución que trabajen en sinergia para solventar la problemática que presenta el caso: Muebles Bergere: El Dilema de la Era Digital; Dicha investigación ha dado como resultado la propuesta de un plan estratégico que se plantea, se desarrolle desde la perspectiva de cuatro esferas distintas:</a:t>
            </a:r>
          </a:p>
          <a:p>
            <a:r>
              <a:rPr lang="es-419" sz="4800" b="0" i="0" u="none" strike="noStrike" baseline="0" dirty="0">
                <a:solidFill>
                  <a:srgbClr val="000000"/>
                </a:solidFill>
                <a:latin typeface="Times New Roman" panose="02020603050405020304" pitchFamily="18" charset="0"/>
              </a:rPr>
              <a:t> </a:t>
            </a:r>
          </a:p>
          <a:p>
            <a:r>
              <a:rPr lang="es-419" sz="4800" b="0" i="0" u="none" strike="noStrike" baseline="0" dirty="0">
                <a:solidFill>
                  <a:srgbClr val="000000"/>
                </a:solidFill>
                <a:latin typeface="Times New Roman" panose="02020603050405020304" pitchFamily="18" charset="0"/>
              </a:rPr>
              <a:t>a. 1-Proceso de rebranding </a:t>
            </a:r>
          </a:p>
          <a:p>
            <a:r>
              <a:rPr lang="es-419" sz="4800" b="0" i="0" u="none" strike="noStrike" baseline="0" dirty="0">
                <a:solidFill>
                  <a:srgbClr val="000000"/>
                </a:solidFill>
                <a:latin typeface="Times New Roman" panose="02020603050405020304" pitchFamily="18" charset="0"/>
              </a:rPr>
              <a:t>b. 2-Un ajuste de catálogos. </a:t>
            </a:r>
          </a:p>
          <a:p>
            <a:r>
              <a:rPr lang="es-419" sz="4800" b="0" i="0" u="none" strike="noStrike" baseline="0" dirty="0">
                <a:solidFill>
                  <a:srgbClr val="000000"/>
                </a:solidFill>
                <a:latin typeface="Times New Roman" panose="02020603050405020304" pitchFamily="18" charset="0"/>
              </a:rPr>
              <a:t>c. 3-La orientación a nuevas tendencias. </a:t>
            </a:r>
          </a:p>
          <a:p>
            <a:r>
              <a:rPr lang="es-419" sz="4800" b="0" i="0" u="none" strike="noStrike" baseline="0" dirty="0">
                <a:solidFill>
                  <a:srgbClr val="000000"/>
                </a:solidFill>
                <a:latin typeface="Times New Roman" panose="02020603050405020304" pitchFamily="18" charset="0"/>
              </a:rPr>
              <a:t>d. 4-Una adaptación de los procesos de producción. </a:t>
            </a:r>
          </a:p>
        </p:txBody>
      </p:sp>
      <p:sp>
        <p:nvSpPr>
          <p:cNvPr id="15" name="CuadroTexto 14">
            <a:extLst>
              <a:ext uri="{FF2B5EF4-FFF2-40B4-BE49-F238E27FC236}">
                <a16:creationId xmlns:a16="http://schemas.microsoft.com/office/drawing/2014/main" id="{A20CF7E8-C044-4BC5-9C6B-CEFB6DC6D2BD}"/>
              </a:ext>
            </a:extLst>
          </p:cNvPr>
          <p:cNvSpPr txBox="1"/>
          <p:nvPr/>
        </p:nvSpPr>
        <p:spPr>
          <a:xfrm>
            <a:off x="736745" y="16652223"/>
            <a:ext cx="15135775" cy="3554819"/>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lnSpc>
                <a:spcPts val="5000"/>
              </a:lnSpc>
            </a:pPr>
            <a:endParaRPr lang="es-MX" sz="4000" dirty="0">
              <a:latin typeface="Myriad Pro" panose="020B0503030403020204" pitchFamily="34" charset="0"/>
            </a:endParaRPr>
          </a:p>
          <a:p>
            <a:pPr algn="just">
              <a:lnSpc>
                <a:spcPts val="5000"/>
              </a:lnSpc>
            </a:pPr>
            <a:endParaRPr lang="es-MX" sz="4000" dirty="0">
              <a:latin typeface="Myriad Pro" panose="020B0503030403020204" pitchFamily="34" charset="0"/>
            </a:endParaRPr>
          </a:p>
          <a:p>
            <a:pPr algn="just">
              <a:lnSpc>
                <a:spcPts val="5000"/>
              </a:lnSpc>
            </a:pPr>
            <a:endParaRPr lang="es-MX" sz="4000" dirty="0">
              <a:latin typeface="Myriad Pro" panose="020B0503030403020204" pitchFamily="34" charset="0"/>
            </a:endParaRPr>
          </a:p>
          <a:p>
            <a:endParaRPr lang="es-MX" sz="4000" dirty="0">
              <a:latin typeface="Helvetica" panose="020B0604020202020204" pitchFamily="34" charset="0"/>
              <a:cs typeface="Helvetica" panose="020B0604020202020204" pitchFamily="34" charset="0"/>
            </a:endParaRPr>
          </a:p>
        </p:txBody>
      </p:sp>
      <p:sp>
        <p:nvSpPr>
          <p:cNvPr id="17" name="Rectángulo 16"/>
          <p:cNvSpPr/>
          <p:nvPr/>
        </p:nvSpPr>
        <p:spPr>
          <a:xfrm>
            <a:off x="606010" y="29825060"/>
            <a:ext cx="15422832" cy="878838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419" sz="3600" b="0" i="0" u="none" strike="noStrike" baseline="0" dirty="0">
              <a:solidFill>
                <a:srgbClr val="000000"/>
              </a:solidFill>
              <a:latin typeface="Times New Roman" panose="02020603050405020304" pitchFamily="18" charset="0"/>
            </a:endParaRPr>
          </a:p>
          <a:p>
            <a:pPr algn="just"/>
            <a:r>
              <a:rPr lang="es-419" sz="3600" b="0" i="0" u="none" strike="noStrike" baseline="0" dirty="0">
                <a:solidFill>
                  <a:srgbClr val="000000"/>
                </a:solidFill>
                <a:latin typeface="Times New Roman" panose="02020603050405020304" pitchFamily="18" charset="0"/>
              </a:rPr>
              <a:t> </a:t>
            </a:r>
            <a:r>
              <a:rPr lang="es-419" sz="4800" b="0" i="0" u="none" strike="noStrike" baseline="0" dirty="0">
                <a:solidFill>
                  <a:srgbClr val="000000"/>
                </a:solidFill>
                <a:latin typeface="Times New Roman" panose="02020603050405020304" pitchFamily="18" charset="0"/>
              </a:rPr>
              <a:t>La investigación hecha por parte del equipo de la Universidad Don Bosco de El Salvador se ha orientado en metodologías cuantitativas y cualitativas: en donde se ha ido recopilando datos de información cuantificables con respecto a conductas de consumo, es decir, datos en los que se ha ido determinando la preferencia de los usuarios por diferentes características y estilos que atraen la atención de consumo; Todo con respecto a darle solución al caso de muebles bergere. La metodología cuantitativa nos sirve como una herramienta de deducción en diseño de inducción de información y como un modelo de análisis investigativo. El método cualitativo se orientará a opiniones segmentadas en cuanto preferencias de usuario “De que se está hablando y como adecuarlo” </a:t>
            </a:r>
            <a:endParaRPr lang="es-419" sz="3600" b="0" i="0" u="none" strike="noStrike" baseline="0" dirty="0">
              <a:solidFill>
                <a:srgbClr val="000000"/>
              </a:solidFill>
              <a:latin typeface="Times New Roman" panose="02020603050405020304" pitchFamily="18" charset="0"/>
            </a:endParaRPr>
          </a:p>
        </p:txBody>
      </p:sp>
      <p:sp>
        <p:nvSpPr>
          <p:cNvPr id="18" name="Rectángulo 17"/>
          <p:cNvSpPr/>
          <p:nvPr/>
        </p:nvSpPr>
        <p:spPr>
          <a:xfrm>
            <a:off x="16621584" y="30347740"/>
            <a:ext cx="15422832" cy="774302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419" sz="4800" b="0" i="0" u="none" strike="noStrike" baseline="0" dirty="0">
                <a:solidFill>
                  <a:srgbClr val="000000"/>
                </a:solidFill>
                <a:latin typeface="Times New Roman" panose="02020603050405020304" pitchFamily="18" charset="0"/>
              </a:rPr>
              <a:t>Uno de los grandes retos que enfrentan las empresas en un mercado post pandémico es saber cómo reconectar con el cliente, debido a que todo ha cambiado, desde las necesidades, hasta los gustos y prioridades. Un mercado tan cambiante nos lleva a la pregunta: ¿Qué les está pasando a los clientes? ¿Cómo deben estar mirando el mundo nuestros clientes?; En este nuevo contexto, la comprensión del papel que tienen las herramientas digitales y los nuevos métodos de divulgación de información y de atracción a nuevos usuarios, resulta de vital importancia para saber cómo avanzar en el mercado actual; Hoy por hoy podemos observar cómo las empresas han tomado este tiempo para reflexionar sobre cómo reconectar con los clientes, Pero algo que ha dejado en claro la pandemia es que antes de reconectar muchas veces es necesario re enfocar, rearmar o incluso reconstruir los objetivos y funciones de una empresa para que se adecuen al contexto en el que se maneja. </a:t>
            </a:r>
            <a:endParaRPr lang="es-ES" sz="4800" dirty="0"/>
          </a:p>
        </p:txBody>
      </p:sp>
      <p:sp>
        <p:nvSpPr>
          <p:cNvPr id="19" name="CuadroTexto 18">
            <a:extLst>
              <a:ext uri="{FF2B5EF4-FFF2-40B4-BE49-F238E27FC236}">
                <a16:creationId xmlns:a16="http://schemas.microsoft.com/office/drawing/2014/main" id="{62BEC5EA-8352-44C6-BB4B-6FA614DB4BDC}"/>
              </a:ext>
            </a:extLst>
          </p:cNvPr>
          <p:cNvSpPr txBox="1"/>
          <p:nvPr/>
        </p:nvSpPr>
        <p:spPr>
          <a:xfrm>
            <a:off x="843186" y="28463565"/>
            <a:ext cx="15135774" cy="2298065"/>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endParaRPr lang="es-MX" sz="4000" dirty="0">
              <a:latin typeface="Helvetica" panose="020B0604020202020204" pitchFamily="34" charset="0"/>
              <a:cs typeface="Helvetica"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572706" y="16713384"/>
            <a:ext cx="15180184" cy="2939266"/>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Resultados  </a:t>
            </a:r>
          </a:p>
          <a:p>
            <a:pPr algn="just">
              <a:lnSpc>
                <a:spcPts val="5000"/>
              </a:lnSpc>
            </a:pPr>
            <a:endParaRPr lang="es-MX" sz="4000" dirty="0">
              <a:latin typeface="Myriad Pro" panose="020B0503030403020204" pitchFamily="34" charset="0"/>
              <a:cs typeface="Arial"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a:p>
            <a:pPr marL="228600" indent="-742950" algn="just">
              <a:lnSpc>
                <a:spcPts val="5000"/>
              </a:lnSpc>
              <a:buFont typeface="+mj-lt"/>
              <a:buAutoNum type="alphaLcPeriod"/>
            </a:pPr>
            <a:endParaRPr lang="es-MX" sz="4000" dirty="0">
              <a:latin typeface="Myriad Pro" panose="020B0503030403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6621584" y="26959152"/>
            <a:ext cx="15006564" cy="1656864"/>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Conclusiones </a:t>
            </a:r>
          </a:p>
          <a:p>
            <a:pPr marL="228600" indent="-742950" algn="just">
              <a:lnSpc>
                <a:spcPts val="5000"/>
              </a:lnSpc>
              <a:buFont typeface="+mj-lt"/>
              <a:buAutoNum type="alphaLcPeriod"/>
            </a:pPr>
            <a:endParaRPr lang="es-ES_tradnl" sz="5400" b="1" dirty="0">
              <a:latin typeface="Myriad Pro" panose="020B0503030403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4"/>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95410" y="6515951"/>
            <a:ext cx="32025432" cy="3323987"/>
          </a:xfrm>
          <a:prstGeom prst="rect">
            <a:avLst/>
          </a:prstGeom>
          <a:noFill/>
          <a:ln w="9525">
            <a:noFill/>
            <a:miter lim="800000"/>
            <a:headEnd/>
            <a:tailEnd/>
          </a:ln>
        </p:spPr>
        <p:txBody>
          <a:bodyPr wrap="square">
            <a:spAutoFit/>
          </a:bodyPr>
          <a:lstStyle/>
          <a:p>
            <a:pPr algn="l"/>
            <a:r>
              <a:rPr lang="es-MX" sz="7200" b="1" i="0" u="none" strike="noStrike" baseline="0" dirty="0">
                <a:solidFill>
                  <a:schemeClr val="bg1"/>
                </a:solidFill>
                <a:latin typeface="Myriad Pro" panose="020B0503030403020204" pitchFamily="34" charset="0"/>
                <a:cs typeface="Arial" panose="020B0604020202020204" pitchFamily="34" charset="0"/>
              </a:rPr>
              <a:t>P</a:t>
            </a:r>
            <a:r>
              <a:rPr lang="es-MX" sz="7200" b="1" dirty="0">
                <a:solidFill>
                  <a:schemeClr val="bg1"/>
                </a:solidFill>
                <a:latin typeface="Myriad Pro" panose="020B0503030403020204" pitchFamily="34" charset="0"/>
                <a:cs typeface="Arial" panose="020B0604020202020204" pitchFamily="34" charset="0"/>
              </a:rPr>
              <a:t>lan R : Reenfoque, Reconstrucción y Renovación  </a:t>
            </a:r>
            <a:endParaRPr lang="es-419" sz="1800" b="0" i="0" u="none" strike="noStrike" baseline="0" dirty="0">
              <a:solidFill>
                <a:srgbClr val="000000"/>
              </a:solidFill>
              <a:latin typeface="Arial" panose="020B0604020202020204" pitchFamily="34" charset="0"/>
            </a:endParaRPr>
          </a:p>
          <a:p>
            <a:r>
              <a:rPr lang="es-419" sz="1800" b="0" i="0" u="none" strike="noStrike" baseline="0" dirty="0">
                <a:solidFill>
                  <a:srgbClr val="000000"/>
                </a:solidFill>
                <a:latin typeface="Arial" panose="020B0604020202020204" pitchFamily="34" charset="0"/>
              </a:rPr>
              <a:t> Plan r: reenfoque, reconstrucción y renovación </a:t>
            </a:r>
            <a:endParaRPr lang="es-MX" sz="7200" b="1" dirty="0">
              <a:solidFill>
                <a:schemeClr val="bg1"/>
              </a:solidFill>
              <a:latin typeface="Myriad Pro" panose="020B0503030403020204" pitchFamily="34" charset="0"/>
              <a:cs typeface="Arial" panose="020B0604020202020204" pitchFamily="34" charset="0"/>
            </a:endParaRPr>
          </a:p>
          <a:p>
            <a:r>
              <a:rPr lang="es-MX" sz="7200" b="1" dirty="0">
                <a:solidFill>
                  <a:schemeClr val="bg1"/>
                </a:solidFill>
                <a:latin typeface="Myriad Pro" panose="020B0503030403020204" pitchFamily="34" charset="0"/>
                <a:cs typeface="Arial" panose="020B0604020202020204" pitchFamily="34" charset="0"/>
              </a:rPr>
              <a:t>Autores: </a:t>
            </a:r>
            <a:r>
              <a:rPr lang="es-MX" sz="4800" b="1" dirty="0">
                <a:solidFill>
                  <a:schemeClr val="bg1"/>
                </a:solidFill>
                <a:latin typeface="Myriad Pro" panose="020B0503030403020204" pitchFamily="34" charset="0"/>
                <a:cs typeface="Arial" panose="020B0604020202020204" pitchFamily="34" charset="0"/>
              </a:rPr>
              <a:t>Martínez Escobar, Kimberly Abigail – Gonzales Rosales Gracia, María – Rivera Pineda, Diego Josue</a:t>
            </a:r>
            <a:endParaRPr lang="en-GB" dirty="0">
              <a:latin typeface="Arial" panose="020B0604020202020204" pitchFamily="34" charset="0"/>
              <a:cs typeface="Arial" panose="020B0604020202020204" pitchFamily="34" charset="0"/>
            </a:endParaRPr>
          </a:p>
          <a:p>
            <a:r>
              <a:rPr lang="en-US" sz="4800" b="1" dirty="0">
                <a:latin typeface="Myriad Pro" panose="020B0503030403020204" pitchFamily="34" charset="0"/>
                <a:cs typeface="Arial" panose="020B0604020202020204" pitchFamily="34" charset="0"/>
              </a:rPr>
              <a:t>        </a:t>
            </a:r>
          </a:p>
        </p:txBody>
      </p:sp>
      <p:pic>
        <p:nvPicPr>
          <p:cNvPr id="33" name="Imagen 32"/>
          <p:cNvPicPr>
            <a:picLocks noChangeAspect="1"/>
          </p:cNvPicPr>
          <p:nvPr/>
        </p:nvPicPr>
        <p:blipFill rotWithShape="1">
          <a:blip r:embed="rId5">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sp>
        <p:nvSpPr>
          <p:cNvPr id="2" name="CuadroTexto 1"/>
          <p:cNvSpPr txBox="1"/>
          <p:nvPr/>
        </p:nvSpPr>
        <p:spPr>
          <a:xfrm>
            <a:off x="16449586" y="40809804"/>
            <a:ext cx="15154934" cy="2935705"/>
          </a:xfrm>
          <a:prstGeom prst="rect">
            <a:avLst/>
          </a:prstGeom>
          <a:noFill/>
        </p:spPr>
        <p:txBody>
          <a:bodyPr wrap="square" rtlCol="0">
            <a:spAutoFit/>
          </a:bodyPr>
          <a:lstStyle/>
          <a:p>
            <a:pPr lvl="0" algn="just"/>
            <a:r>
              <a:rPr lang="es-ES_tradnl" sz="5400" b="1" dirty="0">
                <a:solidFill>
                  <a:prstClr val="black"/>
                </a:solidFill>
                <a:latin typeface="Myriad Pro" panose="020B0503030403020204" pitchFamily="34" charset="0"/>
                <a:cs typeface="Arial" panose="020B0604020202020204" pitchFamily="34" charset="0"/>
              </a:rPr>
              <a:t>ENTREGA DE TRABAJOS</a:t>
            </a:r>
            <a:endParaRPr lang="es-MX" sz="5400" b="1" dirty="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dirty="0">
                <a:solidFill>
                  <a:prstClr val="black"/>
                </a:solidFill>
                <a:latin typeface="Myriad Pro" panose="020B0503030403020204" pitchFamily="34" charset="0"/>
                <a:cs typeface="Arial" panose="020B0604020202020204" pitchFamily="34" charset="0"/>
              </a:rPr>
              <a:t>Los escritos deberán ser enviados en archivo digital a</a:t>
            </a:r>
          </a:p>
          <a:p>
            <a:pPr lvl="0" algn="just">
              <a:lnSpc>
                <a:spcPts val="5000"/>
              </a:lnSpc>
            </a:pPr>
            <a:endParaRPr lang="es-ES_tradnl" sz="4000" dirty="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dirty="0">
                <a:solidFill>
                  <a:prstClr val="black"/>
                </a:solidFill>
                <a:latin typeface="Myriad Pro" panose="020B0503030403020204" pitchFamily="34" charset="0"/>
                <a:cs typeface="Arial" panose="020B0604020202020204" pitchFamily="34" charset="0"/>
              </a:rPr>
              <a:t>Enviar a: </a:t>
            </a:r>
            <a:r>
              <a:rPr lang="es-MX" sz="4400" u="sng" dirty="0">
                <a:solidFill>
                  <a:prstClr val="black"/>
                </a:solidFill>
                <a:hlinkClick r:id="rId6"/>
              </a:rPr>
              <a:t>congreso@gestioncompetitiva.org</a:t>
            </a:r>
            <a:endParaRPr lang="es-MX" sz="8000" dirty="0">
              <a:solidFill>
                <a:prstClr val="black"/>
              </a:solidFill>
              <a:latin typeface="Helvetica" panose="020B0604020202020204" pitchFamily="34" charset="0"/>
              <a:cs typeface="Helvetica" panose="020B0604020202020204" pitchFamily="34" charset="0"/>
            </a:endParaRPr>
          </a:p>
        </p:txBody>
      </p:sp>
      <p:grpSp>
        <p:nvGrpSpPr>
          <p:cNvPr id="34" name="Grupo 33">
            <a:extLst>
              <a:ext uri="{FF2B5EF4-FFF2-40B4-BE49-F238E27FC236}">
                <a16:creationId xmlns:a16="http://schemas.microsoft.com/office/drawing/2014/main"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7">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817</Words>
  <Application>Microsoft Office PowerPoint</Application>
  <PresentationFormat>Personalizado</PresentationFormat>
  <Paragraphs>35</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Calibri Light</vt:lpstr>
      <vt:lpstr>Helvetica</vt:lpstr>
      <vt:lpstr>Myriad Pro</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Diego Josue Rivera Pineda</cp:lastModifiedBy>
  <cp:revision>37</cp:revision>
  <dcterms:created xsi:type="dcterms:W3CDTF">2018-09-25T16:14:04Z</dcterms:created>
  <dcterms:modified xsi:type="dcterms:W3CDTF">2021-10-27T05:14:34Z</dcterms:modified>
</cp:coreProperties>
</file>