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1" r:id="rId5"/>
    <p:sldId id="262" r:id="rId6"/>
    <p:sldId id="263" r:id="rId7"/>
    <p:sldId id="264" r:id="rId8"/>
    <p:sldId id="265" r:id="rId9"/>
    <p:sldId id="266" r:id="rId10"/>
    <p:sldId id="267" r:id="rId11"/>
    <p:sldId id="268" r:id="rId12"/>
    <p:sldId id="259"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2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06"/>
    <p:restoredTop sz="94728"/>
  </p:normalViewPr>
  <p:slideViewPr>
    <p:cSldViewPr snapToGrid="0" snapToObjects="1">
      <p:cViewPr varScale="1">
        <p:scale>
          <a:sx n="68" d="100"/>
          <a:sy n="68" d="100"/>
        </p:scale>
        <p:origin x="10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BE3F8E-B64D-354F-8760-F963BA0DAF8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EBEC0DF-F923-C843-B3C4-2AF922808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F1C0DF7-FC57-914C-8DCC-BB65DEEDC653}"/>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8BED087F-78F3-F344-AA22-5BFFDE2155C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727E845-DE3A-5643-BBD5-D781F6974C5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471525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9371C-0A2D-FC41-BC3F-2A9716852FBE}"/>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E025B02-0CA5-C148-87E2-E960CF95A9CD}"/>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1BFF75C-BB54-2D49-A806-9061C6F91DE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BD24F091-74D0-5C40-8D83-97F7EAD791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983D353-7565-444E-ABAC-9E577EBD3D4D}"/>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2883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0522FD-F958-1249-A15F-3D58241F34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FBA2CE-DF9A-C54D-9701-ADF278AFE32D}"/>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C077ADB-F064-3B48-A37D-C86442E9FBAD}"/>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F3E276E8-4100-A64A-B0C2-058891BC1F0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F28F17-20ED-0646-AEFA-430ED8F21C84}"/>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258673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976538-C34E-E34A-BEA6-3C734E3876D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0FDA24A8-BE88-8949-B33F-C9EC279E9EE5}"/>
              </a:ext>
            </a:extLst>
          </p:cNvPr>
          <p:cNvSpPr>
            <a:spLocks noGrp="1"/>
          </p:cNvSpPr>
          <p:nvPr>
            <p:ph idx="1"/>
          </p:nvPr>
        </p:nvSpPr>
        <p:spPr/>
        <p:txBody>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F20D6BB1-2B99-C94F-BC5E-4C007C860518}"/>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B18B3B9-CCB7-8641-AD03-CAB9507B71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FC62F79-496C-6641-984F-FBEAC0D22E7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472988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A6065C-2B49-5841-ADC1-7B8ED9D75D8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41F125-CC6F-EB45-AA8D-781E84D41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DD2602F2-90F7-DA4A-B173-C80208187D6C}"/>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25F659BB-A32A-2044-A224-6BAE96D62F3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B31E6B2-6ADD-5944-B249-9F57498F858E}"/>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08363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B47E5-36CB-0748-A1F3-C33AB323331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3105170-3ABF-0545-9B6D-3A4F836ADC47}"/>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5B3B8B19-D3D7-7748-8E3F-48DD703EA3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9215E4C3-94BB-A74E-B8A2-591023FB337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BEB7F58A-D6BF-5945-BCC8-5BCCE26C9A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F4BD9D9-2642-9649-8D0B-A1D63323DC0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39451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5DC8CF-B1E9-994B-9076-B7620E0984CD}"/>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EB7945F-BBF4-6243-8826-A2EADB1A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4" name="Marcador de contenido 3">
            <a:extLst>
              <a:ext uri="{FF2B5EF4-FFF2-40B4-BE49-F238E27FC236}">
                <a16:creationId xmlns:a16="http://schemas.microsoft.com/office/drawing/2014/main" id="{6702A1BE-F833-4E46-9668-F158C9FF5EF5}"/>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MX"/>
          </a:p>
        </p:txBody>
      </p:sp>
      <p:sp>
        <p:nvSpPr>
          <p:cNvPr id="5" name="Marcador de texto 4">
            <a:extLst>
              <a:ext uri="{FF2B5EF4-FFF2-40B4-BE49-F238E27FC236}">
                <a16:creationId xmlns:a16="http://schemas.microsoft.com/office/drawing/2014/main" id="{7995B65E-8D70-6341-B26D-8C2AE08BF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MX"/>
          </a:p>
        </p:txBody>
      </p:sp>
      <p:sp>
        <p:nvSpPr>
          <p:cNvPr id="6" name="Marcador de contenido 5">
            <a:extLst>
              <a:ext uri="{FF2B5EF4-FFF2-40B4-BE49-F238E27FC236}">
                <a16:creationId xmlns:a16="http://schemas.microsoft.com/office/drawing/2014/main" id="{A0FD4145-D036-0A4B-BF8C-6C8AD0CD76D3}"/>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MX"/>
          </a:p>
        </p:txBody>
      </p:sp>
      <p:sp>
        <p:nvSpPr>
          <p:cNvPr id="7" name="Marcador de fecha 6">
            <a:extLst>
              <a:ext uri="{FF2B5EF4-FFF2-40B4-BE49-F238E27FC236}">
                <a16:creationId xmlns:a16="http://schemas.microsoft.com/office/drawing/2014/main" id="{5968AD44-D7C4-A743-B2D8-05350A1C591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8" name="Marcador de pie de página 7">
            <a:extLst>
              <a:ext uri="{FF2B5EF4-FFF2-40B4-BE49-F238E27FC236}">
                <a16:creationId xmlns:a16="http://schemas.microsoft.com/office/drawing/2014/main" id="{919B0355-B6E8-4446-8540-AED3F77072C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ADA5C0A-4623-0943-B6BB-280650ABE189}"/>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76747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76DC1-79B9-9640-8BBA-EFD560D361E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861E8593-9CA9-2B4E-B0AC-031D2F4C2085}"/>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4" name="Marcador de pie de página 3">
            <a:extLst>
              <a:ext uri="{FF2B5EF4-FFF2-40B4-BE49-F238E27FC236}">
                <a16:creationId xmlns:a16="http://schemas.microsoft.com/office/drawing/2014/main" id="{EAD2B79E-3403-9D45-9A15-8ADAE3D86D7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646AC9-1951-7948-A44F-F799A6B35E2B}"/>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87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2DA5A6A-137F-0B48-8C69-ECE4E2C4EAB9}"/>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3" name="Marcador de pie de página 2">
            <a:extLst>
              <a:ext uri="{FF2B5EF4-FFF2-40B4-BE49-F238E27FC236}">
                <a16:creationId xmlns:a16="http://schemas.microsoft.com/office/drawing/2014/main" id="{4DA162D5-77DC-3B40-8A18-2A1BAD82F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F9DEF420-D368-804E-8CC4-3B0082D98E36}"/>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947070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E4E4B2-94E9-6B45-82CB-D187F0124EC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05E26CB-E6C6-484D-9632-3E6542973E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MX"/>
          </a:p>
        </p:txBody>
      </p:sp>
      <p:sp>
        <p:nvSpPr>
          <p:cNvPr id="4" name="Marcador de texto 3">
            <a:extLst>
              <a:ext uri="{FF2B5EF4-FFF2-40B4-BE49-F238E27FC236}">
                <a16:creationId xmlns:a16="http://schemas.microsoft.com/office/drawing/2014/main" id="{6565E088-52C4-6F44-9CC8-5828ACF45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F43BB6C0-8EFA-4345-9CE4-739FC282FE8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6F930AC1-E5D4-234D-9072-62DA61F2791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D3BA5F-A0F4-864F-BE18-9564FF8D0360}"/>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03666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14FC52-D32C-B44D-BB5D-9D836FFF76F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57B426BE-E3EA-304F-A841-9B1734C43A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E8E9A57-5918-6046-980E-A0D85C82B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MX"/>
          </a:p>
        </p:txBody>
      </p:sp>
      <p:sp>
        <p:nvSpPr>
          <p:cNvPr id="5" name="Marcador de fecha 4">
            <a:extLst>
              <a:ext uri="{FF2B5EF4-FFF2-40B4-BE49-F238E27FC236}">
                <a16:creationId xmlns:a16="http://schemas.microsoft.com/office/drawing/2014/main" id="{5E63B259-7060-3940-9422-D4CE618A1BCE}"/>
              </a:ext>
            </a:extLst>
          </p:cNvPr>
          <p:cNvSpPr>
            <a:spLocks noGrp="1"/>
          </p:cNvSpPr>
          <p:nvPr>
            <p:ph type="dt" sz="half" idx="10"/>
          </p:nvPr>
        </p:nvSpPr>
        <p:spPr/>
        <p:txBody>
          <a:bodyPr/>
          <a:lstStyle/>
          <a:p>
            <a:fld id="{E55EF622-0C42-F146-9702-1A81A6D276A8}" type="datetimeFigureOut">
              <a:rPr lang="es-MX" smtClean="0"/>
              <a:t>04/11/2021</a:t>
            </a:fld>
            <a:endParaRPr lang="es-MX"/>
          </a:p>
        </p:txBody>
      </p:sp>
      <p:sp>
        <p:nvSpPr>
          <p:cNvPr id="6" name="Marcador de pie de página 5">
            <a:extLst>
              <a:ext uri="{FF2B5EF4-FFF2-40B4-BE49-F238E27FC236}">
                <a16:creationId xmlns:a16="http://schemas.microsoft.com/office/drawing/2014/main" id="{751705E8-E4DC-5A46-8CD4-EB8D5B00163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29FBD902-C969-E246-82E6-5A9F269B8387}"/>
              </a:ext>
            </a:extLst>
          </p:cNvPr>
          <p:cNvSpPr>
            <a:spLocks noGrp="1"/>
          </p:cNvSpPr>
          <p:nvPr>
            <p:ph type="sldNum" sz="quarter" idx="12"/>
          </p:nvPr>
        </p:nvSpPr>
        <p:spPr/>
        <p:txBody>
          <a:bodyPr/>
          <a:lstStyle/>
          <a:p>
            <a:fld id="{FB1FA426-29AE-B94E-98D6-D93EE2BA709C}" type="slidenum">
              <a:rPr lang="es-MX" smtClean="0"/>
              <a:t>‹Nº›</a:t>
            </a:fld>
            <a:endParaRPr lang="es-MX"/>
          </a:p>
        </p:txBody>
      </p:sp>
    </p:spTree>
    <p:extLst>
      <p:ext uri="{BB962C8B-B14F-4D97-AF65-F5344CB8AC3E}">
        <p14:creationId xmlns:p14="http://schemas.microsoft.com/office/powerpoint/2010/main" val="165033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00011B3-7F0E-4243-99A6-06C2425B40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6FD8F3BE-C11C-8D47-B84D-A80341867C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MX"/>
          </a:p>
        </p:txBody>
      </p:sp>
      <p:sp>
        <p:nvSpPr>
          <p:cNvPr id="4" name="Marcador de fecha 3">
            <a:extLst>
              <a:ext uri="{FF2B5EF4-FFF2-40B4-BE49-F238E27FC236}">
                <a16:creationId xmlns:a16="http://schemas.microsoft.com/office/drawing/2014/main" id="{32235E94-BC77-C74A-A205-D4D5CFCB09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EF622-0C42-F146-9702-1A81A6D276A8}" type="datetimeFigureOut">
              <a:rPr lang="es-MX" smtClean="0"/>
              <a:t>04/11/2021</a:t>
            </a:fld>
            <a:endParaRPr lang="es-MX"/>
          </a:p>
        </p:txBody>
      </p:sp>
      <p:sp>
        <p:nvSpPr>
          <p:cNvPr id="5" name="Marcador de pie de página 4">
            <a:extLst>
              <a:ext uri="{FF2B5EF4-FFF2-40B4-BE49-F238E27FC236}">
                <a16:creationId xmlns:a16="http://schemas.microsoft.com/office/drawing/2014/main" id="{1308FE7F-5DF1-4C4C-9045-5946C08A9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276DA39-72F3-3D45-9B01-68DCA18D19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FA426-29AE-B94E-98D6-D93EE2BA709C}" type="slidenum">
              <a:rPr lang="es-MX" smtClean="0"/>
              <a:t>‹Nº›</a:t>
            </a:fld>
            <a:endParaRPr lang="es-MX"/>
          </a:p>
        </p:txBody>
      </p:sp>
    </p:spTree>
    <p:extLst>
      <p:ext uri="{BB962C8B-B14F-4D97-AF65-F5344CB8AC3E}">
        <p14:creationId xmlns:p14="http://schemas.microsoft.com/office/powerpoint/2010/main" val="128682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pn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10.tm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tmp"/><Relationship Id="rId5" Type="http://schemas.openxmlformats.org/officeDocument/2006/relationships/image" Target="../media/image15.tm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a:extLst>
              <a:ext uri="{FF2B5EF4-FFF2-40B4-BE49-F238E27FC236}">
                <a16:creationId xmlns:a16="http://schemas.microsoft.com/office/drawing/2014/main" id="{5D4DC33A-47BD-0948-B93B-EB53944B523D}"/>
              </a:ext>
            </a:extLst>
          </p:cNvPr>
          <p:cNvSpPr txBox="1"/>
          <p:nvPr/>
        </p:nvSpPr>
        <p:spPr>
          <a:xfrm>
            <a:off x="0" y="2136338"/>
            <a:ext cx="12192000" cy="2585323"/>
          </a:xfrm>
          <a:prstGeom prst="rect">
            <a:avLst/>
          </a:prstGeom>
          <a:noFill/>
        </p:spPr>
        <p:txBody>
          <a:bodyPr wrap="square" rtlCol="0">
            <a:spAutoFit/>
          </a:bodyPr>
          <a:lstStyle/>
          <a:p>
            <a:pPr algn="ctr"/>
            <a:r>
              <a:rPr lang="es-MX" sz="5400" b="1" dirty="0"/>
              <a:t>Propuesta de Auditoría Tecnológica Biomédica en Hospitales Públicos del Estado de Querétaro</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0" y="4902200"/>
            <a:ext cx="12192000" cy="461665"/>
          </a:xfrm>
          <a:prstGeom prst="rect">
            <a:avLst/>
          </a:prstGeom>
          <a:noFill/>
        </p:spPr>
        <p:txBody>
          <a:bodyPr wrap="square" rtlCol="0">
            <a:spAutoFit/>
          </a:bodyPr>
          <a:lstStyle/>
          <a:p>
            <a:pPr algn="ctr"/>
            <a:r>
              <a:rPr lang="es-MX" sz="2400" b="1" i="1" dirty="0"/>
              <a:t>Aldo Aarón González Ramírez</a:t>
            </a:r>
          </a:p>
        </p:txBody>
      </p:sp>
      <p:sp>
        <p:nvSpPr>
          <p:cNvPr id="16" name="CuadroTexto 15">
            <a:extLst>
              <a:ext uri="{FF2B5EF4-FFF2-40B4-BE49-F238E27FC236}">
                <a16:creationId xmlns:a16="http://schemas.microsoft.com/office/drawing/2014/main" id="{99E41E08-BEB2-954D-8483-03B9ED33950B}"/>
              </a:ext>
            </a:extLst>
          </p:cNvPr>
          <p:cNvSpPr txBox="1"/>
          <p:nvPr/>
        </p:nvSpPr>
        <p:spPr>
          <a:xfrm>
            <a:off x="0" y="5623068"/>
            <a:ext cx="12192000" cy="707886"/>
          </a:xfrm>
          <a:prstGeom prst="rect">
            <a:avLst/>
          </a:prstGeom>
          <a:noFill/>
        </p:spPr>
        <p:txBody>
          <a:bodyPr wrap="square" rtlCol="0">
            <a:spAutoFit/>
          </a:bodyPr>
          <a:lstStyle/>
          <a:p>
            <a:pPr algn="ctr"/>
            <a:r>
              <a:rPr lang="es-MX" sz="2000" b="1" i="1" dirty="0"/>
              <a:t>DIRECTOR DE TESIS</a:t>
            </a:r>
          </a:p>
          <a:p>
            <a:pPr algn="ctr"/>
            <a:r>
              <a:rPr lang="es-MX" sz="2000" b="1" i="1" dirty="0"/>
              <a:t>Doctor Michael Demmler</a:t>
            </a:r>
          </a:p>
        </p:txBody>
      </p:sp>
      <p:sp>
        <p:nvSpPr>
          <p:cNvPr id="17" name="CuadroTexto 16">
            <a:extLst>
              <a:ext uri="{FF2B5EF4-FFF2-40B4-BE49-F238E27FC236}">
                <a16:creationId xmlns:a16="http://schemas.microsoft.com/office/drawing/2014/main" id="{1B86D2CE-FE7E-6A44-8110-9E706E4854E4}"/>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10CEDCC0-882B-D049-BE32-5C45E744BCEA}"/>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1" name="Imagen 20">
            <a:extLst>
              <a:ext uri="{FF2B5EF4-FFF2-40B4-BE49-F238E27FC236}">
                <a16:creationId xmlns:a16="http://schemas.microsoft.com/office/drawing/2014/main" id="{EE2003FB-3699-8841-A946-BA8A710FBD6F}"/>
              </a:ext>
            </a:extLst>
          </p:cNvPr>
          <p:cNvPicPr>
            <a:picLocks noChangeAspect="1"/>
          </p:cNvPicPr>
          <p:nvPr/>
        </p:nvPicPr>
        <p:blipFill>
          <a:blip r:embed="rId3"/>
          <a:stretch>
            <a:fillRect/>
          </a:stretch>
        </p:blipFill>
        <p:spPr>
          <a:xfrm>
            <a:off x="10966014" y="5523181"/>
            <a:ext cx="1329264" cy="1026026"/>
          </a:xfrm>
          <a:prstGeom prst="rect">
            <a:avLst/>
          </a:prstGeom>
        </p:spPr>
      </p:pic>
      <p:sp>
        <p:nvSpPr>
          <p:cNvPr id="22" name="CuadroTexto 21">
            <a:extLst>
              <a:ext uri="{FF2B5EF4-FFF2-40B4-BE49-F238E27FC236}">
                <a16:creationId xmlns:a16="http://schemas.microsoft.com/office/drawing/2014/main" id="{82B0A80C-4814-5F4A-917E-C0DA8F15FE37}"/>
              </a:ext>
            </a:extLst>
          </p:cNvPr>
          <p:cNvSpPr txBox="1"/>
          <p:nvPr/>
        </p:nvSpPr>
        <p:spPr>
          <a:xfrm>
            <a:off x="103278" y="1629439"/>
            <a:ext cx="12192000" cy="461665"/>
          </a:xfrm>
          <a:prstGeom prst="rect">
            <a:avLst/>
          </a:prstGeom>
          <a:noFill/>
        </p:spPr>
        <p:txBody>
          <a:bodyPr wrap="square" rtlCol="0">
            <a:spAutoFit/>
          </a:bodyPr>
          <a:lstStyle/>
          <a:p>
            <a:pPr algn="ctr"/>
            <a:r>
              <a:rPr lang="es-MX" sz="2400" b="1" i="1" dirty="0"/>
              <a:t>Maestría en Gestión de la Tecnología</a:t>
            </a:r>
          </a:p>
        </p:txBody>
      </p:sp>
      <p:pic>
        <p:nvPicPr>
          <p:cNvPr id="24" name="Imagen 23">
            <a:extLst>
              <a:ext uri="{FF2B5EF4-FFF2-40B4-BE49-F238E27FC236}">
                <a16:creationId xmlns:a16="http://schemas.microsoft.com/office/drawing/2014/main" id="{14DC8E08-54CC-F646-A553-98F12A21C52E}"/>
              </a:ext>
            </a:extLst>
          </p:cNvPr>
          <p:cNvPicPr>
            <a:picLocks noChangeAspect="1"/>
          </p:cNvPicPr>
          <p:nvPr/>
        </p:nvPicPr>
        <p:blipFill>
          <a:blip r:embed="rId4"/>
          <a:stretch>
            <a:fillRect/>
          </a:stretch>
        </p:blipFill>
        <p:spPr>
          <a:xfrm>
            <a:off x="1575008" y="101238"/>
            <a:ext cx="624078" cy="824051"/>
          </a:xfrm>
          <a:prstGeom prst="rect">
            <a:avLst/>
          </a:prstGeom>
        </p:spPr>
      </p:pic>
    </p:spTree>
    <p:extLst>
      <p:ext uri="{BB962C8B-B14F-4D97-AF65-F5344CB8AC3E}">
        <p14:creationId xmlns:p14="http://schemas.microsoft.com/office/powerpoint/2010/main" val="595546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170099"/>
          </a:xfrm>
          <a:prstGeom prst="rect">
            <a:avLst/>
          </a:prstGeom>
          <a:noFill/>
        </p:spPr>
        <p:txBody>
          <a:bodyPr wrap="square" rtlCol="0">
            <a:spAutoFit/>
          </a:bodyPr>
          <a:lstStyle/>
          <a:p>
            <a:r>
              <a:rPr lang="es-MX" sz="2800" dirty="0"/>
              <a:t>Resultados esperados</a:t>
            </a:r>
          </a:p>
          <a:p>
            <a:endParaRPr lang="es-MX" sz="2800" dirty="0"/>
          </a:p>
          <a:p>
            <a:pPr marL="457200" indent="-457200">
              <a:buFont typeface="Arial" panose="020B0604020202020204" pitchFamily="34" charset="0"/>
              <a:buChar char="•"/>
            </a:pPr>
            <a:r>
              <a:rPr lang="es-MX" sz="2400" dirty="0"/>
              <a:t>Mejor equipamiento</a:t>
            </a:r>
          </a:p>
          <a:p>
            <a:pPr marL="457200" indent="-457200">
              <a:buFont typeface="Arial" panose="020B0604020202020204" pitchFamily="34" charset="0"/>
              <a:buChar char="•"/>
            </a:pPr>
            <a:r>
              <a:rPr lang="es-MX" sz="2400" dirty="0"/>
              <a:t>Guía de mantenimiento</a:t>
            </a:r>
          </a:p>
          <a:p>
            <a:pPr marL="457200" indent="-457200">
              <a:buFont typeface="Arial" panose="020B0604020202020204" pitchFamily="34" charset="0"/>
              <a:buChar char="•"/>
            </a:pPr>
            <a:r>
              <a:rPr lang="es-MX" sz="2400" dirty="0"/>
              <a:t>Homogeneidad en la calidad tecnológica</a:t>
            </a:r>
          </a:p>
          <a:p>
            <a:pPr marL="457200" indent="-457200">
              <a:buFont typeface="Arial" panose="020B0604020202020204" pitchFamily="34" charset="0"/>
              <a:buChar char="•"/>
            </a:pPr>
            <a:r>
              <a:rPr lang="es-MX" sz="2400" dirty="0"/>
              <a:t>Relevancia del departamento biomédico</a:t>
            </a:r>
            <a:endParaRPr lang="es-MX" sz="28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10242" name="Picture 2" descr="Beneficios de la Ingeniería Biomédica en el Diseño y Construcción">
            <a:extLst>
              <a:ext uri="{FF2B5EF4-FFF2-40B4-BE49-F238E27FC236}">
                <a16:creationId xmlns:a16="http://schemas.microsoft.com/office/drawing/2014/main" id="{0E79712D-52E9-4256-8107-967D6C0F5E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807" y="1606335"/>
            <a:ext cx="5849793" cy="438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1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322067" y="1205170"/>
            <a:ext cx="11547865" cy="5245923"/>
          </a:xfrm>
          <a:prstGeom prst="rect">
            <a:avLst/>
          </a:prstGeom>
          <a:noFill/>
        </p:spPr>
        <p:txBody>
          <a:bodyPr wrap="square" rtlCol="0">
            <a:spAutoFit/>
          </a:bodyPr>
          <a:lstStyle/>
          <a:p>
            <a:r>
              <a:rPr lang="es-MX" sz="2400" dirty="0"/>
              <a:t>Referencias</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Ayala Perdomo Roberto, Arellanes Jarquín Elsa Elena, Moreno Gutiérrez Elizabeth. (2020). Gestión de equipo médico. Secretaría de Salud, Centro Nacional de Excelencia Tecnológica en Salud.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Becerra Rodríguez Juan Pablo. (2019). Diseño de un plan de mantenimiento preventivo basado en ingeniería de confiabilidad para equipo médico en un hospital de alta especialidad [Tesis de maestría, Universidad Veracruzana].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Bribiescas Silva Francisco Arturo, Macías Martín Luis Enrique, Lee Kim Hyun Sook, Weber Jorge Barojas, Ramírez Martínez Rosana. (2014). Las competencias del ingeniero biomédico para el desarrollo de instrumental médico. Universidad Autónoma de Ciudad Juárez, Universidad Nacional Autónoma de México.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Cueva Sánchez Martin Nicolás, Pecho de la Cruz José Ángel, Rivera López Johannes. (2014). Plan de gestión que permita proponer alternativas de mantenimiento o reemplazo de equipos médicos en el hospital nacional dos de mayo [Tesis de licenciatura, Universidad Nacional del Callao].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Fonseca LJA, Rivero SE, Baltazar TJA, Ñamendys SSA, Domínguez CG. (2009). Auditoría médica. Med Int Mex; 25(1):23-30.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Organización Panamericana de la Salud. (2002). La salud en las Américas. Organización Panamericana de la Salud.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Pavón Rosero Luis Eduardo, García Salazar María Angélica. (2017). La auditoría médica como herramienta de control en la administración hospitalaria del ecuador. Primera Edición. Imprenta Calderón.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Rodríguez Tepozteca Gerardo, Vega González Arturo. (2017). Desarrollo de un programa de gestión de equipo médico en un hospital privado de León. Universidad de Guanajuato.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Rúa G. Ana I., Torres V. Daniela M., Camacho C. Javier E. (2015). Herramienta de auditoría para la gestión de tecnología biomédica. Programa de Ingeniería Biomédica. Escuela de Ingeniería de Antioquia. Volumen 9, Número 18, pp. 103-108.</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Secretaria de Salud. (2016). Glosario de Gestión de Equipo Médico. Centro Nacional de Excelencia Tecnológica en Salud.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Serie de documentos técnicos de la OMS sobre dispositivos médicos. (2012). Introducción a la gestión de inventarios de equipo médico. Organización Mundial de la Salud.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Subdirección de Informática Jurídica, Dirección General de Tecnologías de Información y Comunicaciones, Comisión Nacional de los Derechos Humanos. (2013). Norma Oficial Mexicana NOM-016-SSA3-2012, Que establece las características mínimas de infraestructura y equipamiento de hospitales y consultorios de atención médica especializada. Marco Normativo CNDH.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Subsecretaría de Integración y Desarrollo del Sector Salud, Dirección General de Evaluación del Desempeño. (2011). Observatorio del desempeño hospitalario. Secretaría de Salud. </a:t>
            </a:r>
          </a:p>
          <a:p>
            <a:pPr marL="450215" indent="-450215">
              <a:lnSpc>
                <a:spcPct val="107000"/>
              </a:lnSpc>
              <a:spcAft>
                <a:spcPts val="80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Torres Velásquez Andrés, Díaz León Christian Andrés, García Muriel Luisa Fernanda, Toro Hernández María Luisa. (2007). El aporte de la biomecánica y la Ingeniería en rehabilitación en la Ingeniería Biomédica de la EI A-CES.</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568E263D-6CA1-4065-A4C2-47A8495907C9}"/>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20" name="Rectángulo 19">
            <a:extLst>
              <a:ext uri="{FF2B5EF4-FFF2-40B4-BE49-F238E27FC236}">
                <a16:creationId xmlns:a16="http://schemas.microsoft.com/office/drawing/2014/main" id="{5F182283-E6F8-4EAB-AD98-B8FFD377AA1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59131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2199086" y="1866641"/>
            <a:ext cx="7454900" cy="584775"/>
          </a:xfrm>
          <a:prstGeom prst="rect">
            <a:avLst/>
          </a:prstGeom>
          <a:noFill/>
        </p:spPr>
        <p:txBody>
          <a:bodyPr wrap="square" rtlCol="0">
            <a:spAutoFit/>
          </a:bodyPr>
          <a:lstStyle/>
          <a:p>
            <a:pPr algn="ctr"/>
            <a:r>
              <a:rPr lang="es-MX" sz="3200" dirty="0"/>
              <a:t>Aldo Aarón González Ramírez</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C876C7D7-40F8-6F42-91E4-FE1988589A0A}"/>
              </a:ext>
            </a:extLst>
          </p:cNvPr>
          <p:cNvSpPr txBox="1"/>
          <p:nvPr/>
        </p:nvSpPr>
        <p:spPr>
          <a:xfrm>
            <a:off x="2199086" y="3531275"/>
            <a:ext cx="7454900" cy="1077218"/>
          </a:xfrm>
          <a:prstGeom prst="rect">
            <a:avLst/>
          </a:prstGeom>
          <a:noFill/>
        </p:spPr>
        <p:txBody>
          <a:bodyPr wrap="square" rtlCol="0">
            <a:spAutoFit/>
          </a:bodyPr>
          <a:lstStyle/>
          <a:p>
            <a:pPr algn="ctr"/>
            <a:r>
              <a:rPr lang="es-MX" sz="3200" dirty="0"/>
              <a:t>Correo: aldogallo973@gmail.com</a:t>
            </a:r>
          </a:p>
          <a:p>
            <a:pPr algn="ctr"/>
            <a:r>
              <a:rPr lang="es-MX" sz="3200" dirty="0"/>
              <a:t>Celular: 442-4533186</a:t>
            </a:r>
          </a:p>
        </p:txBody>
      </p:sp>
      <p:sp>
        <p:nvSpPr>
          <p:cNvPr id="20" name="Rectángulo 19">
            <a:extLst>
              <a:ext uri="{FF2B5EF4-FFF2-40B4-BE49-F238E27FC236}">
                <a16:creationId xmlns:a16="http://schemas.microsoft.com/office/drawing/2014/main" id="{52501E51-ED07-4B03-8DC7-F6EDA053C27C}"/>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sp>
        <p:nvSpPr>
          <p:cNvPr id="21" name="CuadroTexto 20">
            <a:extLst>
              <a:ext uri="{FF2B5EF4-FFF2-40B4-BE49-F238E27FC236}">
                <a16:creationId xmlns:a16="http://schemas.microsoft.com/office/drawing/2014/main" id="{B2B430CD-9DC2-4B56-83DE-4C5FA40E569D}"/>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spTree>
    <p:extLst>
      <p:ext uri="{BB962C8B-B14F-4D97-AF65-F5344CB8AC3E}">
        <p14:creationId xmlns:p14="http://schemas.microsoft.com/office/powerpoint/2010/main" val="121714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2" name="Rectángulo 11">
            <a:extLst>
              <a:ext uri="{FF2B5EF4-FFF2-40B4-BE49-F238E27FC236}">
                <a16:creationId xmlns:a16="http://schemas.microsoft.com/office/drawing/2014/main" id="{00AFBC16-56D1-C347-8C30-BDE7E1D5EB48}"/>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2431435"/>
          </a:xfrm>
          <a:prstGeom prst="rect">
            <a:avLst/>
          </a:prstGeom>
          <a:noFill/>
        </p:spPr>
        <p:txBody>
          <a:bodyPr wrap="square" rtlCol="0">
            <a:spAutoFit/>
          </a:bodyPr>
          <a:lstStyle/>
          <a:p>
            <a:r>
              <a:rPr lang="es-MX" sz="2800" dirty="0"/>
              <a:t>Justificación</a:t>
            </a:r>
          </a:p>
          <a:p>
            <a:endParaRPr lang="es-MX" sz="2800" dirty="0"/>
          </a:p>
          <a:p>
            <a:pPr marL="457200" indent="-457200">
              <a:buFont typeface="Arial" panose="020B0604020202020204" pitchFamily="34" charset="0"/>
              <a:buChar char="•"/>
            </a:pPr>
            <a:r>
              <a:rPr lang="es-MX" sz="2400" dirty="0"/>
              <a:t>Equipos biomédicos</a:t>
            </a:r>
          </a:p>
          <a:p>
            <a:pPr marL="457200" indent="-457200">
              <a:buFont typeface="Arial" panose="020B0604020202020204" pitchFamily="34" charset="0"/>
              <a:buChar char="•"/>
            </a:pPr>
            <a:r>
              <a:rPr lang="es-MX" sz="2400" dirty="0"/>
              <a:t>Confiabilidad de diagnostico</a:t>
            </a:r>
          </a:p>
          <a:p>
            <a:pPr marL="457200" indent="-457200">
              <a:buFont typeface="Arial" panose="020B0604020202020204" pitchFamily="34" charset="0"/>
              <a:buChar char="•"/>
            </a:pPr>
            <a:r>
              <a:rPr lang="es-MX" sz="2400" dirty="0"/>
              <a:t>Buenas prácticas</a:t>
            </a:r>
          </a:p>
          <a:p>
            <a:pPr marL="457200" indent="-457200">
              <a:buFont typeface="Arial" panose="020B0604020202020204" pitchFamily="34" charset="0"/>
              <a:buChar char="•"/>
            </a:pPr>
            <a:r>
              <a:rPr lang="es-MX" sz="2400" dirty="0"/>
              <a:t>Auditoria en salud</a:t>
            </a:r>
            <a:endParaRPr lang="es-MX" sz="2800" dirty="0"/>
          </a:p>
        </p:txBody>
      </p:sp>
      <p:sp>
        <p:nvSpPr>
          <p:cNvPr id="17" name="CuadroTexto 16">
            <a:extLst>
              <a:ext uri="{FF2B5EF4-FFF2-40B4-BE49-F238E27FC236}">
                <a16:creationId xmlns:a16="http://schemas.microsoft.com/office/drawing/2014/main" id="{1515444D-F28E-0548-9310-1F4624E414D4}"/>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3"/>
          <a:stretch>
            <a:fillRect/>
          </a:stretch>
        </p:blipFill>
        <p:spPr>
          <a:xfrm>
            <a:off x="10966014" y="5817941"/>
            <a:ext cx="1329264" cy="1026026"/>
          </a:xfrm>
          <a:prstGeom prst="rect">
            <a:avLst/>
          </a:prstGeom>
        </p:spPr>
      </p:pic>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4"/>
          <a:stretch>
            <a:fillRect/>
          </a:stretch>
        </p:blipFill>
        <p:spPr>
          <a:xfrm>
            <a:off x="1575008" y="101238"/>
            <a:ext cx="624078" cy="824051"/>
          </a:xfrm>
          <a:prstGeom prst="rect">
            <a:avLst/>
          </a:prstGeom>
        </p:spPr>
      </p:pic>
      <p:pic>
        <p:nvPicPr>
          <p:cNvPr id="1026" name="Picture 2" descr="Estrategias para financiar nuevos equipos médicos en hospitales">
            <a:extLst>
              <a:ext uri="{FF2B5EF4-FFF2-40B4-BE49-F238E27FC236}">
                <a16:creationId xmlns:a16="http://schemas.microsoft.com/office/drawing/2014/main" id="{86521BFF-0465-45BA-A64C-D2B43BF390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774" y="1727200"/>
            <a:ext cx="6975315" cy="3788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5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337625" y="1727200"/>
            <a:ext cx="11533797" cy="2062103"/>
          </a:xfrm>
          <a:prstGeom prst="rect">
            <a:avLst/>
          </a:prstGeom>
          <a:noFill/>
        </p:spPr>
        <p:txBody>
          <a:bodyPr wrap="square" rtlCol="0">
            <a:spAutoFit/>
          </a:bodyPr>
          <a:lstStyle/>
          <a:p>
            <a:r>
              <a:rPr lang="es-MX" sz="2800" dirty="0"/>
              <a:t>Objetivo General</a:t>
            </a:r>
          </a:p>
          <a:p>
            <a:endParaRPr lang="es-MX" sz="2000" dirty="0"/>
          </a:p>
          <a:p>
            <a:r>
              <a:rPr lang="es-MX" sz="2000" dirty="0"/>
              <a:t>Diseñar una propuesta de auditoria tecnológica que sirva de herramienta a los departamentos biomédicos del Estado de Querétaro, por medio de una evaluación técnica del equipamiento biomédico del hospital seleccionado, con la finalidad de realizar un correcto mantenimiento preventivo y correctivo del equipo médico de las diferentes áreas del hospital.</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62C427B4-DB04-40CE-AFBE-453DACB4430B}"/>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20" name="Rectángulo 19">
            <a:extLst>
              <a:ext uri="{FF2B5EF4-FFF2-40B4-BE49-F238E27FC236}">
                <a16:creationId xmlns:a16="http://schemas.microsoft.com/office/drawing/2014/main" id="{D3D8B53E-8E81-4541-826A-FB67481096D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21" name="Picture 2" descr="Biomedex - Un Ingeniero Clínico es un profesional destinado a la ayuda y  cuidado del paciente, aplicando conocimientos de la ingeniería y  administrativos en la tecnología médica dentro del ámbito hospitalario.  Algunas">
            <a:extLst>
              <a:ext uri="{FF2B5EF4-FFF2-40B4-BE49-F238E27FC236}">
                <a16:creationId xmlns:a16="http://schemas.microsoft.com/office/drawing/2014/main" id="{39A12BEF-266B-428E-A159-ECA0C7DF539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1952"/>
          <a:stretch/>
        </p:blipFill>
        <p:spPr bwMode="auto">
          <a:xfrm>
            <a:off x="5208100" y="3505790"/>
            <a:ext cx="3457598" cy="2698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541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11306126" cy="2677656"/>
          </a:xfrm>
          <a:prstGeom prst="rect">
            <a:avLst/>
          </a:prstGeom>
          <a:noFill/>
        </p:spPr>
        <p:txBody>
          <a:bodyPr wrap="square" rtlCol="0">
            <a:spAutoFit/>
          </a:bodyPr>
          <a:lstStyle/>
          <a:p>
            <a:r>
              <a:rPr lang="es-MX" sz="2800" dirty="0"/>
              <a:t>Objetivos específicos</a:t>
            </a:r>
          </a:p>
          <a:p>
            <a:endParaRPr lang="es-MX" sz="2000" dirty="0"/>
          </a:p>
          <a:p>
            <a:pPr marL="342900" indent="-342900">
              <a:buFont typeface="Arial" panose="020B0604020202020204" pitchFamily="34" charset="0"/>
              <a:buChar char="•"/>
            </a:pPr>
            <a:r>
              <a:rPr lang="es-MX" sz="2000" dirty="0"/>
              <a:t>Identificar el equipo biomédico presente en el hospital a analizar, por medio de recorridos y bitácoras de los hospitales públicos del estado de Querétaro.</a:t>
            </a:r>
          </a:p>
          <a:p>
            <a:pPr marL="342900" indent="-342900">
              <a:buFont typeface="Arial" panose="020B0604020202020204" pitchFamily="34" charset="0"/>
              <a:buChar char="•"/>
            </a:pPr>
            <a:r>
              <a:rPr lang="es-MX" sz="2000" dirty="0"/>
              <a:t>Analizar las condiciones del equipo biomédico a través de una propuesta de auditoría personalizada de acuerdo al equipamiento existente.</a:t>
            </a:r>
          </a:p>
          <a:p>
            <a:pPr marL="342900" indent="-342900">
              <a:buFont typeface="Arial" panose="020B0604020202020204" pitchFamily="34" charset="0"/>
              <a:buChar char="•"/>
            </a:pPr>
            <a:r>
              <a:rPr lang="es-MX" sz="2000" dirty="0"/>
              <a:t>Probar la propuesta de auditoria a los hospitales públicos del Estado Querétaro seleccionados mediante un recorrido global y completo de las distintas áreas con equipo biomédico.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3"/>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C3E23EB5-0BD4-44A0-841C-425F81762B0B}"/>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16" name="Rectángulo 15">
            <a:extLst>
              <a:ext uri="{FF2B5EF4-FFF2-40B4-BE49-F238E27FC236}">
                <a16:creationId xmlns:a16="http://schemas.microsoft.com/office/drawing/2014/main" id="{7EA1A17D-EA00-40C6-B8F4-A16820F25D66}"/>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8196" name="Picture 4" descr="A heart rate monitor Vector Image - 1256274 | StockUnlimited">
            <a:extLst>
              <a:ext uri="{FF2B5EF4-FFF2-40B4-BE49-F238E27FC236}">
                <a16:creationId xmlns:a16="http://schemas.microsoft.com/office/drawing/2014/main" id="{D7AE8E85-D3F6-4A9B-9361-D839EFAD14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812" y="4339199"/>
            <a:ext cx="2117188" cy="211718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cono De La RCP (resucitación Cardiopulmonar) (diseño Plano), Soporte Vital  Básico (SVB) Y Soporte Vital Cardíaco Avanzado (ACLS) (boca En Boca, La  Compresión Del Pecho, La Desfibrilación) Ilustraciones Vectoriales, Clip  Art Vectorizado">
            <a:extLst>
              <a:ext uri="{FF2B5EF4-FFF2-40B4-BE49-F238E27FC236}">
                <a16:creationId xmlns:a16="http://schemas.microsoft.com/office/drawing/2014/main" id="{7199D7DC-5DF3-49EF-A04C-26A0C9EE0D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4607" y="4375174"/>
            <a:ext cx="2143126" cy="2081213"/>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Estilo De Dibujos Animados De Iconos De La Máquina Médica Del Ventilador De  Estado Ilustración del Vector - Ilustración de tratamiento, sencillo:  203905914">
            <a:extLst>
              <a:ext uri="{FF2B5EF4-FFF2-40B4-BE49-F238E27FC236}">
                <a16:creationId xmlns:a16="http://schemas.microsoft.com/office/drawing/2014/main" id="{FAB4B132-208F-423F-9771-C6B2C1BD41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7179" y="4500495"/>
            <a:ext cx="1874179" cy="1874179"/>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Ilustración de Icono De Color De La Línea De La Máquina De Anestesia Equipo  Para El Concepto De Cirugía Médica Firma Para La Página Web Aplicación  Móvil y más Vectores Libres de">
            <a:extLst>
              <a:ext uri="{FF2B5EF4-FFF2-40B4-BE49-F238E27FC236}">
                <a16:creationId xmlns:a16="http://schemas.microsoft.com/office/drawing/2014/main" id="{0E2CB7CC-7A37-4A2C-9520-149D36FF02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56596" y="4432655"/>
            <a:ext cx="1874179" cy="1874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1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6677122" y="1727200"/>
            <a:ext cx="5194300" cy="2677656"/>
          </a:xfrm>
          <a:prstGeom prst="rect">
            <a:avLst/>
          </a:prstGeom>
          <a:noFill/>
        </p:spPr>
        <p:txBody>
          <a:bodyPr wrap="square" rtlCol="0">
            <a:spAutoFit/>
          </a:bodyPr>
          <a:lstStyle/>
          <a:p>
            <a:r>
              <a:rPr lang="es-MX" sz="2800" dirty="0"/>
              <a:t>Antecedentes</a:t>
            </a:r>
          </a:p>
          <a:p>
            <a:endParaRPr lang="es-MX" sz="2800" dirty="0"/>
          </a:p>
          <a:p>
            <a:pPr marL="457200" indent="-457200">
              <a:buFont typeface="Arial" panose="020B0604020202020204" pitchFamily="34" charset="0"/>
              <a:buChar char="•"/>
            </a:pPr>
            <a:r>
              <a:rPr lang="es-MX" sz="2800" dirty="0"/>
              <a:t>Departamento biomédico</a:t>
            </a:r>
          </a:p>
          <a:p>
            <a:pPr marL="457200" indent="-457200">
              <a:buFont typeface="Arial" panose="020B0604020202020204" pitchFamily="34" charset="0"/>
              <a:buChar char="•"/>
            </a:pPr>
            <a:r>
              <a:rPr lang="es-MX" sz="2800" dirty="0"/>
              <a:t>Equipamiento médico</a:t>
            </a:r>
          </a:p>
          <a:p>
            <a:pPr marL="457200" indent="-457200">
              <a:buFont typeface="Arial" panose="020B0604020202020204" pitchFamily="34" charset="0"/>
              <a:buChar char="•"/>
            </a:pPr>
            <a:r>
              <a:rPr lang="es-MX" sz="2800" dirty="0"/>
              <a:t>Auditoria tecnológica</a:t>
            </a:r>
          </a:p>
          <a:p>
            <a:pPr marL="457200" indent="-457200">
              <a:buFont typeface="Arial" panose="020B0604020202020204" pitchFamily="34" charset="0"/>
              <a:buChar char="•"/>
            </a:pPr>
            <a:r>
              <a:rPr lang="es-MX" sz="2800" dirty="0"/>
              <a:t>Gestión de equipo médico</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F49225F1-E2FA-4DEF-8057-3F59FFA4C545}"/>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20" name="Rectángulo 19">
            <a:extLst>
              <a:ext uri="{FF2B5EF4-FFF2-40B4-BE49-F238E27FC236}">
                <a16:creationId xmlns:a16="http://schemas.microsoft.com/office/drawing/2014/main" id="{1D6B7EC1-2146-49F5-8179-B2C65968BBCD}"/>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7" name="Imagen 6">
            <a:extLst>
              <a:ext uri="{FF2B5EF4-FFF2-40B4-BE49-F238E27FC236}">
                <a16:creationId xmlns:a16="http://schemas.microsoft.com/office/drawing/2014/main" id="{A2EB9242-D311-4013-A58C-7457582C3ED0}"/>
              </a:ext>
            </a:extLst>
          </p:cNvPr>
          <p:cNvPicPr>
            <a:picLocks noChangeAspect="1"/>
          </p:cNvPicPr>
          <p:nvPr/>
        </p:nvPicPr>
        <p:blipFill>
          <a:blip r:embed="rId4"/>
          <a:stretch>
            <a:fillRect/>
          </a:stretch>
        </p:blipFill>
        <p:spPr>
          <a:xfrm>
            <a:off x="90104" y="4891952"/>
            <a:ext cx="11704435" cy="1262154"/>
          </a:xfrm>
          <a:prstGeom prst="rect">
            <a:avLst/>
          </a:prstGeom>
        </p:spPr>
      </p:pic>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5"/>
          <a:stretch>
            <a:fillRect/>
          </a:stretch>
        </p:blipFill>
        <p:spPr>
          <a:xfrm>
            <a:off x="10966014" y="5817941"/>
            <a:ext cx="1329264" cy="1026026"/>
          </a:xfrm>
          <a:prstGeom prst="rect">
            <a:avLst/>
          </a:prstGeom>
        </p:spPr>
      </p:pic>
      <p:pic>
        <p:nvPicPr>
          <p:cNvPr id="7170" name="Picture 2" descr="Maestría en Ingeniería Clínica | Ingeniería | Universidad Modelo">
            <a:extLst>
              <a:ext uri="{FF2B5EF4-FFF2-40B4-BE49-F238E27FC236}">
                <a16:creationId xmlns:a16="http://schemas.microsoft.com/office/drawing/2014/main" id="{843656D4-BF0D-45A5-9461-EB94024DBC8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43062"/>
            <a:ext cx="6096000" cy="236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14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5194300" cy="3231654"/>
          </a:xfrm>
          <a:prstGeom prst="rect">
            <a:avLst/>
          </a:prstGeom>
          <a:noFill/>
        </p:spPr>
        <p:txBody>
          <a:bodyPr wrap="square" rtlCol="0">
            <a:spAutoFit/>
          </a:bodyPr>
          <a:lstStyle/>
          <a:p>
            <a:r>
              <a:rPr lang="es-MX" sz="2800" dirty="0"/>
              <a:t>Metodología</a:t>
            </a:r>
          </a:p>
          <a:p>
            <a:endParaRPr lang="es-MX" sz="2800" dirty="0"/>
          </a:p>
          <a:p>
            <a:pPr marL="457200" indent="-457200">
              <a:buFont typeface="Arial" panose="020B0604020202020204" pitchFamily="34" charset="0"/>
              <a:buChar char="•"/>
            </a:pPr>
            <a:r>
              <a:rPr lang="es-MX" sz="2400" dirty="0"/>
              <a:t>Mixta</a:t>
            </a:r>
          </a:p>
          <a:p>
            <a:pPr marL="457200" indent="-457200">
              <a:buFont typeface="Arial" panose="020B0604020202020204" pitchFamily="34" charset="0"/>
              <a:buChar char="•"/>
            </a:pPr>
            <a:r>
              <a:rPr lang="es-MX" sz="2400" dirty="0"/>
              <a:t>Exploratoria</a:t>
            </a:r>
          </a:p>
          <a:p>
            <a:pPr marL="457200" indent="-457200">
              <a:buFont typeface="Arial" panose="020B0604020202020204" pitchFamily="34" charset="0"/>
              <a:buChar char="•"/>
            </a:pPr>
            <a:r>
              <a:rPr lang="es-MX" sz="2400" dirty="0"/>
              <a:t>Aplicada tecnológica</a:t>
            </a:r>
          </a:p>
          <a:p>
            <a:pPr marL="457200" indent="-457200">
              <a:buFont typeface="Arial" panose="020B0604020202020204" pitchFamily="34" charset="0"/>
              <a:buChar char="•"/>
            </a:pPr>
            <a:r>
              <a:rPr lang="es-MX" sz="2400" dirty="0"/>
              <a:t>Prospectivo</a:t>
            </a:r>
          </a:p>
          <a:p>
            <a:pPr marL="457200" indent="-457200">
              <a:buFont typeface="Arial" panose="020B0604020202020204" pitchFamily="34" charset="0"/>
              <a:buChar char="•"/>
            </a:pPr>
            <a:r>
              <a:rPr lang="es-MX" sz="2400" dirty="0"/>
              <a:t>Analítico</a:t>
            </a:r>
          </a:p>
          <a:p>
            <a:endParaRPr lang="es-MX" sz="2800" dirty="0"/>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3"/>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B341AA7C-691D-42F1-AF08-D0942B678C7B}"/>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16" name="Rectángulo 15">
            <a:extLst>
              <a:ext uri="{FF2B5EF4-FFF2-40B4-BE49-F238E27FC236}">
                <a16:creationId xmlns:a16="http://schemas.microsoft.com/office/drawing/2014/main" id="{83B8E63F-7343-4018-95C5-9ECDF669CFC2}"/>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6146" name="Picture 2" descr="055 Nuevo Hospital General de Querétaro garantiza derecho a la salud para  los más humildes, afirma presidente | Instituto de Salud para el Bienestar  | Gobierno | gob.mx">
            <a:extLst>
              <a:ext uri="{FF2B5EF4-FFF2-40B4-BE49-F238E27FC236}">
                <a16:creationId xmlns:a16="http://schemas.microsoft.com/office/drawing/2014/main" id="{F8F9AF4C-A39A-444F-AFBB-19AF9A368B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036" y="1667412"/>
            <a:ext cx="6006978" cy="354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323557" y="1727200"/>
            <a:ext cx="11547865" cy="1446550"/>
          </a:xfrm>
          <a:prstGeom prst="rect">
            <a:avLst/>
          </a:prstGeom>
          <a:noFill/>
        </p:spPr>
        <p:txBody>
          <a:bodyPr wrap="square" rtlCol="0">
            <a:spAutoFit/>
          </a:bodyPr>
          <a:lstStyle/>
          <a:p>
            <a:r>
              <a:rPr lang="es-MX" sz="2800" dirty="0"/>
              <a:t>Hipótesis</a:t>
            </a:r>
          </a:p>
          <a:p>
            <a:r>
              <a:rPr lang="es-MX" sz="2000" dirty="0"/>
              <a:t>La auditoría tecnológica biomédica favorece la presencia del departamento biomédico en un hospital público, brindando un mejor servicio a los pacientes, asegurando un correcto funcionamiento del equipo médico y capacitando al personal médico en las nuevas tecnologías médicas.</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568E263D-6CA1-4065-A4C2-47A8495907C9}"/>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20" name="Rectángulo 19">
            <a:extLst>
              <a:ext uri="{FF2B5EF4-FFF2-40B4-BE49-F238E27FC236}">
                <a16:creationId xmlns:a16="http://schemas.microsoft.com/office/drawing/2014/main" id="{5F182283-E6F8-4EAB-AD98-B8FFD377AA19}"/>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5122" name="Picture 2" descr="MV - Gestión hospitalaria: del fee-for-service al pago basado en valor">
            <a:extLst>
              <a:ext uri="{FF2B5EF4-FFF2-40B4-BE49-F238E27FC236}">
                <a16:creationId xmlns:a16="http://schemas.microsoft.com/office/drawing/2014/main" id="{48165F2A-97D9-4685-B696-E0948D4AF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8347" y="3360225"/>
            <a:ext cx="69532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88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482600" y="1727200"/>
            <a:ext cx="11306126" cy="1877437"/>
          </a:xfrm>
          <a:prstGeom prst="rect">
            <a:avLst/>
          </a:prstGeom>
          <a:noFill/>
        </p:spPr>
        <p:txBody>
          <a:bodyPr wrap="square" rtlCol="0">
            <a:spAutoFit/>
          </a:bodyPr>
          <a:lstStyle/>
          <a:p>
            <a:r>
              <a:rPr lang="es-MX" sz="2800" dirty="0"/>
              <a:t>Pregunta de investigación</a:t>
            </a:r>
          </a:p>
          <a:p>
            <a:endParaRPr lang="es-MX" sz="2800" dirty="0"/>
          </a:p>
          <a:p>
            <a:r>
              <a:rPr lang="es-MX" sz="2000" dirty="0"/>
              <a:t>¿Cómo influye la auditoria tecnológica para evaluar la calidad del equipo biomédico existente en los hospitales públicos de Querétaro y su relación con el departamento biomédico como encargado del mantenimiento preventivo y correctivo de la tecnología médica?</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20" name="Imagen 19">
            <a:extLst>
              <a:ext uri="{FF2B5EF4-FFF2-40B4-BE49-F238E27FC236}">
                <a16:creationId xmlns:a16="http://schemas.microsoft.com/office/drawing/2014/main" id="{2D9207C0-6806-C04F-9680-D33692410280}"/>
              </a:ext>
            </a:extLst>
          </p:cNvPr>
          <p:cNvPicPr>
            <a:picLocks noChangeAspect="1"/>
          </p:cNvPicPr>
          <p:nvPr/>
        </p:nvPicPr>
        <p:blipFill>
          <a:blip r:embed="rId3"/>
          <a:stretch>
            <a:fillRect/>
          </a:stretch>
        </p:blipFill>
        <p:spPr>
          <a:xfrm>
            <a:off x="1575008" y="101238"/>
            <a:ext cx="624078" cy="824051"/>
          </a:xfrm>
          <a:prstGeom prst="rect">
            <a:avLst/>
          </a:prstGeom>
        </p:spPr>
      </p:pic>
      <p:sp>
        <p:nvSpPr>
          <p:cNvPr id="14" name="CuadroTexto 13">
            <a:extLst>
              <a:ext uri="{FF2B5EF4-FFF2-40B4-BE49-F238E27FC236}">
                <a16:creationId xmlns:a16="http://schemas.microsoft.com/office/drawing/2014/main" id="{7FF4FDD8-67AD-4E57-AA60-ED3F6B4320F5}"/>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16" name="Rectángulo 15">
            <a:extLst>
              <a:ext uri="{FF2B5EF4-FFF2-40B4-BE49-F238E27FC236}">
                <a16:creationId xmlns:a16="http://schemas.microsoft.com/office/drawing/2014/main" id="{BDF027AE-558C-4654-BD2F-909AAD564615}"/>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9" name="Imagen 18">
            <a:extLst>
              <a:ext uri="{FF2B5EF4-FFF2-40B4-BE49-F238E27FC236}">
                <a16:creationId xmlns:a16="http://schemas.microsoft.com/office/drawing/2014/main" id="{7503BB35-8688-E34A-B43D-A3E035B1FF07}"/>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4098" name="Picture 2" descr="conceptos de ingeniería biomédica">
            <a:extLst>
              <a:ext uri="{FF2B5EF4-FFF2-40B4-BE49-F238E27FC236}">
                <a16:creationId xmlns:a16="http://schemas.microsoft.com/office/drawing/2014/main" id="{7B09E6C0-74B5-4165-9846-767DFE6DC5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054" t="15314" r="14636" b="-1264"/>
          <a:stretch/>
        </p:blipFill>
        <p:spPr bwMode="auto">
          <a:xfrm>
            <a:off x="7920110" y="3478818"/>
            <a:ext cx="3321458" cy="289694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E0DDAE46-9FA0-41CE-9FF5-2D2C5D0CDD61}"/>
              </a:ext>
            </a:extLst>
          </p:cNvPr>
          <p:cNvSpPr/>
          <p:nvPr/>
        </p:nvSpPr>
        <p:spPr>
          <a:xfrm>
            <a:off x="618978" y="4276966"/>
            <a:ext cx="5008099" cy="174451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s-MX" dirty="0"/>
              <a:t>Plan y estrategia</a:t>
            </a:r>
          </a:p>
          <a:p>
            <a:pPr marL="285750" indent="-285750" algn="ctr">
              <a:buFont typeface="Arial" panose="020B0604020202020204" pitchFamily="34" charset="0"/>
              <a:buChar char="•"/>
            </a:pPr>
            <a:r>
              <a:rPr lang="es-MX" dirty="0"/>
              <a:t>Auditoria en un hospital</a:t>
            </a:r>
          </a:p>
          <a:p>
            <a:pPr marL="285750" indent="-285750" algn="ctr">
              <a:buFont typeface="Arial" panose="020B0604020202020204" pitchFamily="34" charset="0"/>
              <a:buChar char="•"/>
            </a:pPr>
            <a:r>
              <a:rPr lang="es-MX" dirty="0"/>
              <a:t>Selección de áreas y equipo médico</a:t>
            </a:r>
          </a:p>
        </p:txBody>
      </p:sp>
    </p:spTree>
    <p:extLst>
      <p:ext uri="{BB962C8B-B14F-4D97-AF65-F5344CB8AC3E}">
        <p14:creationId xmlns:p14="http://schemas.microsoft.com/office/powerpoint/2010/main" val="1372509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CD85B0E0-B6BC-CC4C-9A3D-6261BC0F22AE}"/>
              </a:ext>
            </a:extLst>
          </p:cNvPr>
          <p:cNvGrpSpPr/>
          <p:nvPr/>
        </p:nvGrpSpPr>
        <p:grpSpPr>
          <a:xfrm>
            <a:off x="0" y="0"/>
            <a:ext cx="12192000" cy="1179914"/>
            <a:chOff x="0" y="0"/>
            <a:chExt cx="12192000" cy="1179914"/>
          </a:xfrm>
        </p:grpSpPr>
        <p:sp>
          <p:nvSpPr>
            <p:cNvPr id="6" name="Rectángulo 5">
              <a:extLst>
                <a:ext uri="{FF2B5EF4-FFF2-40B4-BE49-F238E27FC236}">
                  <a16:creationId xmlns:a16="http://schemas.microsoft.com/office/drawing/2014/main" id="{D9696B6D-73CA-8543-AF1B-2675FDA4876F}"/>
                </a:ext>
              </a:extLst>
            </p:cNvPr>
            <p:cNvSpPr/>
            <p:nvPr/>
          </p:nvSpPr>
          <p:spPr>
            <a:xfrm>
              <a:off x="6504972" y="812184"/>
              <a:ext cx="5687028"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DD972788-2CA6-7341-BDD2-3A19B559D02F}"/>
                </a:ext>
              </a:extLst>
            </p:cNvPr>
            <p:cNvPicPr>
              <a:picLocks noChangeAspect="1"/>
            </p:cNvPicPr>
            <p:nvPr/>
          </p:nvPicPr>
          <p:blipFill>
            <a:blip r:embed="rId2"/>
            <a:stretch>
              <a:fillRect/>
            </a:stretch>
          </p:blipFill>
          <p:spPr>
            <a:xfrm>
              <a:off x="0" y="0"/>
              <a:ext cx="6504972" cy="1179914"/>
            </a:xfrm>
            <a:prstGeom prst="rect">
              <a:avLst/>
            </a:prstGeom>
          </p:spPr>
        </p:pic>
      </p:grpSp>
      <p:sp>
        <p:nvSpPr>
          <p:cNvPr id="15" name="CuadroTexto 14">
            <a:extLst>
              <a:ext uri="{FF2B5EF4-FFF2-40B4-BE49-F238E27FC236}">
                <a16:creationId xmlns:a16="http://schemas.microsoft.com/office/drawing/2014/main" id="{6B429D04-9C69-1F49-A8E1-9CC93789B957}"/>
              </a:ext>
            </a:extLst>
          </p:cNvPr>
          <p:cNvSpPr txBox="1"/>
          <p:nvPr/>
        </p:nvSpPr>
        <p:spPr>
          <a:xfrm>
            <a:off x="154745" y="1727200"/>
            <a:ext cx="11716677" cy="523220"/>
          </a:xfrm>
          <a:prstGeom prst="rect">
            <a:avLst/>
          </a:prstGeom>
          <a:noFill/>
        </p:spPr>
        <p:txBody>
          <a:bodyPr wrap="square" rtlCol="0">
            <a:spAutoFit/>
          </a:bodyPr>
          <a:lstStyle/>
          <a:p>
            <a:r>
              <a:rPr lang="es-MX" sz="2800" dirty="0"/>
              <a:t>Dimensiones/Variables/Indicadores</a:t>
            </a:r>
          </a:p>
        </p:txBody>
      </p:sp>
      <p:sp>
        <p:nvSpPr>
          <p:cNvPr id="4" name="CuadroTexto 3">
            <a:extLst>
              <a:ext uri="{FF2B5EF4-FFF2-40B4-BE49-F238E27FC236}">
                <a16:creationId xmlns:a16="http://schemas.microsoft.com/office/drawing/2014/main" id="{7AD90B40-98F3-2F48-8300-606B23223695}"/>
              </a:ext>
            </a:extLst>
          </p:cNvPr>
          <p:cNvSpPr txBox="1"/>
          <p:nvPr/>
        </p:nvSpPr>
        <p:spPr>
          <a:xfrm>
            <a:off x="482600" y="899936"/>
            <a:ext cx="2882007" cy="307777"/>
          </a:xfrm>
          <a:prstGeom prst="rect">
            <a:avLst/>
          </a:prstGeom>
          <a:noFill/>
        </p:spPr>
        <p:txBody>
          <a:bodyPr wrap="none" rtlCol="0">
            <a:spAutoFit/>
          </a:bodyPr>
          <a:lstStyle/>
          <a:p>
            <a:r>
              <a:rPr lang="es-MX" sz="1400" dirty="0"/>
              <a:t>Universidad Autónoma de Querétaro</a:t>
            </a:r>
          </a:p>
        </p:txBody>
      </p:sp>
      <p:sp>
        <p:nvSpPr>
          <p:cNvPr id="18" name="CuadroTexto 17">
            <a:extLst>
              <a:ext uri="{FF2B5EF4-FFF2-40B4-BE49-F238E27FC236}">
                <a16:creationId xmlns:a16="http://schemas.microsoft.com/office/drawing/2014/main" id="{3A7691C6-E4F7-2147-80C0-486C7626697B}"/>
              </a:ext>
            </a:extLst>
          </p:cNvPr>
          <p:cNvSpPr txBox="1"/>
          <p:nvPr/>
        </p:nvSpPr>
        <p:spPr>
          <a:xfrm>
            <a:off x="4398172" y="850095"/>
            <a:ext cx="6155528" cy="307777"/>
          </a:xfrm>
          <a:prstGeom prst="rect">
            <a:avLst/>
          </a:prstGeom>
          <a:noFill/>
        </p:spPr>
        <p:txBody>
          <a:bodyPr wrap="square" rtlCol="0">
            <a:spAutoFit/>
          </a:bodyPr>
          <a:lstStyle/>
          <a:p>
            <a:r>
              <a:rPr lang="es-MX" sz="1400" b="1" dirty="0">
                <a:solidFill>
                  <a:schemeClr val="bg1"/>
                </a:solidFill>
              </a:rPr>
              <a:t>Facultad de Contabilidad y Administración- 10, 11 y 12 de noviembre 2021</a:t>
            </a:r>
          </a:p>
        </p:txBody>
      </p:sp>
      <p:pic>
        <p:nvPicPr>
          <p:cNvPr id="16" name="Imagen 15">
            <a:extLst>
              <a:ext uri="{FF2B5EF4-FFF2-40B4-BE49-F238E27FC236}">
                <a16:creationId xmlns:a16="http://schemas.microsoft.com/office/drawing/2014/main" id="{11BEF54A-4995-364D-8BF8-9798289F8DBB}"/>
              </a:ext>
            </a:extLst>
          </p:cNvPr>
          <p:cNvPicPr>
            <a:picLocks noChangeAspect="1"/>
          </p:cNvPicPr>
          <p:nvPr/>
        </p:nvPicPr>
        <p:blipFill>
          <a:blip r:embed="rId3"/>
          <a:stretch>
            <a:fillRect/>
          </a:stretch>
        </p:blipFill>
        <p:spPr>
          <a:xfrm>
            <a:off x="1575008" y="101238"/>
            <a:ext cx="624078" cy="824051"/>
          </a:xfrm>
          <a:prstGeom prst="rect">
            <a:avLst/>
          </a:prstGeom>
        </p:spPr>
      </p:pic>
      <p:sp>
        <p:nvSpPr>
          <p:cNvPr id="19" name="CuadroTexto 18">
            <a:extLst>
              <a:ext uri="{FF2B5EF4-FFF2-40B4-BE49-F238E27FC236}">
                <a16:creationId xmlns:a16="http://schemas.microsoft.com/office/drawing/2014/main" id="{230CEDB1-B1F3-4EE7-A782-344C68476541}"/>
              </a:ext>
            </a:extLst>
          </p:cNvPr>
          <p:cNvSpPr txBox="1"/>
          <p:nvPr/>
        </p:nvSpPr>
        <p:spPr>
          <a:xfrm>
            <a:off x="4203700" y="3237"/>
            <a:ext cx="6324600" cy="707886"/>
          </a:xfrm>
          <a:prstGeom prst="rect">
            <a:avLst/>
          </a:prstGeom>
          <a:noFill/>
        </p:spPr>
        <p:txBody>
          <a:bodyPr wrap="square" rtlCol="0">
            <a:spAutoFit/>
          </a:bodyPr>
          <a:lstStyle/>
          <a:p>
            <a:pPr algn="r"/>
            <a:r>
              <a:rPr lang="es-MX" sz="2000" b="1" i="1" dirty="0">
                <a:solidFill>
                  <a:srgbClr val="C00000"/>
                </a:solidFill>
              </a:rPr>
              <a:t>Propuesta de Auditoria Tecnológica Biomédica en Hospitales Públicos del Estado de Querétaro</a:t>
            </a:r>
          </a:p>
        </p:txBody>
      </p:sp>
      <p:sp>
        <p:nvSpPr>
          <p:cNvPr id="20" name="Rectángulo 19">
            <a:extLst>
              <a:ext uri="{FF2B5EF4-FFF2-40B4-BE49-F238E27FC236}">
                <a16:creationId xmlns:a16="http://schemas.microsoft.com/office/drawing/2014/main" id="{983B8A58-9412-4C56-8F9D-7B3402F3B714}"/>
              </a:ext>
            </a:extLst>
          </p:cNvPr>
          <p:cNvSpPr/>
          <p:nvPr/>
        </p:nvSpPr>
        <p:spPr>
          <a:xfrm>
            <a:off x="0" y="6490270"/>
            <a:ext cx="12192000" cy="367730"/>
          </a:xfrm>
          <a:prstGeom prst="rect">
            <a:avLst/>
          </a:prstGeom>
          <a:solidFill>
            <a:srgbClr val="742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dirty="0"/>
              <a:t>Aldo Aarón González Ramírez – Maestría en Gestión de la Tecnología – Cuatrimestre 3</a:t>
            </a:r>
          </a:p>
        </p:txBody>
      </p:sp>
      <p:pic>
        <p:nvPicPr>
          <p:cNvPr id="14" name="Imagen 13">
            <a:extLst>
              <a:ext uri="{FF2B5EF4-FFF2-40B4-BE49-F238E27FC236}">
                <a16:creationId xmlns:a16="http://schemas.microsoft.com/office/drawing/2014/main" id="{D0D6DB3D-A449-D946-B4F0-940B2A717BA9}"/>
              </a:ext>
            </a:extLst>
          </p:cNvPr>
          <p:cNvPicPr>
            <a:picLocks noChangeAspect="1"/>
          </p:cNvPicPr>
          <p:nvPr/>
        </p:nvPicPr>
        <p:blipFill>
          <a:blip r:embed="rId4"/>
          <a:stretch>
            <a:fillRect/>
          </a:stretch>
        </p:blipFill>
        <p:spPr>
          <a:xfrm>
            <a:off x="10966014" y="5817941"/>
            <a:ext cx="1329264" cy="1026026"/>
          </a:xfrm>
          <a:prstGeom prst="rect">
            <a:avLst/>
          </a:prstGeom>
        </p:spPr>
      </p:pic>
      <p:pic>
        <p:nvPicPr>
          <p:cNvPr id="7" name="Imagen 6">
            <a:extLst>
              <a:ext uri="{FF2B5EF4-FFF2-40B4-BE49-F238E27FC236}">
                <a16:creationId xmlns:a16="http://schemas.microsoft.com/office/drawing/2014/main" id="{F53955EC-FB80-4908-8019-6A5451AFD4B0}"/>
              </a:ext>
            </a:extLst>
          </p:cNvPr>
          <p:cNvPicPr>
            <a:picLocks noChangeAspect="1"/>
          </p:cNvPicPr>
          <p:nvPr/>
        </p:nvPicPr>
        <p:blipFill>
          <a:blip r:embed="rId5"/>
          <a:stretch>
            <a:fillRect/>
          </a:stretch>
        </p:blipFill>
        <p:spPr>
          <a:xfrm>
            <a:off x="154745" y="2195623"/>
            <a:ext cx="5860652" cy="4272605"/>
          </a:xfrm>
          <a:prstGeom prst="rect">
            <a:avLst/>
          </a:prstGeom>
        </p:spPr>
      </p:pic>
      <p:pic>
        <p:nvPicPr>
          <p:cNvPr id="21" name="Imagen 20">
            <a:extLst>
              <a:ext uri="{FF2B5EF4-FFF2-40B4-BE49-F238E27FC236}">
                <a16:creationId xmlns:a16="http://schemas.microsoft.com/office/drawing/2014/main" id="{32C73326-D32D-40A7-BA9D-313AC9BF7ABB}"/>
              </a:ext>
            </a:extLst>
          </p:cNvPr>
          <p:cNvPicPr>
            <a:picLocks noChangeAspect="1"/>
          </p:cNvPicPr>
          <p:nvPr/>
        </p:nvPicPr>
        <p:blipFill>
          <a:blip r:embed="rId6"/>
          <a:stretch>
            <a:fillRect/>
          </a:stretch>
        </p:blipFill>
        <p:spPr>
          <a:xfrm>
            <a:off x="6176605" y="2192106"/>
            <a:ext cx="5973009" cy="3572374"/>
          </a:xfrm>
          <a:prstGeom prst="rect">
            <a:avLst/>
          </a:prstGeom>
        </p:spPr>
      </p:pic>
    </p:spTree>
    <p:extLst>
      <p:ext uri="{BB962C8B-B14F-4D97-AF65-F5344CB8AC3E}">
        <p14:creationId xmlns:p14="http://schemas.microsoft.com/office/powerpoint/2010/main" val="3154670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1318</Words>
  <Application>Microsoft Office PowerPoint</Application>
  <PresentationFormat>Panorámica</PresentationFormat>
  <Paragraphs>111</Paragraphs>
  <Slides>12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12</vt:i4>
      </vt:variant>
    </vt:vector>
  </HeadingPairs>
  <TitlesOfParts>
    <vt:vector size="16"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Carlos Alejandro</cp:lastModifiedBy>
  <cp:revision>35</cp:revision>
  <dcterms:created xsi:type="dcterms:W3CDTF">2020-09-22T18:49:23Z</dcterms:created>
  <dcterms:modified xsi:type="dcterms:W3CDTF">2021-11-04T20:49:53Z</dcterms:modified>
</cp:coreProperties>
</file>