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ria Rubio" initials="R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5" autoAdjust="0"/>
    <p:restoredTop sz="94660"/>
  </p:normalViewPr>
  <p:slideViewPr>
    <p:cSldViewPr snapToGrid="0">
      <p:cViewPr>
        <p:scale>
          <a:sx n="30" d="100"/>
          <a:sy n="30" d="100"/>
        </p:scale>
        <p:origin x="696" y="24"/>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03/11/2021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dirty="0"/>
          </a:p>
        </p:txBody>
      </p:sp>
    </p:spTree>
    <p:extLst>
      <p:ext uri="{BB962C8B-B14F-4D97-AF65-F5344CB8AC3E}">
        <p14:creationId xmlns:p14="http://schemas.microsoft.com/office/powerpoint/2010/main" val="212604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03/11/2021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dirty="0"/>
          </a:p>
        </p:txBody>
      </p:sp>
    </p:spTree>
    <p:extLst>
      <p:ext uri="{BB962C8B-B14F-4D97-AF65-F5344CB8AC3E}">
        <p14:creationId xmlns:p14="http://schemas.microsoft.com/office/powerpoint/2010/main" val="102589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03/11/2021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dirty="0"/>
          </a:p>
        </p:txBody>
      </p:sp>
    </p:spTree>
    <p:extLst>
      <p:ext uri="{BB962C8B-B14F-4D97-AF65-F5344CB8AC3E}">
        <p14:creationId xmlns:p14="http://schemas.microsoft.com/office/powerpoint/2010/main" val="7859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03/11/2021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dirty="0"/>
          </a:p>
        </p:txBody>
      </p:sp>
    </p:spTree>
    <p:extLst>
      <p:ext uri="{BB962C8B-B14F-4D97-AF65-F5344CB8AC3E}">
        <p14:creationId xmlns:p14="http://schemas.microsoft.com/office/powerpoint/2010/main" val="167101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3608A67-9639-4DF5-9A5A-57CED4D8CA55}" type="datetimeFigureOut">
              <a:rPr lang="es-MX" smtClean="0"/>
              <a:t>03/11/2021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dirty="0"/>
          </a:p>
        </p:txBody>
      </p:sp>
    </p:spTree>
    <p:extLst>
      <p:ext uri="{BB962C8B-B14F-4D97-AF65-F5344CB8AC3E}">
        <p14:creationId xmlns:p14="http://schemas.microsoft.com/office/powerpoint/2010/main" val="424478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608A67-9639-4DF5-9A5A-57CED4D8CA55}" type="datetimeFigureOut">
              <a:rPr lang="es-MX" smtClean="0"/>
              <a:t>03/11/2021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dirty="0"/>
          </a:p>
        </p:txBody>
      </p:sp>
    </p:spTree>
    <p:extLst>
      <p:ext uri="{BB962C8B-B14F-4D97-AF65-F5344CB8AC3E}">
        <p14:creationId xmlns:p14="http://schemas.microsoft.com/office/powerpoint/2010/main" val="120620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608A67-9639-4DF5-9A5A-57CED4D8CA55}" type="datetimeFigureOut">
              <a:rPr lang="es-MX" smtClean="0"/>
              <a:t>03/11/2021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18837134-62E2-4D96-BBB7-79D07E0A3735}" type="slidenum">
              <a:rPr lang="es-MX" smtClean="0"/>
              <a:t>‹Nº›</a:t>
            </a:fld>
            <a:endParaRPr lang="es-MX" dirty="0"/>
          </a:p>
        </p:txBody>
      </p:sp>
    </p:spTree>
    <p:extLst>
      <p:ext uri="{BB962C8B-B14F-4D97-AF65-F5344CB8AC3E}">
        <p14:creationId xmlns:p14="http://schemas.microsoft.com/office/powerpoint/2010/main" val="72077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608A67-9639-4DF5-9A5A-57CED4D8CA55}" type="datetimeFigureOut">
              <a:rPr lang="es-MX" smtClean="0"/>
              <a:t>03/11/2021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18837134-62E2-4D96-BBB7-79D07E0A3735}" type="slidenum">
              <a:rPr lang="es-MX" smtClean="0"/>
              <a:t>‹Nº›</a:t>
            </a:fld>
            <a:endParaRPr lang="es-MX" dirty="0"/>
          </a:p>
        </p:txBody>
      </p:sp>
    </p:spTree>
    <p:extLst>
      <p:ext uri="{BB962C8B-B14F-4D97-AF65-F5344CB8AC3E}">
        <p14:creationId xmlns:p14="http://schemas.microsoft.com/office/powerpoint/2010/main" val="379344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08A67-9639-4DF5-9A5A-57CED4D8CA55}" type="datetimeFigureOut">
              <a:rPr lang="es-MX" smtClean="0"/>
              <a:t>03/11/2021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18837134-62E2-4D96-BBB7-79D07E0A3735}" type="slidenum">
              <a:rPr lang="es-MX" smtClean="0"/>
              <a:t>‹Nº›</a:t>
            </a:fld>
            <a:endParaRPr lang="es-MX" dirty="0"/>
          </a:p>
        </p:txBody>
      </p:sp>
    </p:spTree>
    <p:extLst>
      <p:ext uri="{BB962C8B-B14F-4D97-AF65-F5344CB8AC3E}">
        <p14:creationId xmlns:p14="http://schemas.microsoft.com/office/powerpoint/2010/main" val="16991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03/11/2021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dirty="0"/>
          </a:p>
        </p:txBody>
      </p:sp>
    </p:spTree>
    <p:extLst>
      <p:ext uri="{BB962C8B-B14F-4D97-AF65-F5344CB8AC3E}">
        <p14:creationId xmlns:p14="http://schemas.microsoft.com/office/powerpoint/2010/main" val="8355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03/11/2021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dirty="0"/>
          </a:p>
        </p:txBody>
      </p:sp>
    </p:spTree>
    <p:extLst>
      <p:ext uri="{BB962C8B-B14F-4D97-AF65-F5344CB8AC3E}">
        <p14:creationId xmlns:p14="http://schemas.microsoft.com/office/powerpoint/2010/main" val="328739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3608A67-9639-4DF5-9A5A-57CED4D8CA55}" type="datetimeFigureOut">
              <a:rPr lang="es-MX" smtClean="0"/>
              <a:t>03/11/2021</a:t>
            </a:fld>
            <a:endParaRPr lang="es-MX" dirty="0"/>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8837134-62E2-4D96-BBB7-79D07E0A3735}" type="slidenum">
              <a:rPr lang="es-MX" smtClean="0"/>
              <a:t>‹Nº›</a:t>
            </a:fld>
            <a:endParaRPr lang="es-MX" dirty="0"/>
          </a:p>
        </p:txBody>
      </p:sp>
    </p:spTree>
    <p:extLst>
      <p:ext uri="{BB962C8B-B14F-4D97-AF65-F5344CB8AC3E}">
        <p14:creationId xmlns:p14="http://schemas.microsoft.com/office/powerpoint/2010/main" val="45688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mailto:congreso@gestioncompetitiva.org" TargetMode="External"/><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emf"/><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a:blip r:embed="rId2"/>
          <a:stretch>
            <a:fillRect/>
          </a:stretch>
        </p:blipFill>
        <p:spPr>
          <a:xfrm>
            <a:off x="-2561" y="6165978"/>
            <a:ext cx="32455003" cy="3721412"/>
          </a:xfrm>
          <a:prstGeom prst="rect">
            <a:avLst/>
          </a:prstGeom>
        </p:spPr>
      </p:pic>
      <p:pic>
        <p:nvPicPr>
          <p:cNvPr id="38" name="Imagen 37" descr="IQ_ Template Poster.jpg"/>
          <p:cNvPicPr>
            <a:picLocks noChangeAspect="1"/>
          </p:cNvPicPr>
          <p:nvPr/>
        </p:nvPicPr>
        <p:blipFill rotWithShape="1">
          <a:blip r:embed="rId3">
            <a:extLst>
              <a:ext uri="{28A0092B-C50C-407E-A947-70E740481C1C}">
                <a14:useLocalDpi xmlns:a14="http://schemas.microsoft.com/office/drawing/2010/main" val="0"/>
              </a:ext>
            </a:extLst>
          </a:blip>
          <a:srcRect t="31574"/>
          <a:stretch/>
        </p:blipFill>
        <p:spPr>
          <a:xfrm>
            <a:off x="-12046" y="13643001"/>
            <a:ext cx="32394144" cy="29557637"/>
          </a:xfrm>
          <a:prstGeom prst="rect">
            <a:avLst/>
          </a:prstGeom>
        </p:spPr>
      </p:pic>
      <p:sp>
        <p:nvSpPr>
          <p:cNvPr id="11" name="Rectángulo 10"/>
          <p:cNvSpPr/>
          <p:nvPr/>
        </p:nvSpPr>
        <p:spPr>
          <a:xfrm>
            <a:off x="816502" y="10083332"/>
            <a:ext cx="30754941" cy="5043195"/>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CuadroTexto 11">
            <a:extLst>
              <a:ext uri="{FF2B5EF4-FFF2-40B4-BE49-F238E27FC236}">
                <a16:creationId xmlns:a16="http://schemas.microsoft.com/office/drawing/2014/main" xmlns="" id="{BD2D99FB-FF1D-48D5-B7A9-109604858EB1}"/>
              </a:ext>
            </a:extLst>
          </p:cNvPr>
          <p:cNvSpPr txBox="1"/>
          <p:nvPr/>
        </p:nvSpPr>
        <p:spPr>
          <a:xfrm>
            <a:off x="813634" y="10083332"/>
            <a:ext cx="30392051" cy="5078313"/>
          </a:xfrm>
          <a:prstGeom prst="rect">
            <a:avLst/>
          </a:prstGeom>
          <a:noFill/>
        </p:spPr>
        <p:txBody>
          <a:bodyPr wrap="square" rtlCol="0">
            <a:spAutoFit/>
          </a:bodyPr>
          <a:lstStyle/>
          <a:p>
            <a:r>
              <a:rPr lang="es-MX" sz="4800" b="1" dirty="0">
                <a:latin typeface="Helvetica" panose="020B0604020202020204" pitchFamily="34" charset="0"/>
                <a:cs typeface="Helvetica" panose="020B0604020202020204" pitchFamily="34" charset="0"/>
              </a:rPr>
              <a:t>Resumen:</a:t>
            </a:r>
          </a:p>
          <a:p>
            <a:r>
              <a:rPr lang="es-MX" sz="4800" dirty="0">
                <a:latin typeface="Myriad Pro" panose="020B0503030403020204" pitchFamily="34" charset="0"/>
                <a:cs typeface="Arial" panose="020B0604020202020204" pitchFamily="34" charset="0"/>
              </a:rPr>
              <a:t>Este documento presenta la propuesta de estrategias referentes a la gestión comercial, la gestión de la mercadotecnia, y los modelos de negocios; que tienen como objetivo ayudar a un caso específico de la industria del mueble, que fue afectado en ingresos debido a la pandemia por COVID-19; a incrementar sus ventas y ganar visibilidad en el mundo digital. Las estrategias han sido concebidas como resultado del análisis de caso, y se espera que al ser implementadas generen resultados favorables para la mueblería. </a:t>
            </a:r>
          </a:p>
          <a:p>
            <a:r>
              <a:rPr lang="es-MX" sz="4400" dirty="0">
                <a:latin typeface="Myriad Pro" panose="020B0503030403020204" pitchFamily="34" charset="0"/>
                <a:cs typeface="Arial" panose="020B0604020202020204" pitchFamily="34" charset="0"/>
              </a:rPr>
              <a:t> </a:t>
            </a:r>
            <a:endParaRPr lang="es-MX" sz="4400" b="1" dirty="0">
              <a:latin typeface="Helvetica" panose="020B0604020202020204" pitchFamily="34" charset="0"/>
              <a:cs typeface="Helvetica" panose="020B0604020202020204" pitchFamily="34" charset="0"/>
            </a:endParaRPr>
          </a:p>
          <a:p>
            <a:r>
              <a:rPr lang="es-MX" sz="4000" b="1" dirty="0">
                <a:latin typeface="Helvetica" panose="020B0604020202020204" pitchFamily="34" charset="0"/>
                <a:cs typeface="Helvetica" panose="020B0604020202020204" pitchFamily="34" charset="0"/>
              </a:rPr>
              <a:t>Palabras clave: </a:t>
            </a:r>
            <a:r>
              <a:rPr lang="es-MX" sz="4000" dirty="0">
                <a:latin typeface="Helvetica" panose="020B0604020202020204" pitchFamily="34" charset="0"/>
                <a:cs typeface="Helvetica" panose="020B0604020202020204" pitchFamily="34" charset="0"/>
              </a:rPr>
              <a:t>Gestión comercial, Gestión de la mercadotecnia, Modelo de negocios, Industria del mueble, Colombia. </a:t>
            </a:r>
          </a:p>
        </p:txBody>
      </p:sp>
      <p:sp>
        <p:nvSpPr>
          <p:cNvPr id="13" name="Rectángulo 12"/>
          <p:cNvSpPr/>
          <p:nvPr/>
        </p:nvSpPr>
        <p:spPr>
          <a:xfrm>
            <a:off x="544333" y="15322469"/>
            <a:ext cx="15422832" cy="11756577"/>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4" name="Rectángulo 13"/>
          <p:cNvSpPr/>
          <p:nvPr/>
        </p:nvSpPr>
        <p:spPr>
          <a:xfrm>
            <a:off x="16522841" y="15322469"/>
            <a:ext cx="15422832" cy="15246801"/>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5" name="CuadroTexto 14">
            <a:extLst>
              <a:ext uri="{FF2B5EF4-FFF2-40B4-BE49-F238E27FC236}">
                <a16:creationId xmlns:a16="http://schemas.microsoft.com/office/drawing/2014/main" xmlns="" id="{A20CF7E8-C044-4BC5-9C6B-CEFB6DC6D2BD}"/>
              </a:ext>
            </a:extLst>
          </p:cNvPr>
          <p:cNvSpPr txBox="1"/>
          <p:nvPr/>
        </p:nvSpPr>
        <p:spPr>
          <a:xfrm>
            <a:off x="775914" y="15644876"/>
            <a:ext cx="15135775" cy="9992479"/>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 Introducción </a:t>
            </a:r>
          </a:p>
          <a:p>
            <a:pPr algn="just">
              <a:lnSpc>
                <a:spcPts val="5000"/>
              </a:lnSpc>
            </a:pPr>
            <a:r>
              <a:rPr lang="es-MX" sz="4800" dirty="0">
                <a:latin typeface="Myriad Pro" panose="020B0503030403020204" pitchFamily="34" charset="0"/>
              </a:rPr>
              <a:t>A raíz de las medidas sanitarias impuestas alrededor del mundo debido a la pandemia por COVID-19, se generaron cambios en las prioridades y hábitos de los consumidores. Por ejemplo, durante 2020 en Colombia, la industria en conjunto cayó un 7.7% (CEPAL, 2020) y el comercio electrónico alcanzó un crecimiento del 51% (CCCE, 2020), que sigue en aumento.</a:t>
            </a:r>
          </a:p>
          <a:p>
            <a:pPr algn="just">
              <a:lnSpc>
                <a:spcPts val="5000"/>
              </a:lnSpc>
            </a:pPr>
            <a:r>
              <a:rPr lang="es-MX" sz="4800" dirty="0">
                <a:latin typeface="Myriad Pro" panose="020B0503030403020204" pitchFamily="34" charset="0"/>
              </a:rPr>
              <a:t>Aquí se aborda el caso de  Muebles Bergere, negocio familiar colombiano de fabricación y reparación de muebles de madera de Cedro, caracterizado por la facilidad de personalización y calidad de sus productos, así como el buen servicio; que debido a la pandemia por COVID-19 ha visto afectadas sus ventas (Uribe, et al., 2021). Planteando para ellos, una propuesta que tiene como objetivo el incrementar la cantidad de clientes potenciales que pudieran acudir a Muebles Bergere a efectuar la compra de muebles nuevos, utilizando un multienfoque comprendido por la gestión comercial, la gestión de la mercadotecnia y el modelo de negocios.</a:t>
            </a:r>
          </a:p>
        </p:txBody>
      </p:sp>
      <p:sp>
        <p:nvSpPr>
          <p:cNvPr id="17" name="Rectángulo 16"/>
          <p:cNvSpPr/>
          <p:nvPr/>
        </p:nvSpPr>
        <p:spPr>
          <a:xfrm>
            <a:off x="606010" y="27366687"/>
            <a:ext cx="15422832" cy="11246754"/>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8" name="Rectángulo 17"/>
          <p:cNvSpPr/>
          <p:nvPr/>
        </p:nvSpPr>
        <p:spPr>
          <a:xfrm>
            <a:off x="16522841" y="30841400"/>
            <a:ext cx="15422832" cy="774302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9" name="CuadroTexto 18">
            <a:extLst>
              <a:ext uri="{FF2B5EF4-FFF2-40B4-BE49-F238E27FC236}">
                <a16:creationId xmlns:a16="http://schemas.microsoft.com/office/drawing/2014/main" xmlns="" id="{62BEC5EA-8352-44C6-BB4B-6FA614DB4BDC}"/>
              </a:ext>
            </a:extLst>
          </p:cNvPr>
          <p:cNvSpPr txBox="1"/>
          <p:nvPr/>
        </p:nvSpPr>
        <p:spPr>
          <a:xfrm>
            <a:off x="775914" y="27509905"/>
            <a:ext cx="15135774" cy="11274881"/>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 Metodología </a:t>
            </a:r>
          </a:p>
          <a:p>
            <a:pPr algn="just">
              <a:lnSpc>
                <a:spcPts val="5000"/>
              </a:lnSpc>
            </a:pPr>
            <a:r>
              <a:rPr lang="es-MX" sz="4800" dirty="0">
                <a:latin typeface="Myriad Pro" panose="020B0503030403020204" pitchFamily="34" charset="0"/>
              </a:rPr>
              <a:t>Este es un estudio de caso de tipo intrínseco y centrado en la resolución de un problema (Ramírez, et al., 2019), derivado del cual se generaron posibles propuestas a implementar en el contexto de gestión comercial, gestión de la mercadotecnia, y modelos de negocios; aplicables a Muebles Bergere.</a:t>
            </a:r>
          </a:p>
          <a:p>
            <a:pPr algn="just">
              <a:lnSpc>
                <a:spcPts val="5000"/>
              </a:lnSpc>
            </a:pPr>
            <a:r>
              <a:rPr lang="es-MX" sz="4800" dirty="0">
                <a:latin typeface="Myriad Pro" panose="020B0503030403020204" pitchFamily="34" charset="0"/>
              </a:rPr>
              <a:t>La hipótesis para este estudio de caso se describe como</a:t>
            </a:r>
            <a:r>
              <a:rPr lang="es-MX" sz="4800" dirty="0" smtClean="0">
                <a:latin typeface="Myriad Pro" panose="020B0503030403020204" pitchFamily="34" charset="0"/>
              </a:rPr>
              <a:t>: las estrategias de gestión  comercial y de la mercadotecnia ayudan a incrementar </a:t>
            </a:r>
            <a:r>
              <a:rPr lang="es-MX" sz="4800" dirty="0">
                <a:latin typeface="Myriad Pro" panose="020B0503030403020204" pitchFamily="34" charset="0"/>
              </a:rPr>
              <a:t>las ventas y crecimiento económico de muebles </a:t>
            </a:r>
            <a:r>
              <a:rPr lang="es-MX" sz="4800" dirty="0" err="1">
                <a:latin typeface="Myriad Pro" panose="020B0503030403020204" pitchFamily="34" charset="0"/>
              </a:rPr>
              <a:t>Berege</a:t>
            </a:r>
            <a:r>
              <a:rPr lang="es-MX" sz="4800" dirty="0">
                <a:latin typeface="Myriad Pro" panose="020B0503030403020204" pitchFamily="34" charset="0"/>
              </a:rPr>
              <a:t>.</a:t>
            </a:r>
          </a:p>
          <a:p>
            <a:pPr algn="just">
              <a:lnSpc>
                <a:spcPts val="5000"/>
              </a:lnSpc>
            </a:pPr>
            <a:r>
              <a:rPr lang="es-MX" sz="4800" dirty="0">
                <a:latin typeface="Myriad Pro" panose="020B0503030403020204" pitchFamily="34" charset="0"/>
              </a:rPr>
              <a:t>Mientras que, la pregunta de investigación planteada es: </a:t>
            </a:r>
            <a:r>
              <a:rPr lang="es-MX" sz="4800" dirty="0" smtClean="0">
                <a:latin typeface="Myriad Pro" panose="020B0503030403020204" pitchFamily="34" charset="0"/>
              </a:rPr>
              <a:t>¿qué </a:t>
            </a:r>
            <a:r>
              <a:rPr lang="es-MX" sz="4800" dirty="0">
                <a:latin typeface="Myriad Pro" panose="020B0503030403020204" pitchFamily="34" charset="0"/>
              </a:rPr>
              <a:t>puntos clave pueden utilizarse, tomando como base la gestión comercial y de mercadotecnia, para incrementar los clientes potenciales</a:t>
            </a:r>
            <a:r>
              <a:rPr lang="es-MX" sz="4800" dirty="0" smtClean="0">
                <a:latin typeface="Myriad Pro" panose="020B0503030403020204" pitchFamily="34" charset="0"/>
              </a:rPr>
              <a:t>?</a:t>
            </a:r>
          </a:p>
          <a:p>
            <a:pPr algn="just">
              <a:lnSpc>
                <a:spcPts val="5000"/>
              </a:lnSpc>
            </a:pPr>
            <a:r>
              <a:rPr lang="es-MX" sz="4800" dirty="0">
                <a:latin typeface="Myriad Pro" panose="020B0503030403020204" pitchFamily="34" charset="0"/>
              </a:rPr>
              <a:t>Por otra parte, las variables tomadas en consideración para el planteamiento de la propuesta </a:t>
            </a:r>
            <a:r>
              <a:rPr lang="es-MX" sz="4800" dirty="0" err="1">
                <a:latin typeface="Myriad Pro" panose="020B0503030403020204" pitchFamily="34" charset="0"/>
              </a:rPr>
              <a:t>multienfoque</a:t>
            </a:r>
            <a:r>
              <a:rPr lang="es-MX" sz="4800" dirty="0">
                <a:latin typeface="Myriad Pro" panose="020B0503030403020204" pitchFamily="34" charset="0"/>
              </a:rPr>
              <a:t> se definen como</a:t>
            </a:r>
            <a:r>
              <a:rPr lang="es-MX" sz="4800" dirty="0" smtClean="0">
                <a:latin typeface="Myriad Pro" panose="020B0503030403020204" pitchFamily="34" charset="0"/>
              </a:rPr>
              <a:t>:</a:t>
            </a:r>
          </a:p>
          <a:p>
            <a:pPr algn="just">
              <a:lnSpc>
                <a:spcPts val="5000"/>
              </a:lnSpc>
            </a:pPr>
            <a:r>
              <a:rPr lang="es-MX" sz="4800" dirty="0">
                <a:latin typeface="Myriad Pro" panose="020B0503030403020204" pitchFamily="34" charset="0"/>
              </a:rPr>
              <a:t>Variable independiente: </a:t>
            </a:r>
            <a:r>
              <a:rPr lang="es-MX" sz="4800" dirty="0" smtClean="0">
                <a:latin typeface="Myriad Pro" panose="020B0503030403020204" pitchFamily="34" charset="0"/>
              </a:rPr>
              <a:t>estrategias de gestión </a:t>
            </a:r>
            <a:r>
              <a:rPr lang="es-MX" sz="4800" dirty="0" smtClean="0">
                <a:latin typeface="Myriad Pro" panose="020B0503030403020204" pitchFamily="34" charset="0"/>
              </a:rPr>
              <a:t>comercial y de mercadotecnia.</a:t>
            </a:r>
            <a:endParaRPr lang="es-MX" sz="4800" dirty="0">
              <a:latin typeface="Myriad Pro" panose="020B0503030403020204" pitchFamily="34" charset="0"/>
            </a:endParaRPr>
          </a:p>
          <a:p>
            <a:pPr algn="just">
              <a:lnSpc>
                <a:spcPts val="5000"/>
              </a:lnSpc>
            </a:pPr>
            <a:r>
              <a:rPr lang="es-MX" sz="4800" dirty="0">
                <a:latin typeface="Myriad Pro" panose="020B0503030403020204" pitchFamily="34" charset="0"/>
              </a:rPr>
              <a:t>Variable dependiente: </a:t>
            </a:r>
            <a:r>
              <a:rPr lang="es-MX" sz="4800" dirty="0" smtClean="0">
                <a:latin typeface="Myriad Pro" panose="020B0503030403020204" pitchFamily="34" charset="0"/>
              </a:rPr>
              <a:t>crecimiento de clientes potenciales y ventas </a:t>
            </a:r>
            <a:r>
              <a:rPr lang="es-MX" sz="4800" dirty="0">
                <a:latin typeface="Myriad Pro" panose="020B0503030403020204" pitchFamily="34" charset="0"/>
              </a:rPr>
              <a:t>de muebles </a:t>
            </a:r>
            <a:r>
              <a:rPr lang="es-MX" sz="4800" dirty="0" err="1" smtClean="0">
                <a:latin typeface="Myriad Pro" panose="020B0503030403020204" pitchFamily="34" charset="0"/>
              </a:rPr>
              <a:t>Berege</a:t>
            </a:r>
            <a:r>
              <a:rPr lang="es-MX" sz="4800" dirty="0" smtClean="0">
                <a:latin typeface="Myriad Pro" panose="020B0503030403020204" pitchFamily="34" charset="0"/>
              </a:rPr>
              <a:t>.</a:t>
            </a:r>
            <a:endParaRPr lang="es-MX" sz="4800" dirty="0">
              <a:latin typeface="Myriad Pro" panose="020B0503030403020204" pitchFamily="34" charset="0"/>
            </a:endParaRPr>
          </a:p>
          <a:p>
            <a:pPr algn="just">
              <a:lnSpc>
                <a:spcPts val="5000"/>
              </a:lnSpc>
            </a:pPr>
            <a:endParaRPr lang="es-MX" sz="3600" dirty="0">
              <a:latin typeface="Myriad Pro" panose="020B0503030403020204" pitchFamily="34" charset="0"/>
            </a:endParaRPr>
          </a:p>
        </p:txBody>
      </p:sp>
      <p:sp>
        <p:nvSpPr>
          <p:cNvPr id="20" name="CuadroTexto 19">
            <a:extLst>
              <a:ext uri="{FF2B5EF4-FFF2-40B4-BE49-F238E27FC236}">
                <a16:creationId xmlns:a16="http://schemas.microsoft.com/office/drawing/2014/main" xmlns="" id="{032D2D62-815E-4668-ABA8-B512204A73B2}"/>
              </a:ext>
            </a:extLst>
          </p:cNvPr>
          <p:cNvSpPr txBox="1"/>
          <p:nvPr/>
        </p:nvSpPr>
        <p:spPr>
          <a:xfrm>
            <a:off x="16674771" y="15532761"/>
            <a:ext cx="15180184" cy="15122088"/>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Resultados  </a:t>
            </a:r>
          </a:p>
          <a:p>
            <a:pPr algn="just">
              <a:lnSpc>
                <a:spcPts val="5000"/>
              </a:lnSpc>
            </a:pPr>
            <a:r>
              <a:rPr lang="es-MX" sz="4400" dirty="0">
                <a:latin typeface="Myriad Pro" panose="020B0503030403020204" pitchFamily="34" charset="0"/>
                <a:cs typeface="Arial" panose="020B0604020202020204" pitchFamily="34" charset="0"/>
              </a:rPr>
              <a:t>En la tabla 1 se describe brevemente las propuestas aplicables a Muebles Bergere.</a:t>
            </a: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r>
              <a:rPr lang="es-MX" sz="4400" dirty="0">
                <a:latin typeface="Myriad Pro" panose="020B0503030403020204" pitchFamily="34" charset="0"/>
                <a:cs typeface="Arial" panose="020B0604020202020204" pitchFamily="34" charset="0"/>
              </a:rPr>
              <a:t>Tabla 1. Estrategias de Gestión Comercial, Gestión de la Mercadotecnia y Modelo de Negocios.</a:t>
            </a: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a:latin typeface="Myriad Pro" panose="020B0503030403020204" pitchFamily="34" charset="0"/>
              <a:cs typeface="Arial" panose="020B0604020202020204" pitchFamily="34" charset="0"/>
            </a:endParaRPr>
          </a:p>
          <a:p>
            <a:pPr algn="just">
              <a:lnSpc>
                <a:spcPts val="5000"/>
              </a:lnSpc>
            </a:pPr>
            <a:endParaRPr lang="es-MX" sz="4400" dirty="0" smtClean="0">
              <a:latin typeface="Myriad Pro" panose="020B0503030403020204" pitchFamily="34" charset="0"/>
              <a:cs typeface="Arial" panose="020B0604020202020204" pitchFamily="34" charset="0"/>
            </a:endParaRPr>
          </a:p>
          <a:p>
            <a:pPr algn="just">
              <a:lnSpc>
                <a:spcPts val="5000"/>
              </a:lnSpc>
            </a:pPr>
            <a:r>
              <a:rPr lang="es-MX" sz="4400" dirty="0" smtClean="0">
                <a:latin typeface="Myriad Pro" panose="020B0503030403020204" pitchFamily="34" charset="0"/>
                <a:cs typeface="Arial" panose="020B0604020202020204" pitchFamily="34" charset="0"/>
              </a:rPr>
              <a:t>Fuente</a:t>
            </a:r>
            <a:r>
              <a:rPr lang="es-MX" sz="4400" dirty="0">
                <a:latin typeface="Myriad Pro" panose="020B0503030403020204" pitchFamily="34" charset="0"/>
                <a:cs typeface="Arial" panose="020B0604020202020204" pitchFamily="34" charset="0"/>
              </a:rPr>
              <a:t>. Elaboración propia con base en Sanagustin (2016), Ávila (2016), Giraldo (2017) y Geifman (2019).</a:t>
            </a:r>
          </a:p>
        </p:txBody>
      </p:sp>
      <p:sp>
        <p:nvSpPr>
          <p:cNvPr id="21" name="CuadroTexto 20">
            <a:extLst>
              <a:ext uri="{FF2B5EF4-FFF2-40B4-BE49-F238E27FC236}">
                <a16:creationId xmlns:a16="http://schemas.microsoft.com/office/drawing/2014/main" xmlns="" id="{8BE5D79F-65D3-4B36-BD72-CE77DFD40152}"/>
              </a:ext>
            </a:extLst>
          </p:cNvPr>
          <p:cNvSpPr txBox="1"/>
          <p:nvPr/>
        </p:nvSpPr>
        <p:spPr>
          <a:xfrm>
            <a:off x="16616809" y="30921188"/>
            <a:ext cx="15238145" cy="6786473"/>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Conclusiones </a:t>
            </a:r>
          </a:p>
          <a:p>
            <a:pPr algn="just">
              <a:lnSpc>
                <a:spcPts val="5000"/>
              </a:lnSpc>
            </a:pPr>
            <a:r>
              <a:rPr lang="es-MX" sz="4800" dirty="0">
                <a:latin typeface="Myriad Pro" panose="020B0503030403020204" pitchFamily="34" charset="0"/>
                <a:cs typeface="Arial" panose="020B0604020202020204" pitchFamily="34" charset="0"/>
              </a:rPr>
              <a:t>Dado que en la actualidad los consumidores optan cada vez por realizar sus compras en línea, se debe tener en mente realizar estudios de factibilidad para la implementación de una tienda en línea, que contenga un módulo que permita a los clientes elegir de entre una variedad de materiales e ir generando tanto el diseño de su producto como su cotización en tiempo real; permitiendo así explotar aún más la ventaja competitiva que posee el negocio, la personalización de los productos. Así como desarrollar los canales digitales para publicidad y acercamiento con los clientes.</a:t>
            </a:r>
          </a:p>
          <a:p>
            <a:pPr marL="228600" indent="-742950" algn="just">
              <a:lnSpc>
                <a:spcPts val="5000"/>
              </a:lnSpc>
              <a:buFont typeface="+mj-lt"/>
              <a:buAutoNum type="alphaLcPeriod"/>
            </a:pPr>
            <a:endParaRPr lang="es-ES_tradnl" sz="5400" b="1" dirty="0">
              <a:latin typeface="Myriad Pro" panose="020B0503030403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xmlns="" id="{9A1CB178-7AE2-4AC4-B15F-1DEB8B68F5DC}"/>
              </a:ext>
            </a:extLst>
          </p:cNvPr>
          <p:cNvSpPr txBox="1"/>
          <p:nvPr/>
        </p:nvSpPr>
        <p:spPr>
          <a:xfrm>
            <a:off x="95410" y="40367771"/>
            <a:ext cx="16477296" cy="2739211"/>
          </a:xfrm>
          <a:prstGeom prst="rect">
            <a:avLst/>
          </a:prstGeom>
          <a:noFill/>
        </p:spPr>
        <p:txBody>
          <a:bodyPr wrap="square" rtlCol="0">
            <a:spAutoFit/>
          </a:bodyPr>
          <a:lstStyle/>
          <a:p>
            <a:r>
              <a:rPr lang="es-MX" sz="1400" b="1" dirty="0">
                <a:latin typeface="Helvetica" panose="020B0604020202020204" pitchFamily="34" charset="0"/>
                <a:cs typeface="Helvetica" panose="020B0604020202020204" pitchFamily="34" charset="0"/>
              </a:rPr>
              <a:t>Referencias</a:t>
            </a:r>
          </a:p>
          <a:p>
            <a:pPr marL="533400" indent="-533400"/>
            <a:r>
              <a:rPr lang="es-MX" sz="1400" dirty="0">
                <a:latin typeface="Helvetica" panose="020B0604020202020204" pitchFamily="34" charset="0"/>
                <a:cs typeface="Helvetica" panose="020B0604020202020204" pitchFamily="34" charset="0"/>
              </a:rPr>
              <a:t>Organización de las Naciones Unidas para la Alimentación y la Agricultura. (2020). </a:t>
            </a:r>
            <a:r>
              <a:rPr lang="es-MX" sz="1400" i="1" dirty="0">
                <a:latin typeface="Helvetica" panose="020B0604020202020204" pitchFamily="34" charset="0"/>
                <a:cs typeface="Helvetica" panose="020B0604020202020204" pitchFamily="34" charset="0"/>
              </a:rPr>
              <a:t>Caracterización de las 30 especies forestales maderables más movilizadas en Colombia provenientes del bosque natural.</a:t>
            </a:r>
          </a:p>
          <a:p>
            <a:pPr marL="533400" indent="-533400"/>
            <a:r>
              <a:rPr lang="es-MX" sz="1400" dirty="0">
                <a:latin typeface="Helvetica" panose="020B0604020202020204" pitchFamily="34" charset="0"/>
                <a:cs typeface="Helvetica" panose="020B0604020202020204" pitchFamily="34" charset="0"/>
              </a:rPr>
              <a:t>Cámara Colombiana de Comercio Electrónico. (2020). </a:t>
            </a:r>
            <a:r>
              <a:rPr lang="es-MX" sz="1400" i="1" dirty="0">
                <a:latin typeface="Helvetica" panose="020B0604020202020204" pitchFamily="34" charset="0"/>
                <a:cs typeface="Helvetica" panose="020B0604020202020204" pitchFamily="34" charset="0"/>
              </a:rPr>
              <a:t>Informe Comportamiento del Ecommerce en Colombia Durante 2020 y Perspectivas para 2021.</a:t>
            </a:r>
            <a:r>
              <a:rPr lang="es-MX" sz="1400" dirty="0">
                <a:latin typeface="Helvetica" panose="020B0604020202020204" pitchFamily="34" charset="0"/>
                <a:cs typeface="Helvetica" panose="020B0604020202020204" pitchFamily="34" charset="0"/>
              </a:rPr>
              <a:t> https://www.ccce.org.co/gestion-gremial/</a:t>
            </a:r>
          </a:p>
          <a:p>
            <a:pPr marL="533400" indent="-533400"/>
            <a:r>
              <a:rPr lang="es-MX" sz="1400" dirty="0">
                <a:latin typeface="Helvetica" panose="020B0604020202020204" pitchFamily="34" charset="0"/>
                <a:cs typeface="Helvetica" panose="020B0604020202020204" pitchFamily="34" charset="0"/>
              </a:rPr>
              <a:t>Cigüenza, N. (2019). </a:t>
            </a:r>
            <a:r>
              <a:rPr lang="es-MX" sz="1400" i="1" dirty="0">
                <a:latin typeface="Helvetica" panose="020B0604020202020204" pitchFamily="34" charset="0"/>
                <a:cs typeface="Helvetica" panose="020B0604020202020204" pitchFamily="34" charset="0"/>
              </a:rPr>
              <a:t>Conozca cómo es el mapa de los estratos en las grandes ciudades de Colombia</a:t>
            </a:r>
            <a:r>
              <a:rPr lang="es-MX" sz="1400" dirty="0">
                <a:latin typeface="Helvetica" panose="020B0604020202020204" pitchFamily="34" charset="0"/>
                <a:cs typeface="Helvetica" panose="020B0604020202020204" pitchFamily="34" charset="0"/>
              </a:rPr>
              <a:t>. La República. https://www.larepublica.co/economia/este-es-el-mapa-de-los-estratos-en-las-grandes-ciudades-del-pais-2866032</a:t>
            </a:r>
          </a:p>
          <a:p>
            <a:pPr marL="533400" indent="-533400"/>
            <a:r>
              <a:rPr lang="es-MX" sz="1400" dirty="0">
                <a:latin typeface="Helvetica" panose="020B0604020202020204" pitchFamily="34" charset="0"/>
                <a:cs typeface="Helvetica" panose="020B0604020202020204" pitchFamily="34" charset="0"/>
              </a:rPr>
              <a:t>Comisión Económica para América Latina y el Caribe. (2020). </a:t>
            </a:r>
            <a:r>
              <a:rPr lang="es-MX" sz="1400" i="1" dirty="0">
                <a:latin typeface="Helvetica" panose="020B0604020202020204" pitchFamily="34" charset="0"/>
                <a:cs typeface="Helvetica" panose="020B0604020202020204" pitchFamily="34" charset="0"/>
              </a:rPr>
              <a:t>Sectores y empresas frente al COVID-19: emergencia y reactivación</a:t>
            </a:r>
            <a:r>
              <a:rPr lang="es-MX" sz="1400" dirty="0">
                <a:latin typeface="Helvetica" panose="020B0604020202020204" pitchFamily="34" charset="0"/>
                <a:cs typeface="Helvetica" panose="020B0604020202020204" pitchFamily="34" charset="0"/>
              </a:rPr>
              <a:t>. https://www.cepal.org/es/publicaciones/45734-sectores-empresas-frente-al-covid-19-emergencia-reactivacion</a:t>
            </a:r>
          </a:p>
          <a:p>
            <a:pPr marL="533400" indent="-533400"/>
            <a:r>
              <a:rPr lang="es-MX" sz="1400" dirty="0">
                <a:latin typeface="Helvetica" panose="020B0604020202020204" pitchFamily="34" charset="0"/>
                <a:cs typeface="Helvetica" panose="020B0604020202020204" pitchFamily="34" charset="0"/>
              </a:rPr>
              <a:t>Geifman, A. (2019). </a:t>
            </a:r>
            <a:r>
              <a:rPr lang="es-MX" sz="1400" i="1" dirty="0">
                <a:latin typeface="Helvetica" panose="020B0604020202020204" pitchFamily="34" charset="0"/>
                <a:cs typeface="Helvetica" panose="020B0604020202020204" pitchFamily="34" charset="0"/>
              </a:rPr>
              <a:t>Mercadotecnia Digital con Salsa.</a:t>
            </a:r>
            <a:r>
              <a:rPr lang="es-MX" sz="1400" dirty="0">
                <a:latin typeface="Helvetica" panose="020B0604020202020204" pitchFamily="34" charset="0"/>
                <a:cs typeface="Helvetica" panose="020B0604020202020204" pitchFamily="34" charset="0"/>
              </a:rPr>
              <a:t> Innovación Editorial Lagares México.</a:t>
            </a:r>
          </a:p>
          <a:p>
            <a:pPr marL="533400" indent="-533400"/>
            <a:r>
              <a:rPr lang="es-MX" sz="1400" dirty="0">
                <a:latin typeface="Helvetica" panose="020B0604020202020204" pitchFamily="34" charset="0"/>
                <a:cs typeface="Helvetica" panose="020B0604020202020204" pitchFamily="34" charset="0"/>
              </a:rPr>
              <a:t>Ponce, J. (2017). La gestión comercial y su influencia en el crecimiento de las PYMES hoteleras de Manabí. </a:t>
            </a:r>
            <a:r>
              <a:rPr lang="es-MX" sz="1400" i="1" dirty="0">
                <a:latin typeface="Helvetica" panose="020B0604020202020204" pitchFamily="34" charset="0"/>
                <a:cs typeface="Helvetica" panose="020B0604020202020204" pitchFamily="34" charset="0"/>
              </a:rPr>
              <a:t>ECA Sinergia, 8</a:t>
            </a:r>
            <a:r>
              <a:rPr lang="es-MX" sz="1400" dirty="0">
                <a:latin typeface="Helvetica" panose="020B0604020202020204" pitchFamily="34" charset="0"/>
                <a:cs typeface="Helvetica" panose="020B0604020202020204" pitchFamily="34" charset="0"/>
              </a:rPr>
              <a:t>(2).</a:t>
            </a:r>
          </a:p>
          <a:p>
            <a:pPr marL="533400" indent="-533400"/>
            <a:r>
              <a:rPr lang="es-MX" sz="1400" dirty="0">
                <a:latin typeface="Helvetica" panose="020B0604020202020204" pitchFamily="34" charset="0"/>
                <a:cs typeface="Helvetica" panose="020B0604020202020204" pitchFamily="34" charset="0"/>
              </a:rPr>
              <a:t>Ramírez, M., Rivas, E., &amp; Cardona, C. (2019). El estudio de caso como estrategia metodológica. </a:t>
            </a:r>
            <a:r>
              <a:rPr lang="es-MX" sz="1400" i="1" dirty="0">
                <a:latin typeface="Helvetica" panose="020B0604020202020204" pitchFamily="34" charset="0"/>
                <a:cs typeface="Helvetica" panose="020B0604020202020204" pitchFamily="34" charset="0"/>
              </a:rPr>
              <a:t>Revista Espacios, 40</a:t>
            </a:r>
            <a:r>
              <a:rPr lang="es-MX" sz="1400" dirty="0">
                <a:latin typeface="Helvetica" panose="020B0604020202020204" pitchFamily="34" charset="0"/>
                <a:cs typeface="Helvetica" panose="020B0604020202020204" pitchFamily="34" charset="0"/>
              </a:rPr>
              <a:t>(23), 30.</a:t>
            </a:r>
          </a:p>
          <a:p>
            <a:pPr marL="533400" indent="-533400"/>
            <a:r>
              <a:rPr lang="es-MX" sz="1400" dirty="0">
                <a:latin typeface="Helvetica" panose="020B0604020202020204" pitchFamily="34" charset="0"/>
                <a:cs typeface="Helvetica" panose="020B0604020202020204" pitchFamily="34" charset="0"/>
              </a:rPr>
              <a:t>Sanagustin, E. (2016). </a:t>
            </a:r>
            <a:r>
              <a:rPr lang="es-MX" sz="1400" i="1" dirty="0">
                <a:latin typeface="Helvetica" panose="020B0604020202020204" pitchFamily="34" charset="0"/>
                <a:cs typeface="Helvetica" panose="020B0604020202020204" pitchFamily="34" charset="0"/>
              </a:rPr>
              <a:t>Vender más con marketing digital</a:t>
            </a:r>
            <a:r>
              <a:rPr lang="es-MX" sz="1400" dirty="0">
                <a:latin typeface="Helvetica" panose="020B0604020202020204" pitchFamily="34" charset="0"/>
                <a:cs typeface="Helvetica" panose="020B0604020202020204" pitchFamily="34" charset="0"/>
              </a:rPr>
              <a:t>. Ecoe Ediciones.</a:t>
            </a:r>
          </a:p>
          <a:p>
            <a:pPr marL="533400" indent="-533400"/>
            <a:r>
              <a:rPr lang="es-MX" sz="1400" dirty="0">
                <a:latin typeface="Helvetica" panose="020B0604020202020204" pitchFamily="34" charset="0"/>
                <a:cs typeface="Helvetica" panose="020B0604020202020204" pitchFamily="34" charset="0"/>
              </a:rPr>
              <a:t>Uribe, A., Carvajalino, C., &amp; Ortiz, M. (2021). </a:t>
            </a:r>
            <a:r>
              <a:rPr lang="es-MX" sz="1400" i="1" dirty="0">
                <a:latin typeface="Helvetica" panose="020B0604020202020204" pitchFamily="34" charset="0"/>
                <a:cs typeface="Helvetica" panose="020B0604020202020204" pitchFamily="34" charset="0"/>
              </a:rPr>
              <a:t>Caso: Muebles Bergere: El Dilema de la Era Digital</a:t>
            </a:r>
            <a:r>
              <a:rPr lang="es-MX" i="1" dirty="0">
                <a:latin typeface="Helvetica" panose="020B0604020202020204" pitchFamily="34" charset="0"/>
                <a:cs typeface="Helvetica" panose="020B0604020202020204" pitchFamily="34" charset="0"/>
              </a:rPr>
              <a:t>.</a:t>
            </a:r>
          </a:p>
        </p:txBody>
      </p:sp>
      <p:sp>
        <p:nvSpPr>
          <p:cNvPr id="24" name="CuadroTexto 23">
            <a:extLst>
              <a:ext uri="{FF2B5EF4-FFF2-40B4-BE49-F238E27FC236}">
                <a16:creationId xmlns:a16="http://schemas.microsoft.com/office/drawing/2014/main" xmlns="" id="{F319B15F-691D-46EB-9A79-CE7A6132771D}"/>
              </a:ext>
            </a:extLst>
          </p:cNvPr>
          <p:cNvSpPr txBox="1"/>
          <p:nvPr/>
        </p:nvSpPr>
        <p:spPr>
          <a:xfrm>
            <a:off x="26877718" y="4546277"/>
            <a:ext cx="5521570" cy="1169551"/>
          </a:xfrm>
          <a:prstGeom prst="rect">
            <a:avLst/>
          </a:prstGeom>
          <a:noFill/>
        </p:spPr>
        <p:txBody>
          <a:bodyPr wrap="square" rtlCol="0">
            <a:spAutoFit/>
          </a:bodyPr>
          <a:lstStyle/>
          <a:p>
            <a:r>
              <a:rPr lang="es-MX" sz="7000" b="1" dirty="0">
                <a:latin typeface="Helvetica" panose="020B0604020202020204" pitchFamily="34" charset="0"/>
                <a:cs typeface="Helvetica" panose="020B0604020202020204" pitchFamily="34" charset="0"/>
              </a:rPr>
              <a:t>ID:______</a:t>
            </a:r>
          </a:p>
        </p:txBody>
      </p:sp>
      <p:pic>
        <p:nvPicPr>
          <p:cNvPr id="28" name="Imagen 6"/>
          <p:cNvPicPr>
            <a:picLocks noChangeAspect="1"/>
          </p:cNvPicPr>
          <p:nvPr/>
        </p:nvPicPr>
        <p:blipFill>
          <a:blip r:embed="rId4"/>
          <a:stretch>
            <a:fillRect/>
          </a:stretch>
        </p:blipFill>
        <p:spPr>
          <a:xfrm>
            <a:off x="28151939" y="259465"/>
            <a:ext cx="3829102" cy="4137190"/>
          </a:xfrm>
          <a:prstGeom prst="rect">
            <a:avLst/>
          </a:prstGeom>
        </p:spPr>
      </p:pic>
      <p:sp>
        <p:nvSpPr>
          <p:cNvPr id="32" name="9 CuadroTexto"/>
          <p:cNvSpPr txBox="1">
            <a:spLocks noChangeArrowheads="1"/>
          </p:cNvSpPr>
          <p:nvPr/>
        </p:nvSpPr>
        <p:spPr bwMode="auto">
          <a:xfrm>
            <a:off x="95410" y="6515951"/>
            <a:ext cx="32025432" cy="3662541"/>
          </a:xfrm>
          <a:prstGeom prst="rect">
            <a:avLst/>
          </a:prstGeom>
          <a:noFill/>
          <a:ln w="9525">
            <a:noFill/>
            <a:miter lim="800000"/>
            <a:headEnd/>
            <a:tailEnd/>
          </a:ln>
        </p:spPr>
        <p:txBody>
          <a:bodyPr wrap="square">
            <a:spAutoFit/>
          </a:bodyPr>
          <a:lstStyle/>
          <a:p>
            <a:r>
              <a:rPr lang="es-MX" sz="5000" b="1" dirty="0">
                <a:solidFill>
                  <a:schemeClr val="bg1"/>
                </a:solidFill>
                <a:latin typeface="Myriad Pro" panose="020B0503030403020204" pitchFamily="34" charset="0"/>
                <a:cs typeface="Arial" panose="020B0604020202020204" pitchFamily="34" charset="0"/>
              </a:rPr>
              <a:t>PROPUESTA MULTIENFOQUE PARA ATRACCIÓN DE CLIENTES POTENCIALES: CASO MUEBLES BERGERE</a:t>
            </a:r>
          </a:p>
          <a:p>
            <a:endParaRPr lang="es-MX" sz="5000" b="1" dirty="0">
              <a:solidFill>
                <a:schemeClr val="bg1"/>
              </a:solidFill>
              <a:latin typeface="Myriad Pro" panose="020B0503030403020204" pitchFamily="34" charset="0"/>
              <a:cs typeface="Arial" panose="020B0604020202020204" pitchFamily="34" charset="0"/>
            </a:endParaRPr>
          </a:p>
          <a:p>
            <a:r>
              <a:rPr lang="es-MX" sz="5000" b="1" dirty="0">
                <a:solidFill>
                  <a:schemeClr val="bg1"/>
                </a:solidFill>
                <a:latin typeface="Myriad Pro" panose="020B0503030403020204" pitchFamily="34" charset="0"/>
                <a:cs typeface="Arial" panose="020B0604020202020204" pitchFamily="34" charset="0"/>
              </a:rPr>
              <a:t>Autores: Matilde Espino Yesenia, Vega Castañeda Lilia Amaya, Soria Delgado Gloria Serena</a:t>
            </a:r>
          </a:p>
          <a:p>
            <a:r>
              <a:rPr lang="es-MX" sz="5000" b="1" dirty="0">
                <a:solidFill>
                  <a:schemeClr val="bg1"/>
                </a:solidFill>
                <a:latin typeface="Myriad Pro" panose="020B0503030403020204" pitchFamily="34" charset="0"/>
                <a:cs typeface="Arial" panose="020B0604020202020204" pitchFamily="34" charset="0"/>
              </a:rPr>
              <a:t>Maestría en Gestión de la Tecnología, Facultad de Contaduría y Administración, Universidad Autónoma de Querétaro</a:t>
            </a:r>
          </a:p>
          <a:p>
            <a:endParaRPr lang="en-GB" sz="3200" dirty="0">
              <a:latin typeface="Arial" panose="020B0604020202020204" pitchFamily="34" charset="0"/>
              <a:cs typeface="Arial" panose="020B0604020202020204" pitchFamily="34" charset="0"/>
            </a:endParaRPr>
          </a:p>
        </p:txBody>
      </p:sp>
      <p:pic>
        <p:nvPicPr>
          <p:cNvPr id="33" name="Imagen 32"/>
          <p:cNvPicPr>
            <a:picLocks noChangeAspect="1"/>
          </p:cNvPicPr>
          <p:nvPr/>
        </p:nvPicPr>
        <p:blipFill rotWithShape="1">
          <a:blip r:embed="rId5">
            <a:extLst>
              <a:ext uri="{28A0092B-C50C-407E-A947-70E740481C1C}">
                <a14:useLocalDpi xmlns:a14="http://schemas.microsoft.com/office/drawing/2010/main" val="0"/>
              </a:ext>
            </a:extLst>
          </a:blip>
          <a:srcRect r="58362"/>
          <a:stretch/>
        </p:blipFill>
        <p:spPr>
          <a:xfrm>
            <a:off x="736745" y="475407"/>
            <a:ext cx="11073757" cy="2431080"/>
          </a:xfrm>
          <a:prstGeom prst="rect">
            <a:avLst/>
          </a:prstGeom>
        </p:spPr>
      </p:pic>
      <p:sp>
        <p:nvSpPr>
          <p:cNvPr id="2" name="CuadroTexto 1"/>
          <p:cNvSpPr txBox="1"/>
          <p:nvPr/>
        </p:nvSpPr>
        <p:spPr>
          <a:xfrm>
            <a:off x="16769307" y="40171277"/>
            <a:ext cx="15154934" cy="2935705"/>
          </a:xfrm>
          <a:prstGeom prst="rect">
            <a:avLst/>
          </a:prstGeom>
          <a:noFill/>
        </p:spPr>
        <p:txBody>
          <a:bodyPr wrap="square" rtlCol="0">
            <a:spAutoFit/>
          </a:bodyPr>
          <a:lstStyle/>
          <a:p>
            <a:pPr lvl="0" algn="just"/>
            <a:r>
              <a:rPr lang="es-ES_tradnl" sz="5400" b="1" dirty="0">
                <a:solidFill>
                  <a:prstClr val="black"/>
                </a:solidFill>
                <a:latin typeface="Myriad Pro" panose="020B0503030403020204" pitchFamily="34" charset="0"/>
                <a:cs typeface="Arial" panose="020B0604020202020204" pitchFamily="34" charset="0"/>
              </a:rPr>
              <a:t>ENTREGA DE TRABAJOS</a:t>
            </a:r>
            <a:endParaRPr lang="es-MX" sz="5400" b="1" dirty="0">
              <a:solidFill>
                <a:prstClr val="black"/>
              </a:solidFill>
              <a:latin typeface="Myriad Pro" panose="020B0503030403020204" pitchFamily="34" charset="0"/>
              <a:cs typeface="Arial" panose="020B0604020202020204" pitchFamily="34" charset="0"/>
            </a:endParaRPr>
          </a:p>
          <a:p>
            <a:pPr lvl="0" algn="just">
              <a:lnSpc>
                <a:spcPts val="5000"/>
              </a:lnSpc>
            </a:pPr>
            <a:r>
              <a:rPr lang="es-ES_tradnl" sz="4000" dirty="0">
                <a:solidFill>
                  <a:prstClr val="black"/>
                </a:solidFill>
                <a:latin typeface="Myriad Pro" panose="020B0503030403020204" pitchFamily="34" charset="0"/>
                <a:cs typeface="Arial" panose="020B0604020202020204" pitchFamily="34" charset="0"/>
              </a:rPr>
              <a:t>Los escritos deberán ser enviados en archivo digital a</a:t>
            </a:r>
          </a:p>
          <a:p>
            <a:pPr lvl="0" algn="just">
              <a:lnSpc>
                <a:spcPts val="5000"/>
              </a:lnSpc>
            </a:pPr>
            <a:endParaRPr lang="es-ES_tradnl" sz="4000" dirty="0">
              <a:solidFill>
                <a:prstClr val="black"/>
              </a:solidFill>
              <a:latin typeface="Myriad Pro" panose="020B0503030403020204" pitchFamily="34" charset="0"/>
              <a:cs typeface="Arial" panose="020B0604020202020204" pitchFamily="34" charset="0"/>
            </a:endParaRPr>
          </a:p>
          <a:p>
            <a:pPr lvl="0" algn="just">
              <a:lnSpc>
                <a:spcPts val="5000"/>
              </a:lnSpc>
            </a:pPr>
            <a:r>
              <a:rPr lang="es-ES_tradnl" sz="4000" dirty="0">
                <a:solidFill>
                  <a:prstClr val="black"/>
                </a:solidFill>
                <a:latin typeface="Myriad Pro" panose="020B0503030403020204" pitchFamily="34" charset="0"/>
                <a:cs typeface="Arial" panose="020B0604020202020204" pitchFamily="34" charset="0"/>
              </a:rPr>
              <a:t>Enviar a: </a:t>
            </a:r>
            <a:r>
              <a:rPr lang="es-MX" sz="4400" u="sng" dirty="0">
                <a:solidFill>
                  <a:prstClr val="black"/>
                </a:solidFill>
                <a:hlinkClick r:id="rId6"/>
              </a:rPr>
              <a:t>congreso@gestioncompetitiva.org</a:t>
            </a:r>
            <a:endParaRPr lang="es-MX" sz="8000" dirty="0">
              <a:solidFill>
                <a:prstClr val="black"/>
              </a:solidFill>
              <a:latin typeface="Helvetica" panose="020B0604020202020204" pitchFamily="34" charset="0"/>
              <a:cs typeface="Helvetica" panose="020B0604020202020204" pitchFamily="34" charset="0"/>
            </a:endParaRPr>
          </a:p>
        </p:txBody>
      </p:sp>
      <p:grpSp>
        <p:nvGrpSpPr>
          <p:cNvPr id="34" name="Grupo 33">
            <a:extLst>
              <a:ext uri="{FF2B5EF4-FFF2-40B4-BE49-F238E27FC236}">
                <a16:creationId xmlns:a16="http://schemas.microsoft.com/office/drawing/2014/main" xmlns="" id="{839E5425-9AD4-4D9C-A31B-3FDBDC4FF335}"/>
              </a:ext>
            </a:extLst>
          </p:cNvPr>
          <p:cNvGrpSpPr/>
          <p:nvPr/>
        </p:nvGrpSpPr>
        <p:grpSpPr>
          <a:xfrm>
            <a:off x="17036164" y="1698320"/>
            <a:ext cx="8172896" cy="2972007"/>
            <a:chOff x="-87714" y="0"/>
            <a:chExt cx="3021414" cy="981075"/>
          </a:xfrm>
        </p:grpSpPr>
        <p:sp>
          <p:nvSpPr>
            <p:cNvPr id="35" name="Cuadro de texto 2">
              <a:extLst>
                <a:ext uri="{FF2B5EF4-FFF2-40B4-BE49-F238E27FC236}">
                  <a16:creationId xmlns:a16="http://schemas.microsoft.com/office/drawing/2014/main" xmlns="" id="{6EA619D2-2B68-46AA-894B-59D5C8B81DA0}"/>
                </a:ext>
              </a:extLst>
            </p:cNvPr>
            <p:cNvSpPr txBox="1">
              <a:spLocks noChangeArrowheads="1"/>
            </p:cNvSpPr>
            <p:nvPr/>
          </p:nvSpPr>
          <p:spPr bwMode="auto">
            <a:xfrm>
              <a:off x="1285875" y="104775"/>
              <a:ext cx="1647825" cy="8572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CIGECOM</a:t>
              </a:r>
              <a:endParaRPr lang="es-CO" sz="2000" dirty="0">
                <a:effectLst/>
                <a:latin typeface="Arial" panose="020B0604020202020204" pitchFamily="34" charset="0"/>
                <a:ea typeface="Calibri" panose="020F0502020204030204" pitchFamily="34" charset="0"/>
                <a:cs typeface="Arial" panose="020B0604020202020204" pitchFamily="34" charset="0"/>
              </a:endParaRPr>
            </a:p>
            <a:p>
              <a:pPr algn="just"/>
              <a:r>
                <a:rPr lang="es-ES" sz="2000" dirty="0">
                  <a:effectLst/>
                  <a:latin typeface="Arial" panose="020B0604020202020204" pitchFamily="34" charset="0"/>
                  <a:ea typeface="Calibri" panose="020F0502020204030204" pitchFamily="34" charset="0"/>
                  <a:cs typeface="Arial" panose="020B0604020202020204" pitchFamily="34" charset="0"/>
                </a:rPr>
                <a:t>Congreso Internacional en Gestión Competitiva, Tecnología e Innovación, Coloquio estudiantil y IV Encuentro de Investigadores de la Red Iberoamericana RITMMA 2021</a:t>
              </a:r>
              <a:endParaRPr lang="es-CO"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6" name="Imagen 35" descr="Boomerang">
              <a:extLst>
                <a:ext uri="{FF2B5EF4-FFF2-40B4-BE49-F238E27FC236}">
                  <a16:creationId xmlns:a16="http://schemas.microsoft.com/office/drawing/2014/main" xmlns="" id="{422900CB-B130-4D0F-B4ED-F6E418B8DD01}"/>
                </a:ext>
              </a:extLst>
            </p:cNvPr>
            <p:cNvPicPr>
              <a:picLocks noChangeAspect="1"/>
            </p:cNvPicPr>
            <p:nvPr/>
          </p:nvPicPr>
          <p:blipFill rotWithShape="1">
            <a:blip r:embed="rId7">
              <a:extLst>
                <a:ext uri="{28A0092B-C50C-407E-A947-70E740481C1C}">
                  <a14:useLocalDpi xmlns:a14="http://schemas.microsoft.com/office/drawing/2010/main" val="0"/>
                </a:ext>
              </a:extLst>
            </a:blip>
            <a:srcRect r="60360"/>
            <a:stretch/>
          </p:blipFill>
          <p:spPr bwMode="auto">
            <a:xfrm>
              <a:off x="-87714" y="0"/>
              <a:ext cx="1348740" cy="981075"/>
            </a:xfrm>
            <a:prstGeom prst="rect">
              <a:avLst/>
            </a:prstGeom>
            <a:noFill/>
            <a:ln>
              <a:noFill/>
            </a:ln>
            <a:extLst>
              <a:ext uri="{53640926-AAD7-44D8-BBD7-CCE9431645EC}">
                <a14:shadowObscured xmlns:a14="http://schemas.microsoft.com/office/drawing/2010/main"/>
              </a:ext>
            </a:extLst>
          </p:spPr>
        </p:pic>
      </p:grpSp>
      <p:pic>
        <p:nvPicPr>
          <p:cNvPr id="5" name="Imagen 4">
            <a:extLst>
              <a:ext uri="{FF2B5EF4-FFF2-40B4-BE49-F238E27FC236}">
                <a16:creationId xmlns:a16="http://schemas.microsoft.com/office/drawing/2014/main" xmlns="" id="{BD178639-46AF-4E11-96E8-074B22CC83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10" y="3844877"/>
            <a:ext cx="3902107" cy="2155914"/>
          </a:xfrm>
          <a:prstGeom prst="rect">
            <a:avLst/>
          </a:prstGeom>
        </p:spPr>
      </p:pic>
      <p:pic>
        <p:nvPicPr>
          <p:cNvPr id="7" name="Imagen 6">
            <a:extLst>
              <a:ext uri="{FF2B5EF4-FFF2-40B4-BE49-F238E27FC236}">
                <a16:creationId xmlns:a16="http://schemas.microsoft.com/office/drawing/2014/main" xmlns="" id="{D987C43C-5D15-45E6-9B79-F559AEA30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2288" y="4587974"/>
            <a:ext cx="4325138" cy="1312350"/>
          </a:xfrm>
          <a:prstGeom prst="rect">
            <a:avLst/>
          </a:prstGeom>
        </p:spPr>
      </p:pic>
      <p:pic>
        <p:nvPicPr>
          <p:cNvPr id="9" name="Imagen 8">
            <a:extLst>
              <a:ext uri="{FF2B5EF4-FFF2-40B4-BE49-F238E27FC236}">
                <a16:creationId xmlns:a16="http://schemas.microsoft.com/office/drawing/2014/main" xmlns="" id="{88BEE080-B83C-4255-8737-1CA368816D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12469" y="4128360"/>
            <a:ext cx="2756545" cy="1884418"/>
          </a:xfrm>
          <a:prstGeom prst="rect">
            <a:avLst/>
          </a:prstGeom>
        </p:spPr>
      </p:pic>
      <p:sp>
        <p:nvSpPr>
          <p:cNvPr id="10" name="CuadroTexto 9">
            <a:extLst>
              <a:ext uri="{FF2B5EF4-FFF2-40B4-BE49-F238E27FC236}">
                <a16:creationId xmlns:a16="http://schemas.microsoft.com/office/drawing/2014/main" xmlns="" id="{EFCCB445-72DE-42BD-A591-FE5917DB008A}"/>
              </a:ext>
            </a:extLst>
          </p:cNvPr>
          <p:cNvSpPr txBox="1"/>
          <p:nvPr/>
        </p:nvSpPr>
        <p:spPr>
          <a:xfrm>
            <a:off x="4605009" y="2636186"/>
            <a:ext cx="6809029" cy="1815882"/>
          </a:xfrm>
          <a:prstGeom prst="rect">
            <a:avLst/>
          </a:prstGeom>
          <a:noFill/>
        </p:spPr>
        <p:txBody>
          <a:bodyPr wrap="square" rtlCol="0">
            <a:spAutoFit/>
          </a:bodyPr>
          <a:lstStyle/>
          <a:p>
            <a:pPr algn="just"/>
            <a:r>
              <a:rPr lang="es-MX" sz="2800" dirty="0">
                <a:solidFill>
                  <a:schemeClr val="bg1">
                    <a:lumMod val="50000"/>
                  </a:schemeClr>
                </a:solidFill>
              </a:rPr>
              <a:t>UNIVERSIDAD DEL ATLÁNTICO </a:t>
            </a:r>
          </a:p>
          <a:p>
            <a:pPr algn="just"/>
            <a:r>
              <a:rPr lang="es-MX" sz="2800" dirty="0">
                <a:solidFill>
                  <a:schemeClr val="bg1">
                    <a:lumMod val="50000"/>
                  </a:schemeClr>
                </a:solidFill>
              </a:rPr>
              <a:t>RED IBEROAMERICANA: INNOVACIÓN TRANSFERENCIA TECNOLÓGICA EN FABRICANTES DE MUEBLES . RITMMA</a:t>
            </a:r>
            <a:endParaRPr lang="es-CO" sz="2800" dirty="0">
              <a:solidFill>
                <a:schemeClr val="bg1">
                  <a:lumMod val="50000"/>
                </a:schemeClr>
              </a:solidFill>
            </a:endParaRPr>
          </a:p>
        </p:txBody>
      </p:sp>
      <p:pic>
        <p:nvPicPr>
          <p:cNvPr id="4" name="Imagen 3"/>
          <p:cNvPicPr>
            <a:picLocks noChangeAspect="1"/>
          </p:cNvPicPr>
          <p:nvPr/>
        </p:nvPicPr>
        <p:blipFill>
          <a:blip r:embed="rId11"/>
          <a:stretch>
            <a:fillRect/>
          </a:stretch>
        </p:blipFill>
        <p:spPr>
          <a:xfrm>
            <a:off x="16856936" y="19125105"/>
            <a:ext cx="14754641" cy="9932944"/>
          </a:xfrm>
          <a:prstGeom prst="rect">
            <a:avLst/>
          </a:prstGeom>
        </p:spPr>
      </p:pic>
    </p:spTree>
    <p:extLst>
      <p:ext uri="{BB962C8B-B14F-4D97-AF65-F5344CB8AC3E}">
        <p14:creationId xmlns:p14="http://schemas.microsoft.com/office/powerpoint/2010/main" val="34747693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TotalTime>
  <Words>960</Words>
  <Application>Microsoft Office PowerPoint</Application>
  <PresentationFormat>Personalizado</PresentationFormat>
  <Paragraphs>60</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Myriad Pro</vt:lpstr>
      <vt:lpstr>Arial</vt:lpstr>
      <vt:lpstr>Calibri</vt:lpstr>
      <vt:lpstr>Calibri Light</vt:lpstr>
      <vt:lpstr>Helvetica</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Rubria Rubio</dc:creator>
  <cp:lastModifiedBy>Yesenia</cp:lastModifiedBy>
  <cp:revision>58</cp:revision>
  <dcterms:created xsi:type="dcterms:W3CDTF">2018-09-25T16:14:04Z</dcterms:created>
  <dcterms:modified xsi:type="dcterms:W3CDTF">2021-11-04T00:13:16Z</dcterms:modified>
</cp:coreProperties>
</file>