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7" r:id="rId7"/>
    <p:sldId id="265" r:id="rId8"/>
    <p:sldId id="266" r:id="rId9"/>
    <p:sldId id="264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108" d="100"/>
          <a:sy n="108" d="100"/>
        </p:scale>
        <p:origin x="10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se.ruiz@pwc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2474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Retos de revelaciones en los estados financieros sobre los riesgos del cambio climático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J. José Ruiz Orduña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Dra. Josefina Morgan Beltrán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Administración área </a:t>
            </a:r>
            <a:r>
              <a:rPr lang="es-MX" sz="2400" b="1" i="1"/>
              <a:t>Terminal Finanzas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356412"/>
            <a:ext cx="12192000" cy="501588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CPC J. José Ruiz Orduña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5"/>
              </a:rPr>
              <a:t>Jose.ruiz@pwc.com</a:t>
            </a:r>
            <a:endParaRPr lang="es-MX" sz="3200" dirty="0"/>
          </a:p>
          <a:p>
            <a:pPr algn="ctr"/>
            <a:r>
              <a:rPr lang="es-MX" sz="3200" dirty="0"/>
              <a:t>Jose Ruiz perfil de LinkedIn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599" y="1727200"/>
            <a:ext cx="5450645" cy="422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rincipios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Ambientales, Sociales y de Gobierno ( ASG) (ESG por sus siglas en inglés). ESG es un conjunto de estándares para las operaciones de una empresa y representan riesgos y oportunidades que afectan la capacidad de las empresas para crear valor a largo plazo incluido el cambio climático.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JUSTIFICACIÓN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026" name="Picture 2" descr="Qué significa ESG?">
            <a:extLst>
              <a:ext uri="{FF2B5EF4-FFF2-40B4-BE49-F238E27FC236}">
                <a16:creationId xmlns:a16="http://schemas.microsoft.com/office/drawing/2014/main" id="{2AF51A30-4F0D-4579-9264-1282CAB6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56" y="1992098"/>
            <a:ext cx="5601811" cy="36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599" y="1727200"/>
            <a:ext cx="4941657" cy="402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 de interés como inversionistas y otros tomadores de decisiones están dando mayor énfasis a las revelaciones de métricas no financieras para evaluar el compromiso social, riesgos y generación de valor de las empresas. Actualmente no existen regulaciones y estándares, pero si existen una serie de guías emitidas por organismos y reguladores. Por ahora, las revelaciones son voluntarias lo cual representa un reto para los preparadores de estados financieros para cumplir este requerimiento.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JUSTIFICACIÓN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0" name="Picture 2" descr="Qué son las inversiones ESG?">
            <a:extLst>
              <a:ext uri="{FF2B5EF4-FFF2-40B4-BE49-F238E27FC236}">
                <a16:creationId xmlns:a16="http://schemas.microsoft.com/office/drawing/2014/main" id="{8C81EE0A-3D08-4D9F-A1A3-9D8C6196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50" y="1465641"/>
            <a:ext cx="5415378" cy="43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1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599" y="1727200"/>
            <a:ext cx="6104632" cy="435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los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factores ASG y como estos impactan a las empresas y las guías de revelación existentes.</a:t>
            </a:r>
            <a:endParaRPr lang="es-MX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las guías específicas de revelación sobre cambio climático (reducción de carbono, energía alternativa, uso de agua, conducta de consumidores, operaciones en áreas vulnerables).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OBJETIVOS: GENERAL Y ESPECÍFICO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3074" name="Picture 2" descr="Las autoridades de EU evalúan ser más estrictas con los fondos que se dicen  ESG">
            <a:extLst>
              <a:ext uri="{FF2B5EF4-FFF2-40B4-BE49-F238E27FC236}">
                <a16:creationId xmlns:a16="http://schemas.microsoft.com/office/drawing/2014/main" id="{1BB8EE83-7720-4F8E-A1F1-32FC972E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1" y="1338640"/>
            <a:ext cx="5273336" cy="49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6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285390"/>
            <a:ext cx="12192000" cy="57261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96000" y="1727199"/>
            <a:ext cx="5942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“Si cierta información que se incluye en alguna de las categorías de ESG es</a:t>
            </a:r>
          </a:p>
          <a:p>
            <a:r>
              <a:rPr lang="es-MX" sz="2400" dirty="0"/>
              <a:t>materialmente significativa para esa empresa, la compañía debe divulgarla.</a:t>
            </a:r>
          </a:p>
          <a:p>
            <a:r>
              <a:rPr lang="es-MX" sz="2400" dirty="0"/>
              <a:t>Esperamos que la dirección y el consejo de administración lo hagan, y los responsabilizaremos cuando no lo hagan”.</a:t>
            </a:r>
          </a:p>
          <a:p>
            <a:r>
              <a:rPr lang="es-MX" sz="2400" dirty="0"/>
              <a:t>Comisionado de la SEC, </a:t>
            </a:r>
            <a:r>
              <a:rPr lang="es-MX" sz="2400" dirty="0" err="1"/>
              <a:t>Elad</a:t>
            </a:r>
            <a:r>
              <a:rPr lang="es-MX" sz="2400" dirty="0"/>
              <a:t> L. </a:t>
            </a:r>
            <a:r>
              <a:rPr lang="es-MX" sz="2400" dirty="0" err="1"/>
              <a:t>Roisman</a:t>
            </a:r>
            <a:r>
              <a:rPr lang="es-MX" sz="2400" dirty="0"/>
              <a:t>, julio de 2020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ANTECEDENTES (MARCO TEÓRICO)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4098" name="Picture 2" descr="Comisión de Bolsa y Valores - Wikipedia, la enciclopedia libre">
            <a:extLst>
              <a:ext uri="{FF2B5EF4-FFF2-40B4-BE49-F238E27FC236}">
                <a16:creationId xmlns:a16="http://schemas.microsoft.com/office/drawing/2014/main" id="{889F22D1-761C-4E20-B760-BE881EE3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26" y="2057808"/>
            <a:ext cx="3728622" cy="32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347534"/>
            <a:ext cx="12192000" cy="510466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“Presión por revelaciones de riesgos por cambio climático, eso es bueno  para todos. </a:t>
            </a:r>
          </a:p>
          <a:p>
            <a:r>
              <a:rPr lang="es-MX" sz="2400" dirty="0"/>
              <a:t>Harvard Business </a:t>
            </a:r>
            <a:r>
              <a:rPr lang="es-MX" sz="2400" dirty="0" err="1"/>
              <a:t>Review</a:t>
            </a:r>
            <a:r>
              <a:rPr lang="es-MX" sz="2400" dirty="0"/>
              <a:t>. Artículo Digital, abril de 2021.</a:t>
            </a:r>
          </a:p>
          <a:p>
            <a:endParaRPr lang="es-MX" sz="2400" dirty="0"/>
          </a:p>
          <a:p>
            <a:r>
              <a:rPr lang="es-MX" sz="2400" dirty="0"/>
              <a:t>“El clima primero, las normas se enfocarían en primera instancia en todo lo relacionado al riesgo climático” Documento de la Fundación IFRS 2020</a:t>
            </a:r>
          </a:p>
          <a:p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ANTECEDENTES (MARCO TEÓRICO)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122" name="Picture 2" descr="International financial reporting standards | Accounting Today">
            <a:extLst>
              <a:ext uri="{FF2B5EF4-FFF2-40B4-BE49-F238E27FC236}">
                <a16:creationId xmlns:a16="http://schemas.microsoft.com/office/drawing/2014/main" id="{DE3EC59C-996A-4DE8-9B29-8868B097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2" y="2195513"/>
            <a:ext cx="5362112" cy="3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8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Descriptivo y análisis de datos, que están revelando las empresas públicas, guías de reguladores, publicaciones y recomendaciones de las 4 grandes firmas de auditoría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METODOLOGÍA)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6146" name="Picture 2" descr="EL FUTURO DE LOS &amp;#39;INFORMES DE SOSTENIBILIDAD&amp;#39; – Luis A. Chávez">
            <a:extLst>
              <a:ext uri="{FF2B5EF4-FFF2-40B4-BE49-F238E27FC236}">
                <a16:creationId xmlns:a16="http://schemas.microsoft.com/office/drawing/2014/main" id="{964CB3BA-1348-4D69-BE40-73F7E138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1978612"/>
            <a:ext cx="5270377" cy="38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8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Presentar una guía y ejemplo para los elaboradores de estados financieros sobre los aspectos a considerar para una adecuada revelación de los riesgos por cambio climático.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RESULTADOS ESPERADOS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A2CA5-0011-48D5-AB0B-7DBC85F56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1597619"/>
            <a:ext cx="5291831" cy="48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J. José Ruiz Orduña – Maestría en Administración (último cuatrimestre)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Documento de la fundación IFRS para incorporar la sostenibilidad en las normas de información financiera (30 de septiembre de 2020).</a:t>
            </a:r>
          </a:p>
          <a:p>
            <a:endParaRPr lang="es-MX" sz="2400" dirty="0"/>
          </a:p>
          <a:p>
            <a:r>
              <a:rPr lang="es-MX" sz="2400" dirty="0"/>
              <a:t>Enfoque de reporte ESG, publicación en el sitio de PwC. Septiembre 2021.</a:t>
            </a:r>
          </a:p>
          <a:p>
            <a:endParaRPr lang="es-MX" sz="2400" dirty="0"/>
          </a:p>
          <a:p>
            <a:r>
              <a:rPr lang="es-MX" sz="2400" dirty="0"/>
              <a:t> XXI Congreso internacional de Contaduría, Administración e Informática. 2016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REFERENCIAS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925FE-AA8F-49D6-9C0D-5B6194565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34" y="1481510"/>
            <a:ext cx="5458683" cy="43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9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891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Jose Ruiz (MX)</cp:lastModifiedBy>
  <cp:revision>46</cp:revision>
  <dcterms:created xsi:type="dcterms:W3CDTF">2020-09-22T18:49:23Z</dcterms:created>
  <dcterms:modified xsi:type="dcterms:W3CDTF">2021-10-31T14:30:16Z</dcterms:modified>
</cp:coreProperties>
</file>