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16" r:id="rId1"/>
  </p:sldMasterIdLst>
  <p:sldIdLst>
    <p:sldId id="256" r:id="rId2"/>
    <p:sldId id="258" r:id="rId3"/>
    <p:sldId id="259" r:id="rId4"/>
    <p:sldId id="260" r:id="rId5"/>
    <p:sldId id="261" r:id="rId6"/>
    <p:sldId id="262" r:id="rId7"/>
    <p:sldId id="263"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16" name="Group 15"/>
          <p:cNvGrpSpPr/>
          <p:nvPr/>
        </p:nvGrpSpPr>
        <p:grpSpPr>
          <a:xfrm>
            <a:off x="0" y="-2373"/>
            <a:ext cx="12192000" cy="6867027"/>
            <a:chOff x="0" y="-2373"/>
            <a:chExt cx="12192000" cy="6867027"/>
          </a:xfrm>
        </p:grpSpPr>
        <p:sp>
          <p:nvSpPr>
            <p:cNvPr id="8" name="Rectangle 7"/>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a:xfrm rot="5400000">
            <a:off x="10089390" y="1792223"/>
            <a:ext cx="990599" cy="304799"/>
          </a:xfrm>
        </p:spPr>
        <p:txBody>
          <a:bodyPr anchor="t"/>
          <a:lstStyle>
            <a:lvl1pPr algn="l">
              <a:defRPr b="0" i="0">
                <a:solidFill>
                  <a:schemeClr val="bg1"/>
                </a:solidFill>
              </a:defRPr>
            </a:lvl1pPr>
          </a:lstStyle>
          <a:p>
            <a:fld id="{2AED8E5B-0D98-4FE1-9B26-D1041E3A89F9}" type="datetimeFigureOut">
              <a:rPr lang="en-US" smtClean="0"/>
              <a:t>11/8/2021</a:t>
            </a:fld>
            <a:endParaRPr lang="en-US" dirty="0"/>
          </a:p>
        </p:txBody>
      </p:sp>
      <p:sp>
        <p:nvSpPr>
          <p:cNvPr id="5" name="Footer Placeholder 4"/>
          <p:cNvSpPr>
            <a:spLocks noGrp="1"/>
          </p:cNvSpPr>
          <p:nvPr>
            <p:ph type="ftr" sz="quarter" idx="11"/>
          </p:nvPr>
        </p:nvSpPr>
        <p:spPr>
          <a:xfrm rot="5400000">
            <a:off x="8959592" y="3226820"/>
            <a:ext cx="3859795" cy="304801"/>
          </a:xfrm>
        </p:spPr>
        <p:txBody>
          <a:bodyPr/>
          <a:lstStyle>
            <a:lvl1pPr>
              <a:defRPr b="0" i="0">
                <a:solidFill>
                  <a:schemeClr val="bg1"/>
                </a:solidFill>
              </a:defRPr>
            </a:lvl1pPr>
          </a:lstStyle>
          <a:p>
            <a:endParaRPr lang="en-US" dirty="0"/>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atin typeface="+mj-lt"/>
              </a:defRPr>
            </a:lvl1p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11426429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4966674"/>
            <a:ext cx="8825657"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bwMode="gray">
          <a:xfrm>
            <a:off x="1154956" y="5536665"/>
            <a:ext cx="8825656" cy="493712"/>
          </a:xfrm>
        </p:spPr>
        <p:txBody>
          <a:bodyPr>
            <a:normAutofit/>
          </a:bodyPr>
          <a:lstStyle>
            <a:lvl1pPr marL="0" indent="0">
              <a:buNone/>
              <a:defRPr sz="12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40C4D3C1-679D-44D8-8A9C-D402CE4EF569}" type="datetimeFigureOut">
              <a:rPr lang="en-US" smtClean="0"/>
              <a:t>11/8/2021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2469925152"/>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ítulo y descripción">
    <p:spTree>
      <p:nvGrpSpPr>
        <p:cNvPr id="1" name=""/>
        <p:cNvGrpSpPr/>
        <p:nvPr/>
      </p:nvGrpSpPr>
      <p:grpSpPr>
        <a:xfrm>
          <a:off x="0" y="0"/>
          <a:ext cx="0" cy="0"/>
          <a:chOff x="0" y="0"/>
          <a:chExt cx="0" cy="0"/>
        </a:xfrm>
      </p:grpSpPr>
      <p:grpSp>
        <p:nvGrpSpPr>
          <p:cNvPr id="12" name="Group 11"/>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3416"/>
            <a:ext cx="8825659" cy="1379755"/>
          </a:xfrm>
        </p:spPr>
        <p:txBody>
          <a:bodyPr/>
          <a:lstStyle>
            <a:lvl1pPr>
              <a:defRPr sz="4000"/>
            </a:lvl1pPr>
          </a:lstStyle>
          <a:p>
            <a:r>
              <a:rPr lang="es-ES"/>
              <a:t>Haga clic para modificar el estilo de título del patrón</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40C4D3C1-679D-44D8-8A9C-D402CE4EF569}" type="datetimeFigureOut">
              <a:rPr lang="en-US" smtClean="0"/>
              <a:t>11/8/2021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3791499778"/>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a con descripción">
    <p:spTree>
      <p:nvGrpSpPr>
        <p:cNvPr id="1" name=""/>
        <p:cNvGrpSpPr/>
        <p:nvPr/>
      </p:nvGrpSpPr>
      <p:grpSpPr>
        <a:xfrm>
          <a:off x="0" y="0"/>
          <a:ext cx="0" cy="0"/>
          <a:chOff x="0" y="0"/>
          <a:chExt cx="0" cy="0"/>
        </a:xfrm>
      </p:grpSpPr>
      <p:grpSp>
        <p:nvGrpSpPr>
          <p:cNvPr id="7" name="Group 6"/>
          <p:cNvGrpSpPr/>
          <p:nvPr/>
        </p:nvGrpSpPr>
        <p:grpSpPr>
          <a:xfrm>
            <a:off x="0" y="-2373"/>
            <a:ext cx="12192000" cy="6867027"/>
            <a:chOff x="0" y="-2373"/>
            <a:chExt cx="12192000" cy="6867027"/>
          </a:xfrm>
        </p:grpSpPr>
        <p:sp>
          <p:nvSpPr>
            <p:cNvPr id="15" name="Rectangle 14"/>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4"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3" name="TextBox 12"/>
          <p:cNvSpPr txBox="1"/>
          <p:nvPr/>
        </p:nvSpPr>
        <p:spPr>
          <a:xfrm>
            <a:off x="9719438" y="2631815"/>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9" name="TextBox 8"/>
          <p:cNvSpPr txBox="1"/>
          <p:nvPr/>
        </p:nvSpPr>
        <p:spPr>
          <a:xfrm>
            <a:off x="898295" y="591093"/>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2" name="Title 1"/>
          <p:cNvSpPr>
            <a:spLocks noGrp="1"/>
          </p:cNvSpPr>
          <p:nvPr>
            <p:ph type="title"/>
          </p:nvPr>
        </p:nvSpPr>
        <p:spPr>
          <a:xfrm>
            <a:off x="1581878" y="980517"/>
            <a:ext cx="8453906" cy="2698249"/>
          </a:xfrm>
        </p:spPr>
        <p:txBody>
          <a:bodyPr/>
          <a:lstStyle>
            <a:lvl1pPr>
              <a:defRPr sz="4000"/>
            </a:lvl1pPr>
          </a:lstStyle>
          <a:p>
            <a:r>
              <a:rPr lang="es-ES"/>
              <a:t>Haga clic para modificar el estilo de título del patrón</a:t>
            </a:r>
            <a:endParaRPr lang="en-US" dirty="0"/>
          </a:p>
        </p:txBody>
      </p:sp>
      <p:sp>
        <p:nvSpPr>
          <p:cNvPr id="14" name="Text Placeholder 3"/>
          <p:cNvSpPr>
            <a:spLocks noGrp="1"/>
          </p:cNvSpPr>
          <p:nvPr>
            <p:ph type="body" sz="half" idx="13"/>
          </p:nvPr>
        </p:nvSpPr>
        <p:spPr bwMode="gray">
          <a:xfrm>
            <a:off x="1945945" y="3678766"/>
            <a:ext cx="7725772" cy="342174"/>
          </a:xfrm>
        </p:spPr>
        <p:txBody>
          <a:bodyPr anchor="t">
            <a:normAutofit/>
          </a:bodyPr>
          <a:lstStyle>
            <a:lvl1pPr marL="0" indent="0">
              <a:buNone/>
              <a:defRPr lang="en-US" sz="1400" b="0" i="0" kern="1200" cap="small" dirty="0">
                <a:solidFill>
                  <a:schemeClr val="accent1"/>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40C4D3C1-679D-44D8-8A9C-D402CE4EF569}" type="datetimeFigureOut">
              <a:rPr lang="en-US" smtClean="0"/>
              <a:t>11/8/2021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32" name="Rectangle 3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4265637051"/>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Tarjeta de nombre">
    <p:spTree>
      <p:nvGrpSpPr>
        <p:cNvPr id="1" name=""/>
        <p:cNvGrpSpPr/>
        <p:nvPr/>
      </p:nvGrpSpPr>
      <p:grpSpPr>
        <a:xfrm>
          <a:off x="0" y="0"/>
          <a:ext cx="0" cy="0"/>
          <a:chOff x="0" y="0"/>
          <a:chExt cx="0" cy="0"/>
        </a:xfrm>
      </p:grpSpPr>
      <p:grpSp>
        <p:nvGrpSpPr>
          <p:cNvPr id="18" name="Group 17"/>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154954" y="5033068"/>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40C4D3C1-679D-44D8-8A9C-D402CE4EF569}" type="datetimeFigureOut">
              <a:rPr lang="en-US" smtClean="0"/>
              <a:t>11/8/2021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2" name="Rectangle 1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483134625"/>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154954" y="2617299"/>
            <a:ext cx="312916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16" name="Text Placeholder 3"/>
          <p:cNvSpPr>
            <a:spLocks noGrp="1"/>
          </p:cNvSpPr>
          <p:nvPr>
            <p:ph type="body" sz="half" idx="15"/>
          </p:nvPr>
        </p:nvSpPr>
        <p:spPr>
          <a:xfrm>
            <a:off x="1154954" y="3193561"/>
            <a:ext cx="3129168" cy="283349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Text Placeholder 4"/>
          <p:cNvSpPr>
            <a:spLocks noGrp="1"/>
          </p:cNvSpPr>
          <p:nvPr>
            <p:ph type="body" sz="quarter" idx="3"/>
          </p:nvPr>
        </p:nvSpPr>
        <p:spPr>
          <a:xfrm>
            <a:off x="4512721" y="2603502"/>
            <a:ext cx="314538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19" name="Text Placeholder 3"/>
          <p:cNvSpPr>
            <a:spLocks noGrp="1"/>
          </p:cNvSpPr>
          <p:nvPr>
            <p:ph type="body" sz="half" idx="16"/>
          </p:nvPr>
        </p:nvSpPr>
        <p:spPr>
          <a:xfrm>
            <a:off x="4512721" y="3193561"/>
            <a:ext cx="3145380" cy="283349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14" name="Text Placeholder 4"/>
          <p:cNvSpPr>
            <a:spLocks noGrp="1"/>
          </p:cNvSpPr>
          <p:nvPr>
            <p:ph type="body" sz="quarter" idx="13"/>
          </p:nvPr>
        </p:nvSpPr>
        <p:spPr>
          <a:xfrm>
            <a:off x="7886700" y="2617299"/>
            <a:ext cx="3161029"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0" name="Text Placeholder 3"/>
          <p:cNvSpPr>
            <a:spLocks noGrp="1"/>
          </p:cNvSpPr>
          <p:nvPr>
            <p:ph type="body" sz="half" idx="17"/>
          </p:nvPr>
        </p:nvSpPr>
        <p:spPr>
          <a:xfrm>
            <a:off x="7886700" y="3193561"/>
            <a:ext cx="3164719" cy="28334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cxnSp>
        <p:nvCxnSpPr>
          <p:cNvPr id="22" name="Straight Connector 21"/>
          <p:cNvCxnSpPr/>
          <p:nvPr/>
        </p:nvCxnSpPr>
        <p:spPr>
          <a:xfrm>
            <a:off x="440397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777240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40C4D3C1-679D-44D8-8A9C-D402CE4EF569}" type="datetimeFigureOut">
              <a:rPr lang="en-US" smtClean="0"/>
              <a:t>11/8/2021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1320045345"/>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154952" y="4532845"/>
            <a:ext cx="30504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9" name="Picture Placeholder 2"/>
          <p:cNvSpPr>
            <a:spLocks noGrp="1" noChangeAspect="1"/>
          </p:cNvSpPr>
          <p:nvPr>
            <p:ph type="pic" idx="15"/>
          </p:nvPr>
        </p:nvSpPr>
        <p:spPr>
          <a:xfrm>
            <a:off x="1334552"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2" name="Text Placeholder 3"/>
          <p:cNvSpPr>
            <a:spLocks noGrp="1"/>
          </p:cNvSpPr>
          <p:nvPr>
            <p:ph type="body" sz="half" idx="18"/>
          </p:nvPr>
        </p:nvSpPr>
        <p:spPr>
          <a:xfrm>
            <a:off x="1154953" y="5109107"/>
            <a:ext cx="3050437"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Text Placeholder 4"/>
          <p:cNvSpPr>
            <a:spLocks noGrp="1"/>
          </p:cNvSpPr>
          <p:nvPr>
            <p:ph type="body" sz="quarter" idx="3"/>
          </p:nvPr>
        </p:nvSpPr>
        <p:spPr>
          <a:xfrm>
            <a:off x="4572537" y="4532846"/>
            <a:ext cx="3046766" cy="651156"/>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30" name="Picture Placeholder 2"/>
          <p:cNvSpPr>
            <a:spLocks noGrp="1" noChangeAspect="1"/>
          </p:cNvSpPr>
          <p:nvPr>
            <p:ph type="pic" idx="21"/>
          </p:nvPr>
        </p:nvSpPr>
        <p:spPr>
          <a:xfrm>
            <a:off x="4748463" y="2603500"/>
            <a:ext cx="2691241"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3" name="Text Placeholder 3"/>
          <p:cNvSpPr>
            <a:spLocks noGrp="1"/>
          </p:cNvSpPr>
          <p:nvPr>
            <p:ph type="body" sz="half" idx="19"/>
          </p:nvPr>
        </p:nvSpPr>
        <p:spPr>
          <a:xfrm>
            <a:off x="4568865" y="5184002"/>
            <a:ext cx="3050438" cy="84305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14" name="Text Placeholder 4"/>
          <p:cNvSpPr>
            <a:spLocks noGrp="1"/>
          </p:cNvSpPr>
          <p:nvPr>
            <p:ph type="body" sz="quarter" idx="13"/>
          </p:nvPr>
        </p:nvSpPr>
        <p:spPr>
          <a:xfrm>
            <a:off x="7983434" y="4532847"/>
            <a:ext cx="3050438" cy="651154"/>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31"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4" name="Text Placeholder 3"/>
          <p:cNvSpPr>
            <a:spLocks noGrp="1"/>
          </p:cNvSpPr>
          <p:nvPr>
            <p:ph type="body" sz="half" idx="20"/>
          </p:nvPr>
        </p:nvSpPr>
        <p:spPr>
          <a:xfrm>
            <a:off x="7983434" y="5184001"/>
            <a:ext cx="3050437" cy="843054"/>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cxnSp>
        <p:nvCxnSpPr>
          <p:cNvPr id="17" name="Straight Connector 16"/>
          <p:cNvCxnSpPr/>
          <p:nvPr/>
        </p:nvCxnSpPr>
        <p:spPr>
          <a:xfrm>
            <a:off x="4388153" y="2603500"/>
            <a:ext cx="0" cy="3517594"/>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801905" y="2603500"/>
            <a:ext cx="0" cy="34925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40C4D3C1-679D-44D8-8A9C-D402CE4EF569}" type="datetimeFigureOut">
              <a:rPr lang="en-US" smtClean="0"/>
              <a:t>11/8/2021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2552796727"/>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a:xfrm>
            <a:off x="1154953" y="973668"/>
            <a:ext cx="8825660" cy="706964"/>
          </a:xfrm>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nchorCtr="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B4159CD-DA3A-463F-AFEF-A68838A6859B}" type="datetimeFigureOut">
              <a:rPr lang="en-US" smtClean="0"/>
              <a:t>11/8/2021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‹Nº›</a:t>
            </a:fld>
            <a:endParaRPr lang="en-US" dirty="0"/>
          </a:p>
        </p:txBody>
      </p:sp>
    </p:spTree>
    <p:extLst>
      <p:ext uri="{BB962C8B-B14F-4D97-AF65-F5344CB8AC3E}">
        <p14:creationId xmlns:p14="http://schemas.microsoft.com/office/powerpoint/2010/main" val="51403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76756" y="1278468"/>
            <a:ext cx="1413933" cy="4748589"/>
          </a:xfrm>
        </p:spPr>
        <p:txBody>
          <a:bodyPr vert="eaVert" anchor="b" anchorCtr="0"/>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154954" y="1278468"/>
            <a:ext cx="6247546" cy="4748590"/>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312A925-E007-46C2-84AB-35EE10DCAD39}" type="datetimeFigureOut">
              <a:rPr lang="en-US" smtClean="0"/>
              <a:t>11/8/2021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4FAB73BC-B049-4115-A692-8D63A059BFB8}" type="slidenum">
              <a:rPr lang="en-US" smtClean="0"/>
              <a:t>‹Nº›</a:t>
            </a:fld>
            <a:endParaRPr lang="en-US" dirty="0"/>
          </a:p>
        </p:txBody>
      </p:sp>
    </p:spTree>
    <p:extLst>
      <p:ext uri="{BB962C8B-B14F-4D97-AF65-F5344CB8AC3E}">
        <p14:creationId xmlns:p14="http://schemas.microsoft.com/office/powerpoint/2010/main" val="40402738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73C2DCB-466C-4061-8D51-D3254DD77FA1}" type="datetimeFigureOut">
              <a:rPr lang="en-US" smtClean="0"/>
              <a:t>11/8/2021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‹Nº›</a:t>
            </a:fld>
            <a:endParaRPr lang="en-US" dirty="0"/>
          </a:p>
        </p:txBody>
      </p:sp>
    </p:spTree>
    <p:extLst>
      <p:ext uri="{BB962C8B-B14F-4D97-AF65-F5344CB8AC3E}">
        <p14:creationId xmlns:p14="http://schemas.microsoft.com/office/powerpoint/2010/main" val="19763066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grpSp>
        <p:nvGrpSpPr>
          <p:cNvPr id="13" name="Group 12"/>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7645"/>
            <a:ext cx="4351023" cy="2283824"/>
          </a:xfrm>
        </p:spPr>
        <p:txBody>
          <a:bodyPr anchor="ctr"/>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895558" y="2677644"/>
            <a:ext cx="3755379" cy="2283823"/>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8642357F-39F6-401C-9FF8-3072724998F3}" type="datetimeFigureOut">
              <a:rPr lang="en-US" smtClean="0"/>
              <a:t>11/8/2021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19162946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4D5DB09B-D413-414E-B13F-B1984CD8FF65}" type="datetimeFigureOut">
              <a:rPr lang="en-US" smtClean="0"/>
              <a:t>11/8/2021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‹Nº›</a:t>
            </a:fld>
            <a:endParaRPr lang="en-US" dirty="0"/>
          </a:p>
        </p:txBody>
      </p:sp>
    </p:spTree>
    <p:extLst>
      <p:ext uri="{BB962C8B-B14F-4D97-AF65-F5344CB8AC3E}">
        <p14:creationId xmlns:p14="http://schemas.microsoft.com/office/powerpoint/2010/main" val="29942249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208710" y="3179762"/>
            <a:ext cx="4825159" cy="2840039"/>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6238F992-55E7-4B2D-A6F1-8C9243CBFE1B}" type="datetimeFigureOut">
              <a:rPr lang="en-US" smtClean="0"/>
              <a:t>11/8/2021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‹Nº›</a:t>
            </a:fld>
            <a:endParaRPr lang="en-US" dirty="0"/>
          </a:p>
        </p:txBody>
      </p:sp>
    </p:spTree>
    <p:extLst>
      <p:ext uri="{BB962C8B-B14F-4D97-AF65-F5344CB8AC3E}">
        <p14:creationId xmlns:p14="http://schemas.microsoft.com/office/powerpoint/2010/main" val="38749060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F0298110-BAA6-4256-A2E5-BB66A47D2616}" type="datetimeFigureOut">
              <a:rPr lang="en-US" smtClean="0"/>
              <a:t>11/8/2021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‹Nº›</a:t>
            </a:fld>
            <a:endParaRPr lang="en-US" dirty="0"/>
          </a:p>
        </p:txBody>
      </p:sp>
    </p:spTree>
    <p:extLst>
      <p:ext uri="{BB962C8B-B14F-4D97-AF65-F5344CB8AC3E}">
        <p14:creationId xmlns:p14="http://schemas.microsoft.com/office/powerpoint/2010/main" val="34526478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903892-3343-4E4E-B81B-70A099359AD2}" type="datetimeFigureOut">
              <a:rPr lang="en-US" smtClean="0"/>
              <a:t>11/8/2021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4FAB73BC-B049-4115-A692-8D63A059BFB8}" type="slidenum">
              <a:rPr lang="en-US" smtClean="0"/>
              <a:t>‹Nº›</a:t>
            </a:fld>
            <a:endParaRPr lang="en-US" dirty="0"/>
          </a:p>
        </p:txBody>
      </p:sp>
    </p:spTree>
    <p:extLst>
      <p:ext uri="{BB962C8B-B14F-4D97-AF65-F5344CB8AC3E}">
        <p14:creationId xmlns:p14="http://schemas.microsoft.com/office/powerpoint/2010/main" val="22144771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grpSp>
        <p:nvGrpSpPr>
          <p:cNvPr id="14" name="Group 13"/>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Oval 15"/>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295400"/>
            <a:ext cx="2793159" cy="1600200"/>
          </a:xfrm>
        </p:spPr>
        <p:txBody>
          <a:bodyPr anchor="b"/>
          <a:lstStyle>
            <a:lvl1pPr algn="l">
              <a:defRPr sz="24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781146" y="1447800"/>
            <a:ext cx="5190065" cy="4572000"/>
          </a:xfrm>
        </p:spPr>
        <p:txBody>
          <a:bodyPr anchor="ct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bwMode="gray">
          <a:xfrm>
            <a:off x="1154955" y="2895600"/>
            <a:ext cx="2793158" cy="3129279"/>
          </a:xfrm>
        </p:spPr>
        <p:txBody>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0232F85-D33A-46AF-9088-5A7400C1018E}" type="datetimeFigureOut">
              <a:rPr lang="en-US" smtClean="0"/>
              <a:t>11/8/2021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28709052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grpSp>
        <p:nvGrpSpPr>
          <p:cNvPr id="20" name="Group 19"/>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60" cy="1735668"/>
          </a:xfrm>
        </p:spPr>
        <p:txBody>
          <a:bodyPr anchor="b">
            <a:normAutofit/>
          </a:bodyPr>
          <a:lstStyle>
            <a:lvl1pPr algn="l">
              <a:defRPr sz="36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3EB3A624-F501-46A9-B8CA-4949E24E27C8}" type="datetimeFigureOut">
              <a:rPr lang="en-US" smtClean="0"/>
              <a:t>11/8/2021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19491002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9" name="Group 8"/>
          <p:cNvGrpSpPr/>
          <p:nvPr/>
        </p:nvGrpSpPr>
        <p:grpSpPr>
          <a:xfrm>
            <a:off x="0" y="-2373"/>
            <a:ext cx="12192000" cy="6867027"/>
            <a:chOff x="0" y="-2373"/>
            <a:chExt cx="12192000" cy="6867027"/>
          </a:xfrm>
        </p:grpSpPr>
        <p:sp>
          <p:nvSpPr>
            <p:cNvPr id="26" name="Rectangle 25"/>
            <p:cNvSpPr/>
            <p:nvPr/>
          </p:nvSpPr>
          <p:spPr>
            <a:xfrm>
              <a:off x="0" y="0"/>
              <a:ext cx="12192000" cy="6858000"/>
            </a:xfrm>
            <a:prstGeom prst="rect">
              <a:avLst/>
            </a:prstGeom>
            <a:blipFill>
              <a:blip r:embed="rId19">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0"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2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3" y="973668"/>
            <a:ext cx="8761413" cy="706964"/>
          </a:xfrm>
          <a:prstGeom prst="rect">
            <a:avLst/>
          </a:prstGeom>
        </p:spPr>
        <p:txBody>
          <a:bodyPr vert="horz" lIns="91440" tIns="45720" rIns="91440" bIns="45720" rtlCol="0" anchor="ctr">
            <a:no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154955" y="2603500"/>
            <a:ext cx="8761412" cy="3416300"/>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0650938" y="6394061"/>
            <a:ext cx="990599" cy="304799"/>
          </a:xfrm>
          <a:prstGeom prst="rect">
            <a:avLst/>
          </a:prstGeom>
        </p:spPr>
        <p:txBody>
          <a:bodyPr vert="horz" lIns="91440" tIns="45720" rIns="91440" bIns="45720" rtlCol="0" anchor="t"/>
          <a:lstStyle>
            <a:lvl1pPr algn="r">
              <a:defRPr sz="1000" b="1" i="0">
                <a:solidFill>
                  <a:schemeClr val="accent1"/>
                </a:solidFill>
              </a:defRPr>
            </a:lvl1pPr>
          </a:lstStyle>
          <a:p>
            <a:fld id="{40C4D3C1-679D-44D8-8A9C-D402CE4EF569}" type="datetimeFigureOut">
              <a:rPr lang="en-US" smtClean="0"/>
              <a:t>11/8/2021</a:t>
            </a:fld>
            <a:endParaRPr lang="en-US" dirty="0"/>
          </a:p>
        </p:txBody>
      </p:sp>
      <p:sp>
        <p:nvSpPr>
          <p:cNvPr id="5" name="Footer Placeholder 4"/>
          <p:cNvSpPr>
            <a:spLocks noGrp="1"/>
          </p:cNvSpPr>
          <p:nvPr>
            <p:ph type="ftr" sz="quarter" idx="3"/>
          </p:nvPr>
        </p:nvSpPr>
        <p:spPr>
          <a:xfrm>
            <a:off x="528358" y="6391838"/>
            <a:ext cx="3859795" cy="304801"/>
          </a:xfrm>
          <a:prstGeom prst="rect">
            <a:avLst/>
          </a:prstGeom>
        </p:spPr>
        <p:txBody>
          <a:bodyPr vert="horz" lIns="91440" tIns="45720" rIns="91440" bIns="45720" rtlCol="0" anchor="b"/>
          <a:lstStyle>
            <a:lvl1pPr algn="l">
              <a:defRPr sz="1000" b="1" i="0">
                <a:solidFill>
                  <a:schemeClr val="accent1"/>
                </a:solidFill>
                <a:latin typeface="+mn-lt"/>
              </a:defRPr>
            </a:lvl1pPr>
          </a:lstStyle>
          <a:p>
            <a:endParaRPr lang="en-US" dirty="0"/>
          </a:p>
        </p:txBody>
      </p:sp>
      <p:sp>
        <p:nvSpPr>
          <p:cNvPr id="22" name="Rectangle 2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3522119974"/>
      </p:ext>
    </p:extLst>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 id="2147483828" r:id="rId12"/>
    <p:sldLayoutId id="2147483829" r:id="rId13"/>
    <p:sldLayoutId id="2147483830" r:id="rId14"/>
    <p:sldLayoutId id="2147483831" r:id="rId15"/>
    <p:sldLayoutId id="2147483832" r:id="rId16"/>
    <p:sldLayoutId id="2147483833"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3" Type="http://schemas.openxmlformats.org/officeDocument/2006/relationships/hyperlink" Target="https://www.inegi.org.mx/contenidos/productos/prod_serv/contenidos/espanol/bvinegi/productos/nueva_estruc/702825199357.pdf" TargetMode="External"/><Relationship Id="rId2" Type="http://schemas.openxmlformats.org/officeDocument/2006/relationships/image" Target="../media/image2.png"/><Relationship Id="rId1" Type="http://schemas.openxmlformats.org/officeDocument/2006/relationships/slideLayout" Target="../slideLayouts/slideLayout11.xml"/><Relationship Id="rId6" Type="http://schemas.openxmlformats.org/officeDocument/2006/relationships/hyperlink" Target="https://www.entrepreneur.com/article/262456" TargetMode="External"/><Relationship Id="rId5" Type="http://schemas.openxmlformats.org/officeDocument/2006/relationships/hyperlink" Target="https://awgsalesservices.com/2016/04/21/color-psychology-in-food-marketing/" TargetMode="External"/><Relationship Id="rId4" Type="http://schemas.openxmlformats.org/officeDocument/2006/relationships/hyperlink" Target="https://www.talent-republic.tv/future/la-importancia-de-la-psicologia-del-color-en-marketing/" TargetMode="Externa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30CE8D9-766A-461E-8D2B-E38378131B6F}"/>
              </a:ext>
            </a:extLst>
          </p:cNvPr>
          <p:cNvSpPr>
            <a:spLocks noGrp="1"/>
          </p:cNvSpPr>
          <p:nvPr>
            <p:ph type="ctrTitle"/>
          </p:nvPr>
        </p:nvSpPr>
        <p:spPr/>
        <p:txBody>
          <a:bodyPr>
            <a:normAutofit fontScale="90000"/>
          </a:bodyPr>
          <a:lstStyle/>
          <a:p>
            <a:pPr algn="ctr"/>
            <a:r>
              <a:rPr lang="es-MX" sz="5400" dirty="0">
                <a:solidFill>
                  <a:schemeClr val="tx1"/>
                </a:solidFill>
                <a:latin typeface="Arial" panose="020B0604020202020204" pitchFamily="34" charset="0"/>
                <a:cs typeface="Arial" panose="020B0604020202020204" pitchFamily="34" charset="0"/>
              </a:rPr>
              <a:t>INFLUENCIA DEL COLOR EN EL CONSUMO DE COMIDA RÁPIDA EN QUERÉTARO</a:t>
            </a:r>
          </a:p>
        </p:txBody>
      </p:sp>
      <p:sp>
        <p:nvSpPr>
          <p:cNvPr id="3" name="Subtítulo 2">
            <a:extLst>
              <a:ext uri="{FF2B5EF4-FFF2-40B4-BE49-F238E27FC236}">
                <a16:creationId xmlns:a16="http://schemas.microsoft.com/office/drawing/2014/main" id="{E0E09A09-A90E-4D42-AD58-33A7972564BC}"/>
              </a:ext>
            </a:extLst>
          </p:cNvPr>
          <p:cNvSpPr>
            <a:spLocks noGrp="1"/>
          </p:cNvSpPr>
          <p:nvPr>
            <p:ph type="subTitle" idx="1"/>
          </p:nvPr>
        </p:nvSpPr>
        <p:spPr>
          <a:xfrm>
            <a:off x="1154955" y="5303519"/>
            <a:ext cx="8825658" cy="1207477"/>
          </a:xfrm>
        </p:spPr>
        <p:txBody>
          <a:bodyPr>
            <a:normAutofit fontScale="85000" lnSpcReduction="20000"/>
          </a:bodyPr>
          <a:lstStyle/>
          <a:p>
            <a:pPr algn="ctr"/>
            <a:r>
              <a:rPr lang="es-MX" dirty="0">
                <a:solidFill>
                  <a:schemeClr val="tx1"/>
                </a:solidFill>
                <a:latin typeface="Arial" panose="020B0604020202020204" pitchFamily="34" charset="0"/>
                <a:cs typeface="Arial" panose="020B0604020202020204" pitchFamily="34" charset="0"/>
              </a:rPr>
              <a:t>ANDREA BUENROSTRO URIBE</a:t>
            </a:r>
          </a:p>
          <a:p>
            <a:pPr algn="ctr"/>
            <a:endParaRPr lang="es-MX" dirty="0">
              <a:solidFill>
                <a:schemeClr val="tx1"/>
              </a:solidFill>
              <a:latin typeface="Arial" panose="020B0604020202020204" pitchFamily="34" charset="0"/>
              <a:cs typeface="Arial" panose="020B0604020202020204" pitchFamily="34" charset="0"/>
            </a:endParaRPr>
          </a:p>
          <a:p>
            <a:pPr algn="ctr"/>
            <a:r>
              <a:rPr lang="es-MX" dirty="0">
                <a:solidFill>
                  <a:schemeClr val="tx1"/>
                </a:solidFill>
                <a:latin typeface="Arial" panose="020B0604020202020204" pitchFamily="34" charset="0"/>
                <a:cs typeface="Arial" panose="020B0604020202020204" pitchFamily="34" charset="0"/>
              </a:rPr>
              <a:t>Director de tesis</a:t>
            </a:r>
          </a:p>
          <a:p>
            <a:pPr algn="ctr"/>
            <a:r>
              <a:rPr lang="es-MX" dirty="0">
                <a:solidFill>
                  <a:schemeClr val="tx1"/>
                </a:solidFill>
                <a:latin typeface="Arial" panose="020B0604020202020204" pitchFamily="34" charset="0"/>
                <a:cs typeface="Arial" panose="020B0604020202020204" pitchFamily="34" charset="0"/>
              </a:rPr>
              <a:t>Doctor Fernando Cervera </a:t>
            </a:r>
            <a:r>
              <a:rPr lang="es-MX" dirty="0" err="1">
                <a:solidFill>
                  <a:schemeClr val="tx1"/>
                </a:solidFill>
                <a:latin typeface="Arial" panose="020B0604020202020204" pitchFamily="34" charset="0"/>
                <a:cs typeface="Arial" panose="020B0604020202020204" pitchFamily="34" charset="0"/>
              </a:rPr>
              <a:t>solorzano</a:t>
            </a:r>
            <a:endParaRPr lang="es-MX" dirty="0">
              <a:solidFill>
                <a:schemeClr val="tx1"/>
              </a:solidFill>
              <a:latin typeface="Arial" panose="020B0604020202020204" pitchFamily="34" charset="0"/>
              <a:cs typeface="Arial" panose="020B0604020202020204" pitchFamily="34" charset="0"/>
            </a:endParaRPr>
          </a:p>
        </p:txBody>
      </p:sp>
      <p:sp>
        <p:nvSpPr>
          <p:cNvPr id="4" name="CuadroTexto 3">
            <a:extLst>
              <a:ext uri="{FF2B5EF4-FFF2-40B4-BE49-F238E27FC236}">
                <a16:creationId xmlns:a16="http://schemas.microsoft.com/office/drawing/2014/main" id="{3DB5A0D1-7D5F-40E9-8F18-B07FB83342E0}"/>
              </a:ext>
            </a:extLst>
          </p:cNvPr>
          <p:cNvSpPr txBox="1"/>
          <p:nvPr/>
        </p:nvSpPr>
        <p:spPr>
          <a:xfrm>
            <a:off x="3737796" y="1730401"/>
            <a:ext cx="3788345" cy="369332"/>
          </a:xfrm>
          <a:prstGeom prst="rect">
            <a:avLst/>
          </a:prstGeom>
          <a:noFill/>
        </p:spPr>
        <p:txBody>
          <a:bodyPr wrap="none" rtlCol="0">
            <a:spAutoFit/>
          </a:bodyPr>
          <a:lstStyle/>
          <a:p>
            <a:r>
              <a:rPr lang="es-MX" dirty="0">
                <a:latin typeface="Arial" panose="020B0604020202020204" pitchFamily="34" charset="0"/>
                <a:cs typeface="Arial" panose="020B0604020202020204" pitchFamily="34" charset="0"/>
              </a:rPr>
              <a:t>MAESTRIA EN ADMINISTRACIÓN</a:t>
            </a:r>
          </a:p>
        </p:txBody>
      </p:sp>
    </p:spTree>
    <p:extLst>
      <p:ext uri="{BB962C8B-B14F-4D97-AF65-F5344CB8AC3E}">
        <p14:creationId xmlns:p14="http://schemas.microsoft.com/office/powerpoint/2010/main" val="21337542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D9BFB50-8F92-402B-ABFF-9EBE125FBBA4}"/>
              </a:ext>
            </a:extLst>
          </p:cNvPr>
          <p:cNvSpPr>
            <a:spLocks noGrp="1"/>
          </p:cNvSpPr>
          <p:nvPr>
            <p:ph type="title"/>
          </p:nvPr>
        </p:nvSpPr>
        <p:spPr/>
        <p:txBody>
          <a:bodyPr/>
          <a:lstStyle/>
          <a:p>
            <a:pPr algn="ctr"/>
            <a:r>
              <a:rPr lang="es-MX" dirty="0">
                <a:solidFill>
                  <a:schemeClr val="tx1"/>
                </a:solidFill>
              </a:rPr>
              <a:t>JUSTIFICACIÓN</a:t>
            </a:r>
          </a:p>
        </p:txBody>
      </p:sp>
      <p:sp>
        <p:nvSpPr>
          <p:cNvPr id="3" name="Marcador de texto 2">
            <a:extLst>
              <a:ext uri="{FF2B5EF4-FFF2-40B4-BE49-F238E27FC236}">
                <a16:creationId xmlns:a16="http://schemas.microsoft.com/office/drawing/2014/main" id="{B55D47AC-1E31-4AEA-AAEB-14C880CFD057}"/>
              </a:ext>
            </a:extLst>
          </p:cNvPr>
          <p:cNvSpPr>
            <a:spLocks noGrp="1"/>
          </p:cNvSpPr>
          <p:nvPr>
            <p:ph type="body" sz="half" idx="2"/>
          </p:nvPr>
        </p:nvSpPr>
        <p:spPr>
          <a:xfrm>
            <a:off x="495300" y="2655277"/>
            <a:ext cx="11201400" cy="2994660"/>
          </a:xfrm>
        </p:spPr>
        <p:txBody>
          <a:bodyPr>
            <a:normAutofit/>
          </a:bodyPr>
          <a:lstStyle/>
          <a:p>
            <a:pPr algn="just"/>
            <a:r>
              <a:rPr lang="es-MX" sz="2600" b="0" i="0" dirty="0">
                <a:solidFill>
                  <a:srgbClr val="000000"/>
                </a:solidFill>
                <a:effectLst/>
                <a:latin typeface="Arial" panose="020B0604020202020204" pitchFamily="34" charset="0"/>
                <a:cs typeface="Arial" panose="020B0604020202020204" pitchFamily="34" charset="0"/>
              </a:rPr>
              <a:t>Esta tesis quiere ayudar a los emprendedores y empresarios de la ciudad de Querétaro, </a:t>
            </a:r>
            <a:r>
              <a:rPr lang="es-MX" sz="2600" b="0" i="0" dirty="0" err="1">
                <a:solidFill>
                  <a:srgbClr val="000000"/>
                </a:solidFill>
                <a:effectLst/>
                <a:latin typeface="Arial" panose="020B0604020202020204" pitchFamily="34" charset="0"/>
                <a:cs typeface="Arial" panose="020B0604020202020204" pitchFamily="34" charset="0"/>
              </a:rPr>
              <a:t>Qro</a:t>
            </a:r>
            <a:r>
              <a:rPr lang="es-MX" sz="2600" b="0" i="0" dirty="0">
                <a:solidFill>
                  <a:srgbClr val="000000"/>
                </a:solidFill>
                <a:effectLst/>
                <a:latin typeface="Arial" panose="020B0604020202020204" pitchFamily="34" charset="0"/>
                <a:cs typeface="Arial" panose="020B0604020202020204" pitchFamily="34" charset="0"/>
              </a:rPr>
              <a:t>., dentro del sector de restaurantes con servicio de preparación de tacos y tortas. Según el Instituto Nacional de Estadística y Geografía (INEGI) en el 2019 se tuvo un ingreso de $921,305,000.00 pesos en el año, con un 57.8% de incremento, lo cual podría ser una razón para buscar el incremento de los ingresos anuales a través de la mayor captación de clientes.</a:t>
            </a:r>
          </a:p>
          <a:p>
            <a:endParaRPr lang="es-MX" dirty="0"/>
          </a:p>
        </p:txBody>
      </p:sp>
    </p:spTree>
    <p:extLst>
      <p:ext uri="{BB962C8B-B14F-4D97-AF65-F5344CB8AC3E}">
        <p14:creationId xmlns:p14="http://schemas.microsoft.com/office/powerpoint/2010/main" val="27888781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D9BFB50-8F92-402B-ABFF-9EBE125FBBA4}"/>
              </a:ext>
            </a:extLst>
          </p:cNvPr>
          <p:cNvSpPr>
            <a:spLocks noGrp="1"/>
          </p:cNvSpPr>
          <p:nvPr>
            <p:ph type="title"/>
          </p:nvPr>
        </p:nvSpPr>
        <p:spPr/>
        <p:txBody>
          <a:bodyPr/>
          <a:lstStyle/>
          <a:p>
            <a:pPr algn="ctr"/>
            <a:r>
              <a:rPr lang="es-MX" dirty="0">
                <a:solidFill>
                  <a:schemeClr val="tx1"/>
                </a:solidFill>
              </a:rPr>
              <a:t>OBJETIVOS</a:t>
            </a:r>
          </a:p>
        </p:txBody>
      </p:sp>
      <p:sp>
        <p:nvSpPr>
          <p:cNvPr id="3" name="Marcador de texto 2">
            <a:extLst>
              <a:ext uri="{FF2B5EF4-FFF2-40B4-BE49-F238E27FC236}">
                <a16:creationId xmlns:a16="http://schemas.microsoft.com/office/drawing/2014/main" id="{B55D47AC-1E31-4AEA-AAEB-14C880CFD057}"/>
              </a:ext>
            </a:extLst>
          </p:cNvPr>
          <p:cNvSpPr>
            <a:spLocks noGrp="1"/>
          </p:cNvSpPr>
          <p:nvPr>
            <p:ph type="body" sz="half" idx="2"/>
          </p:nvPr>
        </p:nvSpPr>
        <p:spPr>
          <a:xfrm>
            <a:off x="483870" y="2692872"/>
            <a:ext cx="11224260" cy="3223260"/>
          </a:xfrm>
        </p:spPr>
        <p:txBody>
          <a:bodyPr>
            <a:normAutofit fontScale="92500" lnSpcReduction="20000"/>
          </a:bodyPr>
          <a:lstStyle/>
          <a:p>
            <a:pPr algn="just"/>
            <a:r>
              <a:rPr lang="es-MX" sz="2400" b="0" i="0" dirty="0">
                <a:solidFill>
                  <a:srgbClr val="000000"/>
                </a:solidFill>
                <a:effectLst/>
                <a:latin typeface="Arial" panose="020B0604020202020204" pitchFamily="34" charset="0"/>
                <a:cs typeface="Arial" panose="020B0604020202020204" pitchFamily="34" charset="0"/>
              </a:rPr>
              <a:t>         Objetivo principal</a:t>
            </a:r>
          </a:p>
          <a:p>
            <a:pPr algn="just"/>
            <a:r>
              <a:rPr lang="es-MX" sz="2400" b="0" i="0" dirty="0">
                <a:solidFill>
                  <a:srgbClr val="000000"/>
                </a:solidFill>
                <a:effectLst/>
                <a:latin typeface="Arial" panose="020B0604020202020204" pitchFamily="34" charset="0"/>
                <a:cs typeface="Arial" panose="020B0604020202020204" pitchFamily="34" charset="0"/>
              </a:rPr>
              <a:t>Describir la influencia que tienen los colores utilizados en las marcas de restaurantes con servicio de preparación de tacos y tortas en la decisión de compra de los consumidores de Querétaro.</a:t>
            </a:r>
          </a:p>
          <a:p>
            <a:pPr algn="just"/>
            <a:r>
              <a:rPr lang="es-MX" sz="2400" b="0" i="0" dirty="0">
                <a:solidFill>
                  <a:srgbClr val="000000"/>
                </a:solidFill>
                <a:effectLst/>
                <a:latin typeface="Arial" panose="020B0604020202020204" pitchFamily="34" charset="0"/>
                <a:cs typeface="Arial" panose="020B0604020202020204" pitchFamily="34" charset="0"/>
              </a:rPr>
              <a:t>         Objetivos secundarios</a:t>
            </a:r>
          </a:p>
          <a:p>
            <a:pPr algn="just"/>
            <a:r>
              <a:rPr lang="es-MX" sz="2400" b="0" i="0" dirty="0">
                <a:solidFill>
                  <a:srgbClr val="000000"/>
                </a:solidFill>
                <a:effectLst/>
                <a:latin typeface="Arial" panose="020B0604020202020204" pitchFamily="34" charset="0"/>
                <a:cs typeface="Arial" panose="020B0604020202020204" pitchFamily="34" charset="0"/>
              </a:rPr>
              <a:t>Conocer si realmente utilizar el color rojo en las marcas de comida rápida genera alguna diferencia en el consumidor.</a:t>
            </a:r>
          </a:p>
          <a:p>
            <a:pPr algn="just"/>
            <a:r>
              <a:rPr lang="es-MX" sz="2400" b="0" i="0" dirty="0">
                <a:solidFill>
                  <a:srgbClr val="000000"/>
                </a:solidFill>
                <a:effectLst/>
                <a:latin typeface="Arial" panose="020B0604020202020204" pitchFamily="34" charset="0"/>
                <a:cs typeface="Arial" panose="020B0604020202020204" pitchFamily="34" charset="0"/>
              </a:rPr>
              <a:t>Evaluar el impacto de los colores en la marca de restaurantes con servicio de preparación de tacos y tortas en la decisión de compra.</a:t>
            </a:r>
          </a:p>
          <a:p>
            <a:pPr algn="just"/>
            <a:endParaRPr lang="es-MX"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544956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D9BFB50-8F92-402B-ABFF-9EBE125FBBA4}"/>
              </a:ext>
            </a:extLst>
          </p:cNvPr>
          <p:cNvSpPr>
            <a:spLocks noGrp="1"/>
          </p:cNvSpPr>
          <p:nvPr>
            <p:ph type="title"/>
          </p:nvPr>
        </p:nvSpPr>
        <p:spPr/>
        <p:txBody>
          <a:bodyPr/>
          <a:lstStyle/>
          <a:p>
            <a:pPr algn="ctr"/>
            <a:r>
              <a:rPr lang="es-MX" dirty="0">
                <a:solidFill>
                  <a:schemeClr val="tx1"/>
                </a:solidFill>
              </a:rPr>
              <a:t>ANTECEDENTES</a:t>
            </a:r>
          </a:p>
        </p:txBody>
      </p:sp>
      <p:sp>
        <p:nvSpPr>
          <p:cNvPr id="3" name="Marcador de texto 2">
            <a:extLst>
              <a:ext uri="{FF2B5EF4-FFF2-40B4-BE49-F238E27FC236}">
                <a16:creationId xmlns:a16="http://schemas.microsoft.com/office/drawing/2014/main" id="{B55D47AC-1E31-4AEA-AAEB-14C880CFD057}"/>
              </a:ext>
            </a:extLst>
          </p:cNvPr>
          <p:cNvSpPr>
            <a:spLocks noGrp="1"/>
          </p:cNvSpPr>
          <p:nvPr>
            <p:ph type="body" sz="half" idx="2"/>
          </p:nvPr>
        </p:nvSpPr>
        <p:spPr>
          <a:xfrm>
            <a:off x="449580" y="1996592"/>
            <a:ext cx="11292840" cy="4245183"/>
          </a:xfrm>
        </p:spPr>
        <p:txBody>
          <a:bodyPr>
            <a:normAutofit fontScale="85000" lnSpcReduction="20000"/>
          </a:bodyPr>
          <a:lstStyle/>
          <a:p>
            <a:pPr algn="just"/>
            <a:r>
              <a:rPr lang="es-MX" sz="2400" b="0" i="0" dirty="0">
                <a:solidFill>
                  <a:srgbClr val="000000"/>
                </a:solidFill>
                <a:effectLst/>
                <a:latin typeface="Arial" panose="020B0604020202020204" pitchFamily="34" charset="0"/>
                <a:cs typeface="Arial" panose="020B0604020202020204" pitchFamily="34" charset="0"/>
              </a:rPr>
              <a:t>Uno de los principales sentidos que tienen los seres humanos es la vista, la cual recibe estímulos de los cuales gran parte llegan por los colores. La psicología del color es utilizada en la mercadotecnia, Islas (2020), el color para una marca es una forma simple pero poderosa de mandar el mensaje correcto, representa una amplia gama de emociones sin una sola palabra. El color puede resaltar algo importante o disimular fácilmente algo insignificante, invocar el pasado, informar el presente e inspirar el futuro. El papel que juega el color en el mundo visual es tan absoluto que su poder es difícil de sobreestimar.</a:t>
            </a:r>
          </a:p>
          <a:p>
            <a:pPr algn="just"/>
            <a:endParaRPr lang="es-MX" sz="2400" b="0" i="0" dirty="0">
              <a:solidFill>
                <a:srgbClr val="000000"/>
              </a:solidFill>
              <a:effectLst/>
              <a:latin typeface="Arial" panose="020B0604020202020204" pitchFamily="34" charset="0"/>
              <a:cs typeface="Arial" panose="020B0604020202020204" pitchFamily="34" charset="0"/>
            </a:endParaRPr>
          </a:p>
          <a:p>
            <a:pPr algn="just"/>
            <a:r>
              <a:rPr lang="es-MX" sz="2400" dirty="0">
                <a:solidFill>
                  <a:schemeClr val="tx1"/>
                </a:solidFill>
                <a:latin typeface="Arial" panose="020B0604020202020204" pitchFamily="34" charset="0"/>
                <a:cs typeface="Arial" panose="020B0604020202020204" pitchFamily="34" charset="0"/>
              </a:rPr>
              <a:t>Autores principales:</a:t>
            </a:r>
          </a:p>
          <a:p>
            <a:pPr algn="just"/>
            <a:r>
              <a:rPr lang="es-MX" sz="2400" dirty="0">
                <a:solidFill>
                  <a:schemeClr val="tx1"/>
                </a:solidFill>
                <a:latin typeface="Arial" panose="020B0604020202020204" pitchFamily="34" charset="0"/>
                <a:cs typeface="Arial" panose="020B0604020202020204" pitchFamily="34" charset="0"/>
              </a:rPr>
              <a:t>-Teoría del color de </a:t>
            </a:r>
            <a:r>
              <a:rPr lang="es-MX" sz="2400" dirty="0" err="1">
                <a:solidFill>
                  <a:schemeClr val="tx1"/>
                </a:solidFill>
                <a:latin typeface="Arial" panose="020B0604020202020204" pitchFamily="34" charset="0"/>
                <a:cs typeface="Arial" panose="020B0604020202020204" pitchFamily="34" charset="0"/>
              </a:rPr>
              <a:t>Goethen</a:t>
            </a:r>
            <a:r>
              <a:rPr lang="es-MX" sz="2400" dirty="0">
                <a:solidFill>
                  <a:schemeClr val="tx1"/>
                </a:solidFill>
                <a:latin typeface="Arial" panose="020B0604020202020204" pitchFamily="34" charset="0"/>
                <a:cs typeface="Arial" panose="020B0604020202020204" pitchFamily="34" charset="0"/>
              </a:rPr>
              <a:t>                    -Articulo de Lisa publicado en Sales </a:t>
            </a:r>
            <a:r>
              <a:rPr lang="es-MX" sz="2400" dirty="0" err="1">
                <a:solidFill>
                  <a:schemeClr val="tx1"/>
                </a:solidFill>
                <a:latin typeface="Arial" panose="020B0604020202020204" pitchFamily="34" charset="0"/>
                <a:cs typeface="Arial" panose="020B0604020202020204" pitchFamily="34" charset="0"/>
              </a:rPr>
              <a:t>Services</a:t>
            </a:r>
            <a:endParaRPr lang="es-MX" sz="2400" dirty="0">
              <a:solidFill>
                <a:schemeClr val="tx1"/>
              </a:solidFill>
              <a:latin typeface="Arial" panose="020B0604020202020204" pitchFamily="34" charset="0"/>
              <a:cs typeface="Arial" panose="020B0604020202020204" pitchFamily="34" charset="0"/>
            </a:endParaRPr>
          </a:p>
          <a:p>
            <a:pPr algn="just"/>
            <a:r>
              <a:rPr lang="es-MX" sz="2400" dirty="0">
                <a:solidFill>
                  <a:schemeClr val="tx1"/>
                </a:solidFill>
                <a:latin typeface="Arial" panose="020B0604020202020204" pitchFamily="34" charset="0"/>
                <a:cs typeface="Arial" panose="020B0604020202020204" pitchFamily="34" charset="0"/>
              </a:rPr>
              <a:t>-Teoría del color de Heller                        -Articulo de Urie publicado en INSIDER</a:t>
            </a:r>
          </a:p>
          <a:p>
            <a:pPr algn="just"/>
            <a:r>
              <a:rPr lang="es-MX" sz="2400" dirty="0">
                <a:solidFill>
                  <a:schemeClr val="tx1"/>
                </a:solidFill>
                <a:latin typeface="Arial" panose="020B0604020202020204" pitchFamily="34" charset="0"/>
                <a:cs typeface="Arial" panose="020B0604020202020204" pitchFamily="34" charset="0"/>
              </a:rPr>
              <a:t>-Investigación de </a:t>
            </a:r>
            <a:r>
              <a:rPr lang="es-MX" sz="2400" dirty="0" err="1">
                <a:solidFill>
                  <a:schemeClr val="tx1"/>
                </a:solidFill>
                <a:latin typeface="Arial" panose="020B0604020202020204" pitchFamily="34" charset="0"/>
                <a:cs typeface="Arial" panose="020B0604020202020204" pitchFamily="34" charset="0"/>
              </a:rPr>
              <a:t>Eñutt</a:t>
            </a:r>
            <a:r>
              <a:rPr lang="es-MX" sz="2400" dirty="0">
                <a:solidFill>
                  <a:schemeClr val="tx1"/>
                </a:solidFill>
                <a:latin typeface="Arial" panose="020B0604020202020204" pitchFamily="34" charset="0"/>
                <a:cs typeface="Arial" panose="020B0604020202020204" pitchFamily="34" charset="0"/>
              </a:rPr>
              <a:t>                            -Articulo de </a:t>
            </a:r>
            <a:r>
              <a:rPr lang="es-MX" sz="2400" dirty="0" err="1">
                <a:solidFill>
                  <a:schemeClr val="tx1"/>
                </a:solidFill>
                <a:latin typeface="Arial" panose="020B0604020202020204" pitchFamily="34" charset="0"/>
                <a:cs typeface="Arial" panose="020B0604020202020204" pitchFamily="34" charset="0"/>
              </a:rPr>
              <a:t>Braam</a:t>
            </a:r>
            <a:r>
              <a:rPr lang="es-MX" sz="2400" dirty="0">
                <a:solidFill>
                  <a:schemeClr val="tx1"/>
                </a:solidFill>
                <a:latin typeface="Arial" panose="020B0604020202020204" pitchFamily="34" charset="0"/>
                <a:cs typeface="Arial" panose="020B0604020202020204" pitchFamily="34" charset="0"/>
              </a:rPr>
              <a:t> publicado en la pagina web “psicología</a:t>
            </a:r>
          </a:p>
          <a:p>
            <a:pPr algn="just"/>
            <a:r>
              <a:rPr lang="es-MX" sz="2400" dirty="0">
                <a:solidFill>
                  <a:schemeClr val="tx1"/>
                </a:solidFill>
                <a:latin typeface="Arial" panose="020B0604020202020204" pitchFamily="34" charset="0"/>
                <a:cs typeface="Arial" panose="020B0604020202020204" pitchFamily="34" charset="0"/>
              </a:rPr>
              <a:t>                                                                    del color</a:t>
            </a:r>
          </a:p>
        </p:txBody>
      </p:sp>
    </p:spTree>
    <p:extLst>
      <p:ext uri="{BB962C8B-B14F-4D97-AF65-F5344CB8AC3E}">
        <p14:creationId xmlns:p14="http://schemas.microsoft.com/office/powerpoint/2010/main" val="26844400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D9BFB50-8F92-402B-ABFF-9EBE125FBBA4}"/>
              </a:ext>
            </a:extLst>
          </p:cNvPr>
          <p:cNvSpPr>
            <a:spLocks noGrp="1"/>
          </p:cNvSpPr>
          <p:nvPr>
            <p:ph type="title"/>
          </p:nvPr>
        </p:nvSpPr>
        <p:spPr/>
        <p:txBody>
          <a:bodyPr/>
          <a:lstStyle/>
          <a:p>
            <a:pPr algn="ctr"/>
            <a:r>
              <a:rPr lang="es-MX" dirty="0">
                <a:solidFill>
                  <a:schemeClr val="tx1"/>
                </a:solidFill>
              </a:rPr>
              <a:t>METODOLOGÍA </a:t>
            </a:r>
          </a:p>
        </p:txBody>
      </p:sp>
      <p:sp>
        <p:nvSpPr>
          <p:cNvPr id="3" name="Marcador de texto 2">
            <a:extLst>
              <a:ext uri="{FF2B5EF4-FFF2-40B4-BE49-F238E27FC236}">
                <a16:creationId xmlns:a16="http://schemas.microsoft.com/office/drawing/2014/main" id="{B55D47AC-1E31-4AEA-AAEB-14C880CFD057}"/>
              </a:ext>
            </a:extLst>
          </p:cNvPr>
          <p:cNvSpPr>
            <a:spLocks noGrp="1"/>
          </p:cNvSpPr>
          <p:nvPr>
            <p:ph type="body" sz="half" idx="2"/>
          </p:nvPr>
        </p:nvSpPr>
        <p:spPr>
          <a:xfrm>
            <a:off x="675861" y="2314257"/>
            <a:ext cx="10840278" cy="3480327"/>
          </a:xfrm>
        </p:spPr>
        <p:txBody>
          <a:bodyPr>
            <a:normAutofit fontScale="62500" lnSpcReduction="20000"/>
          </a:bodyPr>
          <a:lstStyle/>
          <a:p>
            <a:pPr algn="just"/>
            <a:r>
              <a:rPr lang="es-MX" sz="2400" b="0" i="0" dirty="0">
                <a:solidFill>
                  <a:schemeClr val="tx1"/>
                </a:solidFill>
                <a:effectLst/>
                <a:latin typeface="Arial" panose="020B0604020202020204" pitchFamily="34" charset="0"/>
                <a:cs typeface="Arial" panose="020B0604020202020204" pitchFamily="34" charset="0"/>
              </a:rPr>
              <a:t>La tesis se realiza con un método cuantitativo para resolver la hipótesis y preguntas planteadas. Las variables son el comportamiento del consumidor y </a:t>
            </a:r>
            <a:r>
              <a:rPr lang="es-MX" sz="2400" b="0" i="0">
                <a:solidFill>
                  <a:schemeClr val="tx1"/>
                </a:solidFill>
                <a:effectLst/>
                <a:latin typeface="Arial" panose="020B0604020202020204" pitchFamily="34" charset="0"/>
                <a:cs typeface="Arial" panose="020B0604020202020204" pitchFamily="34" charset="0"/>
              </a:rPr>
              <a:t>los colores.</a:t>
            </a:r>
            <a:endParaRPr lang="es-MX" sz="2400" b="0" i="0" dirty="0">
              <a:solidFill>
                <a:schemeClr val="tx1"/>
              </a:solidFill>
              <a:effectLst/>
              <a:latin typeface="Arial" panose="020B0604020202020204" pitchFamily="34" charset="0"/>
              <a:cs typeface="Arial" panose="020B0604020202020204" pitchFamily="34" charset="0"/>
            </a:endParaRPr>
          </a:p>
          <a:p>
            <a:pPr algn="just"/>
            <a:r>
              <a:rPr lang="es-MX" sz="2400" dirty="0">
                <a:solidFill>
                  <a:schemeClr val="tx1"/>
                </a:solidFill>
                <a:latin typeface="Arial" panose="020B0604020202020204" pitchFamily="34" charset="0"/>
                <a:cs typeface="Arial" panose="020B0604020202020204" pitchFamily="34" charset="0"/>
              </a:rPr>
              <a:t>Hipótesis:</a:t>
            </a:r>
          </a:p>
          <a:p>
            <a:pPr algn="just"/>
            <a:r>
              <a:rPr lang="es-MX" sz="2400" b="0" i="0" dirty="0">
                <a:solidFill>
                  <a:schemeClr val="tx1"/>
                </a:solidFill>
                <a:effectLst/>
                <a:latin typeface="Arial" panose="020B0604020202020204" pitchFamily="34" charset="0"/>
                <a:cs typeface="Arial" panose="020B0604020202020204" pitchFamily="34" charset="0"/>
              </a:rPr>
              <a:t>El color rojo utilizado en las marcas de </a:t>
            </a:r>
            <a:r>
              <a:rPr lang="es-MX" sz="2400" b="0" i="0" dirty="0">
                <a:solidFill>
                  <a:srgbClr val="000000"/>
                </a:solidFill>
                <a:effectLst/>
                <a:latin typeface="Arial" panose="020B0604020202020204" pitchFamily="34" charset="0"/>
                <a:cs typeface="Arial" panose="020B0604020202020204" pitchFamily="34" charset="0"/>
              </a:rPr>
              <a:t>restaurantes con servicio de preparación de tacos y tortas </a:t>
            </a:r>
            <a:r>
              <a:rPr lang="es-MX" sz="2400" b="0" i="0" dirty="0">
                <a:solidFill>
                  <a:schemeClr val="tx1"/>
                </a:solidFill>
                <a:effectLst/>
                <a:latin typeface="Arial" panose="020B0604020202020204" pitchFamily="34" charset="0"/>
                <a:cs typeface="Arial" panose="020B0604020202020204" pitchFamily="34" charset="0"/>
              </a:rPr>
              <a:t>en Querétaro, influye directamente en la decisión de compra en los consumidores entre 18 y 40 años de ambos sexos.</a:t>
            </a:r>
          </a:p>
          <a:p>
            <a:pPr algn="just"/>
            <a:r>
              <a:rPr lang="es-MX" sz="2400" b="0" i="0" dirty="0">
                <a:solidFill>
                  <a:schemeClr val="tx1"/>
                </a:solidFill>
                <a:effectLst/>
                <a:latin typeface="Arial" panose="020B0604020202020204" pitchFamily="34" charset="0"/>
                <a:cs typeface="Arial" panose="020B0604020202020204" pitchFamily="34" charset="0"/>
              </a:rPr>
              <a:t>Preguntas de investigación:</a:t>
            </a:r>
          </a:p>
          <a:p>
            <a:pPr algn="l"/>
            <a:r>
              <a:rPr lang="es-MX" sz="2400" b="0" i="0" dirty="0">
                <a:solidFill>
                  <a:srgbClr val="000000"/>
                </a:solidFill>
                <a:effectLst/>
                <a:latin typeface="Arial" panose="020B0604020202020204" pitchFamily="34" charset="0"/>
                <a:cs typeface="Arial" panose="020B0604020202020204" pitchFamily="34" charset="0"/>
              </a:rPr>
              <a:t>¿Cómo influyen los colores en la elección de restaurantes con servicio de preparación de tacos y tortas en Querétaro?</a:t>
            </a:r>
          </a:p>
          <a:p>
            <a:pPr algn="l"/>
            <a:r>
              <a:rPr lang="es-MX" sz="2400" b="0" i="0" dirty="0">
                <a:solidFill>
                  <a:srgbClr val="000000"/>
                </a:solidFill>
                <a:effectLst/>
                <a:latin typeface="Arial" panose="020B0604020202020204" pitchFamily="34" charset="0"/>
                <a:cs typeface="Arial" panose="020B0604020202020204" pitchFamily="34" charset="0"/>
              </a:rPr>
              <a:t>¿Cuál es el color más utilizado por las marcas de restaurantes con servicio de preparación de tacos y tortas?</a:t>
            </a:r>
          </a:p>
          <a:p>
            <a:pPr algn="l"/>
            <a:r>
              <a:rPr lang="es-MX" sz="2400" b="0" i="0" dirty="0">
                <a:solidFill>
                  <a:srgbClr val="000000"/>
                </a:solidFill>
                <a:effectLst/>
                <a:latin typeface="Arial" panose="020B0604020202020204" pitchFamily="34" charset="0"/>
                <a:cs typeface="Arial" panose="020B0604020202020204" pitchFamily="34" charset="0"/>
              </a:rPr>
              <a:t>¿Cómo reaccionan los comensales de los restaurantes con servicio de preparación de tacos y tortas al color rojo?</a:t>
            </a:r>
          </a:p>
          <a:p>
            <a:pPr algn="l"/>
            <a:r>
              <a:rPr lang="es-MX" sz="2400" b="0" i="0" dirty="0">
                <a:solidFill>
                  <a:schemeClr val="tx1"/>
                </a:solidFill>
                <a:effectLst/>
                <a:latin typeface="Arial" panose="020B0604020202020204" pitchFamily="34" charset="0"/>
                <a:cs typeface="Arial" panose="020B0604020202020204" pitchFamily="34" charset="0"/>
              </a:rPr>
              <a:t>Delimitación:</a:t>
            </a:r>
          </a:p>
          <a:p>
            <a:pPr algn="just"/>
            <a:r>
              <a:rPr lang="es-MX" sz="2400" dirty="0">
                <a:solidFill>
                  <a:schemeClr val="tx1"/>
                </a:solidFill>
                <a:latin typeface="Arial" panose="020B0604020202020204" pitchFamily="34" charset="0"/>
                <a:cs typeface="Arial" panose="020B0604020202020204" pitchFamily="34" charset="0"/>
              </a:rPr>
              <a:t>La tesis se desarrolla en </a:t>
            </a:r>
            <a:r>
              <a:rPr lang="es-MX" sz="2400" b="0" i="0" dirty="0">
                <a:solidFill>
                  <a:schemeClr val="tx1"/>
                </a:solidFill>
                <a:effectLst/>
                <a:latin typeface="Arial" panose="020B0604020202020204" pitchFamily="34" charset="0"/>
                <a:cs typeface="Arial" panose="020B0604020202020204" pitchFamily="34" charset="0"/>
              </a:rPr>
              <a:t>la ciudad de Querétaro, </a:t>
            </a:r>
            <a:r>
              <a:rPr lang="es-MX" sz="2400" b="0" i="0" dirty="0" err="1">
                <a:solidFill>
                  <a:schemeClr val="tx1"/>
                </a:solidFill>
                <a:effectLst/>
                <a:latin typeface="Arial" panose="020B0604020202020204" pitchFamily="34" charset="0"/>
                <a:cs typeface="Arial" panose="020B0604020202020204" pitchFamily="34" charset="0"/>
              </a:rPr>
              <a:t>Qro</a:t>
            </a:r>
            <a:r>
              <a:rPr lang="es-MX" sz="2400" b="0" i="0" dirty="0">
                <a:solidFill>
                  <a:schemeClr val="tx1"/>
                </a:solidFill>
                <a:effectLst/>
                <a:latin typeface="Arial" panose="020B0604020202020204" pitchFamily="34" charset="0"/>
                <a:cs typeface="Arial" panose="020B0604020202020204" pitchFamily="34" charset="0"/>
              </a:rPr>
              <a:t>., durante los años 2021-2022, en personas entre 18 y 40 años de ambos sexos, con poco tiempo para realizar comidas durante el día.</a:t>
            </a:r>
            <a:endParaRPr lang="es-MX" sz="24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109363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D9BFB50-8F92-402B-ABFF-9EBE125FBBA4}"/>
              </a:ext>
            </a:extLst>
          </p:cNvPr>
          <p:cNvSpPr>
            <a:spLocks noGrp="1"/>
          </p:cNvSpPr>
          <p:nvPr>
            <p:ph type="title"/>
          </p:nvPr>
        </p:nvSpPr>
        <p:spPr/>
        <p:txBody>
          <a:bodyPr/>
          <a:lstStyle/>
          <a:p>
            <a:pPr algn="ctr"/>
            <a:r>
              <a:rPr lang="es-MX" dirty="0">
                <a:solidFill>
                  <a:schemeClr val="tx1"/>
                </a:solidFill>
                <a:latin typeface="Arial" panose="020B0604020202020204" pitchFamily="34" charset="0"/>
                <a:cs typeface="Arial" panose="020B0604020202020204" pitchFamily="34" charset="0"/>
              </a:rPr>
              <a:t>RESULTADOS ESPERADOS </a:t>
            </a:r>
          </a:p>
        </p:txBody>
      </p:sp>
      <p:sp>
        <p:nvSpPr>
          <p:cNvPr id="3" name="Marcador de texto 2">
            <a:extLst>
              <a:ext uri="{FF2B5EF4-FFF2-40B4-BE49-F238E27FC236}">
                <a16:creationId xmlns:a16="http://schemas.microsoft.com/office/drawing/2014/main" id="{B55D47AC-1E31-4AEA-AAEB-14C880CFD057}"/>
              </a:ext>
            </a:extLst>
          </p:cNvPr>
          <p:cNvSpPr>
            <a:spLocks noGrp="1"/>
          </p:cNvSpPr>
          <p:nvPr>
            <p:ph type="body" sz="half" idx="2"/>
          </p:nvPr>
        </p:nvSpPr>
        <p:spPr>
          <a:xfrm>
            <a:off x="518160" y="2669344"/>
            <a:ext cx="11155680" cy="2926080"/>
          </a:xfrm>
        </p:spPr>
        <p:txBody>
          <a:bodyPr>
            <a:normAutofit/>
          </a:bodyPr>
          <a:lstStyle/>
          <a:p>
            <a:pPr algn="just"/>
            <a:r>
              <a:rPr lang="es-MX" sz="3200" dirty="0">
                <a:solidFill>
                  <a:schemeClr val="tx1"/>
                </a:solidFill>
                <a:latin typeface="Arial" panose="020B0604020202020204" pitchFamily="34" charset="0"/>
                <a:cs typeface="Arial" panose="020B0604020202020204" pitchFamily="34" charset="0"/>
              </a:rPr>
              <a:t>Cuál es el color que más influye en las marcas de restaurantes con servicio de preparación de tacos y tortas </a:t>
            </a:r>
            <a:r>
              <a:rPr lang="es-MX" sz="3200" b="0" i="0" dirty="0">
                <a:solidFill>
                  <a:schemeClr val="tx1"/>
                </a:solidFill>
                <a:effectLst/>
                <a:latin typeface="Arial" panose="020B0604020202020204" pitchFamily="34" charset="0"/>
                <a:cs typeface="Arial" panose="020B0604020202020204" pitchFamily="34" charset="0"/>
              </a:rPr>
              <a:t>en personas entre 18 y 40 años con poco tiempo para realizar comidas durante el día.</a:t>
            </a:r>
            <a:endParaRPr lang="es-MX" sz="32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973836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D9BFB50-8F92-402B-ABFF-9EBE125FBBA4}"/>
              </a:ext>
            </a:extLst>
          </p:cNvPr>
          <p:cNvSpPr>
            <a:spLocks noGrp="1"/>
          </p:cNvSpPr>
          <p:nvPr>
            <p:ph type="title"/>
          </p:nvPr>
        </p:nvSpPr>
        <p:spPr/>
        <p:txBody>
          <a:bodyPr/>
          <a:lstStyle/>
          <a:p>
            <a:pPr algn="ctr"/>
            <a:r>
              <a:rPr lang="es-MX" dirty="0">
                <a:solidFill>
                  <a:schemeClr val="tx1"/>
                </a:solidFill>
                <a:latin typeface="Arial" panose="020B0604020202020204" pitchFamily="34" charset="0"/>
                <a:cs typeface="Arial" panose="020B0604020202020204" pitchFamily="34" charset="0"/>
              </a:rPr>
              <a:t>REFERENCIAS</a:t>
            </a:r>
          </a:p>
        </p:txBody>
      </p:sp>
      <p:sp>
        <p:nvSpPr>
          <p:cNvPr id="3" name="Marcador de texto 2">
            <a:extLst>
              <a:ext uri="{FF2B5EF4-FFF2-40B4-BE49-F238E27FC236}">
                <a16:creationId xmlns:a16="http://schemas.microsoft.com/office/drawing/2014/main" id="{B55D47AC-1E31-4AEA-AAEB-14C880CFD057}"/>
              </a:ext>
            </a:extLst>
          </p:cNvPr>
          <p:cNvSpPr>
            <a:spLocks noGrp="1"/>
          </p:cNvSpPr>
          <p:nvPr>
            <p:ph type="body" sz="half" idx="2"/>
          </p:nvPr>
        </p:nvSpPr>
        <p:spPr>
          <a:xfrm>
            <a:off x="1154954" y="2226365"/>
            <a:ext cx="8825659" cy="3793435"/>
          </a:xfrm>
        </p:spPr>
        <p:txBody>
          <a:bodyPr/>
          <a:lstStyle/>
          <a:p>
            <a:pPr marL="285750" indent="-285750" algn="just">
              <a:buFont typeface="Arial" panose="020B0604020202020204" pitchFamily="34" charset="0"/>
              <a:buChar char="•"/>
            </a:pPr>
            <a:r>
              <a:rPr lang="es-MX" dirty="0">
                <a:solidFill>
                  <a:schemeClr val="tx1"/>
                </a:solidFill>
                <a:latin typeface="Arial" panose="020B0604020202020204" pitchFamily="34" charset="0"/>
                <a:cs typeface="Arial" panose="020B0604020202020204" pitchFamily="34" charset="0"/>
              </a:rPr>
              <a:t>Instituto Nacional de Estadística y Geografía (2019), </a:t>
            </a:r>
            <a:r>
              <a:rPr lang="es-MX" i="1" dirty="0">
                <a:solidFill>
                  <a:schemeClr val="tx1"/>
                </a:solidFill>
                <a:latin typeface="Arial" panose="020B0604020202020204" pitchFamily="34" charset="0"/>
                <a:cs typeface="Arial" panose="020B0604020202020204" pitchFamily="34" charset="0"/>
              </a:rPr>
              <a:t>Censos Económicos         2019, La industria restaurantera en México. </a:t>
            </a:r>
            <a:r>
              <a:rPr lang="es-MX" dirty="0">
                <a:solidFill>
                  <a:schemeClr val="tx1"/>
                </a:solidFill>
                <a:latin typeface="Arial" panose="020B0604020202020204" pitchFamily="34" charset="0"/>
                <a:cs typeface="Arial" panose="020B0604020202020204" pitchFamily="34" charset="0"/>
              </a:rPr>
              <a:t>Recuperado de </a:t>
            </a:r>
            <a:r>
              <a:rPr lang="es-MX" dirty="0">
                <a:solidFill>
                  <a:schemeClr val="tx1"/>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La industria restaurantera en México. Censos Económicos 2019 (inegi.org.mx)</a:t>
            </a:r>
            <a:endParaRPr lang="es-MX" dirty="0">
              <a:solidFill>
                <a:schemeClr val="tx1"/>
              </a:solidFill>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es-MX" dirty="0">
                <a:solidFill>
                  <a:schemeClr val="tx1"/>
                </a:solidFill>
                <a:latin typeface="Arial" panose="020B0604020202020204" pitchFamily="34" charset="0"/>
                <a:cs typeface="Arial" panose="020B0604020202020204" pitchFamily="34" charset="0"/>
              </a:rPr>
              <a:t>Islas (202), </a:t>
            </a:r>
            <a:r>
              <a:rPr lang="es-MX" i="1" dirty="0">
                <a:solidFill>
                  <a:schemeClr val="tx1"/>
                </a:solidFill>
                <a:effectLst/>
                <a:latin typeface="Arial" panose="020B0604020202020204" pitchFamily="34" charset="0"/>
                <a:cs typeface="Arial" panose="020B0604020202020204" pitchFamily="34" charset="0"/>
              </a:rPr>
              <a:t>La importancia de la psicología del color en Marketing, </a:t>
            </a:r>
            <a:r>
              <a:rPr lang="es-MX" dirty="0">
                <a:solidFill>
                  <a:schemeClr val="tx1"/>
                </a:solidFill>
                <a:effectLst/>
                <a:latin typeface="Arial" panose="020B0604020202020204" pitchFamily="34" charset="0"/>
                <a:cs typeface="Arial" panose="020B0604020202020204" pitchFamily="34" charset="0"/>
              </a:rPr>
              <a:t>Recuperado de </a:t>
            </a:r>
            <a:r>
              <a:rPr lang="es-MX" dirty="0">
                <a:solidFill>
                  <a:schemeClr val="tx1"/>
                </a:solidFill>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La importancia de la psicología del color en Marketing - </a:t>
            </a:r>
            <a:r>
              <a:rPr lang="es-MX" dirty="0" err="1">
                <a:solidFill>
                  <a:schemeClr val="tx1"/>
                </a:solidFill>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Talent</a:t>
            </a:r>
            <a:r>
              <a:rPr lang="es-MX" dirty="0">
                <a:solidFill>
                  <a:schemeClr val="tx1"/>
                </a:solidFill>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 </a:t>
            </a:r>
            <a:r>
              <a:rPr lang="es-MX" dirty="0" err="1">
                <a:solidFill>
                  <a:schemeClr val="tx1"/>
                </a:solidFill>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Republic</a:t>
            </a:r>
            <a:r>
              <a:rPr lang="es-MX" dirty="0">
                <a:solidFill>
                  <a:schemeClr val="tx1"/>
                </a:solidFill>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 (talent-republic.tv)</a:t>
            </a:r>
            <a:endParaRPr lang="es-MX" dirty="0">
              <a:solidFill>
                <a:schemeClr val="tx1"/>
              </a:solidFill>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es-MX" dirty="0">
                <a:solidFill>
                  <a:schemeClr val="tx1"/>
                </a:solidFill>
                <a:latin typeface="Arial" panose="020B0604020202020204" pitchFamily="34" charset="0"/>
                <a:cs typeface="Arial" panose="020B0604020202020204" pitchFamily="34" charset="0"/>
              </a:rPr>
              <a:t>Lisa (2016), </a:t>
            </a:r>
            <a:r>
              <a:rPr lang="es-MX" i="1" dirty="0">
                <a:solidFill>
                  <a:schemeClr val="tx1"/>
                </a:solidFill>
                <a:effectLst/>
                <a:latin typeface="Arial" panose="020B0604020202020204" pitchFamily="34" charset="0"/>
                <a:cs typeface="Arial" panose="020B0604020202020204" pitchFamily="34" charset="0"/>
              </a:rPr>
              <a:t>Psicología del color en el marketing de alimentos</a:t>
            </a:r>
            <a:r>
              <a:rPr lang="es-MX" i="1" dirty="0">
                <a:solidFill>
                  <a:schemeClr val="tx1"/>
                </a:solidFill>
                <a:latin typeface="Arial" panose="020B0604020202020204" pitchFamily="34" charset="0"/>
                <a:cs typeface="Arial" panose="020B0604020202020204" pitchFamily="34" charset="0"/>
              </a:rPr>
              <a:t>, </a:t>
            </a:r>
            <a:r>
              <a:rPr lang="es-MX" dirty="0">
                <a:solidFill>
                  <a:schemeClr val="tx1"/>
                </a:solidFill>
                <a:latin typeface="Arial" panose="020B0604020202020204" pitchFamily="34" charset="0"/>
                <a:cs typeface="Arial" panose="020B0604020202020204" pitchFamily="34" charset="0"/>
              </a:rPr>
              <a:t>Recuperado de </a:t>
            </a:r>
            <a:r>
              <a:rPr lang="es-MX" dirty="0">
                <a:solidFill>
                  <a:schemeClr val="tx1"/>
                </a:solidFill>
                <a:latin typeface="Arial" panose="020B0604020202020204" pitchFamily="34" charset="0"/>
                <a:cs typeface="Arial" panose="020B0604020202020204" pitchFamily="34" charset="0"/>
                <a:hlinkClick r:id="rId5">
                  <a:extLst>
                    <a:ext uri="{A12FA001-AC4F-418D-AE19-62706E023703}">
                      <ahyp:hlinkClr xmlns:ahyp="http://schemas.microsoft.com/office/drawing/2018/hyperlinkcolor" val="tx"/>
                    </a:ext>
                  </a:extLst>
                </a:hlinkClick>
              </a:rPr>
              <a:t>Psicología del color en el marketing de alimentos – AWG Sales </a:t>
            </a:r>
            <a:r>
              <a:rPr lang="es-MX" dirty="0" err="1">
                <a:solidFill>
                  <a:schemeClr val="tx1"/>
                </a:solidFill>
                <a:latin typeface="Arial" panose="020B0604020202020204" pitchFamily="34" charset="0"/>
                <a:cs typeface="Arial" panose="020B0604020202020204" pitchFamily="34" charset="0"/>
                <a:hlinkClick r:id="rId5">
                  <a:extLst>
                    <a:ext uri="{A12FA001-AC4F-418D-AE19-62706E023703}">
                      <ahyp:hlinkClr xmlns:ahyp="http://schemas.microsoft.com/office/drawing/2018/hyperlinkcolor" val="tx"/>
                    </a:ext>
                  </a:extLst>
                </a:hlinkClick>
              </a:rPr>
              <a:t>Services</a:t>
            </a:r>
            <a:endParaRPr lang="es-MX" dirty="0">
              <a:solidFill>
                <a:schemeClr val="tx1"/>
              </a:solidFill>
              <a:latin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r>
              <a:rPr lang="es-MX" dirty="0" err="1">
                <a:solidFill>
                  <a:schemeClr val="tx1"/>
                </a:solidFill>
                <a:latin typeface="Arial" panose="020B0604020202020204" pitchFamily="34" charset="0"/>
                <a:cs typeface="Arial" panose="020B0604020202020204" pitchFamily="34" charset="0"/>
              </a:rPr>
              <a:t>Entrepreneur</a:t>
            </a:r>
            <a:r>
              <a:rPr lang="es-MX" dirty="0">
                <a:solidFill>
                  <a:schemeClr val="tx1"/>
                </a:solidFill>
                <a:latin typeface="Arial" panose="020B0604020202020204" pitchFamily="34" charset="0"/>
                <a:cs typeface="Arial" panose="020B0604020202020204" pitchFamily="34" charset="0"/>
              </a:rPr>
              <a:t> en Español, (2021), </a:t>
            </a:r>
            <a:r>
              <a:rPr lang="es-MX" i="1" dirty="0">
                <a:solidFill>
                  <a:schemeClr val="tx1"/>
                </a:solidFill>
                <a:effectLst/>
                <a:latin typeface="Arial" panose="020B0604020202020204" pitchFamily="34" charset="0"/>
                <a:cs typeface="Arial" panose="020B0604020202020204" pitchFamily="34" charset="0"/>
              </a:rPr>
              <a:t>Cómo usar los colores en Marketing, </a:t>
            </a:r>
            <a:r>
              <a:rPr lang="es-MX" dirty="0">
                <a:solidFill>
                  <a:schemeClr val="tx1"/>
                </a:solidFill>
                <a:effectLst/>
                <a:latin typeface="Arial" panose="020B0604020202020204" pitchFamily="34" charset="0"/>
                <a:cs typeface="Arial" panose="020B0604020202020204" pitchFamily="34" charset="0"/>
              </a:rPr>
              <a:t>recuperado de </a:t>
            </a:r>
            <a:r>
              <a:rPr lang="es-MX" dirty="0">
                <a:solidFill>
                  <a:schemeClr val="tx1"/>
                </a:solidFill>
                <a:latin typeface="Arial" panose="020B0604020202020204" pitchFamily="34" charset="0"/>
                <a:cs typeface="Arial" panose="020B0604020202020204" pitchFamily="34" charset="0"/>
                <a:hlinkClick r:id="rId6">
                  <a:extLst>
                    <a:ext uri="{A12FA001-AC4F-418D-AE19-62706E023703}">
                      <ahyp:hlinkClr xmlns:ahyp="http://schemas.microsoft.com/office/drawing/2018/hyperlinkcolor" val="tx"/>
                    </a:ext>
                  </a:extLst>
                </a:hlinkClick>
              </a:rPr>
              <a:t>Cómo usar los colores en Marketing (entrepreneur.com)</a:t>
            </a:r>
            <a:endParaRPr lang="es-MX" i="1" dirty="0">
              <a:solidFill>
                <a:schemeClr val="tx1"/>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5180665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la de reuniones Ion">
  <a:themeElements>
    <a:clrScheme name="Sala de reuniones 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Sala de reuniones 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ala de reuniones 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A3AB87EF-B655-4FFF-8D05-F333AD7F2789}"/>
    </a:ext>
  </a:extLst>
</a:theme>
</file>

<file path=docProps/app.xml><?xml version="1.0" encoding="utf-8"?>
<Properties xmlns="http://schemas.openxmlformats.org/officeDocument/2006/extended-properties" xmlns:vt="http://schemas.openxmlformats.org/officeDocument/2006/docPropsVTypes">
  <Template>Ion Boardroom</Template>
  <TotalTime>335</TotalTime>
  <Words>699</Words>
  <Application>Microsoft Office PowerPoint</Application>
  <PresentationFormat>Panorámica</PresentationFormat>
  <Paragraphs>39</Paragraphs>
  <Slides>7</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7</vt:i4>
      </vt:variant>
    </vt:vector>
  </HeadingPairs>
  <TitlesOfParts>
    <vt:vector size="11" baseType="lpstr">
      <vt:lpstr>Arial</vt:lpstr>
      <vt:lpstr>Century Gothic</vt:lpstr>
      <vt:lpstr>Wingdings 3</vt:lpstr>
      <vt:lpstr>Sala de reuniones Ion</vt:lpstr>
      <vt:lpstr>INFLUENCIA DEL COLOR EN EL CONSUMO DE COMIDA RÁPIDA EN QUERÉTARO</vt:lpstr>
      <vt:lpstr>JUSTIFICACIÓN</vt:lpstr>
      <vt:lpstr>OBJETIVOS</vt:lpstr>
      <vt:lpstr>ANTECEDENTES</vt:lpstr>
      <vt:lpstr>METODOLOGÍA </vt:lpstr>
      <vt:lpstr>RESULTADOS ESPERADOS </vt:lpstr>
      <vt:lpstr>REFERENCIAS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INFLUENCIA DEL COLOR EN EL CONSUMO DE COMIDA RÁPIDA EN QUERÉTARO</dc:title>
  <dc:creator>andy uribe</dc:creator>
  <cp:lastModifiedBy>andy uribe</cp:lastModifiedBy>
  <cp:revision>2</cp:revision>
  <dcterms:created xsi:type="dcterms:W3CDTF">2021-11-05T02:02:23Z</dcterms:created>
  <dcterms:modified xsi:type="dcterms:W3CDTF">2021-11-09T05:14:51Z</dcterms:modified>
</cp:coreProperties>
</file>