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32399288" cy="432006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06" userDrawn="1">
          <p15:clr>
            <a:srgbClr val="A4A3A4"/>
          </p15:clr>
        </p15:guide>
        <p15:guide id="2" pos="1020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bria Rubio" initials="R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83" autoAdjust="0"/>
    <p:restoredTop sz="94660"/>
  </p:normalViewPr>
  <p:slideViewPr>
    <p:cSldViewPr snapToGrid="0">
      <p:cViewPr>
        <p:scale>
          <a:sx n="40" d="100"/>
          <a:sy n="40" d="100"/>
        </p:scale>
        <p:origin x="534" y="-2088"/>
      </p:cViewPr>
      <p:guideLst>
        <p:guide orient="horz" pos="13606"/>
        <p:guide pos="102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ARMENMB\Downloads\CONGRESO_TRANSDIGITAL\Detecci&#243;n%20Problem&#225;ticas%20Licenciatura%20(respuestas)MOD.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ARMENMB\Downloads\CONGRESO_TRANSDIGITAL\Detecci&#243;n%20Problem&#225;ticas%20Licenciatura%20(respuestas)MOD.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CARMENMB\Downloads\CONGRESO_TRANSDIGITAL\Detecci&#243;n%20Problem&#225;ticas%20Licenciatura%20(respuestas)MOD.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CARMENMB\Downloads\CONGRESO_TRANSDIGITAL\Detecci&#243;n%20Problem&#225;ticas%20Licenciatura%20(respuestas)MOD.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CARMENMB\Downloads\CONGRESO_TRANSDIGITAL\Detecci&#243;n%20Problem&#225;ticas%20Licenciatura%20(respuestas)MOD.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s-MX" sz="1400" b="1" dirty="0">
                <a:solidFill>
                  <a:sysClr val="windowText" lastClr="000000"/>
                </a:solidFill>
              </a:rPr>
              <a:t>¿Qué es lo que te ha afectado más en este tiempo de pandemia</a:t>
            </a:r>
            <a:r>
              <a:rPr lang="es-MX" sz="1400" b="1" dirty="0" smtClean="0">
                <a:solidFill>
                  <a:sysClr val="windowText" lastClr="000000"/>
                </a:solidFill>
              </a:rPr>
              <a:t>?</a:t>
            </a:r>
          </a:p>
          <a:p>
            <a:pPr>
              <a:defRPr b="1">
                <a:solidFill>
                  <a:sysClr val="windowText" lastClr="000000"/>
                </a:solidFill>
              </a:defRPr>
            </a:pPr>
            <a:r>
              <a:rPr lang="es-MX" sz="1400" b="1" dirty="0" smtClean="0">
                <a:solidFill>
                  <a:sysClr val="windowText" lastClr="000000"/>
                </a:solidFill>
              </a:rPr>
              <a:t>Estudiantes de Licenciatura </a:t>
            </a:r>
            <a:endParaRPr lang="es-MX" sz="1400" b="1" dirty="0">
              <a:solidFill>
                <a:sysClr val="windowText" lastClr="000000"/>
              </a:solidFill>
            </a:endParaRPr>
          </a:p>
        </c:rich>
      </c:tx>
      <c:layout>
        <c:manualLayout>
          <c:xMode val="edge"/>
          <c:yMode val="edge"/>
          <c:x val="0.20454385011168966"/>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s-MX"/>
        </a:p>
      </c:txPr>
    </c:title>
    <c:autoTitleDeleted val="0"/>
    <c:plotArea>
      <c:layout>
        <c:manualLayout>
          <c:layoutTarget val="inner"/>
          <c:xMode val="edge"/>
          <c:yMode val="edge"/>
          <c:x val="8.4144979781627077E-2"/>
          <c:y val="0.10597498976176983"/>
          <c:w val="0.89540721324567074"/>
          <c:h val="0.62569214342806745"/>
        </c:manualLayout>
      </c:layout>
      <c:barChart>
        <c:barDir val="col"/>
        <c:grouping val="clustered"/>
        <c:varyColors val="0"/>
        <c:ser>
          <c:idx val="0"/>
          <c:order val="0"/>
          <c:tx>
            <c:strRef>
              <c:f>'5_Quetehaafectadomás'!$M$2</c:f>
              <c:strCache>
                <c:ptCount val="1"/>
                <c:pt idx="0">
                  <c:v>Valor de 5</c:v>
                </c:pt>
              </c:strCache>
            </c:strRef>
          </c:tx>
          <c:spPr>
            <a:solidFill>
              <a:schemeClr val="accent1"/>
            </a:solidFill>
            <a:ln>
              <a:noFill/>
            </a:ln>
            <a:effectLst/>
          </c:spPr>
          <c:invertIfNegative val="0"/>
          <c:cat>
            <c:strRef>
              <c:f>'5_Quetehaafectadomás'!$N$1:$X$1</c:f>
              <c:strCache>
                <c:ptCount val="11"/>
                <c:pt idx="0">
                  <c:v>No ver a tus amigos</c:v>
                </c:pt>
                <c:pt idx="1">
                  <c:v>No ver a tus profesores</c:v>
                </c:pt>
                <c:pt idx="2">
                  <c:v>No salir de tu casa</c:v>
                </c:pt>
                <c:pt idx="3">
                  <c:v>Tomar las clases en línea</c:v>
                </c:pt>
                <c:pt idx="4">
                  <c:v>Estar con el temor constante de contagiarte</c:v>
                </c:pt>
                <c:pt idx="5">
                  <c:v>Seguir con las normas y medidas estipuladas por el gobierno</c:v>
                </c:pt>
                <c:pt idx="6">
                  <c:v>Cambio de hábitos alimenticios</c:v>
                </c:pt>
                <c:pt idx="7">
                  <c:v>Cambio en la economía familiar</c:v>
                </c:pt>
                <c:pt idx="8">
                  <c:v>Cambio en las responsabilidades laborales de casa</c:v>
                </c:pt>
                <c:pt idx="9">
                  <c:v>Cambio en las rutinas de hacer ejercicio</c:v>
                </c:pt>
                <c:pt idx="10">
                  <c:v>Cambio en las interacciones sociales</c:v>
                </c:pt>
              </c:strCache>
            </c:strRef>
          </c:cat>
          <c:val>
            <c:numRef>
              <c:f>'5_Quetehaafectadomás'!$N$2:$X$2</c:f>
              <c:numCache>
                <c:formatCode>General</c:formatCode>
                <c:ptCount val="11"/>
                <c:pt idx="0">
                  <c:v>30</c:v>
                </c:pt>
                <c:pt idx="1">
                  <c:v>11</c:v>
                </c:pt>
                <c:pt idx="2">
                  <c:v>31</c:v>
                </c:pt>
                <c:pt idx="3">
                  <c:v>32</c:v>
                </c:pt>
                <c:pt idx="4">
                  <c:v>15</c:v>
                </c:pt>
                <c:pt idx="5">
                  <c:v>6</c:v>
                </c:pt>
                <c:pt idx="6">
                  <c:v>11</c:v>
                </c:pt>
                <c:pt idx="7">
                  <c:v>19</c:v>
                </c:pt>
                <c:pt idx="8">
                  <c:v>17</c:v>
                </c:pt>
                <c:pt idx="9">
                  <c:v>27</c:v>
                </c:pt>
                <c:pt idx="10">
                  <c:v>40</c:v>
                </c:pt>
              </c:numCache>
            </c:numRef>
          </c:val>
          <c:extLst>
            <c:ext xmlns:c16="http://schemas.microsoft.com/office/drawing/2014/chart" uri="{C3380CC4-5D6E-409C-BE32-E72D297353CC}">
              <c16:uniqueId val="{00000000-AEBA-4D03-B78C-6CD64B7C05AE}"/>
            </c:ext>
          </c:extLst>
        </c:ser>
        <c:ser>
          <c:idx val="1"/>
          <c:order val="1"/>
          <c:tx>
            <c:strRef>
              <c:f>'5_Quetehaafectadomás'!$M$3</c:f>
              <c:strCache>
                <c:ptCount val="1"/>
                <c:pt idx="0">
                  <c:v>Valor de 4</c:v>
                </c:pt>
              </c:strCache>
            </c:strRef>
          </c:tx>
          <c:spPr>
            <a:solidFill>
              <a:schemeClr val="accent2"/>
            </a:solidFill>
            <a:ln>
              <a:noFill/>
            </a:ln>
            <a:effectLst/>
          </c:spPr>
          <c:invertIfNegative val="0"/>
          <c:cat>
            <c:strRef>
              <c:f>'5_Quetehaafectadomás'!$N$1:$X$1</c:f>
              <c:strCache>
                <c:ptCount val="11"/>
                <c:pt idx="0">
                  <c:v>No ver a tus amigos</c:v>
                </c:pt>
                <c:pt idx="1">
                  <c:v>No ver a tus profesores</c:v>
                </c:pt>
                <c:pt idx="2">
                  <c:v>No salir de tu casa</c:v>
                </c:pt>
                <c:pt idx="3">
                  <c:v>Tomar las clases en línea</c:v>
                </c:pt>
                <c:pt idx="4">
                  <c:v>Estar con el temor constante de contagiarte</c:v>
                </c:pt>
                <c:pt idx="5">
                  <c:v>Seguir con las normas y medidas estipuladas por el gobierno</c:v>
                </c:pt>
                <c:pt idx="6">
                  <c:v>Cambio de hábitos alimenticios</c:v>
                </c:pt>
                <c:pt idx="7">
                  <c:v>Cambio en la economía familiar</c:v>
                </c:pt>
                <c:pt idx="8">
                  <c:v>Cambio en las responsabilidades laborales de casa</c:v>
                </c:pt>
                <c:pt idx="9">
                  <c:v>Cambio en las rutinas de hacer ejercicio</c:v>
                </c:pt>
                <c:pt idx="10">
                  <c:v>Cambio en las interacciones sociales</c:v>
                </c:pt>
              </c:strCache>
            </c:strRef>
          </c:cat>
          <c:val>
            <c:numRef>
              <c:f>'5_Quetehaafectadomás'!$N$3:$X$3</c:f>
              <c:numCache>
                <c:formatCode>General</c:formatCode>
                <c:ptCount val="11"/>
                <c:pt idx="0">
                  <c:v>17</c:v>
                </c:pt>
                <c:pt idx="1">
                  <c:v>22</c:v>
                </c:pt>
                <c:pt idx="2">
                  <c:v>25</c:v>
                </c:pt>
                <c:pt idx="3">
                  <c:v>27</c:v>
                </c:pt>
                <c:pt idx="4">
                  <c:v>19</c:v>
                </c:pt>
                <c:pt idx="5">
                  <c:v>9</c:v>
                </c:pt>
                <c:pt idx="6">
                  <c:v>14</c:v>
                </c:pt>
                <c:pt idx="7">
                  <c:v>18</c:v>
                </c:pt>
                <c:pt idx="8">
                  <c:v>25</c:v>
                </c:pt>
                <c:pt idx="9">
                  <c:v>15</c:v>
                </c:pt>
                <c:pt idx="10">
                  <c:v>17</c:v>
                </c:pt>
              </c:numCache>
            </c:numRef>
          </c:val>
          <c:extLst>
            <c:ext xmlns:c16="http://schemas.microsoft.com/office/drawing/2014/chart" uri="{C3380CC4-5D6E-409C-BE32-E72D297353CC}">
              <c16:uniqueId val="{00000001-AEBA-4D03-B78C-6CD64B7C05AE}"/>
            </c:ext>
          </c:extLst>
        </c:ser>
        <c:ser>
          <c:idx val="2"/>
          <c:order val="2"/>
          <c:tx>
            <c:strRef>
              <c:f>'5_Quetehaafectadomás'!$M$4</c:f>
              <c:strCache>
                <c:ptCount val="1"/>
                <c:pt idx="0">
                  <c:v>Valor de 3</c:v>
                </c:pt>
              </c:strCache>
            </c:strRef>
          </c:tx>
          <c:spPr>
            <a:solidFill>
              <a:schemeClr val="accent3"/>
            </a:solidFill>
            <a:ln>
              <a:noFill/>
            </a:ln>
            <a:effectLst/>
          </c:spPr>
          <c:invertIfNegative val="0"/>
          <c:cat>
            <c:strRef>
              <c:f>'5_Quetehaafectadomás'!$N$1:$X$1</c:f>
              <c:strCache>
                <c:ptCount val="11"/>
                <c:pt idx="0">
                  <c:v>No ver a tus amigos</c:v>
                </c:pt>
                <c:pt idx="1">
                  <c:v>No ver a tus profesores</c:v>
                </c:pt>
                <c:pt idx="2">
                  <c:v>No salir de tu casa</c:v>
                </c:pt>
                <c:pt idx="3">
                  <c:v>Tomar las clases en línea</c:v>
                </c:pt>
                <c:pt idx="4">
                  <c:v>Estar con el temor constante de contagiarte</c:v>
                </c:pt>
                <c:pt idx="5">
                  <c:v>Seguir con las normas y medidas estipuladas por el gobierno</c:v>
                </c:pt>
                <c:pt idx="6">
                  <c:v>Cambio de hábitos alimenticios</c:v>
                </c:pt>
                <c:pt idx="7">
                  <c:v>Cambio en la economía familiar</c:v>
                </c:pt>
                <c:pt idx="8">
                  <c:v>Cambio en las responsabilidades laborales de casa</c:v>
                </c:pt>
                <c:pt idx="9">
                  <c:v>Cambio en las rutinas de hacer ejercicio</c:v>
                </c:pt>
                <c:pt idx="10">
                  <c:v>Cambio en las interacciones sociales</c:v>
                </c:pt>
              </c:strCache>
            </c:strRef>
          </c:cat>
          <c:val>
            <c:numRef>
              <c:f>'5_Quetehaafectadomás'!$N$4:$X$4</c:f>
              <c:numCache>
                <c:formatCode>General</c:formatCode>
                <c:ptCount val="11"/>
                <c:pt idx="0">
                  <c:v>20</c:v>
                </c:pt>
                <c:pt idx="1">
                  <c:v>22</c:v>
                </c:pt>
                <c:pt idx="2">
                  <c:v>19</c:v>
                </c:pt>
                <c:pt idx="3">
                  <c:v>17</c:v>
                </c:pt>
                <c:pt idx="4">
                  <c:v>23</c:v>
                </c:pt>
                <c:pt idx="5">
                  <c:v>25</c:v>
                </c:pt>
                <c:pt idx="6">
                  <c:v>22</c:v>
                </c:pt>
                <c:pt idx="7">
                  <c:v>21</c:v>
                </c:pt>
                <c:pt idx="8">
                  <c:v>18</c:v>
                </c:pt>
                <c:pt idx="9">
                  <c:v>22</c:v>
                </c:pt>
                <c:pt idx="10">
                  <c:v>21</c:v>
                </c:pt>
              </c:numCache>
            </c:numRef>
          </c:val>
          <c:extLst>
            <c:ext xmlns:c16="http://schemas.microsoft.com/office/drawing/2014/chart" uri="{C3380CC4-5D6E-409C-BE32-E72D297353CC}">
              <c16:uniqueId val="{00000002-AEBA-4D03-B78C-6CD64B7C05AE}"/>
            </c:ext>
          </c:extLst>
        </c:ser>
        <c:ser>
          <c:idx val="3"/>
          <c:order val="3"/>
          <c:tx>
            <c:strRef>
              <c:f>'5_Quetehaafectadomás'!$M$5</c:f>
              <c:strCache>
                <c:ptCount val="1"/>
                <c:pt idx="0">
                  <c:v>Valor de 2</c:v>
                </c:pt>
              </c:strCache>
            </c:strRef>
          </c:tx>
          <c:spPr>
            <a:solidFill>
              <a:schemeClr val="accent4"/>
            </a:solidFill>
            <a:ln>
              <a:noFill/>
            </a:ln>
            <a:effectLst/>
          </c:spPr>
          <c:invertIfNegative val="0"/>
          <c:cat>
            <c:strRef>
              <c:f>'5_Quetehaafectadomás'!$N$1:$X$1</c:f>
              <c:strCache>
                <c:ptCount val="11"/>
                <c:pt idx="0">
                  <c:v>No ver a tus amigos</c:v>
                </c:pt>
                <c:pt idx="1">
                  <c:v>No ver a tus profesores</c:v>
                </c:pt>
                <c:pt idx="2">
                  <c:v>No salir de tu casa</c:v>
                </c:pt>
                <c:pt idx="3">
                  <c:v>Tomar las clases en línea</c:v>
                </c:pt>
                <c:pt idx="4">
                  <c:v>Estar con el temor constante de contagiarte</c:v>
                </c:pt>
                <c:pt idx="5">
                  <c:v>Seguir con las normas y medidas estipuladas por el gobierno</c:v>
                </c:pt>
                <c:pt idx="6">
                  <c:v>Cambio de hábitos alimenticios</c:v>
                </c:pt>
                <c:pt idx="7">
                  <c:v>Cambio en la economía familiar</c:v>
                </c:pt>
                <c:pt idx="8">
                  <c:v>Cambio en las responsabilidades laborales de casa</c:v>
                </c:pt>
                <c:pt idx="9">
                  <c:v>Cambio en las rutinas de hacer ejercicio</c:v>
                </c:pt>
                <c:pt idx="10">
                  <c:v>Cambio en las interacciones sociales</c:v>
                </c:pt>
              </c:strCache>
            </c:strRef>
          </c:cat>
          <c:val>
            <c:numRef>
              <c:f>'5_Quetehaafectadomás'!$N$5:$X$5</c:f>
              <c:numCache>
                <c:formatCode>General</c:formatCode>
                <c:ptCount val="11"/>
                <c:pt idx="0">
                  <c:v>11</c:v>
                </c:pt>
                <c:pt idx="1">
                  <c:v>20</c:v>
                </c:pt>
                <c:pt idx="2">
                  <c:v>10</c:v>
                </c:pt>
                <c:pt idx="3">
                  <c:v>10</c:v>
                </c:pt>
                <c:pt idx="4">
                  <c:v>15</c:v>
                </c:pt>
                <c:pt idx="5">
                  <c:v>28</c:v>
                </c:pt>
                <c:pt idx="6">
                  <c:v>21</c:v>
                </c:pt>
                <c:pt idx="7">
                  <c:v>15</c:v>
                </c:pt>
                <c:pt idx="8">
                  <c:v>14</c:v>
                </c:pt>
                <c:pt idx="9">
                  <c:v>11</c:v>
                </c:pt>
                <c:pt idx="10">
                  <c:v>8</c:v>
                </c:pt>
              </c:numCache>
            </c:numRef>
          </c:val>
          <c:extLst>
            <c:ext xmlns:c16="http://schemas.microsoft.com/office/drawing/2014/chart" uri="{C3380CC4-5D6E-409C-BE32-E72D297353CC}">
              <c16:uniqueId val="{00000003-AEBA-4D03-B78C-6CD64B7C05AE}"/>
            </c:ext>
          </c:extLst>
        </c:ser>
        <c:ser>
          <c:idx val="4"/>
          <c:order val="4"/>
          <c:tx>
            <c:strRef>
              <c:f>'5_Quetehaafectadomás'!$M$6</c:f>
              <c:strCache>
                <c:ptCount val="1"/>
                <c:pt idx="0">
                  <c:v>Valor de 1</c:v>
                </c:pt>
              </c:strCache>
            </c:strRef>
          </c:tx>
          <c:spPr>
            <a:solidFill>
              <a:schemeClr val="accent5"/>
            </a:solidFill>
            <a:ln>
              <a:noFill/>
            </a:ln>
            <a:effectLst/>
          </c:spPr>
          <c:invertIfNegative val="0"/>
          <c:cat>
            <c:strRef>
              <c:f>'5_Quetehaafectadomás'!$N$1:$X$1</c:f>
              <c:strCache>
                <c:ptCount val="11"/>
                <c:pt idx="0">
                  <c:v>No ver a tus amigos</c:v>
                </c:pt>
                <c:pt idx="1">
                  <c:v>No ver a tus profesores</c:v>
                </c:pt>
                <c:pt idx="2">
                  <c:v>No salir de tu casa</c:v>
                </c:pt>
                <c:pt idx="3">
                  <c:v>Tomar las clases en línea</c:v>
                </c:pt>
                <c:pt idx="4">
                  <c:v>Estar con el temor constante de contagiarte</c:v>
                </c:pt>
                <c:pt idx="5">
                  <c:v>Seguir con las normas y medidas estipuladas por el gobierno</c:v>
                </c:pt>
                <c:pt idx="6">
                  <c:v>Cambio de hábitos alimenticios</c:v>
                </c:pt>
                <c:pt idx="7">
                  <c:v>Cambio en la economía familiar</c:v>
                </c:pt>
                <c:pt idx="8">
                  <c:v>Cambio en las responsabilidades laborales de casa</c:v>
                </c:pt>
                <c:pt idx="9">
                  <c:v>Cambio en las rutinas de hacer ejercicio</c:v>
                </c:pt>
                <c:pt idx="10">
                  <c:v>Cambio en las interacciones sociales</c:v>
                </c:pt>
              </c:strCache>
            </c:strRef>
          </c:cat>
          <c:val>
            <c:numRef>
              <c:f>'5_Quetehaafectadomás'!$N$6:$X$6</c:f>
              <c:numCache>
                <c:formatCode>General</c:formatCode>
                <c:ptCount val="11"/>
                <c:pt idx="0">
                  <c:v>10</c:v>
                </c:pt>
                <c:pt idx="1">
                  <c:v>14</c:v>
                </c:pt>
                <c:pt idx="2">
                  <c:v>6</c:v>
                </c:pt>
                <c:pt idx="3">
                  <c:v>2</c:v>
                </c:pt>
                <c:pt idx="4">
                  <c:v>16</c:v>
                </c:pt>
                <c:pt idx="5">
                  <c:v>20</c:v>
                </c:pt>
                <c:pt idx="6">
                  <c:v>20</c:v>
                </c:pt>
                <c:pt idx="7">
                  <c:v>16</c:v>
                </c:pt>
                <c:pt idx="8">
                  <c:v>14</c:v>
                </c:pt>
                <c:pt idx="9">
                  <c:v>13</c:v>
                </c:pt>
                <c:pt idx="10">
                  <c:v>3</c:v>
                </c:pt>
              </c:numCache>
            </c:numRef>
          </c:val>
          <c:extLst>
            <c:ext xmlns:c16="http://schemas.microsoft.com/office/drawing/2014/chart" uri="{C3380CC4-5D6E-409C-BE32-E72D297353CC}">
              <c16:uniqueId val="{00000004-AEBA-4D03-B78C-6CD64B7C05AE}"/>
            </c:ext>
          </c:extLst>
        </c:ser>
        <c:dLbls>
          <c:showLegendKey val="0"/>
          <c:showVal val="0"/>
          <c:showCatName val="0"/>
          <c:showSerName val="0"/>
          <c:showPercent val="0"/>
          <c:showBubbleSize val="0"/>
        </c:dLbls>
        <c:gapWidth val="219"/>
        <c:overlap val="-27"/>
        <c:axId val="2128270703"/>
        <c:axId val="2128266959"/>
      </c:barChart>
      <c:catAx>
        <c:axId val="21282707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s-MX"/>
          </a:p>
        </c:txPr>
        <c:crossAx val="2128266959"/>
        <c:crosses val="autoZero"/>
        <c:auto val="0"/>
        <c:lblAlgn val="ctr"/>
        <c:lblOffset val="100"/>
        <c:noMultiLvlLbl val="0"/>
      </c:catAx>
      <c:valAx>
        <c:axId val="21282669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s-MX"/>
          </a:p>
        </c:txPr>
        <c:crossAx val="2128270703"/>
        <c:crosses val="autoZero"/>
        <c:crossBetween val="between"/>
      </c:valAx>
      <c:spPr>
        <a:noFill/>
        <a:ln>
          <a:noFill/>
        </a:ln>
        <a:effectLst/>
      </c:spPr>
    </c:plotArea>
    <c:legend>
      <c:legendPos val="b"/>
      <c:layout>
        <c:manualLayout>
          <c:xMode val="edge"/>
          <c:yMode val="edge"/>
          <c:x val="0.21112312397408764"/>
          <c:y val="0.92574205452041269"/>
          <c:w val="0.57775359104547064"/>
          <c:h val="7.4257945479587334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accent1">
                    <a:lumMod val="50000"/>
                  </a:schemeClr>
                </a:solidFill>
                <a:latin typeface="+mn-lt"/>
                <a:ea typeface="+mn-ea"/>
                <a:cs typeface="+mn-cs"/>
              </a:defRPr>
            </a:pPr>
            <a:r>
              <a:rPr lang="en-US" sz="1400" b="1" dirty="0" err="1">
                <a:solidFill>
                  <a:schemeClr val="accent1">
                    <a:lumMod val="50000"/>
                  </a:schemeClr>
                </a:solidFill>
              </a:rPr>
              <a:t>En</a:t>
            </a:r>
            <a:r>
              <a:rPr lang="en-US" sz="1400" b="1" dirty="0">
                <a:solidFill>
                  <a:schemeClr val="accent1">
                    <a:lumMod val="50000"/>
                  </a:schemeClr>
                </a:solidFill>
              </a:rPr>
              <a:t> </a:t>
            </a:r>
            <a:r>
              <a:rPr lang="en-US" sz="1400" b="1" dirty="0" err="1">
                <a:solidFill>
                  <a:schemeClr val="accent1">
                    <a:lumMod val="50000"/>
                  </a:schemeClr>
                </a:solidFill>
              </a:rPr>
              <a:t>este</a:t>
            </a:r>
            <a:r>
              <a:rPr lang="en-US" sz="1400" b="1" dirty="0">
                <a:solidFill>
                  <a:schemeClr val="accent1">
                    <a:lumMod val="50000"/>
                  </a:schemeClr>
                </a:solidFill>
              </a:rPr>
              <a:t> </a:t>
            </a:r>
            <a:r>
              <a:rPr lang="en-US" sz="1400" b="1" dirty="0" err="1">
                <a:solidFill>
                  <a:schemeClr val="accent1">
                    <a:lumMod val="50000"/>
                  </a:schemeClr>
                </a:solidFill>
              </a:rPr>
              <a:t>tiempo</a:t>
            </a:r>
            <a:r>
              <a:rPr lang="en-US" sz="1400" b="1" dirty="0">
                <a:solidFill>
                  <a:schemeClr val="accent1">
                    <a:lumMod val="50000"/>
                  </a:schemeClr>
                </a:solidFill>
              </a:rPr>
              <a:t> de la </a:t>
            </a:r>
            <a:r>
              <a:rPr lang="en-US" sz="1400" b="1" dirty="0" err="1">
                <a:solidFill>
                  <a:schemeClr val="accent1">
                    <a:lumMod val="50000"/>
                  </a:schemeClr>
                </a:solidFill>
              </a:rPr>
              <a:t>pandemia</a:t>
            </a:r>
            <a:r>
              <a:rPr lang="en-US" sz="1400" b="1" dirty="0">
                <a:solidFill>
                  <a:schemeClr val="accent1">
                    <a:lumMod val="50000"/>
                  </a:schemeClr>
                </a:solidFill>
              </a:rPr>
              <a:t> al </a:t>
            </a:r>
            <a:r>
              <a:rPr lang="en-US" sz="1400" b="1" dirty="0" err="1">
                <a:solidFill>
                  <a:schemeClr val="accent1">
                    <a:lumMod val="50000"/>
                  </a:schemeClr>
                </a:solidFill>
              </a:rPr>
              <a:t>realizar</a:t>
            </a:r>
            <a:r>
              <a:rPr lang="en-US" sz="1400" b="1" dirty="0">
                <a:solidFill>
                  <a:schemeClr val="accent1">
                    <a:lumMod val="50000"/>
                  </a:schemeClr>
                </a:solidFill>
              </a:rPr>
              <a:t> </a:t>
            </a:r>
            <a:r>
              <a:rPr lang="en-US" sz="1400" b="1" dirty="0" err="1">
                <a:solidFill>
                  <a:schemeClr val="accent1">
                    <a:lumMod val="50000"/>
                  </a:schemeClr>
                </a:solidFill>
              </a:rPr>
              <a:t>tus</a:t>
            </a:r>
            <a:r>
              <a:rPr lang="en-US" sz="1400" b="1" dirty="0">
                <a:solidFill>
                  <a:schemeClr val="accent1">
                    <a:lumMod val="50000"/>
                  </a:schemeClr>
                </a:solidFill>
              </a:rPr>
              <a:t> </a:t>
            </a:r>
            <a:r>
              <a:rPr lang="en-US" sz="1400" b="1" dirty="0" err="1">
                <a:solidFill>
                  <a:schemeClr val="accent1">
                    <a:lumMod val="50000"/>
                  </a:schemeClr>
                </a:solidFill>
              </a:rPr>
              <a:t>actividades</a:t>
            </a:r>
            <a:r>
              <a:rPr lang="en-US" sz="1400" b="1" dirty="0">
                <a:solidFill>
                  <a:schemeClr val="accent1">
                    <a:lumMod val="50000"/>
                  </a:schemeClr>
                </a:solidFill>
              </a:rPr>
              <a:t> </a:t>
            </a:r>
            <a:r>
              <a:rPr lang="en-US" sz="1400" b="1" dirty="0" err="1" smtClean="0">
                <a:solidFill>
                  <a:schemeClr val="accent1">
                    <a:lumMod val="50000"/>
                  </a:schemeClr>
                </a:solidFill>
              </a:rPr>
              <a:t>escolares</a:t>
            </a:r>
            <a:r>
              <a:rPr lang="en-US" sz="1400" b="1" dirty="0" smtClean="0">
                <a:solidFill>
                  <a:schemeClr val="accent1">
                    <a:lumMod val="50000"/>
                  </a:schemeClr>
                </a:solidFill>
              </a:rPr>
              <a:t> </a:t>
            </a:r>
            <a:r>
              <a:rPr lang="en-US" sz="1400" b="1" dirty="0" err="1">
                <a:solidFill>
                  <a:schemeClr val="accent1">
                    <a:lumMod val="50000"/>
                  </a:schemeClr>
                </a:solidFill>
              </a:rPr>
              <a:t>te</a:t>
            </a:r>
            <a:r>
              <a:rPr lang="en-US" sz="1400" b="1" dirty="0">
                <a:solidFill>
                  <a:schemeClr val="accent1">
                    <a:lumMod val="50000"/>
                  </a:schemeClr>
                </a:solidFill>
              </a:rPr>
              <a:t> </a:t>
            </a:r>
            <a:r>
              <a:rPr lang="en-US" sz="1400" b="1" dirty="0" err="1">
                <a:solidFill>
                  <a:schemeClr val="accent1">
                    <a:lumMod val="50000"/>
                  </a:schemeClr>
                </a:solidFill>
              </a:rPr>
              <a:t>sientes</a:t>
            </a:r>
            <a:r>
              <a:rPr lang="en-US" sz="1400" b="1" dirty="0">
                <a:solidFill>
                  <a:schemeClr val="accent1">
                    <a:lumMod val="50000"/>
                  </a:schemeClr>
                </a:solidFill>
              </a:rPr>
              <a:t>:</a:t>
            </a:r>
          </a:p>
        </c:rich>
      </c:tx>
      <c:layout>
        <c:manualLayout>
          <c:xMode val="edge"/>
          <c:yMode val="edge"/>
          <c:x val="0.12996142206554082"/>
          <c:y val="4.6007563043040621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accent1">
                  <a:lumMod val="50000"/>
                </a:schemeClr>
              </a:solidFill>
              <a:latin typeface="+mn-lt"/>
              <a:ea typeface="+mn-ea"/>
              <a:cs typeface="+mn-cs"/>
            </a:defRPr>
          </a:pPr>
          <a:endParaRPr lang="es-MX"/>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44129590760540999"/>
          <c:y val="0.15796028056081185"/>
          <c:w val="0.52097566382448768"/>
          <c:h val="0.71433537433387628"/>
        </c:manualLayout>
      </c:layout>
      <c:bar3DChart>
        <c:barDir val="bar"/>
        <c:grouping val="clustered"/>
        <c:varyColors val="0"/>
        <c:ser>
          <c:idx val="0"/>
          <c:order val="0"/>
          <c:tx>
            <c:strRef>
              <c:f>'6Sentirdeestudiantes'!$D$1</c:f>
              <c:strCache>
                <c:ptCount val="1"/>
                <c:pt idx="0">
                  <c:v>Frecuencia Licenciatura</c:v>
                </c:pt>
              </c:strCache>
            </c:strRef>
          </c:tx>
          <c:spPr>
            <a:solidFill>
              <a:schemeClr val="accent1">
                <a:lumMod val="75000"/>
              </a:schemeClr>
            </a:solidFill>
            <a:ln>
              <a:noFill/>
            </a:ln>
            <a:effectLst/>
            <a:sp3d/>
          </c:spPr>
          <c:invertIfNegative val="0"/>
          <c:dLbls>
            <c:dLbl>
              <c:idx val="0"/>
              <c:layout>
                <c:manualLayout>
                  <c:x val="0"/>
                  <c:y val="7.7126942445081975E-3"/>
                </c:manualLayout>
              </c:layout>
              <c:tx>
                <c:rich>
                  <a:bodyPr/>
                  <a:lstStyle/>
                  <a:p>
                    <a:r>
                      <a:rPr lang="en-US"/>
                      <a:t>(</a:t>
                    </a:r>
                    <a:fld id="{D370E97D-0613-48CC-B406-A401EB6B7A32}" type="CELLRANGE">
                      <a:rPr lang="en-US"/>
                      <a:pPr/>
                      <a:t>[CELLRANGE]</a:t>
                    </a:fld>
                    <a:r>
                      <a:rPr lang="en-US"/>
                      <a:t>)</a:t>
                    </a:r>
                    <a:r>
                      <a:rPr lang="en-US" baseline="0"/>
                      <a:t>, </a:t>
                    </a:r>
                    <a:fld id="{79AD48EF-5FE1-4279-926D-93FEBFAA96AB}" type="VALUE">
                      <a:rPr lang="en-US" baseline="0"/>
                      <a:pPr/>
                      <a:t>[VALOR]</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0-E6B7-4E8B-9F5B-F62046F93C1E}"/>
                </c:ext>
              </c:extLst>
            </c:dLbl>
            <c:dLbl>
              <c:idx val="1"/>
              <c:layout>
                <c:manualLayout>
                  <c:x val="-7.1455357140346011E-3"/>
                  <c:y val="3.8563471222540988E-3"/>
                </c:manualLayout>
              </c:layout>
              <c:tx>
                <c:rich>
                  <a:bodyPr/>
                  <a:lstStyle/>
                  <a:p>
                    <a:r>
                      <a:rPr lang="en-US"/>
                      <a:t>(</a:t>
                    </a:r>
                    <a:fld id="{9EBBF32D-C4CD-4CBE-A7D0-6D91C32EF47B}" type="CELLRANGE">
                      <a:rPr lang="en-US"/>
                      <a:pPr/>
                      <a:t>[CELLRANGE]</a:t>
                    </a:fld>
                    <a:r>
                      <a:rPr lang="en-US"/>
                      <a:t>)</a:t>
                    </a:r>
                    <a:r>
                      <a:rPr lang="en-US" baseline="0"/>
                      <a:t>, </a:t>
                    </a:r>
                    <a:fld id="{71198C40-0480-4846-9779-0AD16EA8D034}" type="VALUE">
                      <a:rPr lang="en-US" baseline="0"/>
                      <a:pPr/>
                      <a:t>[VALOR]</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1-E6B7-4E8B-9F5B-F62046F93C1E}"/>
                </c:ext>
              </c:extLst>
            </c:dLbl>
            <c:dLbl>
              <c:idx val="2"/>
              <c:layout>
                <c:manualLayout>
                  <c:x val="0"/>
                  <c:y val="1.1569041366762296E-2"/>
                </c:manualLayout>
              </c:layout>
              <c:tx>
                <c:rich>
                  <a:bodyPr/>
                  <a:lstStyle/>
                  <a:p>
                    <a:r>
                      <a:rPr lang="en-US"/>
                      <a:t>(</a:t>
                    </a:r>
                    <a:fld id="{2D096A71-A508-4248-B71D-49203155CBE6}" type="CELLRANGE">
                      <a:rPr lang="en-US"/>
                      <a:pPr/>
                      <a:t>[CELLRANGE]</a:t>
                    </a:fld>
                    <a:r>
                      <a:rPr lang="en-US"/>
                      <a:t>)</a:t>
                    </a:r>
                    <a:r>
                      <a:rPr lang="en-US" baseline="0"/>
                      <a:t>, </a:t>
                    </a:r>
                    <a:fld id="{5C5ECA0B-27B7-421C-9190-63BE92BE7624}" type="VALUE">
                      <a:rPr lang="en-US" baseline="0"/>
                      <a:pPr/>
                      <a:t>[VALOR]</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2-E6B7-4E8B-9F5B-F62046F93C1E}"/>
                </c:ext>
              </c:extLst>
            </c:dLbl>
            <c:dLbl>
              <c:idx val="3"/>
              <c:layout>
                <c:manualLayout>
                  <c:x val="-1.7863839285086993E-3"/>
                  <c:y val="3.8563471222540988E-3"/>
                </c:manualLayout>
              </c:layout>
              <c:tx>
                <c:rich>
                  <a:bodyPr/>
                  <a:lstStyle/>
                  <a:p>
                    <a:r>
                      <a:rPr lang="en-US"/>
                      <a:t>(</a:t>
                    </a:r>
                    <a:fld id="{C899AD4B-4906-4E3B-B457-0ABAB51E1D57}" type="CELLRANGE">
                      <a:rPr lang="en-US"/>
                      <a:pPr/>
                      <a:t>[CELLRANGE]</a:t>
                    </a:fld>
                    <a:r>
                      <a:rPr lang="en-US"/>
                      <a:t>)</a:t>
                    </a:r>
                    <a:r>
                      <a:rPr lang="en-US" baseline="0"/>
                      <a:t>, </a:t>
                    </a:r>
                    <a:fld id="{1FDF168D-DAB6-4E55-88A4-381D1AEAA40B}" type="VALUE">
                      <a:rPr lang="en-US" baseline="0"/>
                      <a:pPr/>
                      <a:t>[VALOR]</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3-E6B7-4E8B-9F5B-F62046F93C1E}"/>
                </c:ext>
              </c:extLst>
            </c:dLbl>
            <c:dLbl>
              <c:idx val="4"/>
              <c:layout/>
              <c:tx>
                <c:rich>
                  <a:bodyPr/>
                  <a:lstStyle/>
                  <a:p>
                    <a:r>
                      <a:rPr lang="en-US"/>
                      <a:t>(</a:t>
                    </a:r>
                    <a:fld id="{8CE7AE23-1894-44EF-BCCC-2EBBE03A5836}" type="CELLRANGE">
                      <a:rPr lang="en-US"/>
                      <a:pPr/>
                      <a:t>[CELLRANGE]</a:t>
                    </a:fld>
                    <a:r>
                      <a:rPr lang="en-US"/>
                      <a:t>)</a:t>
                    </a:r>
                    <a:r>
                      <a:rPr lang="en-US" baseline="0"/>
                      <a:t>, </a:t>
                    </a:r>
                    <a:fld id="{AEC8C272-3A0C-4FF7-97C0-39500C482CD8}" type="VALUE">
                      <a:rPr lang="en-US" baseline="0"/>
                      <a:pPr/>
                      <a:t>[VALOR]</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4-E6B7-4E8B-9F5B-F62046F93C1E}"/>
                </c:ext>
              </c:extLst>
            </c:dLbl>
            <c:dLbl>
              <c:idx val="5"/>
              <c:layout/>
              <c:tx>
                <c:rich>
                  <a:bodyPr/>
                  <a:lstStyle/>
                  <a:p>
                    <a:r>
                      <a:rPr lang="en-US"/>
                      <a:t>(</a:t>
                    </a:r>
                    <a:fld id="{E876F338-CBD4-46E7-937A-442B89D336FF}" type="CELLRANGE">
                      <a:rPr lang="en-US"/>
                      <a:pPr/>
                      <a:t>[CELLRANGE]</a:t>
                    </a:fld>
                    <a:r>
                      <a:rPr lang="en-US"/>
                      <a:t>)</a:t>
                    </a:r>
                    <a:r>
                      <a:rPr lang="en-US" baseline="0"/>
                      <a:t>, </a:t>
                    </a:r>
                    <a:fld id="{05E7A497-E5A1-4D9E-AC96-4CA42695BA46}" type="VALUE">
                      <a:rPr lang="en-US" baseline="0"/>
                      <a:pPr/>
                      <a:t>[VALOR]</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5-E6B7-4E8B-9F5B-F62046F93C1E}"/>
                </c:ext>
              </c:extLst>
            </c:dLbl>
            <c:dLbl>
              <c:idx val="6"/>
              <c:layout/>
              <c:tx>
                <c:rich>
                  <a:bodyPr/>
                  <a:lstStyle/>
                  <a:p>
                    <a:r>
                      <a:rPr lang="en-US"/>
                      <a:t>(</a:t>
                    </a:r>
                    <a:fld id="{1533AE47-E3BF-499E-844C-5C7645E8A90C}" type="CELLRANGE">
                      <a:rPr lang="en-US"/>
                      <a:pPr/>
                      <a:t>[CELLRANGE]</a:t>
                    </a:fld>
                    <a:r>
                      <a:rPr lang="en-US"/>
                      <a:t>)</a:t>
                    </a:r>
                    <a:r>
                      <a:rPr lang="en-US" baseline="0"/>
                      <a:t>, </a:t>
                    </a:r>
                    <a:fld id="{BA3DED91-5C09-4B6D-938E-108480F45DE2}" type="VALUE">
                      <a:rPr lang="en-US" baseline="0"/>
                      <a:pPr/>
                      <a:t>[VALOR]</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E6B7-4E8B-9F5B-F62046F93C1E}"/>
                </c:ext>
              </c:extLst>
            </c:dLbl>
            <c:dLbl>
              <c:idx val="7"/>
              <c:layout>
                <c:manualLayout>
                  <c:x val="-1.3099997476774598E-16"/>
                  <c:y val="7.712694244508162E-3"/>
                </c:manualLayout>
              </c:layout>
              <c:tx>
                <c:rich>
                  <a:bodyPr/>
                  <a:lstStyle/>
                  <a:p>
                    <a:r>
                      <a:rPr lang="en-US"/>
                      <a:t>(</a:t>
                    </a:r>
                    <a:fld id="{199D880A-D4A0-47CD-BAA5-F62B03CDFA48}" type="CELLRANGE">
                      <a:rPr lang="en-US"/>
                      <a:pPr/>
                      <a:t>[CELLRANGE]</a:t>
                    </a:fld>
                    <a:r>
                      <a:rPr lang="en-US"/>
                      <a:t>)</a:t>
                    </a:r>
                    <a:r>
                      <a:rPr lang="en-US" baseline="0"/>
                      <a:t>, </a:t>
                    </a:r>
                    <a:fld id="{35FC595F-DE41-4EEE-ABEB-084B767C9AC7}" type="VALUE">
                      <a:rPr lang="en-US" baseline="0"/>
                      <a:pPr/>
                      <a:t>[VALOR]</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7-E6B7-4E8B-9F5B-F62046F93C1E}"/>
                </c:ext>
              </c:extLst>
            </c:dLbl>
            <c:dLbl>
              <c:idx val="8"/>
              <c:layout/>
              <c:tx>
                <c:rich>
                  <a:bodyPr/>
                  <a:lstStyle/>
                  <a:p>
                    <a:r>
                      <a:rPr lang="en-US"/>
                      <a:t>(</a:t>
                    </a:r>
                    <a:fld id="{670DD62F-FD82-4E9A-BA71-DCA1CD9F7D29}" type="CELLRANGE">
                      <a:rPr lang="en-US"/>
                      <a:pPr/>
                      <a:t>[CELLRANGE]</a:t>
                    </a:fld>
                    <a:r>
                      <a:rPr lang="en-US"/>
                      <a:t>)</a:t>
                    </a:r>
                    <a:r>
                      <a:rPr lang="en-US" baseline="0"/>
                      <a:t>, </a:t>
                    </a:r>
                    <a:fld id="{CAB11B01-79B0-41DC-8F84-E9E524FA1BDA}" type="VALUE">
                      <a:rPr lang="en-US" baseline="0"/>
                      <a:pPr/>
                      <a:t>[VALOR]</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8-E6B7-4E8B-9F5B-F62046F93C1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lumMod val="7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'6Sentirdeestudiantes'!$C$2:$C$10</c:f>
              <c:strCache>
                <c:ptCount val="9"/>
                <c:pt idx="0">
                  <c:v>Feliz por realizarlas de forma individual, sin estar en equipo</c:v>
                </c:pt>
                <c:pt idx="1">
                  <c:v>Me da lo mismo</c:v>
                </c:pt>
                <c:pt idx="2">
                  <c:v>Satisfech@ porque he aprendido personalmente en cuanto a las materias</c:v>
                </c:pt>
                <c:pt idx="3">
                  <c:v>Solidari@ con los demás</c:v>
                </c:pt>
                <c:pt idx="4">
                  <c:v>Dispuest@ a realizarlas para aprender</c:v>
                </c:pt>
                <c:pt idx="5">
                  <c:v>Insegur@</c:v>
                </c:pt>
                <c:pt idx="6">
                  <c:v>Triste por no estar con tus compañeros</c:v>
                </c:pt>
                <c:pt idx="7">
                  <c:v>Deprimid@</c:v>
                </c:pt>
                <c:pt idx="8">
                  <c:v>Estresad@</c:v>
                </c:pt>
              </c:strCache>
            </c:strRef>
          </c:cat>
          <c:val>
            <c:numRef>
              <c:f>'6Sentirdeestudiantes'!$D$2:$D$10</c:f>
              <c:numCache>
                <c:formatCode>General</c:formatCode>
                <c:ptCount val="9"/>
                <c:pt idx="0">
                  <c:v>2</c:v>
                </c:pt>
                <c:pt idx="1">
                  <c:v>8</c:v>
                </c:pt>
                <c:pt idx="2">
                  <c:v>13</c:v>
                </c:pt>
                <c:pt idx="3">
                  <c:v>16</c:v>
                </c:pt>
                <c:pt idx="4">
                  <c:v>25</c:v>
                </c:pt>
                <c:pt idx="5">
                  <c:v>36</c:v>
                </c:pt>
                <c:pt idx="6">
                  <c:v>37</c:v>
                </c:pt>
                <c:pt idx="7">
                  <c:v>51</c:v>
                </c:pt>
                <c:pt idx="8">
                  <c:v>74</c:v>
                </c:pt>
              </c:numCache>
            </c:numRef>
          </c:val>
          <c:extLst>
            <c:ext xmlns:c15="http://schemas.microsoft.com/office/drawing/2012/chart" uri="{02D57815-91ED-43cb-92C2-25804820EDAC}">
              <c15:datalabelsRange>
                <c15:f>'6Sentirdeestudiantes'!$E$2:$E$10</c15:f>
                <c15:dlblRangeCache>
                  <c:ptCount val="9"/>
                  <c:pt idx="0">
                    <c:v>2.3%</c:v>
                  </c:pt>
                  <c:pt idx="1">
                    <c:v>9.1%</c:v>
                  </c:pt>
                  <c:pt idx="2">
                    <c:v>14.8%</c:v>
                  </c:pt>
                  <c:pt idx="3">
                    <c:v>18.2%</c:v>
                  </c:pt>
                  <c:pt idx="4">
                    <c:v>28.4%</c:v>
                  </c:pt>
                  <c:pt idx="5">
                    <c:v>40.9%</c:v>
                  </c:pt>
                  <c:pt idx="6">
                    <c:v>42.0%</c:v>
                  </c:pt>
                  <c:pt idx="7">
                    <c:v>58.0%</c:v>
                  </c:pt>
                  <c:pt idx="8">
                    <c:v>84.1%</c:v>
                  </c:pt>
                </c15:dlblRangeCache>
              </c15:datalabelsRange>
            </c:ext>
            <c:ext xmlns:c16="http://schemas.microsoft.com/office/drawing/2014/chart" uri="{C3380CC4-5D6E-409C-BE32-E72D297353CC}">
              <c16:uniqueId val="{00000009-E6B7-4E8B-9F5B-F62046F93C1E}"/>
            </c:ext>
          </c:extLst>
        </c:ser>
        <c:ser>
          <c:idx val="1"/>
          <c:order val="1"/>
          <c:tx>
            <c:strRef>
              <c:f>'6Sentirdeestudiantes'!$F$1</c:f>
              <c:strCache>
                <c:ptCount val="1"/>
                <c:pt idx="0">
                  <c:v>Frecuencia Preparatoria</c:v>
                </c:pt>
              </c:strCache>
            </c:strRef>
          </c:tx>
          <c:spPr>
            <a:solidFill>
              <a:schemeClr val="accent4">
                <a:lumMod val="60000"/>
                <a:lumOff val="40000"/>
              </a:schemeClr>
            </a:solidFill>
            <a:ln>
              <a:noFill/>
            </a:ln>
            <a:effectLst/>
            <a:sp3d/>
          </c:spPr>
          <c:invertIfNegative val="0"/>
          <c:dLbls>
            <c:dLbl>
              <c:idx val="0"/>
              <c:layout/>
              <c:tx>
                <c:rich>
                  <a:bodyPr/>
                  <a:lstStyle/>
                  <a:p>
                    <a:r>
                      <a:rPr lang="en-US"/>
                      <a:t>(</a:t>
                    </a:r>
                    <a:fld id="{9F217040-0DAA-46B9-9ADF-AA4B6B755C97}" type="CELLRANGE">
                      <a:rPr lang="en-US"/>
                      <a:pPr/>
                      <a:t>[CELLRANGE]</a:t>
                    </a:fld>
                    <a:r>
                      <a:rPr lang="en-US"/>
                      <a:t>)</a:t>
                    </a:r>
                    <a:r>
                      <a:rPr lang="en-US" baseline="0"/>
                      <a:t>, </a:t>
                    </a:r>
                    <a:fld id="{FB421D38-6F6F-4AEE-80EF-1A548DD588D7}" type="VALUE">
                      <a:rPr lang="en-US" baseline="0"/>
                      <a:pPr/>
                      <a:t>[VALOR]</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A-E6B7-4E8B-9F5B-F62046F93C1E}"/>
                </c:ext>
              </c:extLst>
            </c:dLbl>
            <c:dLbl>
              <c:idx val="1"/>
              <c:layout/>
              <c:tx>
                <c:rich>
                  <a:bodyPr/>
                  <a:lstStyle/>
                  <a:p>
                    <a:r>
                      <a:rPr lang="en-US"/>
                      <a:t>(</a:t>
                    </a:r>
                    <a:fld id="{5BD2B49A-8A1F-4F38-928C-6DF0F773F4C7}" type="CELLRANGE">
                      <a:rPr lang="en-US"/>
                      <a:pPr/>
                      <a:t>[CELLRANGE]</a:t>
                    </a:fld>
                    <a:r>
                      <a:rPr lang="en-US"/>
                      <a:t>)</a:t>
                    </a:r>
                    <a:r>
                      <a:rPr lang="en-US" baseline="0"/>
                      <a:t>, </a:t>
                    </a:r>
                    <a:fld id="{D2763ED1-4673-47E5-BF47-D52AA9CD05EF}" type="VALUE">
                      <a:rPr lang="en-US" baseline="0"/>
                      <a:pPr/>
                      <a:t>[VALOR]</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B-E6B7-4E8B-9F5B-F62046F93C1E}"/>
                </c:ext>
              </c:extLst>
            </c:dLbl>
            <c:dLbl>
              <c:idx val="2"/>
              <c:layout/>
              <c:tx>
                <c:rich>
                  <a:bodyPr/>
                  <a:lstStyle/>
                  <a:p>
                    <a:r>
                      <a:rPr lang="en-US"/>
                      <a:t>(</a:t>
                    </a:r>
                    <a:fld id="{98B6859E-B164-4EEE-B4A0-3F6EB4E09311}" type="CELLRANGE">
                      <a:rPr lang="en-US"/>
                      <a:pPr/>
                      <a:t>[CELLRANGE]</a:t>
                    </a:fld>
                    <a:r>
                      <a:rPr lang="en-US"/>
                      <a:t>)</a:t>
                    </a:r>
                    <a:r>
                      <a:rPr lang="en-US" baseline="0"/>
                      <a:t>, </a:t>
                    </a:r>
                    <a:fld id="{2EAA9809-379C-4C83-917D-F87C415C2204}" type="VALUE">
                      <a:rPr lang="en-US" baseline="0"/>
                      <a:pPr/>
                      <a:t>[VALOR]</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C-E6B7-4E8B-9F5B-F62046F93C1E}"/>
                </c:ext>
              </c:extLst>
            </c:dLbl>
            <c:dLbl>
              <c:idx val="3"/>
              <c:layout/>
              <c:tx>
                <c:rich>
                  <a:bodyPr/>
                  <a:lstStyle/>
                  <a:p>
                    <a:r>
                      <a:rPr lang="en-US"/>
                      <a:t>(</a:t>
                    </a:r>
                    <a:fld id="{4FAF738F-0BB8-4EC2-A5B0-12DB2DF728F8}" type="CELLRANGE">
                      <a:rPr lang="en-US"/>
                      <a:pPr/>
                      <a:t>[CELLRANGE]</a:t>
                    </a:fld>
                    <a:r>
                      <a:rPr lang="en-US"/>
                      <a:t>)</a:t>
                    </a:r>
                    <a:r>
                      <a:rPr lang="en-US" baseline="0"/>
                      <a:t>, </a:t>
                    </a:r>
                    <a:fld id="{7E7123FA-AB44-4815-8BFD-660FE00FF2F3}" type="VALUE">
                      <a:rPr lang="en-US" baseline="0"/>
                      <a:pPr/>
                      <a:t>[VALOR]</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D-E6B7-4E8B-9F5B-F62046F93C1E}"/>
                </c:ext>
              </c:extLst>
            </c:dLbl>
            <c:dLbl>
              <c:idx val="4"/>
              <c:layout/>
              <c:tx>
                <c:rich>
                  <a:bodyPr/>
                  <a:lstStyle/>
                  <a:p>
                    <a:r>
                      <a:rPr lang="en-US"/>
                      <a:t>(</a:t>
                    </a:r>
                    <a:fld id="{0FA93443-0935-44A0-89EC-8A60044AC4C9}" type="CELLRANGE">
                      <a:rPr lang="en-US"/>
                      <a:pPr/>
                      <a:t>[CELLRANGE]</a:t>
                    </a:fld>
                    <a:r>
                      <a:rPr lang="en-US"/>
                      <a:t>)</a:t>
                    </a:r>
                    <a:r>
                      <a:rPr lang="en-US" baseline="0"/>
                      <a:t>, </a:t>
                    </a:r>
                    <a:fld id="{B8088AFC-D10F-4039-901C-C3A34ABA818E}" type="VALUE">
                      <a:rPr lang="en-US" baseline="0"/>
                      <a:pPr/>
                      <a:t>[VALOR]</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E-E6B7-4E8B-9F5B-F62046F93C1E}"/>
                </c:ext>
              </c:extLst>
            </c:dLbl>
            <c:dLbl>
              <c:idx val="5"/>
              <c:layout/>
              <c:tx>
                <c:rich>
                  <a:bodyPr/>
                  <a:lstStyle/>
                  <a:p>
                    <a:r>
                      <a:rPr lang="en-US"/>
                      <a:t>(</a:t>
                    </a:r>
                    <a:fld id="{B3EE9ACC-7303-4ED6-B5E5-7DF85AE35E24}" type="CELLRANGE">
                      <a:rPr lang="en-US"/>
                      <a:pPr/>
                      <a:t>[CELLRANGE]</a:t>
                    </a:fld>
                    <a:r>
                      <a:rPr lang="en-US"/>
                      <a:t>)</a:t>
                    </a:r>
                    <a:r>
                      <a:rPr lang="en-US" baseline="0"/>
                      <a:t>, </a:t>
                    </a:r>
                    <a:fld id="{5514696C-F70A-4ACA-8AC3-C0FD4A2066EF}" type="VALUE">
                      <a:rPr lang="en-US" baseline="0"/>
                      <a:pPr/>
                      <a:t>[VALOR]</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F-E6B7-4E8B-9F5B-F62046F93C1E}"/>
                </c:ext>
              </c:extLst>
            </c:dLbl>
            <c:dLbl>
              <c:idx val="6"/>
              <c:layout/>
              <c:tx>
                <c:rich>
                  <a:bodyPr/>
                  <a:lstStyle/>
                  <a:p>
                    <a:r>
                      <a:rPr lang="en-US"/>
                      <a:t>(</a:t>
                    </a:r>
                    <a:fld id="{76090F7D-7347-43B9-87EB-B08FB8E79D0D}" type="CELLRANGE">
                      <a:rPr lang="en-US"/>
                      <a:pPr/>
                      <a:t>[CELLRANGE]</a:t>
                    </a:fld>
                    <a:r>
                      <a:rPr lang="en-US"/>
                      <a:t>)</a:t>
                    </a:r>
                    <a:r>
                      <a:rPr lang="en-US" baseline="0"/>
                      <a:t>, </a:t>
                    </a:r>
                    <a:fld id="{6B2B6777-C2D6-4835-9383-6CA6E6367034}" type="VALUE">
                      <a:rPr lang="en-US" baseline="0"/>
                      <a:pPr/>
                      <a:t>[VALOR]</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0-E6B7-4E8B-9F5B-F62046F93C1E}"/>
                </c:ext>
              </c:extLst>
            </c:dLbl>
            <c:dLbl>
              <c:idx val="7"/>
              <c:layout/>
              <c:tx>
                <c:rich>
                  <a:bodyPr/>
                  <a:lstStyle/>
                  <a:p>
                    <a:r>
                      <a:rPr lang="en-US"/>
                      <a:t>(</a:t>
                    </a:r>
                    <a:fld id="{25263BC5-2F84-446B-A33A-68F44CCC8BD4}" type="CELLRANGE">
                      <a:rPr lang="en-US"/>
                      <a:pPr/>
                      <a:t>[CELLRANGE]</a:t>
                    </a:fld>
                    <a:r>
                      <a:rPr lang="en-US"/>
                      <a:t>)</a:t>
                    </a:r>
                    <a:r>
                      <a:rPr lang="en-US" baseline="0"/>
                      <a:t>, </a:t>
                    </a:r>
                    <a:fld id="{F9D9D5E3-45FF-4F88-8989-0BE03ABF2281}" type="VALUE">
                      <a:rPr lang="en-US" baseline="0"/>
                      <a:pPr/>
                      <a:t>[VALOR]</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1-E6B7-4E8B-9F5B-F62046F93C1E}"/>
                </c:ext>
              </c:extLst>
            </c:dLbl>
            <c:dLbl>
              <c:idx val="8"/>
              <c:layout/>
              <c:tx>
                <c:rich>
                  <a:bodyPr/>
                  <a:lstStyle/>
                  <a:p>
                    <a:r>
                      <a:rPr lang="en-US"/>
                      <a:t>(</a:t>
                    </a:r>
                    <a:fld id="{61C3073B-E8FF-4A37-9F13-ED154961380A}" type="CELLRANGE">
                      <a:rPr lang="en-US"/>
                      <a:pPr/>
                      <a:t>[CELLRANGE]</a:t>
                    </a:fld>
                    <a:r>
                      <a:rPr lang="en-US"/>
                      <a:t>)</a:t>
                    </a:r>
                    <a:r>
                      <a:rPr lang="en-US" baseline="0"/>
                      <a:t>, </a:t>
                    </a:r>
                    <a:fld id="{B657D34D-2066-4A69-BF2B-F7F6D78F7FDC}" type="VALUE">
                      <a:rPr lang="en-US" baseline="0"/>
                      <a:pPr/>
                      <a:t>[VALOR]</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2-E6B7-4E8B-9F5B-F62046F93C1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'6Sentirdeestudiantes'!$C$2:$C$10</c:f>
              <c:strCache>
                <c:ptCount val="9"/>
                <c:pt idx="0">
                  <c:v>Feliz por realizarlas de forma individual, sin estar en equipo</c:v>
                </c:pt>
                <c:pt idx="1">
                  <c:v>Me da lo mismo</c:v>
                </c:pt>
                <c:pt idx="2">
                  <c:v>Satisfech@ porque he aprendido personalmente en cuanto a las materias</c:v>
                </c:pt>
                <c:pt idx="3">
                  <c:v>Solidari@ con los demás</c:v>
                </c:pt>
                <c:pt idx="4">
                  <c:v>Dispuest@ a realizarlas para aprender</c:v>
                </c:pt>
                <c:pt idx="5">
                  <c:v>Insegur@</c:v>
                </c:pt>
                <c:pt idx="6">
                  <c:v>Triste por no estar con tus compañeros</c:v>
                </c:pt>
                <c:pt idx="7">
                  <c:v>Deprimid@</c:v>
                </c:pt>
                <c:pt idx="8">
                  <c:v>Estresad@</c:v>
                </c:pt>
              </c:strCache>
            </c:strRef>
          </c:cat>
          <c:val>
            <c:numRef>
              <c:f>'6Sentirdeestudiantes'!$F$2:$F$10</c:f>
              <c:numCache>
                <c:formatCode>General</c:formatCode>
                <c:ptCount val="9"/>
                <c:pt idx="0">
                  <c:v>13</c:v>
                </c:pt>
                <c:pt idx="1">
                  <c:v>17</c:v>
                </c:pt>
                <c:pt idx="2">
                  <c:v>17</c:v>
                </c:pt>
                <c:pt idx="3">
                  <c:v>22</c:v>
                </c:pt>
                <c:pt idx="4">
                  <c:v>65</c:v>
                </c:pt>
                <c:pt idx="5">
                  <c:v>97</c:v>
                </c:pt>
                <c:pt idx="6">
                  <c:v>78</c:v>
                </c:pt>
                <c:pt idx="7">
                  <c:v>51</c:v>
                </c:pt>
                <c:pt idx="8">
                  <c:v>173</c:v>
                </c:pt>
              </c:numCache>
            </c:numRef>
          </c:val>
          <c:extLst>
            <c:ext xmlns:c15="http://schemas.microsoft.com/office/drawing/2012/chart" uri="{02D57815-91ED-43cb-92C2-25804820EDAC}">
              <c15:datalabelsRange>
                <c15:f>'6Sentirdeestudiantes'!$G$2:$G$10</c15:f>
                <c15:dlblRangeCache>
                  <c:ptCount val="9"/>
                  <c:pt idx="0">
                    <c:v>2.4%</c:v>
                  </c:pt>
                  <c:pt idx="1">
                    <c:v>3.2%</c:v>
                  </c:pt>
                  <c:pt idx="2">
                    <c:v>3.2%</c:v>
                  </c:pt>
                  <c:pt idx="3">
                    <c:v>4.1%</c:v>
                  </c:pt>
                  <c:pt idx="4">
                    <c:v>12.2%</c:v>
                  </c:pt>
                  <c:pt idx="5">
                    <c:v>18.2%</c:v>
                  </c:pt>
                  <c:pt idx="6">
                    <c:v>14.6%</c:v>
                  </c:pt>
                  <c:pt idx="7">
                    <c:v>9.6%</c:v>
                  </c:pt>
                  <c:pt idx="8">
                    <c:v>32.5%</c:v>
                  </c:pt>
                </c15:dlblRangeCache>
              </c15:datalabelsRange>
            </c:ext>
            <c:ext xmlns:c16="http://schemas.microsoft.com/office/drawing/2014/chart" uri="{C3380CC4-5D6E-409C-BE32-E72D297353CC}">
              <c16:uniqueId val="{00000013-E6B7-4E8B-9F5B-F62046F93C1E}"/>
            </c:ext>
          </c:extLst>
        </c:ser>
        <c:dLbls>
          <c:showLegendKey val="0"/>
          <c:showVal val="0"/>
          <c:showCatName val="0"/>
          <c:showSerName val="0"/>
          <c:showPercent val="0"/>
          <c:showBubbleSize val="0"/>
        </c:dLbls>
        <c:gapWidth val="124"/>
        <c:shape val="box"/>
        <c:axId val="2121114159"/>
        <c:axId val="2121112079"/>
        <c:axId val="0"/>
      </c:bar3DChart>
      <c:catAx>
        <c:axId val="2121114159"/>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s-MX"/>
          </a:p>
        </c:txPr>
        <c:crossAx val="2121112079"/>
        <c:crosses val="autoZero"/>
        <c:auto val="1"/>
        <c:lblAlgn val="ctr"/>
        <c:lblOffset val="100"/>
        <c:noMultiLvlLbl val="0"/>
      </c:catAx>
      <c:valAx>
        <c:axId val="212111207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121114159"/>
        <c:crosses val="autoZero"/>
        <c:crossBetween val="between"/>
      </c:valAx>
      <c:spPr>
        <a:noFill/>
        <a:ln>
          <a:noFill/>
        </a:ln>
        <a:effectLst/>
      </c:spPr>
    </c:plotArea>
    <c:legend>
      <c:legendPos val="b"/>
      <c:layout>
        <c:manualLayout>
          <c:xMode val="edge"/>
          <c:yMode val="edge"/>
          <c:x val="0.2216961532542992"/>
          <c:y val="0.92855675004890559"/>
          <c:w val="0.55303492563438428"/>
          <c:h val="7.144324995109445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s-MX" sz="1400" b="1" i="0" u="none" strike="noStrike" baseline="0">
                <a:solidFill>
                  <a:schemeClr val="tx1"/>
                </a:solidFill>
                <a:effectLst/>
              </a:rPr>
              <a:t>"Aspectos Positivos"</a:t>
            </a:r>
          </a:p>
          <a:p>
            <a:pPr>
              <a:defRPr sz="1400">
                <a:solidFill>
                  <a:schemeClr val="tx1"/>
                </a:solidFill>
              </a:defRPr>
            </a:pPr>
            <a:r>
              <a:rPr lang="es-MX" sz="1400">
                <a:solidFill>
                  <a:schemeClr val="tx1"/>
                </a:solidFill>
              </a:rPr>
              <a:t>En tu casa eres de las personas que:</a:t>
            </a:r>
          </a:p>
          <a:p>
            <a:pPr>
              <a:defRPr sz="1400">
                <a:solidFill>
                  <a:schemeClr val="tx1"/>
                </a:solidFill>
              </a:defRPr>
            </a:pPr>
            <a:r>
              <a:rPr lang="es-MX" sz="1400">
                <a:solidFill>
                  <a:schemeClr val="tx1"/>
                </a:solidFill>
              </a:rPr>
              <a:t>(Puedes elegir más de una opción)</a:t>
            </a:r>
          </a:p>
        </c:rich>
      </c:tx>
      <c:layout>
        <c:manualLayout>
          <c:xMode val="edge"/>
          <c:yMode val="edge"/>
          <c:x val="0.30696360179804905"/>
          <c:y val="7.7126942445081975E-3"/>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s-MX"/>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46961529604148566"/>
          <c:y val="0.2285656939360004"/>
          <c:w val="0.48260713917234427"/>
          <c:h val="0.60456895148654588"/>
        </c:manualLayout>
      </c:layout>
      <c:bar3DChart>
        <c:barDir val="bar"/>
        <c:grouping val="clustered"/>
        <c:varyColors val="0"/>
        <c:ser>
          <c:idx val="0"/>
          <c:order val="0"/>
          <c:tx>
            <c:strRef>
              <c:f>'8AspectosPositivos'!$F$1</c:f>
              <c:strCache>
                <c:ptCount val="1"/>
                <c:pt idx="0">
                  <c:v>Porcentaje Licenciatura</c:v>
                </c:pt>
              </c:strCache>
            </c:strRef>
          </c:tx>
          <c:spPr>
            <a:solidFill>
              <a:schemeClr val="accent1">
                <a:lumMod val="7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1">
                        <a:lumMod val="7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'8AspectosPositivos'!$D$2:$D$7</c:f>
              <c:strCache>
                <c:ptCount val="6"/>
                <c:pt idx="0">
                  <c:v>Te sientes más auténtico al estar en línea con tus profesores.</c:v>
                </c:pt>
                <c:pt idx="1">
                  <c:v>Das tu máximo esfuerzo tomando iniciativas en la clase.</c:v>
                </c:pt>
                <c:pt idx="2">
                  <c:v>Eres más amable y empático ayudando a tus demás compañeros en línea.</c:v>
                </c:pt>
                <c:pt idx="3">
                  <c:v>Enfrentan la situación sin intimidarse al cambio.</c:v>
                </c:pt>
                <c:pt idx="4">
                  <c:v>Eres perseverante para terminar lo que te propones.</c:v>
                </c:pt>
                <c:pt idx="5">
                  <c:v>Ofreces tu amistad a tus compañeros, aunque no los veas personalmente.</c:v>
                </c:pt>
              </c:strCache>
            </c:strRef>
          </c:cat>
          <c:val>
            <c:numRef>
              <c:f>'8AspectosPositivos'!$F$2:$F$7</c:f>
              <c:numCache>
                <c:formatCode>0.0%</c:formatCode>
                <c:ptCount val="6"/>
                <c:pt idx="0">
                  <c:v>1.5384615384615385E-2</c:v>
                </c:pt>
                <c:pt idx="1">
                  <c:v>6.6666666666666666E-2</c:v>
                </c:pt>
                <c:pt idx="2">
                  <c:v>0.2</c:v>
                </c:pt>
                <c:pt idx="3">
                  <c:v>0.20512820512820512</c:v>
                </c:pt>
                <c:pt idx="4">
                  <c:v>0.23076923076923078</c:v>
                </c:pt>
                <c:pt idx="5">
                  <c:v>0.28205128205128205</c:v>
                </c:pt>
              </c:numCache>
            </c:numRef>
          </c:val>
          <c:extLst>
            <c:ext xmlns:c16="http://schemas.microsoft.com/office/drawing/2014/chart" uri="{C3380CC4-5D6E-409C-BE32-E72D297353CC}">
              <c16:uniqueId val="{00000000-CC40-4174-8C88-3A47E8FD27F5}"/>
            </c:ext>
          </c:extLst>
        </c:ser>
        <c:ser>
          <c:idx val="1"/>
          <c:order val="1"/>
          <c:tx>
            <c:strRef>
              <c:f>'8AspectosPositivos'!$H$1</c:f>
              <c:strCache>
                <c:ptCount val="1"/>
                <c:pt idx="0">
                  <c:v>Porcentaje Preparatoria</c:v>
                </c:pt>
              </c:strCache>
            </c:strRef>
          </c:tx>
          <c:spPr>
            <a:solidFill>
              <a:srgbClr val="C00000"/>
            </a:solidFill>
            <a:ln w="9525" cap="flat" cmpd="sng" algn="ctr">
              <a:solidFill>
                <a:schemeClr val="accent2">
                  <a:lumMod val="75000"/>
                </a:schemeClr>
              </a:solidFill>
              <a:round/>
            </a:ln>
            <a:effectLst/>
            <a:sp3d contourW="9525">
              <a:contourClr>
                <a:schemeClr val="accent2">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dk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'8AspectosPositivos'!$D$2:$D$7</c:f>
              <c:strCache>
                <c:ptCount val="6"/>
                <c:pt idx="0">
                  <c:v>Te sientes más auténtico al estar en línea con tus profesores.</c:v>
                </c:pt>
                <c:pt idx="1">
                  <c:v>Das tu máximo esfuerzo tomando iniciativas en la clase.</c:v>
                </c:pt>
                <c:pt idx="2">
                  <c:v>Eres más amable y empático ayudando a tus demás compañeros en línea.</c:v>
                </c:pt>
                <c:pt idx="3">
                  <c:v>Enfrentan la situación sin intimidarse al cambio.</c:v>
                </c:pt>
                <c:pt idx="4">
                  <c:v>Eres perseverante para terminar lo que te propones.</c:v>
                </c:pt>
                <c:pt idx="5">
                  <c:v>Ofreces tu amistad a tus compañeros, aunque no los veas personalmente.</c:v>
                </c:pt>
              </c:strCache>
            </c:strRef>
          </c:cat>
          <c:val>
            <c:numRef>
              <c:f>'8AspectosPositivos'!$H$2:$H$7</c:f>
              <c:numCache>
                <c:formatCode>0.0%</c:formatCode>
                <c:ptCount val="6"/>
                <c:pt idx="0">
                  <c:v>4.3689320388349516E-2</c:v>
                </c:pt>
                <c:pt idx="1">
                  <c:v>0.20388349514563106</c:v>
                </c:pt>
                <c:pt idx="2">
                  <c:v>0.51941747572815533</c:v>
                </c:pt>
                <c:pt idx="3">
                  <c:v>0.50970873786407767</c:v>
                </c:pt>
                <c:pt idx="4">
                  <c:v>0.50970873786407767</c:v>
                </c:pt>
                <c:pt idx="5">
                  <c:v>0.66504854368932043</c:v>
                </c:pt>
              </c:numCache>
            </c:numRef>
          </c:val>
          <c:extLst>
            <c:ext xmlns:c16="http://schemas.microsoft.com/office/drawing/2014/chart" uri="{C3380CC4-5D6E-409C-BE32-E72D297353CC}">
              <c16:uniqueId val="{00000001-CC40-4174-8C88-3A47E8FD27F5}"/>
            </c:ext>
          </c:extLst>
        </c:ser>
        <c:dLbls>
          <c:showLegendKey val="0"/>
          <c:showVal val="0"/>
          <c:showCatName val="0"/>
          <c:showSerName val="0"/>
          <c:showPercent val="0"/>
          <c:showBubbleSize val="0"/>
        </c:dLbls>
        <c:gapWidth val="65"/>
        <c:shape val="box"/>
        <c:axId val="2075514767"/>
        <c:axId val="2075515183"/>
        <c:axId val="0"/>
      </c:bar3DChart>
      <c:catAx>
        <c:axId val="2075514767"/>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00" b="0" i="0" u="none" strike="noStrike" kern="1200" cap="all" baseline="0">
                <a:solidFill>
                  <a:schemeClr val="dk1">
                    <a:lumMod val="75000"/>
                    <a:lumOff val="25000"/>
                  </a:schemeClr>
                </a:solidFill>
                <a:latin typeface="+mn-lt"/>
                <a:ea typeface="+mn-ea"/>
                <a:cs typeface="+mn-cs"/>
              </a:defRPr>
            </a:pPr>
            <a:endParaRPr lang="es-MX"/>
          </a:p>
        </c:txPr>
        <c:crossAx val="2075515183"/>
        <c:crosses val="autoZero"/>
        <c:auto val="1"/>
        <c:lblAlgn val="ctr"/>
        <c:lblOffset val="100"/>
        <c:noMultiLvlLbl val="0"/>
      </c:catAx>
      <c:valAx>
        <c:axId val="2075515183"/>
        <c:scaling>
          <c:orientation val="minMax"/>
        </c:scaling>
        <c:delete val="0"/>
        <c:axPos val="b"/>
        <c:majorGridlines>
          <c:spPr>
            <a:ln w="9525" cap="flat" cmpd="sng" algn="ctr">
              <a:solidFill>
                <a:schemeClr val="dk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s-MX"/>
          </a:p>
        </c:txPr>
        <c:crossAx val="2075514767"/>
        <c:crosses val="autoZero"/>
        <c:crossBetween val="between"/>
      </c:valAx>
      <c:spPr>
        <a:noFill/>
        <a:ln>
          <a:noFill/>
        </a:ln>
        <a:effectLst/>
      </c:spPr>
    </c:plotArea>
    <c:legend>
      <c:legendPos val="b"/>
      <c:layout>
        <c:manualLayout>
          <c:xMode val="edge"/>
          <c:yMode val="edge"/>
          <c:x val="0.21339766228086152"/>
          <c:y val="0.91321852552719607"/>
          <c:w val="0.56951869523759635"/>
          <c:h val="7.9068780228295749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s-MX"/>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all" baseline="0">
                <a:solidFill>
                  <a:schemeClr val="lt1"/>
                </a:solidFill>
                <a:latin typeface="+mn-lt"/>
                <a:ea typeface="+mn-ea"/>
                <a:cs typeface="+mn-cs"/>
              </a:defRPr>
            </a:pPr>
            <a:r>
              <a:rPr lang="en-US" sz="1400" b="0" i="0" u="none" strike="noStrike" cap="none" baseline="0" dirty="0" smtClean="0">
                <a:effectLst/>
              </a:rPr>
              <a:t>“</a:t>
            </a:r>
            <a:r>
              <a:rPr lang="en-US" sz="1400" b="0" i="0" u="none" strike="noStrike" cap="none" baseline="0" dirty="0" err="1" smtClean="0">
                <a:effectLst/>
              </a:rPr>
              <a:t>Aspectos</a:t>
            </a:r>
            <a:r>
              <a:rPr lang="en-US" sz="1400" b="0" i="0" u="none" strike="noStrike" cap="none" baseline="0" dirty="0" smtClean="0">
                <a:effectLst/>
              </a:rPr>
              <a:t> </a:t>
            </a:r>
            <a:r>
              <a:rPr lang="en-US" sz="1400" b="0" i="0" u="none" strike="noStrike" cap="none" baseline="0" dirty="0" err="1" smtClean="0">
                <a:effectLst/>
              </a:rPr>
              <a:t>Negativos</a:t>
            </a:r>
            <a:r>
              <a:rPr lang="en-US" sz="1400" b="0" i="0" u="none" strike="noStrike" cap="none" baseline="0" dirty="0" smtClean="0">
                <a:effectLst/>
              </a:rPr>
              <a:t>” </a:t>
            </a:r>
          </a:p>
          <a:p>
            <a:pPr>
              <a:defRPr sz="1400"/>
            </a:pPr>
            <a:r>
              <a:rPr lang="en-US" sz="1400" cap="none" dirty="0" err="1" smtClean="0"/>
              <a:t>En</a:t>
            </a:r>
            <a:r>
              <a:rPr lang="en-US" sz="1400" cap="none" dirty="0" smtClean="0"/>
              <a:t> </a:t>
            </a:r>
            <a:r>
              <a:rPr lang="en-US" sz="1400" cap="none" dirty="0" err="1" smtClean="0"/>
              <a:t>tu</a:t>
            </a:r>
            <a:r>
              <a:rPr lang="en-US" sz="1400" cap="none" dirty="0" smtClean="0"/>
              <a:t> casa </a:t>
            </a:r>
            <a:r>
              <a:rPr lang="en-US" sz="1400" cap="none" dirty="0" err="1" smtClean="0"/>
              <a:t>eres</a:t>
            </a:r>
            <a:r>
              <a:rPr lang="en-US" sz="1400" cap="none" dirty="0" smtClean="0"/>
              <a:t> de las personas que: (</a:t>
            </a:r>
            <a:r>
              <a:rPr lang="en-US" sz="1400" cap="none" dirty="0" err="1" smtClean="0"/>
              <a:t>Puedes</a:t>
            </a:r>
            <a:r>
              <a:rPr lang="en-US" sz="1400" cap="none" dirty="0" smtClean="0"/>
              <a:t> </a:t>
            </a:r>
            <a:r>
              <a:rPr lang="en-US" sz="1400" cap="none" dirty="0" err="1" smtClean="0"/>
              <a:t>elegir</a:t>
            </a:r>
            <a:r>
              <a:rPr lang="en-US" sz="1400" cap="none" dirty="0" smtClean="0"/>
              <a:t> </a:t>
            </a:r>
            <a:r>
              <a:rPr lang="en-US" sz="1400" cap="none" dirty="0" err="1" smtClean="0"/>
              <a:t>más</a:t>
            </a:r>
            <a:r>
              <a:rPr lang="en-US" sz="1400" cap="none" dirty="0" smtClean="0"/>
              <a:t> de </a:t>
            </a:r>
            <a:r>
              <a:rPr lang="en-US" sz="1400" cap="none" dirty="0" err="1" smtClean="0"/>
              <a:t>una</a:t>
            </a:r>
            <a:r>
              <a:rPr lang="en-US" sz="1400" cap="none" dirty="0" smtClean="0"/>
              <a:t> </a:t>
            </a:r>
            <a:r>
              <a:rPr lang="en-US" sz="1400" cap="none" dirty="0" err="1" smtClean="0"/>
              <a:t>opción</a:t>
            </a:r>
            <a:r>
              <a:rPr lang="en-US" sz="1400" cap="none" dirty="0" smtClean="0"/>
              <a:t>)</a:t>
            </a:r>
            <a:endParaRPr lang="en-US" sz="1400" cap="none" dirty="0"/>
          </a:p>
        </c:rich>
      </c:tx>
      <c:layout>
        <c:manualLayout>
          <c:xMode val="edge"/>
          <c:yMode val="edge"/>
          <c:x val="0.12372046716618844"/>
          <c:y val="1.172051283549968E-2"/>
        </c:manualLayout>
      </c:layout>
      <c:overlay val="0"/>
      <c:spPr>
        <a:noFill/>
        <a:ln>
          <a:noFill/>
        </a:ln>
        <a:effectLst/>
      </c:spPr>
      <c:txPr>
        <a:bodyPr rot="0" spcFirstLastPara="1" vertOverflow="ellipsis" vert="horz" wrap="square" anchor="ctr" anchorCtr="1"/>
        <a:lstStyle/>
        <a:p>
          <a:pPr>
            <a:defRPr sz="1400" b="0" i="0" u="none" strike="noStrike" kern="1200" cap="all" baseline="0">
              <a:solidFill>
                <a:schemeClr val="lt1"/>
              </a:solidFill>
              <a:latin typeface="+mn-lt"/>
              <a:ea typeface="+mn-ea"/>
              <a:cs typeface="+mn-cs"/>
            </a:defRPr>
          </a:pPr>
          <a:endParaRPr lang="es-MX"/>
        </a:p>
      </c:txPr>
    </c:title>
    <c:autoTitleDeleted val="0"/>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47385291672656399"/>
          <c:y val="0.16801681198899679"/>
          <c:w val="0.49549574690081349"/>
          <c:h val="0.7499319421036541"/>
        </c:manualLayout>
      </c:layout>
      <c:bar3DChart>
        <c:barDir val="bar"/>
        <c:grouping val="clustered"/>
        <c:varyColors val="0"/>
        <c:ser>
          <c:idx val="0"/>
          <c:order val="0"/>
          <c:tx>
            <c:strRef>
              <c:f>'9AspectosNegativos'!$F$1</c:f>
              <c:strCache>
                <c:ptCount val="1"/>
                <c:pt idx="0">
                  <c:v>Porcentaje Licenciatura</c:v>
                </c:pt>
              </c:strCache>
            </c:strRef>
          </c:tx>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'9AspectosNegativos'!$D$2:$D$7</c:f>
              <c:strCache>
                <c:ptCount val="6"/>
                <c:pt idx="0">
                  <c:v>Tienes que fingir para ser alguien más al estar en clases en línea.</c:v>
                </c:pt>
                <c:pt idx="1">
                  <c:v>Te intimidas más al estar en tu casa.</c:v>
                </c:pt>
                <c:pt idx="2">
                  <c:v>Eres más temeroso para tomar decisiones.</c:v>
                </c:pt>
                <c:pt idx="3">
                  <c:v>Te sientes más vulnerable y solo, aunque estés con tus padres.</c:v>
                </c:pt>
                <c:pt idx="4">
                  <c:v>Te sientes pesimista por no llevar la vida de antes.</c:v>
                </c:pt>
                <c:pt idx="5">
                  <c:v>Te sientes más frustrado por no estar en contacto personal con tus compañeros de clase.</c:v>
                </c:pt>
              </c:strCache>
            </c:strRef>
          </c:cat>
          <c:val>
            <c:numRef>
              <c:f>'9AspectosNegativos'!$F$2:$F$7</c:f>
              <c:numCache>
                <c:formatCode>0.0%</c:formatCode>
                <c:ptCount val="6"/>
                <c:pt idx="0">
                  <c:v>0.17045454545454544</c:v>
                </c:pt>
                <c:pt idx="1">
                  <c:v>0.25</c:v>
                </c:pt>
                <c:pt idx="2">
                  <c:v>0.32954545454545453</c:v>
                </c:pt>
                <c:pt idx="3">
                  <c:v>0.42045454545454547</c:v>
                </c:pt>
                <c:pt idx="4">
                  <c:v>0.53409090909090906</c:v>
                </c:pt>
                <c:pt idx="5">
                  <c:v>0.73863636363636365</c:v>
                </c:pt>
              </c:numCache>
            </c:numRef>
          </c:val>
          <c:extLst>
            <c:ext xmlns:c16="http://schemas.microsoft.com/office/drawing/2014/chart" uri="{C3380CC4-5D6E-409C-BE32-E72D297353CC}">
              <c16:uniqueId val="{00000000-9097-4F2C-8A04-110B29B13EA2}"/>
            </c:ext>
          </c:extLst>
        </c:ser>
        <c:ser>
          <c:idx val="1"/>
          <c:order val="1"/>
          <c:tx>
            <c:strRef>
              <c:f>'9AspectosNegativos'!$H$1</c:f>
              <c:strCache>
                <c:ptCount val="1"/>
                <c:pt idx="0">
                  <c:v>Porcentaje Preparatoria</c:v>
                </c:pt>
              </c:strCache>
            </c:strRef>
          </c:tx>
          <c:spPr>
            <a:solidFill>
              <a:srgbClr val="C00000"/>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invertIfNegative val="0"/>
          <c:dLbls>
            <c:spPr>
              <a:solidFill>
                <a:schemeClr val="accent2">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'9AspectosNegativos'!$D$2:$D$7</c:f>
              <c:strCache>
                <c:ptCount val="6"/>
                <c:pt idx="0">
                  <c:v>Tienes que fingir para ser alguien más al estar en clases en línea.</c:v>
                </c:pt>
                <c:pt idx="1">
                  <c:v>Te intimidas más al estar en tu casa.</c:v>
                </c:pt>
                <c:pt idx="2">
                  <c:v>Eres más temeroso para tomar decisiones.</c:v>
                </c:pt>
                <c:pt idx="3">
                  <c:v>Te sientes más vulnerable y solo, aunque estés con tus padres.</c:v>
                </c:pt>
                <c:pt idx="4">
                  <c:v>Te sientes pesimista por no llevar la vida de antes.</c:v>
                </c:pt>
                <c:pt idx="5">
                  <c:v>Te sientes más frustrado por no estar en contacto personal con tus compañeros de clase.</c:v>
                </c:pt>
              </c:strCache>
            </c:strRef>
          </c:cat>
          <c:val>
            <c:numRef>
              <c:f>'9AspectosNegativos'!$H$2:$H$7</c:f>
              <c:numCache>
                <c:formatCode>0.0%</c:formatCode>
                <c:ptCount val="6"/>
                <c:pt idx="0">
                  <c:v>9.7087378640776698E-2</c:v>
                </c:pt>
                <c:pt idx="1">
                  <c:v>0.22330097087378642</c:v>
                </c:pt>
                <c:pt idx="2">
                  <c:v>0.44660194174757284</c:v>
                </c:pt>
                <c:pt idx="3">
                  <c:v>0.30582524271844658</c:v>
                </c:pt>
                <c:pt idx="4">
                  <c:v>0.48058252427184467</c:v>
                </c:pt>
                <c:pt idx="5">
                  <c:v>0.70873786407766992</c:v>
                </c:pt>
              </c:numCache>
            </c:numRef>
          </c:val>
          <c:extLst>
            <c:ext xmlns:c16="http://schemas.microsoft.com/office/drawing/2014/chart" uri="{C3380CC4-5D6E-409C-BE32-E72D297353CC}">
              <c16:uniqueId val="{00000001-9097-4F2C-8A04-110B29B13EA2}"/>
            </c:ext>
          </c:extLst>
        </c:ser>
        <c:dLbls>
          <c:showLegendKey val="0"/>
          <c:showVal val="1"/>
          <c:showCatName val="0"/>
          <c:showSerName val="0"/>
          <c:showPercent val="0"/>
          <c:showBubbleSize val="0"/>
        </c:dLbls>
        <c:gapWidth val="84"/>
        <c:gapDepth val="53"/>
        <c:shape val="box"/>
        <c:axId val="279390224"/>
        <c:axId val="279393968"/>
        <c:axId val="0"/>
      </c:bar3DChart>
      <c:catAx>
        <c:axId val="27939022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lt1">
                    <a:lumMod val="75000"/>
                  </a:schemeClr>
                </a:solidFill>
                <a:latin typeface="+mn-lt"/>
                <a:ea typeface="+mn-ea"/>
                <a:cs typeface="+mn-cs"/>
              </a:defRPr>
            </a:pPr>
            <a:endParaRPr lang="es-MX"/>
          </a:p>
        </c:txPr>
        <c:crossAx val="279393968"/>
        <c:crosses val="autoZero"/>
        <c:auto val="1"/>
        <c:lblAlgn val="ctr"/>
        <c:lblOffset val="100"/>
        <c:noMultiLvlLbl val="0"/>
      </c:catAx>
      <c:valAx>
        <c:axId val="279393968"/>
        <c:scaling>
          <c:orientation val="minMax"/>
        </c:scaling>
        <c:delete val="1"/>
        <c:axPos val="b"/>
        <c:numFmt formatCode="0%" sourceLinked="0"/>
        <c:majorTickMark val="out"/>
        <c:minorTickMark val="none"/>
        <c:tickLblPos val="nextTo"/>
        <c:crossAx val="279390224"/>
        <c:crosses val="autoZero"/>
        <c:crossBetween val="between"/>
      </c:valAx>
      <c:spPr>
        <a:noFill/>
        <a:ln>
          <a:noFill/>
        </a:ln>
        <a:effectLst/>
      </c:spPr>
    </c:plotArea>
    <c:legend>
      <c:legendPos val="t"/>
      <c:layout>
        <c:manualLayout>
          <c:xMode val="edge"/>
          <c:yMode val="edge"/>
          <c:x val="0.23120354312554031"/>
          <c:y val="0.91412547144960232"/>
          <c:w val="0.58232787547472242"/>
          <c:h val="6.7755710475982375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lt1">
                  <a:lumMod val="75000"/>
                </a:schemeClr>
              </a:solidFill>
              <a:latin typeface="+mn-lt"/>
              <a:ea typeface="+mn-ea"/>
              <a:cs typeface="+mn-cs"/>
            </a:defRPr>
          </a:pPr>
          <a:endParaRPr lang="es-MX"/>
        </a:p>
      </c:txPr>
    </c:legend>
    <c:plotVisOnly val="1"/>
    <c:dispBlanksAs val="gap"/>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s-MX" b="1">
                <a:solidFill>
                  <a:sysClr val="windowText" lastClr="000000"/>
                </a:solidFill>
              </a:rPr>
              <a:t>Al tomar las materias en línea, ¿crees que favorece el autoaprendizaje?</a:t>
            </a:r>
          </a:p>
        </c:rich>
      </c:tx>
      <c:layout>
        <c:manualLayout>
          <c:xMode val="edge"/>
          <c:yMode val="edge"/>
          <c:x val="0.10114610505339305"/>
          <c:y val="2.1592439585799202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s-MX"/>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'14_Autoaprendizaje'!$G$3</c:f>
              <c:strCache>
                <c:ptCount val="1"/>
                <c:pt idx="0">
                  <c:v>Porcentaje Licenciatura</c:v>
                </c:pt>
              </c:strCache>
            </c:strRef>
          </c:tx>
          <c:spPr>
            <a:solidFill>
              <a:schemeClr val="accent1">
                <a:lumMod val="75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1">
                        <a:lumMod val="50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'14_Autoaprendizaje'!$E$4:$E$7</c:f>
              <c:strCache>
                <c:ptCount val="4"/>
                <c:pt idx="0">
                  <c:v>Algo</c:v>
                </c:pt>
                <c:pt idx="1">
                  <c:v>Mucho</c:v>
                </c:pt>
                <c:pt idx="2">
                  <c:v>Nada</c:v>
                </c:pt>
                <c:pt idx="3">
                  <c:v>Poco</c:v>
                </c:pt>
              </c:strCache>
            </c:strRef>
          </c:cat>
          <c:val>
            <c:numRef>
              <c:f>'14_Autoaprendizaje'!$G$4:$G$7</c:f>
              <c:numCache>
                <c:formatCode>0%</c:formatCode>
                <c:ptCount val="4"/>
                <c:pt idx="0">
                  <c:v>0.40909090909090912</c:v>
                </c:pt>
                <c:pt idx="1">
                  <c:v>0.125</c:v>
                </c:pt>
                <c:pt idx="2">
                  <c:v>0.10227272727272728</c:v>
                </c:pt>
                <c:pt idx="3">
                  <c:v>0.36363636363636365</c:v>
                </c:pt>
              </c:numCache>
            </c:numRef>
          </c:val>
          <c:extLst>
            <c:ext xmlns:c16="http://schemas.microsoft.com/office/drawing/2014/chart" uri="{C3380CC4-5D6E-409C-BE32-E72D297353CC}">
              <c16:uniqueId val="{00000000-F94A-4134-A4AA-51D63DACC263}"/>
            </c:ext>
          </c:extLst>
        </c:ser>
        <c:ser>
          <c:idx val="1"/>
          <c:order val="1"/>
          <c:tx>
            <c:strRef>
              <c:f>'14_Autoaprendizaje'!$I$3</c:f>
              <c:strCache>
                <c:ptCount val="1"/>
                <c:pt idx="0">
                  <c:v>Porcentaje Preparatoria</c:v>
                </c:pt>
              </c:strCache>
            </c:strRef>
          </c:tx>
          <c:spPr>
            <a:solidFill>
              <a:schemeClr val="accent4">
                <a:lumMod val="60000"/>
                <a:lumOff val="40000"/>
              </a:schemeClr>
            </a:solidFill>
            <a:ln>
              <a:noFill/>
            </a:ln>
            <a:effectLst/>
            <a:sp3d/>
          </c:spPr>
          <c:invertIfNegative val="0"/>
          <c:dLbls>
            <c:dLbl>
              <c:idx val="0"/>
              <c:layout>
                <c:manualLayout>
                  <c:x val="1.4401438783112442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94A-4134-A4AA-51D63DACC263}"/>
                </c:ext>
              </c:extLst>
            </c:dLbl>
            <c:dLbl>
              <c:idx val="1"/>
              <c:layout>
                <c:manualLayout>
                  <c:x val="1.6801678580297848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F94A-4134-A4AA-51D63DACC263}"/>
                </c:ext>
              </c:extLst>
            </c:dLbl>
            <c:dLbl>
              <c:idx val="2"/>
              <c:layout>
                <c:manualLayout>
                  <c:x val="1.2001198985927122E-2"/>
                  <c:y val="-6.5976136572426799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94A-4134-A4AA-51D63DACC263}"/>
                </c:ext>
              </c:extLst>
            </c:dLbl>
            <c:dLbl>
              <c:idx val="3"/>
              <c:layout>
                <c:manualLayout>
                  <c:x val="2.1602158174668661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F94A-4134-A4AA-51D63DACC263}"/>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'14_Autoaprendizaje'!$E$4:$E$7</c:f>
              <c:strCache>
                <c:ptCount val="4"/>
                <c:pt idx="0">
                  <c:v>Algo</c:v>
                </c:pt>
                <c:pt idx="1">
                  <c:v>Mucho</c:v>
                </c:pt>
                <c:pt idx="2">
                  <c:v>Nada</c:v>
                </c:pt>
                <c:pt idx="3">
                  <c:v>Poco</c:v>
                </c:pt>
              </c:strCache>
            </c:strRef>
          </c:cat>
          <c:val>
            <c:numRef>
              <c:f>'14_Autoaprendizaje'!$I$4:$I$7</c:f>
              <c:numCache>
                <c:formatCode>0%</c:formatCode>
                <c:ptCount val="4"/>
                <c:pt idx="0">
                  <c:v>0.40291262135922329</c:v>
                </c:pt>
                <c:pt idx="1">
                  <c:v>6.7961165048543687E-2</c:v>
                </c:pt>
                <c:pt idx="2">
                  <c:v>0.18932038834951456</c:v>
                </c:pt>
                <c:pt idx="3">
                  <c:v>0.33980582524271846</c:v>
                </c:pt>
              </c:numCache>
            </c:numRef>
          </c:val>
          <c:extLst>
            <c:ext xmlns:c16="http://schemas.microsoft.com/office/drawing/2014/chart" uri="{C3380CC4-5D6E-409C-BE32-E72D297353CC}">
              <c16:uniqueId val="{00000005-F94A-4134-A4AA-51D63DACC263}"/>
            </c:ext>
          </c:extLst>
        </c:ser>
        <c:dLbls>
          <c:showLegendKey val="0"/>
          <c:showVal val="0"/>
          <c:showCatName val="0"/>
          <c:showSerName val="0"/>
          <c:showPercent val="0"/>
          <c:showBubbleSize val="0"/>
        </c:dLbls>
        <c:gapWidth val="150"/>
        <c:shape val="box"/>
        <c:axId val="133830479"/>
        <c:axId val="133830063"/>
        <c:axId val="0"/>
      </c:bar3DChart>
      <c:catAx>
        <c:axId val="13383047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crossAx val="133830063"/>
        <c:crosses val="autoZero"/>
        <c:auto val="1"/>
        <c:lblAlgn val="ctr"/>
        <c:lblOffset val="100"/>
        <c:noMultiLvlLbl val="0"/>
      </c:catAx>
      <c:valAx>
        <c:axId val="1338300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crossAx val="133830479"/>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i="0" baseline="0" dirty="0" err="1" smtClean="0">
                <a:solidFill>
                  <a:schemeClr val="tx1"/>
                </a:solidFill>
                <a:effectLst/>
              </a:rPr>
              <a:t>En</a:t>
            </a:r>
            <a:r>
              <a:rPr lang="en-US" sz="1400" b="1" i="0" baseline="0" dirty="0" smtClean="0">
                <a:solidFill>
                  <a:schemeClr val="tx1"/>
                </a:solidFill>
                <a:effectLst/>
              </a:rPr>
              <a:t> </a:t>
            </a:r>
            <a:r>
              <a:rPr lang="en-US" sz="1400" b="1" i="0" baseline="0" dirty="0" err="1" smtClean="0">
                <a:solidFill>
                  <a:schemeClr val="tx1"/>
                </a:solidFill>
                <a:effectLst/>
              </a:rPr>
              <a:t>este</a:t>
            </a:r>
            <a:r>
              <a:rPr lang="en-US" sz="1400" b="1" i="0" baseline="0" dirty="0" smtClean="0">
                <a:solidFill>
                  <a:schemeClr val="tx1"/>
                </a:solidFill>
                <a:effectLst/>
              </a:rPr>
              <a:t> </a:t>
            </a:r>
            <a:r>
              <a:rPr lang="en-US" sz="1400" b="1" i="0" baseline="0" dirty="0" err="1" smtClean="0">
                <a:solidFill>
                  <a:schemeClr val="tx1"/>
                </a:solidFill>
                <a:effectLst/>
              </a:rPr>
              <a:t>tiempo</a:t>
            </a:r>
            <a:r>
              <a:rPr lang="en-US" sz="1400" b="1" i="0" baseline="0" dirty="0" smtClean="0">
                <a:solidFill>
                  <a:schemeClr val="tx1"/>
                </a:solidFill>
                <a:effectLst/>
              </a:rPr>
              <a:t> que has </a:t>
            </a:r>
            <a:r>
              <a:rPr lang="en-US" sz="1400" b="1" i="0" baseline="0" dirty="0" err="1" smtClean="0">
                <a:solidFill>
                  <a:schemeClr val="tx1"/>
                </a:solidFill>
                <a:effectLst/>
              </a:rPr>
              <a:t>vivido</a:t>
            </a:r>
            <a:r>
              <a:rPr lang="en-US" sz="1400" b="1" i="0" baseline="0" dirty="0" smtClean="0">
                <a:solidFill>
                  <a:schemeClr val="tx1"/>
                </a:solidFill>
                <a:effectLst/>
              </a:rPr>
              <a:t> la </a:t>
            </a:r>
            <a:r>
              <a:rPr lang="en-US" sz="1400" b="1" i="0" baseline="0" dirty="0" err="1" smtClean="0">
                <a:solidFill>
                  <a:schemeClr val="tx1"/>
                </a:solidFill>
                <a:effectLst/>
              </a:rPr>
              <a:t>pandemia</a:t>
            </a:r>
            <a:r>
              <a:rPr lang="en-US" sz="1400" b="1" i="0" baseline="0" dirty="0" smtClean="0">
                <a:solidFill>
                  <a:schemeClr val="tx1"/>
                </a:solidFill>
                <a:effectLst/>
              </a:rPr>
              <a:t> </a:t>
            </a:r>
            <a:r>
              <a:rPr lang="en-US" sz="1400" b="1" i="0" baseline="0" dirty="0" err="1" smtClean="0">
                <a:solidFill>
                  <a:schemeClr val="tx1"/>
                </a:solidFill>
                <a:effectLst/>
              </a:rPr>
              <a:t>crees</a:t>
            </a:r>
            <a:r>
              <a:rPr lang="en-US" sz="1400" b="1" i="0" baseline="0" dirty="0" smtClean="0">
                <a:solidFill>
                  <a:schemeClr val="tx1"/>
                </a:solidFill>
                <a:effectLst/>
              </a:rPr>
              <a:t> que has </a:t>
            </a:r>
            <a:r>
              <a:rPr lang="en-US" sz="1400" b="1" i="0" baseline="0" dirty="0" err="1" smtClean="0">
                <a:solidFill>
                  <a:schemeClr val="tx1"/>
                </a:solidFill>
                <a:effectLst/>
              </a:rPr>
              <a:t>mejorado</a:t>
            </a:r>
            <a:r>
              <a:rPr lang="en-US" sz="1400" b="1" i="0" baseline="0" dirty="0" smtClean="0">
                <a:solidFill>
                  <a:schemeClr val="tx1"/>
                </a:solidFill>
                <a:effectLst/>
              </a:rPr>
              <a:t> </a:t>
            </a:r>
            <a:r>
              <a:rPr lang="en-US" sz="1400" b="1" i="0" baseline="0" dirty="0" err="1" smtClean="0">
                <a:solidFill>
                  <a:schemeClr val="tx1"/>
                </a:solidFill>
                <a:effectLst/>
              </a:rPr>
              <a:t>tus</a:t>
            </a:r>
            <a:r>
              <a:rPr lang="en-US" sz="1400" b="1" i="0" baseline="0" dirty="0" smtClean="0">
                <a:solidFill>
                  <a:schemeClr val="tx1"/>
                </a:solidFill>
                <a:effectLst/>
              </a:rPr>
              <a:t> </a:t>
            </a:r>
            <a:r>
              <a:rPr lang="en-US" sz="1400" b="1" i="0" baseline="0" dirty="0" err="1" smtClean="0">
                <a:solidFill>
                  <a:schemeClr val="tx1"/>
                </a:solidFill>
                <a:effectLst/>
              </a:rPr>
              <a:t>relaciones</a:t>
            </a:r>
            <a:r>
              <a:rPr lang="en-US" sz="1400" b="1" i="0" baseline="0" dirty="0" smtClean="0">
                <a:solidFill>
                  <a:schemeClr val="tx1"/>
                </a:solidFill>
                <a:effectLst/>
              </a:rPr>
              <a:t> </a:t>
            </a:r>
            <a:r>
              <a:rPr lang="en-US" sz="1400" b="1" i="0" baseline="0" dirty="0" err="1" smtClean="0">
                <a:solidFill>
                  <a:schemeClr val="tx1"/>
                </a:solidFill>
                <a:effectLst/>
              </a:rPr>
              <a:t>interpersonales</a:t>
            </a:r>
            <a:r>
              <a:rPr lang="en-US" sz="1400" b="1" i="0" baseline="0" dirty="0" smtClean="0">
                <a:solidFill>
                  <a:schemeClr val="tx1"/>
                </a:solidFill>
                <a:effectLst/>
              </a:rPr>
              <a:t> con: (</a:t>
            </a:r>
            <a:r>
              <a:rPr lang="en-US" sz="1400" b="1" i="0" baseline="0" dirty="0" err="1" smtClean="0">
                <a:solidFill>
                  <a:schemeClr val="tx1"/>
                </a:solidFill>
                <a:effectLst/>
              </a:rPr>
              <a:t>Puedes</a:t>
            </a:r>
            <a:r>
              <a:rPr lang="en-US" sz="1400" b="1" i="0" baseline="0" dirty="0" smtClean="0">
                <a:solidFill>
                  <a:schemeClr val="tx1"/>
                </a:solidFill>
                <a:effectLst/>
              </a:rPr>
              <a:t> </a:t>
            </a:r>
            <a:r>
              <a:rPr lang="en-US" sz="1400" b="1" i="0" baseline="0" dirty="0" err="1" smtClean="0">
                <a:solidFill>
                  <a:schemeClr val="tx1"/>
                </a:solidFill>
                <a:effectLst/>
              </a:rPr>
              <a:t>elegir</a:t>
            </a:r>
            <a:r>
              <a:rPr lang="en-US" sz="1400" b="1" i="0" baseline="0" dirty="0" smtClean="0">
                <a:solidFill>
                  <a:schemeClr val="tx1"/>
                </a:solidFill>
                <a:effectLst/>
              </a:rPr>
              <a:t> </a:t>
            </a:r>
            <a:r>
              <a:rPr lang="en-US" sz="1400" b="1" i="0" baseline="0" dirty="0" err="1" smtClean="0">
                <a:solidFill>
                  <a:schemeClr val="tx1"/>
                </a:solidFill>
                <a:effectLst/>
              </a:rPr>
              <a:t>más</a:t>
            </a:r>
            <a:r>
              <a:rPr lang="en-US" sz="1400" b="1" i="0" baseline="0" dirty="0" smtClean="0">
                <a:solidFill>
                  <a:schemeClr val="tx1"/>
                </a:solidFill>
                <a:effectLst/>
              </a:rPr>
              <a:t> de </a:t>
            </a:r>
            <a:r>
              <a:rPr lang="en-US" sz="1400" b="1" i="0" baseline="0" dirty="0" err="1" smtClean="0">
                <a:solidFill>
                  <a:schemeClr val="tx1"/>
                </a:solidFill>
                <a:effectLst/>
              </a:rPr>
              <a:t>una</a:t>
            </a:r>
            <a:r>
              <a:rPr lang="en-US" sz="1400" b="1" i="0" baseline="0" dirty="0" smtClean="0">
                <a:solidFill>
                  <a:schemeClr val="tx1"/>
                </a:solidFill>
                <a:effectLst/>
              </a:rPr>
              <a:t> </a:t>
            </a:r>
            <a:r>
              <a:rPr lang="en-US" sz="1400" b="1" i="0" baseline="0" dirty="0" err="1" smtClean="0">
                <a:solidFill>
                  <a:schemeClr val="tx1"/>
                </a:solidFill>
                <a:effectLst/>
              </a:rPr>
              <a:t>opción</a:t>
            </a:r>
            <a:r>
              <a:rPr lang="en-US" sz="1400" b="1" i="0" baseline="0" dirty="0" smtClean="0">
                <a:solidFill>
                  <a:schemeClr val="tx1"/>
                </a:solidFill>
                <a:effectLst/>
              </a:rPr>
              <a:t>).</a:t>
            </a:r>
            <a:endParaRPr lang="es-MX" sz="1400" b="1" dirty="0">
              <a:solidFill>
                <a:schemeClr val="tx1"/>
              </a:solidFill>
              <a:effectLst/>
            </a:endParaRPr>
          </a:p>
        </c:rich>
      </c:tx>
      <c:layout>
        <c:manualLayout>
          <c:xMode val="edge"/>
          <c:yMode val="edge"/>
          <c:x val="0.14448657311924787"/>
          <c:y val="7.91295746785361E-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s-MX"/>
        </a:p>
      </c:txPr>
    </c:title>
    <c:autoTitleDeleted val="0"/>
    <c:plotArea>
      <c:layout/>
      <c:bubbleChart>
        <c:varyColors val="0"/>
        <c:ser>
          <c:idx val="0"/>
          <c:order val="0"/>
          <c:tx>
            <c:strRef>
              <c:f>'15RelacionesInterpersonales'!$F$12</c:f>
              <c:strCache>
                <c:ptCount val="1"/>
                <c:pt idx="0">
                  <c:v>Frecuencia Licenciatura</c:v>
                </c:pt>
              </c:strCache>
            </c:strRef>
          </c:tx>
          <c:spPr>
            <a:solidFill>
              <a:schemeClr val="accent1">
                <a:lumMod val="75000"/>
              </a:schemeClr>
            </a:solidFill>
            <a:ln>
              <a:noFill/>
            </a:ln>
            <a:effectLst/>
          </c:spPr>
          <c:invertIfNegative val="0"/>
          <c:dLbls>
            <c:dLbl>
              <c:idx val="0"/>
              <c:layout>
                <c:manualLayout>
                  <c:x val="-0.1333192905393385"/>
                  <c:y val="0.10688873658210329"/>
                </c:manualLayout>
              </c:layout>
              <c:tx>
                <c:rich>
                  <a:bodyPr/>
                  <a:lstStyle/>
                  <a:p>
                    <a:fld id="{284E3886-4E63-4E06-9C22-4B3BF1FB851B}" type="CELLRANGE">
                      <a:rPr lang="en-US" baseline="0"/>
                      <a:pPr/>
                      <a:t>[CELLRANGE]</a:t>
                    </a:fld>
                    <a:r>
                      <a:rPr lang="en-US" baseline="0"/>
                      <a:t>, </a:t>
                    </a:r>
                    <a:fld id="{E4AAD54C-D39D-465A-BECA-0B816460A340}" type="XVALUE">
                      <a:rPr lang="en-US" baseline="0"/>
                      <a:pPr/>
                      <a:t>[VALOR DE X]</a:t>
                    </a:fld>
                    <a:endParaRPr lang="en-US" baseline="0"/>
                  </a:p>
                </c:rich>
              </c:tx>
              <c:dLblPos val="r"/>
              <c:showLegendKey val="0"/>
              <c:showVal val="0"/>
              <c:showCatName val="1"/>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0-9256-4727-9272-163B776D6276}"/>
                </c:ext>
              </c:extLst>
            </c:dLbl>
            <c:dLbl>
              <c:idx val="1"/>
              <c:layout>
                <c:manualLayout>
                  <c:x val="-7.6629054585320211E-2"/>
                  <c:y val="0.12888658221365759"/>
                </c:manualLayout>
              </c:layout>
              <c:tx>
                <c:rich>
                  <a:bodyPr/>
                  <a:lstStyle/>
                  <a:p>
                    <a:fld id="{4DE3A95C-6BD3-4E9D-AB4C-F818616D66A9}" type="CELLRANGE">
                      <a:rPr lang="en-US" baseline="0"/>
                      <a:pPr/>
                      <a:t>[CELLRANGE]</a:t>
                    </a:fld>
                    <a:r>
                      <a:rPr lang="en-US" baseline="0"/>
                      <a:t>, </a:t>
                    </a:r>
                    <a:fld id="{9A8EC3FA-B779-4839-B645-771F07B90435}" type="XVALUE">
                      <a:rPr lang="en-US" baseline="0"/>
                      <a:pPr/>
                      <a:t>[VALOR DE X]</a:t>
                    </a:fld>
                    <a:endParaRPr lang="en-US" baseline="0"/>
                  </a:p>
                </c:rich>
              </c:tx>
              <c:dLblPos val="r"/>
              <c:showLegendKey val="0"/>
              <c:showVal val="0"/>
              <c:showCatName val="1"/>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1-9256-4727-9272-163B776D6276}"/>
                </c:ext>
              </c:extLst>
            </c:dLbl>
            <c:dLbl>
              <c:idx val="2"/>
              <c:layout>
                <c:manualLayout>
                  <c:x val="-6.0767935924769013E-2"/>
                  <c:y val="0.21277092397242586"/>
                </c:manualLayout>
              </c:layout>
              <c:tx>
                <c:rich>
                  <a:bodyPr/>
                  <a:lstStyle/>
                  <a:p>
                    <a:fld id="{7D408414-EC3D-41C2-8DC6-D8F9392A5CD0}" type="CELLRANGE">
                      <a:rPr lang="en-US" baseline="0"/>
                      <a:pPr/>
                      <a:t>[CELLRANGE]</a:t>
                    </a:fld>
                    <a:r>
                      <a:rPr lang="en-US" baseline="0"/>
                      <a:t>, </a:t>
                    </a:r>
                    <a:fld id="{046A5DF4-3E44-4CA7-8447-5476337B32CC}" type="XVALUE">
                      <a:rPr lang="en-US" baseline="0"/>
                      <a:pPr/>
                      <a:t>[VALOR DE X]</a:t>
                    </a:fld>
                    <a:endParaRPr lang="en-US" baseline="0"/>
                  </a:p>
                </c:rich>
              </c:tx>
              <c:dLblPos val="r"/>
              <c:showLegendKey val="0"/>
              <c:showVal val="0"/>
              <c:showCatName val="1"/>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2-9256-4727-9272-163B776D6276}"/>
                </c:ext>
              </c:extLst>
            </c:dLbl>
            <c:dLbl>
              <c:idx val="3"/>
              <c:layout>
                <c:manualLayout>
                  <c:x val="-4.8109709249970309E-2"/>
                  <c:y val="7.8853867302195541E-2"/>
                </c:manualLayout>
              </c:layout>
              <c:tx>
                <c:rich>
                  <a:bodyPr/>
                  <a:lstStyle/>
                  <a:p>
                    <a:fld id="{FE9D4022-FADE-4150-A793-A6D2F8847C55}" type="CELLRANGE">
                      <a:rPr lang="en-US" baseline="0"/>
                      <a:pPr/>
                      <a:t>[CELLRANGE]</a:t>
                    </a:fld>
                    <a:r>
                      <a:rPr lang="en-US" baseline="0"/>
                      <a:t>, </a:t>
                    </a:r>
                    <a:fld id="{FA6FC11F-1AC1-4115-9149-CB70F807F076}" type="XVALUE">
                      <a:rPr lang="en-US" baseline="0"/>
                      <a:pPr/>
                      <a:t>[VALOR DE X]</a:t>
                    </a:fld>
                    <a:endParaRPr lang="en-US" baseline="0"/>
                  </a:p>
                </c:rich>
              </c:tx>
              <c:dLblPos val="r"/>
              <c:showLegendKey val="0"/>
              <c:showVal val="0"/>
              <c:showCatName val="1"/>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3-9256-4727-9272-163B776D6276}"/>
                </c:ext>
              </c:extLst>
            </c:dLbl>
            <c:dLbl>
              <c:idx val="4"/>
              <c:layout>
                <c:manualLayout>
                  <c:x val="-8.6328338328703694E-2"/>
                  <c:y val="0.1026908728397081"/>
                </c:manualLayout>
              </c:layout>
              <c:tx>
                <c:rich>
                  <a:bodyPr/>
                  <a:lstStyle/>
                  <a:p>
                    <a:fld id="{EAC13A30-6DC3-4334-955E-AC9FE0CAF5DD}" type="CELLRANGE">
                      <a:rPr lang="en-US" baseline="0"/>
                      <a:pPr/>
                      <a:t>[CELLRANGE]</a:t>
                    </a:fld>
                    <a:r>
                      <a:rPr lang="en-US" baseline="0"/>
                      <a:t>, </a:t>
                    </a:r>
                    <a:fld id="{5F5A9BF8-6E3A-45C1-B8FB-B1B63E894C07}" type="XVALUE">
                      <a:rPr lang="en-US" baseline="0"/>
                      <a:pPr/>
                      <a:t>[VALOR DE X]</a:t>
                    </a:fld>
                    <a:endParaRPr lang="en-US" baseline="0"/>
                  </a:p>
                </c:rich>
              </c:tx>
              <c:dLblPos val="r"/>
              <c:showLegendKey val="0"/>
              <c:showVal val="0"/>
              <c:showCatName val="1"/>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4-9256-4727-9272-163B776D6276}"/>
                </c:ext>
              </c:extLst>
            </c:dLbl>
            <c:dLbl>
              <c:idx val="5"/>
              <c:layout>
                <c:manualLayout>
                  <c:x val="-1.5244393893357282E-3"/>
                  <c:y val="9.5235887893376295E-2"/>
                </c:manualLayout>
              </c:layout>
              <c:tx>
                <c:rich>
                  <a:bodyPr/>
                  <a:lstStyle/>
                  <a:p>
                    <a:fld id="{4AACD52C-58A8-46B9-9F6F-2F4F07AAA98E}" type="CELLRANGE">
                      <a:rPr lang="en-US" baseline="0"/>
                      <a:pPr/>
                      <a:t>[CELLRANGE]</a:t>
                    </a:fld>
                    <a:r>
                      <a:rPr lang="en-US" baseline="0"/>
                      <a:t>, </a:t>
                    </a:r>
                    <a:fld id="{2A6B57E2-2538-4FDD-8E3C-976CF02EDF7B}" type="XVALUE">
                      <a:rPr lang="en-US" baseline="0"/>
                      <a:pPr/>
                      <a:t>[VALOR DE X]</a:t>
                    </a:fld>
                    <a:endParaRPr lang="en-US" baseline="0"/>
                  </a:p>
                </c:rich>
              </c:tx>
              <c:dLblPos val="r"/>
              <c:showLegendKey val="0"/>
              <c:showVal val="0"/>
              <c:showCatName val="1"/>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5-9256-4727-9272-163B776D6276}"/>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lumMod val="50000"/>
                      </a:schemeClr>
                    </a:solidFill>
                    <a:latin typeface="+mn-lt"/>
                    <a:ea typeface="+mn-ea"/>
                    <a:cs typeface="+mn-cs"/>
                  </a:defRPr>
                </a:pPr>
                <a:endParaRPr lang="es-MX"/>
              </a:p>
            </c:txPr>
            <c:dLblPos val="b"/>
            <c:showLegendKey val="0"/>
            <c:showVal val="0"/>
            <c:showCatName val="1"/>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strRef>
              <c:f>'15RelacionesInterpersonales'!$E$13:$E$18</c:f>
              <c:strCache>
                <c:ptCount val="6"/>
                <c:pt idx="0">
                  <c:v>Tus vecinos</c:v>
                </c:pt>
                <c:pt idx="1">
                  <c:v>Tus profesores</c:v>
                </c:pt>
                <c:pt idx="2">
                  <c:v>Tus compañeros de clase</c:v>
                </c:pt>
                <c:pt idx="3">
                  <c:v>Tus familiares</c:v>
                </c:pt>
                <c:pt idx="4">
                  <c:v>Tus hermanos</c:v>
                </c:pt>
                <c:pt idx="5">
                  <c:v>Tus padres</c:v>
                </c:pt>
              </c:strCache>
            </c:strRef>
          </c:xVal>
          <c:yVal>
            <c:numRef>
              <c:f>'15RelacionesInterpersonales'!$F$13:$F$18</c:f>
              <c:numCache>
                <c:formatCode>General</c:formatCode>
                <c:ptCount val="6"/>
                <c:pt idx="0">
                  <c:v>1</c:v>
                </c:pt>
                <c:pt idx="1">
                  <c:v>6</c:v>
                </c:pt>
                <c:pt idx="2">
                  <c:v>18</c:v>
                </c:pt>
                <c:pt idx="3">
                  <c:v>21</c:v>
                </c:pt>
                <c:pt idx="4">
                  <c:v>40</c:v>
                </c:pt>
                <c:pt idx="5">
                  <c:v>48</c:v>
                </c:pt>
              </c:numCache>
            </c:numRef>
          </c:yVal>
          <c:bubbleSize>
            <c:numRef>
              <c:f>'15RelacionesInterpersonales'!$G$13:$G$18</c:f>
              <c:numCache>
                <c:formatCode>0%</c:formatCode>
                <c:ptCount val="6"/>
                <c:pt idx="0">
                  <c:v>1.1363636363636364E-2</c:v>
                </c:pt>
                <c:pt idx="1">
                  <c:v>6.8181818181818177E-2</c:v>
                </c:pt>
                <c:pt idx="2">
                  <c:v>0.20454545454545456</c:v>
                </c:pt>
                <c:pt idx="3">
                  <c:v>0.23863636363636365</c:v>
                </c:pt>
                <c:pt idx="4">
                  <c:v>0.45454545454545453</c:v>
                </c:pt>
                <c:pt idx="5">
                  <c:v>0.54545454545454541</c:v>
                </c:pt>
              </c:numCache>
            </c:numRef>
          </c:bubbleSize>
          <c:bubble3D val="1"/>
          <c:extLst>
            <c:ext xmlns:c15="http://schemas.microsoft.com/office/drawing/2012/chart" uri="{02D57815-91ED-43cb-92C2-25804820EDAC}">
              <c15:datalabelsRange>
                <c15:f>'15RelacionesInterpersonales'!$G$13:$G$18</c15:f>
                <c15:dlblRangeCache>
                  <c:ptCount val="6"/>
                  <c:pt idx="0">
                    <c:v>1%</c:v>
                  </c:pt>
                  <c:pt idx="1">
                    <c:v>7%</c:v>
                  </c:pt>
                  <c:pt idx="2">
                    <c:v>20%</c:v>
                  </c:pt>
                  <c:pt idx="3">
                    <c:v>24%</c:v>
                  </c:pt>
                  <c:pt idx="4">
                    <c:v>45%</c:v>
                  </c:pt>
                  <c:pt idx="5">
                    <c:v>55%</c:v>
                  </c:pt>
                </c15:dlblRangeCache>
              </c15:datalabelsRange>
            </c:ext>
            <c:ext xmlns:c16="http://schemas.microsoft.com/office/drawing/2014/chart" uri="{C3380CC4-5D6E-409C-BE32-E72D297353CC}">
              <c16:uniqueId val="{00000006-9256-4727-9272-163B776D6276}"/>
            </c:ext>
          </c:extLst>
        </c:ser>
        <c:ser>
          <c:idx val="1"/>
          <c:order val="1"/>
          <c:tx>
            <c:strRef>
              <c:f>'15RelacionesInterpersonales'!$H$12</c:f>
              <c:strCache>
                <c:ptCount val="1"/>
                <c:pt idx="0">
                  <c:v>Frecuencia Preparatoria</c:v>
                </c:pt>
              </c:strCache>
            </c:strRef>
          </c:tx>
          <c:spPr>
            <a:solidFill>
              <a:schemeClr val="accent4">
                <a:lumMod val="60000"/>
                <a:lumOff val="40000"/>
              </a:schemeClr>
            </a:solidFill>
            <a:ln>
              <a:noFill/>
            </a:ln>
            <a:effectLst/>
          </c:spPr>
          <c:invertIfNegative val="0"/>
          <c:dLbls>
            <c:dLbl>
              <c:idx val="0"/>
              <c:layout>
                <c:manualLayout>
                  <c:x val="-0.15273693331103858"/>
                  <c:y val="-8.1791778965329243E-2"/>
                </c:manualLayout>
              </c:layout>
              <c:tx>
                <c:rich>
                  <a:bodyPr/>
                  <a:lstStyle/>
                  <a:p>
                    <a:fld id="{1A99FC6A-77A1-4FEC-9952-1B040163F2BA}" type="CELLRANGE">
                      <a:rPr lang="en-US" baseline="0"/>
                      <a:pPr/>
                      <a:t>[CELLRANGE]</a:t>
                    </a:fld>
                    <a:r>
                      <a:rPr lang="en-US" baseline="0"/>
                      <a:t>, </a:t>
                    </a:r>
                    <a:fld id="{7DB9152A-A0B3-48FC-BC99-31D589116175}" type="XVALUE">
                      <a:rPr lang="en-US" baseline="0"/>
                      <a:pPr/>
                      <a:t>[VALOR DE X]</a:t>
                    </a:fld>
                    <a:endParaRPr lang="en-US" baseline="0"/>
                  </a:p>
                </c:rich>
              </c:tx>
              <c:dLblPos val="r"/>
              <c:showLegendKey val="0"/>
              <c:showVal val="0"/>
              <c:showCatName val="1"/>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7-9256-4727-9272-163B776D6276}"/>
                </c:ext>
              </c:extLst>
            </c:dLbl>
            <c:dLbl>
              <c:idx val="1"/>
              <c:layout>
                <c:manualLayout>
                  <c:x val="-8.4281486413596854E-2"/>
                  <c:y val="-9.7724669063843028E-2"/>
                </c:manualLayout>
              </c:layout>
              <c:tx>
                <c:rich>
                  <a:bodyPr/>
                  <a:lstStyle/>
                  <a:p>
                    <a:fld id="{A6AD7959-DF94-4D3A-A508-F6673AD36F77}" type="CELLRANGE">
                      <a:rPr lang="en-US" baseline="0"/>
                      <a:pPr/>
                      <a:t>[CELLRANGE]</a:t>
                    </a:fld>
                    <a:r>
                      <a:rPr lang="en-US" baseline="0"/>
                      <a:t>, </a:t>
                    </a:r>
                    <a:fld id="{10046EDE-9A1B-453C-A4D2-34F94F9C0FA8}" type="XVALUE">
                      <a:rPr lang="en-US" baseline="0"/>
                      <a:pPr/>
                      <a:t>[VALOR DE X]</a:t>
                    </a:fld>
                    <a:endParaRPr lang="en-US" baseline="0"/>
                  </a:p>
                </c:rich>
              </c:tx>
              <c:dLblPos val="r"/>
              <c:showLegendKey val="0"/>
              <c:showVal val="0"/>
              <c:showCatName val="1"/>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8-9256-4727-9272-163B776D6276}"/>
                </c:ext>
              </c:extLst>
            </c:dLbl>
            <c:dLbl>
              <c:idx val="2"/>
              <c:layout>
                <c:manualLayout>
                  <c:x val="-0.27630555805656865"/>
                  <c:y val="-0.15782211229645524"/>
                </c:manualLayout>
              </c:layout>
              <c:tx>
                <c:rich>
                  <a:bodyPr/>
                  <a:lstStyle/>
                  <a:p>
                    <a:fld id="{A7D39628-3237-452D-8F30-0114F3D83378}" type="CELLRANGE">
                      <a:rPr lang="en-US" baseline="0"/>
                      <a:pPr/>
                      <a:t>[CELLRANGE]</a:t>
                    </a:fld>
                    <a:r>
                      <a:rPr lang="en-US" baseline="0"/>
                      <a:t>, </a:t>
                    </a:r>
                    <a:fld id="{48113D1E-D8E4-4442-BAA5-7889C3CFC8F7}" type="XVALUE">
                      <a:rPr lang="en-US" baseline="0"/>
                      <a:pPr/>
                      <a:t>[VALOR DE X]</a:t>
                    </a:fld>
                    <a:endParaRPr lang="en-US" baseline="0"/>
                  </a:p>
                </c:rich>
              </c:tx>
              <c:dLblPos val="r"/>
              <c:showLegendKey val="0"/>
              <c:showVal val="0"/>
              <c:showCatName val="1"/>
              <c:showSerName val="0"/>
              <c:showPercent val="0"/>
              <c:showBubbleSize val="0"/>
              <c:extLst>
                <c:ext xmlns:c15="http://schemas.microsoft.com/office/drawing/2012/chart" uri="{CE6537A1-D6FC-4f65-9D91-7224C49458BB}">
                  <c15:layout>
                    <c:manualLayout>
                      <c:w val="0.24165471330901067"/>
                      <c:h val="0.13140599029209793"/>
                    </c:manualLayout>
                  </c15:layout>
                  <c15:dlblFieldTable/>
                  <c15:showDataLabelsRange val="1"/>
                </c:ext>
                <c:ext xmlns:c16="http://schemas.microsoft.com/office/drawing/2014/chart" uri="{C3380CC4-5D6E-409C-BE32-E72D297353CC}">
                  <c16:uniqueId val="{00000009-9256-4727-9272-163B776D6276}"/>
                </c:ext>
              </c:extLst>
            </c:dLbl>
            <c:dLbl>
              <c:idx val="3"/>
              <c:layout>
                <c:manualLayout>
                  <c:x val="-0.11059902984450092"/>
                  <c:y val="-0.12190475086803831"/>
                </c:manualLayout>
              </c:layout>
              <c:tx>
                <c:rich>
                  <a:bodyPr/>
                  <a:lstStyle/>
                  <a:p>
                    <a:fld id="{BA1D3934-977B-44DE-9C9F-D9C695BD998D}" type="CELLRANGE">
                      <a:rPr lang="en-US" baseline="0"/>
                      <a:pPr/>
                      <a:t>[CELLRANGE]</a:t>
                    </a:fld>
                    <a:r>
                      <a:rPr lang="en-US" baseline="0"/>
                      <a:t>, </a:t>
                    </a:r>
                    <a:fld id="{15E1A84D-05FB-4AEB-A6E5-91546409D7AF}" type="XVALUE">
                      <a:rPr lang="en-US" baseline="0"/>
                      <a:pPr/>
                      <a:t>[VALOR DE X]</a:t>
                    </a:fld>
                    <a:endParaRPr lang="en-US" baseline="0"/>
                  </a:p>
                </c:rich>
              </c:tx>
              <c:dLblPos val="r"/>
              <c:showLegendKey val="0"/>
              <c:showVal val="0"/>
              <c:showCatName val="1"/>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A-9256-4727-9272-163B776D6276}"/>
                </c:ext>
              </c:extLst>
            </c:dLbl>
            <c:dLbl>
              <c:idx val="4"/>
              <c:layout>
                <c:manualLayout>
                  <c:x val="-0.15433654229550914"/>
                  <c:y val="-0.15718032681945907"/>
                </c:manualLayout>
              </c:layout>
              <c:tx>
                <c:rich>
                  <a:bodyPr/>
                  <a:lstStyle/>
                  <a:p>
                    <a:fld id="{FC085842-C18D-4551-A7ED-5B1A04035540}" type="CELLRANGE">
                      <a:rPr lang="en-US" baseline="0"/>
                      <a:pPr/>
                      <a:t>[CELLRANGE]</a:t>
                    </a:fld>
                    <a:r>
                      <a:rPr lang="en-US" baseline="0"/>
                      <a:t>, </a:t>
                    </a:r>
                    <a:fld id="{C443D589-1FEE-4FC3-956F-119BBDE1D944}" type="XVALUE">
                      <a:rPr lang="en-US" baseline="0"/>
                      <a:pPr/>
                      <a:t>[VALOR DE X]</a:t>
                    </a:fld>
                    <a:endParaRPr lang="en-US" baseline="0"/>
                  </a:p>
                </c:rich>
              </c:tx>
              <c:dLblPos val="r"/>
              <c:showLegendKey val="0"/>
              <c:showVal val="0"/>
              <c:showCatName val="1"/>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B-9256-4727-9272-163B776D6276}"/>
                </c:ext>
              </c:extLst>
            </c:dLbl>
            <c:dLbl>
              <c:idx val="5"/>
              <c:layout>
                <c:manualLayout>
                  <c:x val="-2.2066452260708868E-2"/>
                  <c:y val="-0.15601926349736112"/>
                </c:manualLayout>
              </c:layout>
              <c:tx>
                <c:rich>
                  <a:bodyPr/>
                  <a:lstStyle/>
                  <a:p>
                    <a:fld id="{4B368F34-AAEB-4BC1-BE15-EA773A6FD638}" type="CELLRANGE">
                      <a:rPr lang="en-US" baseline="0"/>
                      <a:pPr/>
                      <a:t>[CELLRANGE]</a:t>
                    </a:fld>
                    <a:r>
                      <a:rPr lang="en-US" baseline="0"/>
                      <a:t>, </a:t>
                    </a:r>
                    <a:fld id="{4FA32DD1-3571-4775-8292-8080BA9D08BC}" type="XVALUE">
                      <a:rPr lang="en-US" baseline="0"/>
                      <a:pPr/>
                      <a:t>[VALOR DE X]</a:t>
                    </a:fld>
                    <a:endParaRPr lang="en-US" baseline="0"/>
                  </a:p>
                </c:rich>
              </c:tx>
              <c:dLblPos val="r"/>
              <c:showLegendKey val="0"/>
              <c:showVal val="0"/>
              <c:showCatName val="1"/>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C-9256-4727-9272-163B776D6276}"/>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s-MX"/>
              </a:p>
            </c:txPr>
            <c:dLblPos val="t"/>
            <c:showLegendKey val="0"/>
            <c:showVal val="0"/>
            <c:showCatName val="1"/>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strRef>
              <c:f>'15RelacionesInterpersonales'!$E$13:$E$18</c:f>
              <c:strCache>
                <c:ptCount val="6"/>
                <c:pt idx="0">
                  <c:v>Tus vecinos</c:v>
                </c:pt>
                <c:pt idx="1">
                  <c:v>Tus profesores</c:v>
                </c:pt>
                <c:pt idx="2">
                  <c:v>Tus compañeros de clase</c:v>
                </c:pt>
                <c:pt idx="3">
                  <c:v>Tus familiares</c:v>
                </c:pt>
                <c:pt idx="4">
                  <c:v>Tus hermanos</c:v>
                </c:pt>
                <c:pt idx="5">
                  <c:v>Tus padres</c:v>
                </c:pt>
              </c:strCache>
            </c:strRef>
          </c:xVal>
          <c:yVal>
            <c:numRef>
              <c:f>'15RelacionesInterpersonales'!$H$13:$H$18</c:f>
              <c:numCache>
                <c:formatCode>General</c:formatCode>
                <c:ptCount val="6"/>
                <c:pt idx="0">
                  <c:v>14</c:v>
                </c:pt>
                <c:pt idx="1">
                  <c:v>11</c:v>
                </c:pt>
                <c:pt idx="2">
                  <c:v>83</c:v>
                </c:pt>
                <c:pt idx="3">
                  <c:v>62</c:v>
                </c:pt>
                <c:pt idx="4">
                  <c:v>115</c:v>
                </c:pt>
                <c:pt idx="5">
                  <c:v>126</c:v>
                </c:pt>
              </c:numCache>
            </c:numRef>
          </c:yVal>
          <c:bubbleSize>
            <c:numRef>
              <c:f>'15RelacionesInterpersonales'!$I$13:$I$18</c:f>
              <c:numCache>
                <c:formatCode>0%</c:formatCode>
                <c:ptCount val="6"/>
                <c:pt idx="0">
                  <c:v>6.7961165048543687E-2</c:v>
                </c:pt>
                <c:pt idx="1">
                  <c:v>5.3398058252427182E-2</c:v>
                </c:pt>
                <c:pt idx="2">
                  <c:v>0.40291262135922329</c:v>
                </c:pt>
                <c:pt idx="3">
                  <c:v>0.30097087378640774</c:v>
                </c:pt>
                <c:pt idx="4">
                  <c:v>0.55825242718446599</c:v>
                </c:pt>
                <c:pt idx="5">
                  <c:v>0.61165048543689315</c:v>
                </c:pt>
              </c:numCache>
            </c:numRef>
          </c:bubbleSize>
          <c:bubble3D val="1"/>
          <c:extLst>
            <c:ext xmlns:c15="http://schemas.microsoft.com/office/drawing/2012/chart" uri="{02D57815-91ED-43cb-92C2-25804820EDAC}">
              <c15:datalabelsRange>
                <c15:f>'15RelacionesInterpersonales'!$I$13:$I$18</c15:f>
                <c15:dlblRangeCache>
                  <c:ptCount val="6"/>
                  <c:pt idx="0">
                    <c:v>7%</c:v>
                  </c:pt>
                  <c:pt idx="1">
                    <c:v>5%</c:v>
                  </c:pt>
                  <c:pt idx="2">
                    <c:v>40%</c:v>
                  </c:pt>
                  <c:pt idx="3">
                    <c:v>30%</c:v>
                  </c:pt>
                  <c:pt idx="4">
                    <c:v>56%</c:v>
                  </c:pt>
                  <c:pt idx="5">
                    <c:v>61%</c:v>
                  </c:pt>
                </c15:dlblRangeCache>
              </c15:datalabelsRange>
            </c:ext>
            <c:ext xmlns:c16="http://schemas.microsoft.com/office/drawing/2014/chart" uri="{C3380CC4-5D6E-409C-BE32-E72D297353CC}">
              <c16:uniqueId val="{0000000D-9256-4727-9272-163B776D6276}"/>
            </c:ext>
          </c:extLst>
        </c:ser>
        <c:dLbls>
          <c:showLegendKey val="0"/>
          <c:showVal val="0"/>
          <c:showCatName val="0"/>
          <c:showSerName val="0"/>
          <c:showPercent val="0"/>
          <c:showBubbleSize val="0"/>
        </c:dLbls>
        <c:bubbleScale val="100"/>
        <c:showNegBubbles val="0"/>
        <c:axId val="2075517679"/>
        <c:axId val="2075517263"/>
      </c:bubbleChart>
      <c:valAx>
        <c:axId val="2075517679"/>
        <c:scaling>
          <c:orientation val="minMax"/>
          <c:max val="7"/>
        </c:scaling>
        <c:delete val="0"/>
        <c:axPos val="b"/>
        <c:majorGridlines>
          <c:spPr>
            <a:ln w="9525" cap="flat" cmpd="sng" algn="ctr">
              <a:solidFill>
                <a:schemeClr val="tx1">
                  <a:lumMod val="15000"/>
                  <a:lumOff val="85000"/>
                </a:schemeClr>
              </a:solidFill>
              <a:round/>
            </a:ln>
            <a:effectLst/>
          </c:spPr>
        </c:majorGridlines>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2075517263"/>
        <c:crosses val="autoZero"/>
        <c:crossBetween val="midCat"/>
      </c:valAx>
      <c:valAx>
        <c:axId val="2075517263"/>
        <c:scaling>
          <c:orientation val="minMax"/>
          <c:min val="-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2075517679"/>
        <c:crosses val="autoZero"/>
        <c:crossBetween val="midCat"/>
      </c:valAx>
      <c:spPr>
        <a:noFill/>
        <a:ln>
          <a:noFill/>
        </a:ln>
        <a:effectLst/>
      </c:spPr>
    </c:plotArea>
    <c:legend>
      <c:legendPos val="b"/>
      <c:layout>
        <c:manualLayout>
          <c:xMode val="edge"/>
          <c:yMode val="edge"/>
          <c:x val="0.25287372085923476"/>
          <c:y val="0.91574413732408078"/>
          <c:w val="0.49425255828153042"/>
          <c:h val="7.6342905208065609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108767-72DF-4653-BDEE-6F95A10EF62A}"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s-ES"/>
        </a:p>
      </dgm:t>
    </dgm:pt>
    <dgm:pt modelId="{9E385F2B-23EB-447B-B7BD-3449A42CE851}">
      <dgm:prSet phldrT="[Texto]" custT="1"/>
      <dgm:spPr/>
      <dgm:t>
        <a:bodyPr/>
        <a:lstStyle/>
        <a:p>
          <a:r>
            <a:rPr lang="es-ES" sz="2100" dirty="0"/>
            <a:t>Se realizó la encuesta a estudiantes de todos los semestres.</a:t>
          </a:r>
        </a:p>
      </dgm:t>
    </dgm:pt>
    <dgm:pt modelId="{FE2AF7BC-642C-4F0C-BFBA-63BAE2965126}" type="parTrans" cxnId="{333FA8F4-3FF2-4EA3-AC55-D909DB3A647A}">
      <dgm:prSet/>
      <dgm:spPr/>
      <dgm:t>
        <a:bodyPr/>
        <a:lstStyle/>
        <a:p>
          <a:endParaRPr lang="es-ES" sz="2100"/>
        </a:p>
      </dgm:t>
    </dgm:pt>
    <dgm:pt modelId="{6F73B7EB-FF20-418D-BD25-3CDCF482E091}" type="sibTrans" cxnId="{333FA8F4-3FF2-4EA3-AC55-D909DB3A647A}">
      <dgm:prSet/>
      <dgm:spPr/>
      <dgm:t>
        <a:bodyPr/>
        <a:lstStyle/>
        <a:p>
          <a:endParaRPr lang="es-ES" sz="2100"/>
        </a:p>
      </dgm:t>
    </dgm:pt>
    <dgm:pt modelId="{8EE759D9-0CBC-4556-9DA0-A30C52A3CA87}">
      <dgm:prSet phldrT="[Texto]" custT="1"/>
      <dgm:spPr/>
      <dgm:t>
        <a:bodyPr/>
        <a:lstStyle/>
        <a:p>
          <a:r>
            <a:rPr lang="es-ES" sz="2100" dirty="0"/>
            <a:t>Se vació la información en la hoja de </a:t>
          </a:r>
          <a:r>
            <a:rPr lang="es-ES" sz="2100" dirty="0" err="1"/>
            <a:t>excel</a:t>
          </a:r>
          <a:r>
            <a:rPr lang="es-ES" sz="2100" dirty="0"/>
            <a:t>.</a:t>
          </a:r>
        </a:p>
      </dgm:t>
    </dgm:pt>
    <dgm:pt modelId="{1435C7DA-CAD7-4580-A55B-EC77C89A904C}" type="parTrans" cxnId="{DF2D4F3E-702B-4658-9E3F-7F62CE0B72D5}">
      <dgm:prSet/>
      <dgm:spPr/>
      <dgm:t>
        <a:bodyPr/>
        <a:lstStyle/>
        <a:p>
          <a:endParaRPr lang="es-ES" sz="2100"/>
        </a:p>
      </dgm:t>
    </dgm:pt>
    <dgm:pt modelId="{3E13B8F8-8D58-4557-BF65-743B70FF41EB}" type="sibTrans" cxnId="{DF2D4F3E-702B-4658-9E3F-7F62CE0B72D5}">
      <dgm:prSet/>
      <dgm:spPr/>
      <dgm:t>
        <a:bodyPr/>
        <a:lstStyle/>
        <a:p>
          <a:endParaRPr lang="es-ES" sz="2100"/>
        </a:p>
      </dgm:t>
    </dgm:pt>
    <dgm:pt modelId="{61296968-86CA-4420-B6C9-5A667C020B4C}">
      <dgm:prSet phldrT="[Texto]" custT="1"/>
      <dgm:spPr/>
      <dgm:t>
        <a:bodyPr/>
        <a:lstStyle/>
        <a:p>
          <a:r>
            <a:rPr lang="es-ES" sz="2100"/>
            <a:t>Se realizó un análisis y comparación de toda la información.</a:t>
          </a:r>
        </a:p>
      </dgm:t>
    </dgm:pt>
    <dgm:pt modelId="{A1206A20-AD82-44CE-8F38-0D5BED080801}" type="parTrans" cxnId="{A4A46670-AAB0-455C-9D65-6979297F2260}">
      <dgm:prSet/>
      <dgm:spPr/>
      <dgm:t>
        <a:bodyPr/>
        <a:lstStyle/>
        <a:p>
          <a:endParaRPr lang="es-ES" sz="2100"/>
        </a:p>
      </dgm:t>
    </dgm:pt>
    <dgm:pt modelId="{6A591710-F3F9-4A1D-A8AA-309F4CC03992}" type="sibTrans" cxnId="{A4A46670-AAB0-455C-9D65-6979297F2260}">
      <dgm:prSet/>
      <dgm:spPr/>
      <dgm:t>
        <a:bodyPr/>
        <a:lstStyle/>
        <a:p>
          <a:endParaRPr lang="es-ES" sz="2100"/>
        </a:p>
      </dgm:t>
    </dgm:pt>
    <dgm:pt modelId="{E560D880-676F-4CDB-A25E-CB81EDC9617D}">
      <dgm:prSet phldrT="[Texto]" custT="1"/>
      <dgm:spPr/>
      <dgm:t>
        <a:bodyPr/>
        <a:lstStyle/>
        <a:p>
          <a:r>
            <a:rPr lang="es-ES" sz="2100" dirty="0"/>
            <a:t>Se realizaron las tablas y gráficas de resultados.</a:t>
          </a:r>
        </a:p>
      </dgm:t>
    </dgm:pt>
    <dgm:pt modelId="{8329689B-6856-4858-8DD6-DB8C0DBB30DD}" type="parTrans" cxnId="{6734465E-29E9-4798-90CA-D92558304FD7}">
      <dgm:prSet/>
      <dgm:spPr/>
      <dgm:t>
        <a:bodyPr/>
        <a:lstStyle/>
        <a:p>
          <a:endParaRPr lang="es-ES" sz="2100"/>
        </a:p>
      </dgm:t>
    </dgm:pt>
    <dgm:pt modelId="{2E6BE2CB-CBB3-4BD4-B3C5-5A03234CB85A}" type="sibTrans" cxnId="{6734465E-29E9-4798-90CA-D92558304FD7}">
      <dgm:prSet/>
      <dgm:spPr/>
      <dgm:t>
        <a:bodyPr/>
        <a:lstStyle/>
        <a:p>
          <a:endParaRPr lang="es-ES" sz="2100"/>
        </a:p>
      </dgm:t>
    </dgm:pt>
    <dgm:pt modelId="{ECDE8ADE-F5AD-45DC-B221-6767DF7BD727}" type="pres">
      <dgm:prSet presAssocID="{13108767-72DF-4653-BDEE-6F95A10EF62A}" presName="Name0" presStyleCnt="0">
        <dgm:presLayoutVars>
          <dgm:dir/>
          <dgm:resizeHandles val="exact"/>
        </dgm:presLayoutVars>
      </dgm:prSet>
      <dgm:spPr/>
      <dgm:t>
        <a:bodyPr/>
        <a:lstStyle/>
        <a:p>
          <a:endParaRPr lang="es-ES"/>
        </a:p>
      </dgm:t>
    </dgm:pt>
    <dgm:pt modelId="{035463A5-0D08-40B4-B12F-2F6BA1C038E2}" type="pres">
      <dgm:prSet presAssocID="{9E385F2B-23EB-447B-B7BD-3449A42CE851}" presName="node" presStyleLbl="node1" presStyleIdx="0" presStyleCnt="4">
        <dgm:presLayoutVars>
          <dgm:bulletEnabled val="1"/>
        </dgm:presLayoutVars>
      </dgm:prSet>
      <dgm:spPr/>
      <dgm:t>
        <a:bodyPr/>
        <a:lstStyle/>
        <a:p>
          <a:endParaRPr lang="es-ES"/>
        </a:p>
      </dgm:t>
    </dgm:pt>
    <dgm:pt modelId="{6B2C6E84-863A-46B8-8282-BC3438AF2507}" type="pres">
      <dgm:prSet presAssocID="{6F73B7EB-FF20-418D-BD25-3CDCF482E091}" presName="sibTrans" presStyleCnt="0"/>
      <dgm:spPr/>
    </dgm:pt>
    <dgm:pt modelId="{A98DD750-D944-4948-AB65-17C7C0B30708}" type="pres">
      <dgm:prSet presAssocID="{8EE759D9-0CBC-4556-9DA0-A30C52A3CA87}" presName="node" presStyleLbl="node1" presStyleIdx="1" presStyleCnt="4">
        <dgm:presLayoutVars>
          <dgm:bulletEnabled val="1"/>
        </dgm:presLayoutVars>
      </dgm:prSet>
      <dgm:spPr/>
      <dgm:t>
        <a:bodyPr/>
        <a:lstStyle/>
        <a:p>
          <a:endParaRPr lang="es-ES"/>
        </a:p>
      </dgm:t>
    </dgm:pt>
    <dgm:pt modelId="{AA8343B9-B8C5-4890-9531-7768F5A8C3F7}" type="pres">
      <dgm:prSet presAssocID="{3E13B8F8-8D58-4557-BF65-743B70FF41EB}" presName="sibTrans" presStyleCnt="0"/>
      <dgm:spPr/>
    </dgm:pt>
    <dgm:pt modelId="{23DCF9B4-6D6F-4F85-BB76-5D58FE7EB6D5}" type="pres">
      <dgm:prSet presAssocID="{61296968-86CA-4420-B6C9-5A667C020B4C}" presName="node" presStyleLbl="node1" presStyleIdx="2" presStyleCnt="4">
        <dgm:presLayoutVars>
          <dgm:bulletEnabled val="1"/>
        </dgm:presLayoutVars>
      </dgm:prSet>
      <dgm:spPr/>
      <dgm:t>
        <a:bodyPr/>
        <a:lstStyle/>
        <a:p>
          <a:endParaRPr lang="es-ES"/>
        </a:p>
      </dgm:t>
    </dgm:pt>
    <dgm:pt modelId="{5D792BE8-C109-4956-929B-9B68D128721B}" type="pres">
      <dgm:prSet presAssocID="{6A591710-F3F9-4A1D-A8AA-309F4CC03992}" presName="sibTrans" presStyleCnt="0"/>
      <dgm:spPr/>
    </dgm:pt>
    <dgm:pt modelId="{747FC6DB-8FC9-4C95-9281-D8F8BE94A290}" type="pres">
      <dgm:prSet presAssocID="{E560D880-676F-4CDB-A25E-CB81EDC9617D}" presName="node" presStyleLbl="node1" presStyleIdx="3" presStyleCnt="4">
        <dgm:presLayoutVars>
          <dgm:bulletEnabled val="1"/>
        </dgm:presLayoutVars>
      </dgm:prSet>
      <dgm:spPr/>
      <dgm:t>
        <a:bodyPr/>
        <a:lstStyle/>
        <a:p>
          <a:endParaRPr lang="es-ES"/>
        </a:p>
      </dgm:t>
    </dgm:pt>
  </dgm:ptLst>
  <dgm:cxnLst>
    <dgm:cxn modelId="{F72D5D0E-05EA-4BBF-AC97-E21062A11715}" type="presOf" srcId="{8EE759D9-0CBC-4556-9DA0-A30C52A3CA87}" destId="{A98DD750-D944-4948-AB65-17C7C0B30708}" srcOrd="0" destOrd="0" presId="urn:microsoft.com/office/officeart/2005/8/layout/hList6"/>
    <dgm:cxn modelId="{333FA8F4-3FF2-4EA3-AC55-D909DB3A647A}" srcId="{13108767-72DF-4653-BDEE-6F95A10EF62A}" destId="{9E385F2B-23EB-447B-B7BD-3449A42CE851}" srcOrd="0" destOrd="0" parTransId="{FE2AF7BC-642C-4F0C-BFBA-63BAE2965126}" sibTransId="{6F73B7EB-FF20-418D-BD25-3CDCF482E091}"/>
    <dgm:cxn modelId="{8E1EFE51-A141-4815-A7B1-73544B162915}" type="presOf" srcId="{E560D880-676F-4CDB-A25E-CB81EDC9617D}" destId="{747FC6DB-8FC9-4C95-9281-D8F8BE94A290}" srcOrd="0" destOrd="0" presId="urn:microsoft.com/office/officeart/2005/8/layout/hList6"/>
    <dgm:cxn modelId="{DF2D4F3E-702B-4658-9E3F-7F62CE0B72D5}" srcId="{13108767-72DF-4653-BDEE-6F95A10EF62A}" destId="{8EE759D9-0CBC-4556-9DA0-A30C52A3CA87}" srcOrd="1" destOrd="0" parTransId="{1435C7DA-CAD7-4580-A55B-EC77C89A904C}" sibTransId="{3E13B8F8-8D58-4557-BF65-743B70FF41EB}"/>
    <dgm:cxn modelId="{6734465E-29E9-4798-90CA-D92558304FD7}" srcId="{13108767-72DF-4653-BDEE-6F95A10EF62A}" destId="{E560D880-676F-4CDB-A25E-CB81EDC9617D}" srcOrd="3" destOrd="0" parTransId="{8329689B-6856-4858-8DD6-DB8C0DBB30DD}" sibTransId="{2E6BE2CB-CBB3-4BD4-B3C5-5A03234CB85A}"/>
    <dgm:cxn modelId="{48751A8F-A1C8-4F47-8CC1-6A2F3ECFAF71}" type="presOf" srcId="{13108767-72DF-4653-BDEE-6F95A10EF62A}" destId="{ECDE8ADE-F5AD-45DC-B221-6767DF7BD727}" srcOrd="0" destOrd="0" presId="urn:microsoft.com/office/officeart/2005/8/layout/hList6"/>
    <dgm:cxn modelId="{A4A46670-AAB0-455C-9D65-6979297F2260}" srcId="{13108767-72DF-4653-BDEE-6F95A10EF62A}" destId="{61296968-86CA-4420-B6C9-5A667C020B4C}" srcOrd="2" destOrd="0" parTransId="{A1206A20-AD82-44CE-8F38-0D5BED080801}" sibTransId="{6A591710-F3F9-4A1D-A8AA-309F4CC03992}"/>
    <dgm:cxn modelId="{ED8A7364-BB0A-490D-ABAA-27AB461A0C8A}" type="presOf" srcId="{61296968-86CA-4420-B6C9-5A667C020B4C}" destId="{23DCF9B4-6D6F-4F85-BB76-5D58FE7EB6D5}" srcOrd="0" destOrd="0" presId="urn:microsoft.com/office/officeart/2005/8/layout/hList6"/>
    <dgm:cxn modelId="{E1B7640A-0CD6-4A0D-BDE5-EFB54122FBA6}" type="presOf" srcId="{9E385F2B-23EB-447B-B7BD-3449A42CE851}" destId="{035463A5-0D08-40B4-B12F-2F6BA1C038E2}" srcOrd="0" destOrd="0" presId="urn:microsoft.com/office/officeart/2005/8/layout/hList6"/>
    <dgm:cxn modelId="{BE5A9298-B6F4-48C4-AD01-F003E813056D}" type="presParOf" srcId="{ECDE8ADE-F5AD-45DC-B221-6767DF7BD727}" destId="{035463A5-0D08-40B4-B12F-2F6BA1C038E2}" srcOrd="0" destOrd="0" presId="urn:microsoft.com/office/officeart/2005/8/layout/hList6"/>
    <dgm:cxn modelId="{9E278191-842A-4D76-9012-96BA91090B40}" type="presParOf" srcId="{ECDE8ADE-F5AD-45DC-B221-6767DF7BD727}" destId="{6B2C6E84-863A-46B8-8282-BC3438AF2507}" srcOrd="1" destOrd="0" presId="urn:microsoft.com/office/officeart/2005/8/layout/hList6"/>
    <dgm:cxn modelId="{9A883D96-D597-477A-AB57-01D4A7614E67}" type="presParOf" srcId="{ECDE8ADE-F5AD-45DC-B221-6767DF7BD727}" destId="{A98DD750-D944-4948-AB65-17C7C0B30708}" srcOrd="2" destOrd="0" presId="urn:microsoft.com/office/officeart/2005/8/layout/hList6"/>
    <dgm:cxn modelId="{F71469E6-DE7F-4819-9B4E-81529E19D630}" type="presParOf" srcId="{ECDE8ADE-F5AD-45DC-B221-6767DF7BD727}" destId="{AA8343B9-B8C5-4890-9531-7768F5A8C3F7}" srcOrd="3" destOrd="0" presId="urn:microsoft.com/office/officeart/2005/8/layout/hList6"/>
    <dgm:cxn modelId="{461F90A0-44F2-46A3-AC99-174C9B743545}" type="presParOf" srcId="{ECDE8ADE-F5AD-45DC-B221-6767DF7BD727}" destId="{23DCF9B4-6D6F-4F85-BB76-5D58FE7EB6D5}" srcOrd="4" destOrd="0" presId="urn:microsoft.com/office/officeart/2005/8/layout/hList6"/>
    <dgm:cxn modelId="{A57E4AE8-D48F-4C06-8A4D-B6972C3A4ED6}" type="presParOf" srcId="{ECDE8ADE-F5AD-45DC-B221-6767DF7BD727}" destId="{5D792BE8-C109-4956-929B-9B68D128721B}" srcOrd="5" destOrd="0" presId="urn:microsoft.com/office/officeart/2005/8/layout/hList6"/>
    <dgm:cxn modelId="{080D8D61-6C59-4493-87EE-F31354CF36EE}" type="presParOf" srcId="{ECDE8ADE-F5AD-45DC-B221-6767DF7BD727}" destId="{747FC6DB-8FC9-4C95-9281-D8F8BE94A290}" srcOrd="6" destOrd="0" presId="urn:microsoft.com/office/officeart/2005/8/layout/hList6"/>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5463A5-0D08-40B4-B12F-2F6BA1C038E2}">
      <dsp:nvSpPr>
        <dsp:cNvPr id="0" name=""/>
        <dsp:cNvSpPr/>
      </dsp:nvSpPr>
      <dsp:spPr>
        <a:xfrm rot="16200000">
          <a:off x="-847503" y="849024"/>
          <a:ext cx="3190983" cy="1492933"/>
        </a:xfrm>
        <a:prstGeom prst="flowChartManualOperati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3350" bIns="0" numCol="1" spcCol="1270" anchor="ctr" anchorCtr="0">
          <a:noAutofit/>
        </a:bodyPr>
        <a:lstStyle/>
        <a:p>
          <a:pPr lvl="0" algn="ctr" defTabSz="933450">
            <a:lnSpc>
              <a:spcPct val="90000"/>
            </a:lnSpc>
            <a:spcBef>
              <a:spcPct val="0"/>
            </a:spcBef>
            <a:spcAft>
              <a:spcPct val="35000"/>
            </a:spcAft>
          </a:pPr>
          <a:r>
            <a:rPr lang="es-ES" sz="2100" kern="1200" dirty="0"/>
            <a:t>Se realizó la encuesta a estudiantes de todos los semestres.</a:t>
          </a:r>
        </a:p>
      </dsp:txBody>
      <dsp:txXfrm rot="5400000">
        <a:off x="1522" y="638196"/>
        <a:ext cx="1492933" cy="1914589"/>
      </dsp:txXfrm>
    </dsp:sp>
    <dsp:sp modelId="{A98DD750-D944-4948-AB65-17C7C0B30708}">
      <dsp:nvSpPr>
        <dsp:cNvPr id="0" name=""/>
        <dsp:cNvSpPr/>
      </dsp:nvSpPr>
      <dsp:spPr>
        <a:xfrm rot="16200000">
          <a:off x="757399" y="849024"/>
          <a:ext cx="3190983" cy="1492933"/>
        </a:xfrm>
        <a:prstGeom prst="flowChartManualOperati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3350" bIns="0" numCol="1" spcCol="1270" anchor="ctr" anchorCtr="0">
          <a:noAutofit/>
        </a:bodyPr>
        <a:lstStyle/>
        <a:p>
          <a:pPr lvl="0" algn="ctr" defTabSz="933450">
            <a:lnSpc>
              <a:spcPct val="90000"/>
            </a:lnSpc>
            <a:spcBef>
              <a:spcPct val="0"/>
            </a:spcBef>
            <a:spcAft>
              <a:spcPct val="35000"/>
            </a:spcAft>
          </a:pPr>
          <a:r>
            <a:rPr lang="es-ES" sz="2100" kern="1200" dirty="0"/>
            <a:t>Se vació la información en la hoja de </a:t>
          </a:r>
          <a:r>
            <a:rPr lang="es-ES" sz="2100" kern="1200" dirty="0" err="1"/>
            <a:t>excel</a:t>
          </a:r>
          <a:r>
            <a:rPr lang="es-ES" sz="2100" kern="1200" dirty="0"/>
            <a:t>.</a:t>
          </a:r>
        </a:p>
      </dsp:txBody>
      <dsp:txXfrm rot="5400000">
        <a:off x="1606424" y="638196"/>
        <a:ext cx="1492933" cy="1914589"/>
      </dsp:txXfrm>
    </dsp:sp>
    <dsp:sp modelId="{23DCF9B4-6D6F-4F85-BB76-5D58FE7EB6D5}">
      <dsp:nvSpPr>
        <dsp:cNvPr id="0" name=""/>
        <dsp:cNvSpPr/>
      </dsp:nvSpPr>
      <dsp:spPr>
        <a:xfrm rot="16200000">
          <a:off x="2362303" y="849024"/>
          <a:ext cx="3190983" cy="1492933"/>
        </a:xfrm>
        <a:prstGeom prst="flowChartManualOperati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3350" bIns="0" numCol="1" spcCol="1270" anchor="ctr" anchorCtr="0">
          <a:noAutofit/>
        </a:bodyPr>
        <a:lstStyle/>
        <a:p>
          <a:pPr lvl="0" algn="ctr" defTabSz="933450">
            <a:lnSpc>
              <a:spcPct val="90000"/>
            </a:lnSpc>
            <a:spcBef>
              <a:spcPct val="0"/>
            </a:spcBef>
            <a:spcAft>
              <a:spcPct val="35000"/>
            </a:spcAft>
          </a:pPr>
          <a:r>
            <a:rPr lang="es-ES" sz="2100" kern="1200"/>
            <a:t>Se realizó un análisis y comparación de toda la información.</a:t>
          </a:r>
        </a:p>
      </dsp:txBody>
      <dsp:txXfrm rot="5400000">
        <a:off x="3211328" y="638196"/>
        <a:ext cx="1492933" cy="1914589"/>
      </dsp:txXfrm>
    </dsp:sp>
    <dsp:sp modelId="{747FC6DB-8FC9-4C95-9281-D8F8BE94A290}">
      <dsp:nvSpPr>
        <dsp:cNvPr id="0" name=""/>
        <dsp:cNvSpPr/>
      </dsp:nvSpPr>
      <dsp:spPr>
        <a:xfrm rot="16200000">
          <a:off x="3967206" y="849024"/>
          <a:ext cx="3190983" cy="1492933"/>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3350" bIns="0" numCol="1" spcCol="1270" anchor="ctr" anchorCtr="0">
          <a:noAutofit/>
        </a:bodyPr>
        <a:lstStyle/>
        <a:p>
          <a:pPr lvl="0" algn="ctr" defTabSz="933450">
            <a:lnSpc>
              <a:spcPct val="90000"/>
            </a:lnSpc>
            <a:spcBef>
              <a:spcPct val="0"/>
            </a:spcBef>
            <a:spcAft>
              <a:spcPct val="35000"/>
            </a:spcAft>
          </a:pPr>
          <a:r>
            <a:rPr lang="es-ES" sz="2100" kern="1200" dirty="0"/>
            <a:t>Se realizaron las tablas y gráficas de resultados.</a:t>
          </a:r>
        </a:p>
      </dsp:txBody>
      <dsp:txXfrm rot="5400000">
        <a:off x="4816231" y="638196"/>
        <a:ext cx="1492933" cy="1914589"/>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7070108"/>
            <a:ext cx="27539395" cy="15040222"/>
          </a:xfrm>
        </p:spPr>
        <p:txBody>
          <a:bodyPr anchor="b"/>
          <a:lstStyle>
            <a:lvl1pPr algn="ctr">
              <a:defRPr sz="21259"/>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4049911" y="22690338"/>
            <a:ext cx="24299466" cy="10430151"/>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3608A67-9639-4DF5-9A5A-57CED4D8CA55}" type="datetimeFigureOut">
              <a:rPr lang="es-MX" smtClean="0"/>
              <a:t>04/11/2021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2126048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608A67-9639-4DF5-9A5A-57CED4D8CA55}" type="datetimeFigureOut">
              <a:rPr lang="es-MX" smtClean="0"/>
              <a:t>04/11/2021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1025895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300034"/>
            <a:ext cx="6986096" cy="3661054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227453" y="2300034"/>
            <a:ext cx="20553298" cy="36610544"/>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608A67-9639-4DF5-9A5A-57CED4D8CA55}" type="datetimeFigureOut">
              <a:rPr lang="es-MX" smtClean="0"/>
              <a:t>04/11/2021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785976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608A67-9639-4DF5-9A5A-57CED4D8CA55}" type="datetimeFigureOut">
              <a:rPr lang="es-MX" smtClean="0"/>
              <a:t>04/11/2021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1671015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210578" y="10770172"/>
            <a:ext cx="27944386" cy="17970262"/>
          </a:xfrm>
        </p:spPr>
        <p:txBody>
          <a:bodyPr anchor="b"/>
          <a:lstStyle>
            <a:lvl1pPr>
              <a:defRPr sz="21259"/>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210578" y="28910440"/>
            <a:ext cx="27944386" cy="9450136"/>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93608A67-9639-4DF5-9A5A-57CED4D8CA55}" type="datetimeFigureOut">
              <a:rPr lang="es-MX" smtClean="0"/>
              <a:t>04/11/2021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4244780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227451" y="11500170"/>
            <a:ext cx="13769697" cy="2741040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16402140" y="11500170"/>
            <a:ext cx="13769697" cy="2741040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3608A67-9639-4DF5-9A5A-57CED4D8CA55}" type="datetimeFigureOut">
              <a:rPr lang="es-MX" smtClean="0"/>
              <a:t>04/11/2021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1206204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231671" y="2300044"/>
            <a:ext cx="27944386" cy="835012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31675" y="10590160"/>
            <a:ext cx="13706415"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s-ES"/>
              <a:t>Editar los estilos de texto del patrón</a:t>
            </a:r>
          </a:p>
        </p:txBody>
      </p:sp>
      <p:sp>
        <p:nvSpPr>
          <p:cNvPr id="4" name="Content Placeholder 3"/>
          <p:cNvSpPr>
            <a:spLocks noGrp="1"/>
          </p:cNvSpPr>
          <p:nvPr>
            <p:ph sz="half" idx="2"/>
          </p:nvPr>
        </p:nvSpPr>
        <p:spPr>
          <a:xfrm>
            <a:off x="2231675" y="15780233"/>
            <a:ext cx="13706415" cy="23210346"/>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16402142" y="10590160"/>
            <a:ext cx="13773917"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s-ES"/>
              <a:t>Editar los estilos de texto del patrón</a:t>
            </a:r>
          </a:p>
        </p:txBody>
      </p:sp>
      <p:sp>
        <p:nvSpPr>
          <p:cNvPr id="6" name="Content Placeholder 5"/>
          <p:cNvSpPr>
            <a:spLocks noGrp="1"/>
          </p:cNvSpPr>
          <p:nvPr>
            <p:ph sz="quarter" idx="4"/>
          </p:nvPr>
        </p:nvSpPr>
        <p:spPr>
          <a:xfrm>
            <a:off x="16402142" y="15780233"/>
            <a:ext cx="13773917" cy="23210346"/>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3608A67-9639-4DF5-9A5A-57CED4D8CA55}" type="datetimeFigureOut">
              <a:rPr lang="es-MX" smtClean="0"/>
              <a:t>04/11/2021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72077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3608A67-9639-4DF5-9A5A-57CED4D8CA55}" type="datetimeFigureOut">
              <a:rPr lang="es-MX" smtClean="0"/>
              <a:t>04/11/2021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3793449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608A67-9639-4DF5-9A5A-57CED4D8CA55}" type="datetimeFigureOut">
              <a:rPr lang="es-MX" smtClean="0"/>
              <a:t>04/11/2021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1699148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es-ES"/>
              <a:t>Haga clic para modificar el estilo de título del patrón</a:t>
            </a:r>
            <a:endParaRPr lang="en-US" dirty="0"/>
          </a:p>
        </p:txBody>
      </p:sp>
      <p:sp>
        <p:nvSpPr>
          <p:cNvPr id="3" name="Content Placeholder 2"/>
          <p:cNvSpPr>
            <a:spLocks noGrp="1"/>
          </p:cNvSpPr>
          <p:nvPr>
            <p:ph idx="1"/>
          </p:nvPr>
        </p:nvSpPr>
        <p:spPr>
          <a:xfrm>
            <a:off x="13773917" y="6220102"/>
            <a:ext cx="16402140" cy="30700453"/>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s-ES"/>
              <a:t>Editar los estilos de texto del patrón</a:t>
            </a:r>
          </a:p>
        </p:txBody>
      </p:sp>
      <p:sp>
        <p:nvSpPr>
          <p:cNvPr id="5" name="Date Placeholder 4"/>
          <p:cNvSpPr>
            <a:spLocks noGrp="1"/>
          </p:cNvSpPr>
          <p:nvPr>
            <p:ph type="dt" sz="half" idx="10"/>
          </p:nvPr>
        </p:nvSpPr>
        <p:spPr/>
        <p:txBody>
          <a:bodyPr/>
          <a:lstStyle/>
          <a:p>
            <a:fld id="{93608A67-9639-4DF5-9A5A-57CED4D8CA55}" type="datetimeFigureOut">
              <a:rPr lang="es-MX" smtClean="0"/>
              <a:t>04/11/2021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835515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3773917" y="6220102"/>
            <a:ext cx="16402140" cy="30700453"/>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s-ES"/>
              <a:t>Editar los estilos de texto del patrón</a:t>
            </a:r>
          </a:p>
        </p:txBody>
      </p:sp>
      <p:sp>
        <p:nvSpPr>
          <p:cNvPr id="5" name="Date Placeholder 4"/>
          <p:cNvSpPr>
            <a:spLocks noGrp="1"/>
          </p:cNvSpPr>
          <p:nvPr>
            <p:ph type="dt" sz="half" idx="10"/>
          </p:nvPr>
        </p:nvSpPr>
        <p:spPr/>
        <p:txBody>
          <a:bodyPr/>
          <a:lstStyle/>
          <a:p>
            <a:fld id="{93608A67-9639-4DF5-9A5A-57CED4D8CA55}" type="datetimeFigureOut">
              <a:rPr lang="es-MX" smtClean="0"/>
              <a:t>04/11/2021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3287395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300044"/>
            <a:ext cx="27944386" cy="835012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27451" y="11500170"/>
            <a:ext cx="27944386" cy="2741040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227451" y="40040601"/>
            <a:ext cx="7289840" cy="2300034"/>
          </a:xfrm>
          <a:prstGeom prst="rect">
            <a:avLst/>
          </a:prstGeom>
        </p:spPr>
        <p:txBody>
          <a:bodyPr vert="horz" lIns="91440" tIns="45720" rIns="91440" bIns="45720" rtlCol="0" anchor="ctr"/>
          <a:lstStyle>
            <a:lvl1pPr algn="l">
              <a:defRPr sz="4252">
                <a:solidFill>
                  <a:schemeClr val="tx1">
                    <a:tint val="75000"/>
                  </a:schemeClr>
                </a:solidFill>
              </a:defRPr>
            </a:lvl1pPr>
          </a:lstStyle>
          <a:p>
            <a:fld id="{93608A67-9639-4DF5-9A5A-57CED4D8CA55}" type="datetimeFigureOut">
              <a:rPr lang="es-MX" smtClean="0"/>
              <a:t>04/11/2021</a:t>
            </a:fld>
            <a:endParaRPr lang="es-MX"/>
          </a:p>
        </p:txBody>
      </p:sp>
      <p:sp>
        <p:nvSpPr>
          <p:cNvPr id="5" name="Footer Placeholder 4"/>
          <p:cNvSpPr>
            <a:spLocks noGrp="1"/>
          </p:cNvSpPr>
          <p:nvPr>
            <p:ph type="ftr" sz="quarter" idx="3"/>
          </p:nvPr>
        </p:nvSpPr>
        <p:spPr>
          <a:xfrm>
            <a:off x="10732264" y="40040601"/>
            <a:ext cx="10934760" cy="2300034"/>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22881997" y="40040601"/>
            <a:ext cx="7289840" cy="2300034"/>
          </a:xfrm>
          <a:prstGeom prst="rect">
            <a:avLst/>
          </a:prstGeom>
        </p:spPr>
        <p:txBody>
          <a:bodyPr vert="horz" lIns="91440" tIns="45720" rIns="91440" bIns="45720" rtlCol="0" anchor="ctr"/>
          <a:lstStyle>
            <a:lvl1pPr algn="r">
              <a:defRPr sz="4252">
                <a:solidFill>
                  <a:schemeClr val="tx1">
                    <a:tint val="75000"/>
                  </a:schemeClr>
                </a:solidFill>
              </a:defRPr>
            </a:lvl1pPr>
          </a:lstStyle>
          <a:p>
            <a:fld id="{18837134-62E2-4D96-BBB7-79D07E0A3735}" type="slidenum">
              <a:rPr lang="es-MX" smtClean="0"/>
              <a:t>‹Nº›</a:t>
            </a:fld>
            <a:endParaRPr lang="es-MX"/>
          </a:p>
        </p:txBody>
      </p:sp>
    </p:spTree>
    <p:extLst>
      <p:ext uri="{BB962C8B-B14F-4D97-AF65-F5344CB8AC3E}">
        <p14:creationId xmlns:p14="http://schemas.microsoft.com/office/powerpoint/2010/main" val="456883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diagramLayout" Target="../diagrams/layout1.xml"/><Relationship Id="rId18" Type="http://schemas.openxmlformats.org/officeDocument/2006/relationships/image" Target="../media/image11.jpeg"/><Relationship Id="rId3" Type="http://schemas.openxmlformats.org/officeDocument/2006/relationships/image" Target="../media/image2.jpeg"/><Relationship Id="rId21" Type="http://schemas.openxmlformats.org/officeDocument/2006/relationships/chart" Target="../charts/chart3.xml"/><Relationship Id="rId7" Type="http://schemas.openxmlformats.org/officeDocument/2006/relationships/image" Target="../media/image5.png"/><Relationship Id="rId12" Type="http://schemas.openxmlformats.org/officeDocument/2006/relationships/diagramData" Target="../diagrams/data1.xml"/><Relationship Id="rId17" Type="http://schemas.openxmlformats.org/officeDocument/2006/relationships/image" Target="../media/image10.jpeg"/><Relationship Id="rId25" Type="http://schemas.openxmlformats.org/officeDocument/2006/relationships/image" Target="../media/image12.png"/><Relationship Id="rId2" Type="http://schemas.openxmlformats.org/officeDocument/2006/relationships/image" Target="../media/image1.emf"/><Relationship Id="rId16" Type="http://schemas.microsoft.com/office/2007/relationships/diagramDrawing" Target="../diagrams/drawing1.xml"/><Relationship Id="rId20"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chart" Target="../charts/chart6.xml"/><Relationship Id="rId5" Type="http://schemas.openxmlformats.org/officeDocument/2006/relationships/image" Target="../media/image3.emf"/><Relationship Id="rId15" Type="http://schemas.openxmlformats.org/officeDocument/2006/relationships/diagramColors" Target="../diagrams/colors1.xml"/><Relationship Id="rId23" Type="http://schemas.openxmlformats.org/officeDocument/2006/relationships/chart" Target="../charts/chart5.xml"/><Relationship Id="rId10" Type="http://schemas.openxmlformats.org/officeDocument/2006/relationships/image" Target="../media/image8.jpg"/><Relationship Id="rId19" Type="http://schemas.openxmlformats.org/officeDocument/2006/relationships/chart" Target="../charts/chart1.xml"/><Relationship Id="rId4" Type="http://schemas.openxmlformats.org/officeDocument/2006/relationships/hyperlink" Target="http://www.casel.org/what-is-sel/" TargetMode="External"/><Relationship Id="rId9" Type="http://schemas.openxmlformats.org/officeDocument/2006/relationships/image" Target="../media/image7.jpg"/><Relationship Id="rId14" Type="http://schemas.openxmlformats.org/officeDocument/2006/relationships/diagramQuickStyle" Target="../diagrams/quickStyle1.xml"/><Relationship Id="rId22"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n 39"/>
          <p:cNvPicPr>
            <a:picLocks noChangeAspect="1"/>
          </p:cNvPicPr>
          <p:nvPr/>
        </p:nvPicPr>
        <p:blipFill>
          <a:blip r:embed="rId2"/>
          <a:stretch>
            <a:fillRect/>
          </a:stretch>
        </p:blipFill>
        <p:spPr>
          <a:xfrm>
            <a:off x="95410" y="6165978"/>
            <a:ext cx="32455003" cy="3721412"/>
          </a:xfrm>
          <a:prstGeom prst="rect">
            <a:avLst/>
          </a:prstGeom>
        </p:spPr>
      </p:pic>
      <p:pic>
        <p:nvPicPr>
          <p:cNvPr id="38" name="Imagen 37" descr="IQ_ Template Poster.jpg"/>
          <p:cNvPicPr>
            <a:picLocks noChangeAspect="1"/>
          </p:cNvPicPr>
          <p:nvPr/>
        </p:nvPicPr>
        <p:blipFill rotWithShape="1">
          <a:blip r:embed="rId3">
            <a:extLst>
              <a:ext uri="{28A0092B-C50C-407E-A947-70E740481C1C}">
                <a14:useLocalDpi xmlns:a14="http://schemas.microsoft.com/office/drawing/2010/main" val="0"/>
              </a:ext>
            </a:extLst>
          </a:blip>
          <a:srcRect t="31574"/>
          <a:stretch/>
        </p:blipFill>
        <p:spPr>
          <a:xfrm>
            <a:off x="95410" y="14656824"/>
            <a:ext cx="32394144" cy="29557637"/>
          </a:xfrm>
          <a:prstGeom prst="rect">
            <a:avLst/>
          </a:prstGeom>
        </p:spPr>
      </p:pic>
      <p:sp>
        <p:nvSpPr>
          <p:cNvPr id="11" name="Rectángulo 10"/>
          <p:cNvSpPr/>
          <p:nvPr/>
        </p:nvSpPr>
        <p:spPr>
          <a:xfrm>
            <a:off x="816502" y="9887389"/>
            <a:ext cx="30754941" cy="5848755"/>
          </a:xfrm>
          <a:prstGeom prst="rect">
            <a:avLst/>
          </a:prstGeom>
          <a:solidFill>
            <a:srgbClr val="FFFFFF"/>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2" name="CuadroTexto 11">
            <a:extLst>
              <a:ext uri="{FF2B5EF4-FFF2-40B4-BE49-F238E27FC236}">
                <a16:creationId xmlns:a16="http://schemas.microsoft.com/office/drawing/2014/main" id="{BD2D99FB-FF1D-48D5-B7A9-109604858EB1}"/>
              </a:ext>
            </a:extLst>
          </p:cNvPr>
          <p:cNvSpPr txBox="1"/>
          <p:nvPr/>
        </p:nvSpPr>
        <p:spPr>
          <a:xfrm>
            <a:off x="813634" y="9887390"/>
            <a:ext cx="30392051" cy="5509200"/>
          </a:xfrm>
          <a:prstGeom prst="rect">
            <a:avLst/>
          </a:prstGeom>
          <a:noFill/>
        </p:spPr>
        <p:txBody>
          <a:bodyPr wrap="square" rtlCol="0">
            <a:spAutoFit/>
          </a:bodyPr>
          <a:lstStyle/>
          <a:p>
            <a:pPr algn="just"/>
            <a:r>
              <a:rPr lang="es-MX" sz="4000" b="1" dirty="0" smtClean="0">
                <a:latin typeface="Helvetica" panose="020B0604020202020204" pitchFamily="34" charset="0"/>
                <a:cs typeface="Helvetica" panose="020B0604020202020204" pitchFamily="34" charset="0"/>
              </a:rPr>
              <a:t>Resumen: </a:t>
            </a:r>
            <a:r>
              <a:rPr lang="es-MX" sz="3400" dirty="0">
                <a:latin typeface="Helvetica" panose="020B0604020202020204" pitchFamily="34" charset="0"/>
                <a:cs typeface="Helvetica" panose="020B0604020202020204" pitchFamily="34" charset="0"/>
              </a:rPr>
              <a:t>El trabajo parte de la pregunta, ¿Cuáles son las principales problemáticas en estudiantes de Educación superior y medio superior para la autorregulación y resiliencia durante la pandemia de Covid-19? El objetivo primordial fue averiguar las problemáticas trascendentales e identificar si los hacía más sensibles o comprometidos en la modalidad de clases en línea. De igual manera se suscitó que los estudiantes diseñaran posibles soluciones para mejorar sus habilidades socioemocionales de autorregulación y resiliencia. </a:t>
            </a:r>
            <a:endParaRPr lang="es-MX" sz="3400" dirty="0">
              <a:latin typeface="Helvetica" panose="020B0604020202020204" pitchFamily="34" charset="0"/>
              <a:cs typeface="Helvetica" panose="020B0604020202020204" pitchFamily="34" charset="0"/>
            </a:endParaRPr>
          </a:p>
          <a:p>
            <a:pPr algn="just"/>
            <a:r>
              <a:rPr lang="es-MX" sz="3400" dirty="0" smtClean="0">
                <a:latin typeface="Helvetica" panose="020B0604020202020204" pitchFamily="34" charset="0"/>
                <a:cs typeface="Helvetica" panose="020B0604020202020204" pitchFamily="34" charset="0"/>
              </a:rPr>
              <a:t>Realizándose </a:t>
            </a:r>
            <a:r>
              <a:rPr lang="es-MX" sz="3400" dirty="0">
                <a:latin typeface="Helvetica" panose="020B0604020202020204" pitchFamily="34" charset="0"/>
                <a:cs typeface="Helvetica" panose="020B0604020202020204" pitchFamily="34" charset="0"/>
              </a:rPr>
              <a:t>una encuesta con formularios de google en línea con diversos grupos de licenciatura y bachillerato, donde la metodología fue cuantitativa haciéndose un análisis comparativo de la información. Los resultados manifestaron que la pandemia los afectó más en el aspecto de no ver a sus amigos, tomar las clases en línea y no salir de su casa. Y lo que les afectó menos fueron los cambios de hábitos alimenticios y las medidas estipuladas por el gobierno. </a:t>
            </a:r>
            <a:endParaRPr lang="es-MX" sz="3400" dirty="0" smtClean="0">
              <a:latin typeface="Helvetica" panose="020B0604020202020204" pitchFamily="34" charset="0"/>
              <a:cs typeface="Helvetica" panose="020B0604020202020204" pitchFamily="34" charset="0"/>
            </a:endParaRPr>
          </a:p>
          <a:p>
            <a:pPr algn="just"/>
            <a:endParaRPr lang="es-MX" sz="3400" dirty="0" smtClean="0">
              <a:latin typeface="Helvetica" panose="020B0604020202020204" pitchFamily="34" charset="0"/>
              <a:cs typeface="Helvetica" panose="020B0604020202020204" pitchFamily="34" charset="0"/>
            </a:endParaRPr>
          </a:p>
          <a:p>
            <a:r>
              <a:rPr lang="es-MX" sz="4000" b="1" dirty="0" smtClean="0">
                <a:latin typeface="Helvetica" panose="020B0604020202020204" pitchFamily="34" charset="0"/>
                <a:cs typeface="Helvetica" panose="020B0604020202020204" pitchFamily="34" charset="0"/>
              </a:rPr>
              <a:t>Palabras </a:t>
            </a:r>
            <a:r>
              <a:rPr lang="es-MX" sz="4000" b="1" dirty="0" smtClean="0">
                <a:latin typeface="Helvetica" panose="020B0604020202020204" pitchFamily="34" charset="0"/>
                <a:cs typeface="Helvetica" panose="020B0604020202020204" pitchFamily="34" charset="0"/>
              </a:rPr>
              <a:t>clave: </a:t>
            </a:r>
            <a:r>
              <a:rPr lang="en-US" sz="3400" dirty="0" err="1">
                <a:latin typeface="Helvetica" panose="020B0604020202020204" pitchFamily="34" charset="0"/>
                <a:cs typeface="Helvetica" panose="020B0604020202020204" pitchFamily="34" charset="0"/>
              </a:rPr>
              <a:t>P</a:t>
            </a:r>
            <a:r>
              <a:rPr lang="en-US" sz="3400" dirty="0" err="1" smtClean="0">
                <a:latin typeface="Helvetica" panose="020B0604020202020204" pitchFamily="34" charset="0"/>
                <a:cs typeface="Helvetica" panose="020B0604020202020204" pitchFamily="34" charset="0"/>
              </a:rPr>
              <a:t>roblemáticas</a:t>
            </a:r>
            <a:r>
              <a:rPr lang="en-US" sz="3400" dirty="0">
                <a:latin typeface="Helvetica" panose="020B0604020202020204" pitchFamily="34" charset="0"/>
                <a:cs typeface="Helvetica" panose="020B0604020202020204" pitchFamily="34" charset="0"/>
              </a:rPr>
              <a:t>, </a:t>
            </a:r>
            <a:r>
              <a:rPr lang="en-US" sz="3400" dirty="0" err="1" smtClean="0">
                <a:latin typeface="Helvetica" panose="020B0604020202020204" pitchFamily="34" charset="0"/>
                <a:cs typeface="Helvetica" panose="020B0604020202020204" pitchFamily="34" charset="0"/>
              </a:rPr>
              <a:t>estudiantes</a:t>
            </a:r>
            <a:r>
              <a:rPr lang="en-US" sz="3400" dirty="0" smtClean="0">
                <a:latin typeface="Helvetica" panose="020B0604020202020204" pitchFamily="34" charset="0"/>
                <a:cs typeface="Helvetica" panose="020B0604020202020204" pitchFamily="34" charset="0"/>
              </a:rPr>
              <a:t>, superior, </a:t>
            </a:r>
            <a:r>
              <a:rPr lang="en-US" sz="3400" dirty="0" err="1" smtClean="0">
                <a:latin typeface="Helvetica" panose="020B0604020202020204" pitchFamily="34" charset="0"/>
                <a:cs typeface="Helvetica" panose="020B0604020202020204" pitchFamily="34" charset="0"/>
              </a:rPr>
              <a:t>medio</a:t>
            </a:r>
            <a:r>
              <a:rPr lang="en-US" sz="3400" dirty="0" smtClean="0">
                <a:latin typeface="Helvetica" panose="020B0604020202020204" pitchFamily="34" charset="0"/>
                <a:cs typeface="Helvetica" panose="020B0604020202020204" pitchFamily="34" charset="0"/>
              </a:rPr>
              <a:t> superior, </a:t>
            </a:r>
            <a:r>
              <a:rPr lang="en-US" sz="3400" dirty="0" err="1" smtClean="0">
                <a:latin typeface="Helvetica" panose="020B0604020202020204" pitchFamily="34" charset="0"/>
                <a:cs typeface="Helvetica" panose="020B0604020202020204" pitchFamily="34" charset="0"/>
              </a:rPr>
              <a:t>autorregulación</a:t>
            </a:r>
            <a:r>
              <a:rPr lang="en-US" sz="3400" dirty="0">
                <a:latin typeface="Helvetica" panose="020B0604020202020204" pitchFamily="34" charset="0"/>
                <a:cs typeface="Helvetica" panose="020B0604020202020204" pitchFamily="34" charset="0"/>
              </a:rPr>
              <a:t>, </a:t>
            </a:r>
            <a:r>
              <a:rPr lang="en-US" sz="3400" dirty="0" err="1">
                <a:latin typeface="Helvetica" panose="020B0604020202020204" pitchFamily="34" charset="0"/>
                <a:cs typeface="Helvetica" panose="020B0604020202020204" pitchFamily="34" charset="0"/>
              </a:rPr>
              <a:t>resiliencia</a:t>
            </a:r>
            <a:r>
              <a:rPr lang="en-US" sz="3400" dirty="0">
                <a:latin typeface="Helvetica" panose="020B0604020202020204" pitchFamily="34" charset="0"/>
                <a:cs typeface="Helvetica" panose="020B0604020202020204" pitchFamily="34" charset="0"/>
              </a:rPr>
              <a:t>, </a:t>
            </a:r>
            <a:r>
              <a:rPr lang="en-US" sz="3400" dirty="0" smtClean="0">
                <a:latin typeface="Helvetica" panose="020B0604020202020204" pitchFamily="34" charset="0"/>
                <a:cs typeface="Helvetica" panose="020B0604020202020204" pitchFamily="34" charset="0"/>
              </a:rPr>
              <a:t>Covid-19. </a:t>
            </a:r>
            <a:endParaRPr lang="es-MX" sz="3400" dirty="0">
              <a:latin typeface="Helvetica" panose="020B0604020202020204" pitchFamily="34" charset="0"/>
              <a:cs typeface="Helvetica" panose="020B0604020202020204" pitchFamily="34" charset="0"/>
            </a:endParaRPr>
          </a:p>
        </p:txBody>
      </p:sp>
      <p:sp>
        <p:nvSpPr>
          <p:cNvPr id="13" name="Rectángulo 12"/>
          <p:cNvSpPr/>
          <p:nvPr/>
        </p:nvSpPr>
        <p:spPr>
          <a:xfrm>
            <a:off x="639583" y="16485630"/>
            <a:ext cx="15422832" cy="12723877"/>
          </a:xfrm>
          <a:prstGeom prst="rect">
            <a:avLst/>
          </a:prstGeom>
          <a:solidFill>
            <a:schemeClr val="bg1">
              <a:alpha val="36000"/>
            </a:schemeClr>
          </a:solidFill>
          <a:ln>
            <a:solidFill>
              <a:srgbClr val="A6A6A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4" name="Rectángulo 13"/>
          <p:cNvSpPr/>
          <p:nvPr/>
        </p:nvSpPr>
        <p:spPr>
          <a:xfrm>
            <a:off x="16547194" y="16453227"/>
            <a:ext cx="15422832" cy="13998360"/>
          </a:xfrm>
          <a:prstGeom prst="rect">
            <a:avLst/>
          </a:prstGeom>
          <a:solidFill>
            <a:schemeClr val="bg1">
              <a:alpha val="36000"/>
            </a:schemeClr>
          </a:solidFill>
          <a:ln>
            <a:solidFill>
              <a:srgbClr val="A6A6A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5" name="CuadroTexto 14">
            <a:extLst>
              <a:ext uri="{FF2B5EF4-FFF2-40B4-BE49-F238E27FC236}">
                <a16:creationId xmlns:a16="http://schemas.microsoft.com/office/drawing/2014/main" id="{A20CF7E8-C044-4BC5-9C6B-CEFB6DC6D2BD}"/>
              </a:ext>
            </a:extLst>
          </p:cNvPr>
          <p:cNvSpPr txBox="1"/>
          <p:nvPr/>
        </p:nvSpPr>
        <p:spPr>
          <a:xfrm>
            <a:off x="736745" y="16652223"/>
            <a:ext cx="15135775" cy="12557284"/>
          </a:xfrm>
          <a:prstGeom prst="rect">
            <a:avLst/>
          </a:prstGeom>
          <a:noFill/>
        </p:spPr>
        <p:txBody>
          <a:bodyPr wrap="square" rtlCol="0">
            <a:spAutoFit/>
          </a:bodyPr>
          <a:lstStyle/>
          <a:p>
            <a:r>
              <a:rPr lang="es-MX" sz="6000" b="1" dirty="0">
                <a:latin typeface="Helvetica" panose="020B0604020202020204" pitchFamily="34" charset="0"/>
                <a:cs typeface="Helvetica" panose="020B0604020202020204" pitchFamily="34" charset="0"/>
              </a:rPr>
              <a:t>I. Introducción </a:t>
            </a:r>
          </a:p>
          <a:p>
            <a:pPr algn="just">
              <a:lnSpc>
                <a:spcPts val="5000"/>
              </a:lnSpc>
            </a:pPr>
            <a:r>
              <a:rPr lang="en-US" sz="3400" dirty="0" smtClean="0">
                <a:latin typeface="Helvetica" panose="020B0604020202020204" pitchFamily="34" charset="0"/>
                <a:cs typeface="Helvetica" panose="020B0604020202020204" pitchFamily="34" charset="0"/>
              </a:rPr>
              <a:t>El </a:t>
            </a:r>
            <a:r>
              <a:rPr lang="en-US" sz="3400" dirty="0" err="1" smtClean="0">
                <a:latin typeface="Helvetica" panose="020B0604020202020204" pitchFamily="34" charset="0"/>
                <a:cs typeface="Helvetica" panose="020B0604020202020204" pitchFamily="34" charset="0"/>
              </a:rPr>
              <a:t>trabajo</a:t>
            </a:r>
            <a:r>
              <a:rPr lang="en-US" sz="3400" dirty="0" smtClean="0">
                <a:latin typeface="Helvetica" panose="020B0604020202020204" pitchFamily="34" charset="0"/>
                <a:cs typeface="Helvetica" panose="020B0604020202020204" pitchFamily="34" charset="0"/>
              </a:rPr>
              <a:t> </a:t>
            </a:r>
            <a:r>
              <a:rPr lang="en-US" sz="3400" dirty="0" err="1" smtClean="0">
                <a:latin typeface="Helvetica" panose="020B0604020202020204" pitchFamily="34" charset="0"/>
                <a:cs typeface="Helvetica" panose="020B0604020202020204" pitchFamily="34" charset="0"/>
              </a:rPr>
              <a:t>expone</a:t>
            </a:r>
            <a:r>
              <a:rPr lang="en-US" sz="3400" dirty="0" smtClean="0">
                <a:latin typeface="Helvetica" panose="020B0604020202020204" pitchFamily="34" charset="0"/>
                <a:cs typeface="Helvetica" panose="020B0604020202020204" pitchFamily="34" charset="0"/>
              </a:rPr>
              <a:t> </a:t>
            </a:r>
            <a:r>
              <a:rPr lang="en-US" sz="3400" dirty="0">
                <a:latin typeface="Helvetica" panose="020B0604020202020204" pitchFamily="34" charset="0"/>
                <a:cs typeface="Helvetica" panose="020B0604020202020204" pitchFamily="34" charset="0"/>
              </a:rPr>
              <a:t>las </a:t>
            </a:r>
            <a:r>
              <a:rPr lang="en-US" sz="3400" dirty="0" err="1">
                <a:latin typeface="Helvetica" panose="020B0604020202020204" pitchFamily="34" charset="0"/>
                <a:cs typeface="Helvetica" panose="020B0604020202020204" pitchFamily="34" charset="0"/>
              </a:rPr>
              <a:t>principales</a:t>
            </a:r>
            <a:r>
              <a:rPr lang="en-US" sz="3400" dirty="0">
                <a:latin typeface="Helvetica" panose="020B0604020202020204" pitchFamily="34" charset="0"/>
                <a:cs typeface="Helvetica" panose="020B0604020202020204" pitchFamily="34" charset="0"/>
              </a:rPr>
              <a:t> </a:t>
            </a:r>
            <a:r>
              <a:rPr lang="en-US" sz="3400" dirty="0" err="1">
                <a:latin typeface="Helvetica" panose="020B0604020202020204" pitchFamily="34" charset="0"/>
                <a:cs typeface="Helvetica" panose="020B0604020202020204" pitchFamily="34" charset="0"/>
              </a:rPr>
              <a:t>problemáticas</a:t>
            </a:r>
            <a:r>
              <a:rPr lang="en-US" sz="3400" dirty="0">
                <a:latin typeface="Helvetica" panose="020B0604020202020204" pitchFamily="34" charset="0"/>
                <a:cs typeface="Helvetica" panose="020B0604020202020204" pitchFamily="34" charset="0"/>
              </a:rPr>
              <a:t> </a:t>
            </a:r>
            <a:r>
              <a:rPr lang="en-US" sz="3400" dirty="0" err="1">
                <a:latin typeface="Helvetica" panose="020B0604020202020204" pitchFamily="34" charset="0"/>
                <a:cs typeface="Helvetica" panose="020B0604020202020204" pitchFamily="34" charset="0"/>
              </a:rPr>
              <a:t>detectadas</a:t>
            </a:r>
            <a:r>
              <a:rPr lang="en-US" sz="3400" dirty="0">
                <a:latin typeface="Helvetica" panose="020B0604020202020204" pitchFamily="34" charset="0"/>
                <a:cs typeface="Helvetica" panose="020B0604020202020204" pitchFamily="34" charset="0"/>
              </a:rPr>
              <a:t> </a:t>
            </a:r>
            <a:r>
              <a:rPr lang="en-US" sz="3400" dirty="0" err="1">
                <a:latin typeface="Helvetica" panose="020B0604020202020204" pitchFamily="34" charset="0"/>
                <a:cs typeface="Helvetica" panose="020B0604020202020204" pitchFamily="34" charset="0"/>
              </a:rPr>
              <a:t>en</a:t>
            </a:r>
            <a:r>
              <a:rPr lang="en-US" sz="3400" dirty="0">
                <a:latin typeface="Helvetica" panose="020B0604020202020204" pitchFamily="34" charset="0"/>
                <a:cs typeface="Helvetica" panose="020B0604020202020204" pitchFamily="34" charset="0"/>
              </a:rPr>
              <a:t> </a:t>
            </a:r>
            <a:r>
              <a:rPr lang="en-US" sz="3400" dirty="0" err="1">
                <a:latin typeface="Helvetica" panose="020B0604020202020204" pitchFamily="34" charset="0"/>
                <a:cs typeface="Helvetica" panose="020B0604020202020204" pitchFamily="34" charset="0"/>
              </a:rPr>
              <a:t>estudiantes</a:t>
            </a:r>
            <a:r>
              <a:rPr lang="en-US" sz="3400" dirty="0">
                <a:latin typeface="Helvetica" panose="020B0604020202020204" pitchFamily="34" charset="0"/>
                <a:cs typeface="Helvetica" panose="020B0604020202020204" pitchFamily="34" charset="0"/>
              </a:rPr>
              <a:t> de </a:t>
            </a:r>
            <a:r>
              <a:rPr lang="en-US" sz="3400" dirty="0" err="1" smtClean="0">
                <a:latin typeface="Helvetica" panose="020B0604020202020204" pitchFamily="34" charset="0"/>
                <a:cs typeface="Helvetica" panose="020B0604020202020204" pitchFamily="34" charset="0"/>
              </a:rPr>
              <a:t>licenciatura</a:t>
            </a:r>
            <a:r>
              <a:rPr lang="en-US" sz="3400" dirty="0" smtClean="0">
                <a:latin typeface="Helvetica" panose="020B0604020202020204" pitchFamily="34" charset="0"/>
                <a:cs typeface="Helvetica" panose="020B0604020202020204" pitchFamily="34" charset="0"/>
              </a:rPr>
              <a:t>, </a:t>
            </a:r>
            <a:r>
              <a:rPr lang="en-US" sz="3400" dirty="0" err="1" smtClean="0">
                <a:latin typeface="Helvetica" panose="020B0604020202020204" pitchFamily="34" charset="0"/>
                <a:cs typeface="Helvetica" panose="020B0604020202020204" pitchFamily="34" charset="0"/>
              </a:rPr>
              <a:t>en</a:t>
            </a:r>
            <a:r>
              <a:rPr lang="en-US" sz="3400" dirty="0" smtClean="0">
                <a:latin typeface="Helvetica" panose="020B0604020202020204" pitchFamily="34" charset="0"/>
                <a:cs typeface="Helvetica" panose="020B0604020202020204" pitchFamily="34" charset="0"/>
              </a:rPr>
              <a:t> </a:t>
            </a:r>
            <a:r>
              <a:rPr lang="en-US" sz="3400" dirty="0" err="1" smtClean="0">
                <a:latin typeface="Helvetica" panose="020B0604020202020204" pitchFamily="34" charset="0"/>
                <a:cs typeface="Helvetica" panose="020B0604020202020204" pitchFamily="34" charset="0"/>
              </a:rPr>
              <a:t>específico</a:t>
            </a:r>
            <a:r>
              <a:rPr lang="en-US" sz="3400" dirty="0" smtClean="0">
                <a:latin typeface="Helvetica" panose="020B0604020202020204" pitchFamily="34" charset="0"/>
                <a:cs typeface="Helvetica" panose="020B0604020202020204" pitchFamily="34" charset="0"/>
              </a:rPr>
              <a:t> de la </a:t>
            </a:r>
            <a:r>
              <a:rPr lang="en-US" sz="3400" dirty="0" err="1" smtClean="0">
                <a:latin typeface="Helvetica" panose="020B0604020202020204" pitchFamily="34" charset="0"/>
                <a:cs typeface="Helvetica" panose="020B0604020202020204" pitchFamily="34" charset="0"/>
              </a:rPr>
              <a:t>Facultad</a:t>
            </a:r>
            <a:r>
              <a:rPr lang="en-US" sz="3400" dirty="0" smtClean="0">
                <a:latin typeface="Helvetica" panose="020B0604020202020204" pitchFamily="34" charset="0"/>
                <a:cs typeface="Helvetica" panose="020B0604020202020204" pitchFamily="34" charset="0"/>
              </a:rPr>
              <a:t> de </a:t>
            </a:r>
            <a:r>
              <a:rPr lang="en-US" sz="3400" dirty="0" err="1" smtClean="0">
                <a:latin typeface="Helvetica" panose="020B0604020202020204" pitchFamily="34" charset="0"/>
                <a:cs typeface="Helvetica" panose="020B0604020202020204" pitchFamily="34" charset="0"/>
              </a:rPr>
              <a:t>Química</a:t>
            </a:r>
            <a:r>
              <a:rPr lang="en-US" sz="3400" dirty="0" smtClean="0">
                <a:latin typeface="Helvetica" panose="020B0604020202020204" pitchFamily="34" charset="0"/>
                <a:cs typeface="Helvetica" panose="020B0604020202020204" pitchFamily="34" charset="0"/>
              </a:rPr>
              <a:t> y de </a:t>
            </a:r>
            <a:r>
              <a:rPr lang="en-US" sz="3400" dirty="0" err="1" smtClean="0">
                <a:latin typeface="Helvetica" panose="020B0604020202020204" pitchFamily="34" charset="0"/>
                <a:cs typeface="Helvetica" panose="020B0604020202020204" pitchFamily="34" charset="0"/>
              </a:rPr>
              <a:t>bachillerato</a:t>
            </a:r>
            <a:r>
              <a:rPr lang="en-US" sz="3400" dirty="0" smtClean="0">
                <a:latin typeface="Helvetica" panose="020B0604020202020204" pitchFamily="34" charset="0"/>
                <a:cs typeface="Helvetica" panose="020B0604020202020204" pitchFamily="34" charset="0"/>
              </a:rPr>
              <a:t>, </a:t>
            </a:r>
            <a:r>
              <a:rPr lang="en-US" sz="3400" dirty="0" err="1" smtClean="0">
                <a:latin typeface="Helvetica" panose="020B0604020202020204" pitchFamily="34" charset="0"/>
                <a:cs typeface="Helvetica" panose="020B0604020202020204" pitchFamily="34" charset="0"/>
              </a:rPr>
              <a:t>en</a:t>
            </a:r>
            <a:r>
              <a:rPr lang="en-US" sz="3400" dirty="0" smtClean="0">
                <a:latin typeface="Helvetica" panose="020B0604020202020204" pitchFamily="34" charset="0"/>
                <a:cs typeface="Helvetica" panose="020B0604020202020204" pitchFamily="34" charset="0"/>
              </a:rPr>
              <a:t> </a:t>
            </a:r>
            <a:r>
              <a:rPr lang="en-US" sz="3400" dirty="0" err="1" smtClean="0">
                <a:latin typeface="Helvetica" panose="020B0604020202020204" pitchFamily="34" charset="0"/>
                <a:cs typeface="Helvetica" panose="020B0604020202020204" pitchFamily="34" charset="0"/>
              </a:rPr>
              <a:t>específico</a:t>
            </a:r>
            <a:r>
              <a:rPr lang="en-US" sz="3400" dirty="0" smtClean="0">
                <a:latin typeface="Helvetica" panose="020B0604020202020204" pitchFamily="34" charset="0"/>
                <a:cs typeface="Helvetica" panose="020B0604020202020204" pitchFamily="34" charset="0"/>
              </a:rPr>
              <a:t> del </a:t>
            </a:r>
            <a:r>
              <a:rPr lang="en-US" sz="3400" dirty="0" err="1" smtClean="0">
                <a:latin typeface="Helvetica" panose="020B0604020202020204" pitchFamily="34" charset="0"/>
                <a:cs typeface="Helvetica" panose="020B0604020202020204" pitchFamily="34" charset="0"/>
              </a:rPr>
              <a:t>área</a:t>
            </a:r>
            <a:r>
              <a:rPr lang="en-US" sz="3400" dirty="0" smtClean="0">
                <a:latin typeface="Helvetica" panose="020B0604020202020204" pitchFamily="34" charset="0"/>
                <a:cs typeface="Helvetica" panose="020B0604020202020204" pitchFamily="34" charset="0"/>
              </a:rPr>
              <a:t> de </a:t>
            </a:r>
            <a:r>
              <a:rPr lang="en-US" sz="3400" dirty="0" err="1" smtClean="0">
                <a:latin typeface="Helvetica" panose="020B0604020202020204" pitchFamily="34" charset="0"/>
                <a:cs typeface="Helvetica" panose="020B0604020202020204" pitchFamily="34" charset="0"/>
              </a:rPr>
              <a:t>Física</a:t>
            </a:r>
            <a:r>
              <a:rPr lang="en-US" sz="3400" dirty="0" smtClean="0">
                <a:latin typeface="Helvetica" panose="020B0604020202020204" pitchFamily="34" charset="0"/>
                <a:cs typeface="Helvetica" panose="020B0604020202020204" pitchFamily="34" charset="0"/>
              </a:rPr>
              <a:t> </a:t>
            </a:r>
            <a:r>
              <a:rPr lang="en-US" sz="3400" dirty="0">
                <a:latin typeface="Helvetica" panose="020B0604020202020204" pitchFamily="34" charset="0"/>
                <a:cs typeface="Helvetica" panose="020B0604020202020204" pitchFamily="34" charset="0"/>
              </a:rPr>
              <a:t>las </a:t>
            </a:r>
            <a:r>
              <a:rPr lang="en-US" sz="3400" dirty="0" err="1">
                <a:latin typeface="Helvetica" panose="020B0604020202020204" pitchFamily="34" charset="0"/>
                <a:cs typeface="Helvetica" panose="020B0604020202020204" pitchFamily="34" charset="0"/>
              </a:rPr>
              <a:t>cuales</a:t>
            </a:r>
            <a:r>
              <a:rPr lang="en-US" sz="3400" dirty="0">
                <a:latin typeface="Helvetica" panose="020B0604020202020204" pitchFamily="34" charset="0"/>
                <a:cs typeface="Helvetica" panose="020B0604020202020204" pitchFamily="34" charset="0"/>
              </a:rPr>
              <a:t> </a:t>
            </a:r>
            <a:r>
              <a:rPr lang="en-US" sz="3400" dirty="0" err="1">
                <a:latin typeface="Helvetica" panose="020B0604020202020204" pitchFamily="34" charset="0"/>
                <a:cs typeface="Helvetica" panose="020B0604020202020204" pitchFamily="34" charset="0"/>
              </a:rPr>
              <a:t>están</a:t>
            </a:r>
            <a:r>
              <a:rPr lang="en-US" sz="3400" dirty="0">
                <a:latin typeface="Helvetica" panose="020B0604020202020204" pitchFamily="34" charset="0"/>
                <a:cs typeface="Helvetica" panose="020B0604020202020204" pitchFamily="34" charset="0"/>
              </a:rPr>
              <a:t> </a:t>
            </a:r>
            <a:r>
              <a:rPr lang="en-US" sz="3400" dirty="0" err="1" smtClean="0">
                <a:latin typeface="Helvetica" panose="020B0604020202020204" pitchFamily="34" charset="0"/>
                <a:cs typeface="Helvetica" panose="020B0604020202020204" pitchFamily="34" charset="0"/>
              </a:rPr>
              <a:t>afrontando</a:t>
            </a:r>
            <a:r>
              <a:rPr lang="en-US" sz="3400" dirty="0" smtClean="0">
                <a:latin typeface="Helvetica" panose="020B0604020202020204" pitchFamily="34" charset="0"/>
                <a:cs typeface="Helvetica" panose="020B0604020202020204" pitchFamily="34" charset="0"/>
              </a:rPr>
              <a:t> </a:t>
            </a:r>
            <a:r>
              <a:rPr lang="en-US" sz="3400" dirty="0" err="1">
                <a:latin typeface="Helvetica" panose="020B0604020202020204" pitchFamily="34" charset="0"/>
                <a:cs typeface="Helvetica" panose="020B0604020202020204" pitchFamily="34" charset="0"/>
              </a:rPr>
              <a:t>en</a:t>
            </a:r>
            <a:r>
              <a:rPr lang="en-US" sz="3400" dirty="0">
                <a:latin typeface="Helvetica" panose="020B0604020202020204" pitchFamily="34" charset="0"/>
                <a:cs typeface="Helvetica" panose="020B0604020202020204" pitchFamily="34" charset="0"/>
              </a:rPr>
              <a:t> </a:t>
            </a:r>
            <a:r>
              <a:rPr lang="en-US" sz="3400" dirty="0" err="1">
                <a:latin typeface="Helvetica" panose="020B0604020202020204" pitchFamily="34" charset="0"/>
                <a:cs typeface="Helvetica" panose="020B0604020202020204" pitchFamily="34" charset="0"/>
              </a:rPr>
              <a:t>este</a:t>
            </a:r>
            <a:r>
              <a:rPr lang="en-US" sz="3400" dirty="0">
                <a:latin typeface="Helvetica" panose="020B0604020202020204" pitchFamily="34" charset="0"/>
                <a:cs typeface="Helvetica" panose="020B0604020202020204" pitchFamily="34" charset="0"/>
              </a:rPr>
              <a:t> </a:t>
            </a:r>
            <a:r>
              <a:rPr lang="en-US" sz="3400" dirty="0" err="1">
                <a:latin typeface="Helvetica" panose="020B0604020202020204" pitchFamily="34" charset="0"/>
                <a:cs typeface="Helvetica" panose="020B0604020202020204" pitchFamily="34" charset="0"/>
              </a:rPr>
              <a:t>momento</a:t>
            </a:r>
            <a:r>
              <a:rPr lang="en-US" sz="3400" dirty="0">
                <a:latin typeface="Helvetica" panose="020B0604020202020204" pitchFamily="34" charset="0"/>
                <a:cs typeface="Helvetica" panose="020B0604020202020204" pitchFamily="34" charset="0"/>
              </a:rPr>
              <a:t> de la </a:t>
            </a:r>
            <a:r>
              <a:rPr lang="en-US" sz="3400" dirty="0" err="1">
                <a:latin typeface="Helvetica" panose="020B0604020202020204" pitchFamily="34" charset="0"/>
                <a:cs typeface="Helvetica" panose="020B0604020202020204" pitchFamily="34" charset="0"/>
              </a:rPr>
              <a:t>pandemia</a:t>
            </a:r>
            <a:r>
              <a:rPr lang="en-US" sz="3400" dirty="0">
                <a:latin typeface="Helvetica" panose="020B0604020202020204" pitchFamily="34" charset="0"/>
                <a:cs typeface="Helvetica" panose="020B0604020202020204" pitchFamily="34" charset="0"/>
              </a:rPr>
              <a:t> </a:t>
            </a:r>
            <a:r>
              <a:rPr lang="en-US" sz="3400" dirty="0" err="1">
                <a:latin typeface="Helvetica" panose="020B0604020202020204" pitchFamily="34" charset="0"/>
                <a:cs typeface="Helvetica" panose="020B0604020202020204" pitchFamily="34" charset="0"/>
              </a:rPr>
              <a:t>debido</a:t>
            </a:r>
            <a:r>
              <a:rPr lang="en-US" sz="3400" dirty="0">
                <a:latin typeface="Helvetica" panose="020B0604020202020204" pitchFamily="34" charset="0"/>
                <a:cs typeface="Helvetica" panose="020B0604020202020204" pitchFamily="34" charset="0"/>
              </a:rPr>
              <a:t> al C</a:t>
            </a:r>
            <a:r>
              <a:rPr lang="en-US" sz="3400" dirty="0" smtClean="0">
                <a:latin typeface="Helvetica" panose="020B0604020202020204" pitchFamily="34" charset="0"/>
                <a:cs typeface="Helvetica" panose="020B0604020202020204" pitchFamily="34" charset="0"/>
              </a:rPr>
              <a:t>ovid-19.</a:t>
            </a:r>
          </a:p>
          <a:p>
            <a:pPr algn="just">
              <a:lnSpc>
                <a:spcPts val="5000"/>
              </a:lnSpc>
            </a:pPr>
            <a:r>
              <a:rPr lang="en-US" sz="3400" dirty="0" smtClean="0">
                <a:latin typeface="Helvetica" panose="020B0604020202020204" pitchFamily="34" charset="0"/>
                <a:cs typeface="Helvetica" panose="020B0604020202020204" pitchFamily="34" charset="0"/>
              </a:rPr>
              <a:t>Pero que al </a:t>
            </a:r>
            <a:r>
              <a:rPr lang="en-US" sz="3400" dirty="0" err="1" smtClean="0">
                <a:latin typeface="Helvetica" panose="020B0604020202020204" pitchFamily="34" charset="0"/>
                <a:cs typeface="Helvetica" panose="020B0604020202020204" pitchFamily="34" charset="0"/>
              </a:rPr>
              <a:t>mismo</a:t>
            </a:r>
            <a:r>
              <a:rPr lang="en-US" sz="3400" dirty="0" smtClean="0">
                <a:latin typeface="Helvetica" panose="020B0604020202020204" pitchFamily="34" charset="0"/>
                <a:cs typeface="Helvetica" panose="020B0604020202020204" pitchFamily="34" charset="0"/>
              </a:rPr>
              <a:t> </a:t>
            </a:r>
            <a:r>
              <a:rPr lang="en-US" sz="3400" dirty="0" err="1" smtClean="0">
                <a:latin typeface="Helvetica" panose="020B0604020202020204" pitchFamily="34" charset="0"/>
                <a:cs typeface="Helvetica" panose="020B0604020202020204" pitchFamily="34" charset="0"/>
              </a:rPr>
              <a:t>tiempo</a:t>
            </a:r>
            <a:r>
              <a:rPr lang="en-US" sz="3400" dirty="0" smtClean="0">
                <a:latin typeface="Helvetica" panose="020B0604020202020204" pitchFamily="34" charset="0"/>
                <a:cs typeface="Helvetica" panose="020B0604020202020204" pitchFamily="34" charset="0"/>
              </a:rPr>
              <a:t> </a:t>
            </a:r>
            <a:r>
              <a:rPr lang="en-US" sz="3400" dirty="0" err="1" smtClean="0">
                <a:latin typeface="Helvetica" panose="020B0604020202020204" pitchFamily="34" charset="0"/>
                <a:cs typeface="Helvetica" panose="020B0604020202020204" pitchFamily="34" charset="0"/>
              </a:rPr>
              <a:t>plantearon</a:t>
            </a:r>
            <a:r>
              <a:rPr lang="en-US" sz="3400" dirty="0" smtClean="0">
                <a:latin typeface="Helvetica" panose="020B0604020202020204" pitchFamily="34" charset="0"/>
                <a:cs typeface="Helvetica" panose="020B0604020202020204" pitchFamily="34" charset="0"/>
              </a:rPr>
              <a:t> </a:t>
            </a:r>
            <a:r>
              <a:rPr lang="en-US" sz="3400" dirty="0" err="1" smtClean="0">
                <a:latin typeface="Helvetica" panose="020B0604020202020204" pitchFamily="34" charset="0"/>
                <a:cs typeface="Helvetica" panose="020B0604020202020204" pitchFamily="34" charset="0"/>
              </a:rPr>
              <a:t>propuestas</a:t>
            </a:r>
            <a:r>
              <a:rPr lang="en-US" sz="3400" dirty="0" smtClean="0">
                <a:latin typeface="Helvetica" panose="020B0604020202020204" pitchFamily="34" charset="0"/>
                <a:cs typeface="Helvetica" panose="020B0604020202020204" pitchFamily="34" charset="0"/>
              </a:rPr>
              <a:t> </a:t>
            </a:r>
            <a:r>
              <a:rPr lang="en-US" sz="3400" dirty="0" err="1" smtClean="0">
                <a:latin typeface="Helvetica" panose="020B0604020202020204" pitchFamily="34" charset="0"/>
                <a:cs typeface="Helvetica" panose="020B0604020202020204" pitchFamily="34" charset="0"/>
              </a:rPr>
              <a:t>plasmándolas</a:t>
            </a:r>
            <a:r>
              <a:rPr lang="en-US" sz="3400" dirty="0" smtClean="0">
                <a:latin typeface="Helvetica" panose="020B0604020202020204" pitchFamily="34" charset="0"/>
                <a:cs typeface="Helvetica" panose="020B0604020202020204" pitchFamily="34" charset="0"/>
              </a:rPr>
              <a:t> </a:t>
            </a:r>
            <a:r>
              <a:rPr lang="en-US" sz="3400" dirty="0" err="1" smtClean="0">
                <a:latin typeface="Helvetica" panose="020B0604020202020204" pitchFamily="34" charset="0"/>
                <a:cs typeface="Helvetica" panose="020B0604020202020204" pitchFamily="34" charset="0"/>
              </a:rPr>
              <a:t>en</a:t>
            </a:r>
            <a:r>
              <a:rPr lang="en-US" sz="3400" dirty="0" smtClean="0">
                <a:latin typeface="Helvetica" panose="020B0604020202020204" pitchFamily="34" charset="0"/>
                <a:cs typeface="Helvetica" panose="020B0604020202020204" pitchFamily="34" charset="0"/>
              </a:rPr>
              <a:t> </a:t>
            </a:r>
            <a:r>
              <a:rPr lang="en-US" sz="3400" dirty="0" err="1" smtClean="0">
                <a:latin typeface="Helvetica" panose="020B0604020202020204" pitchFamily="34" charset="0"/>
                <a:cs typeface="Helvetica" panose="020B0604020202020204" pitchFamily="34" charset="0"/>
              </a:rPr>
              <a:t>infografías</a:t>
            </a:r>
            <a:r>
              <a:rPr lang="en-US" sz="3400" dirty="0" smtClean="0">
                <a:latin typeface="Helvetica" panose="020B0604020202020204" pitchFamily="34" charset="0"/>
                <a:cs typeface="Helvetica" panose="020B0604020202020204" pitchFamily="34" charset="0"/>
              </a:rPr>
              <a:t> </a:t>
            </a:r>
            <a:r>
              <a:rPr lang="en-US" sz="3400" dirty="0" err="1" smtClean="0">
                <a:latin typeface="Helvetica" panose="020B0604020202020204" pitchFamily="34" charset="0"/>
                <a:cs typeface="Helvetica" panose="020B0604020202020204" pitchFamily="34" charset="0"/>
              </a:rPr>
              <a:t>realizadas</a:t>
            </a:r>
            <a:r>
              <a:rPr lang="en-US" sz="3400" dirty="0" smtClean="0">
                <a:latin typeface="Helvetica" panose="020B0604020202020204" pitchFamily="34" charset="0"/>
                <a:cs typeface="Helvetica" panose="020B0604020202020204" pitchFamily="34" charset="0"/>
              </a:rPr>
              <a:t> </a:t>
            </a:r>
            <a:r>
              <a:rPr lang="en-US" sz="3400" dirty="0" err="1" smtClean="0">
                <a:latin typeface="Helvetica" panose="020B0604020202020204" pitchFamily="34" charset="0"/>
                <a:cs typeface="Helvetica" panose="020B0604020202020204" pitchFamily="34" charset="0"/>
              </a:rPr>
              <a:t>por</a:t>
            </a:r>
            <a:r>
              <a:rPr lang="en-US" sz="3400" dirty="0" smtClean="0">
                <a:latin typeface="Helvetica" panose="020B0604020202020204" pitchFamily="34" charset="0"/>
                <a:cs typeface="Helvetica" panose="020B0604020202020204" pitchFamily="34" charset="0"/>
              </a:rPr>
              <a:t> </a:t>
            </a:r>
            <a:r>
              <a:rPr lang="en-US" sz="3400" dirty="0" err="1" smtClean="0">
                <a:latin typeface="Helvetica" panose="020B0604020202020204" pitchFamily="34" charset="0"/>
                <a:cs typeface="Helvetica" panose="020B0604020202020204" pitchFamily="34" charset="0"/>
              </a:rPr>
              <a:t>ellos</a:t>
            </a:r>
            <a:r>
              <a:rPr lang="en-US" sz="3400" dirty="0" smtClean="0">
                <a:latin typeface="Helvetica" panose="020B0604020202020204" pitchFamily="34" charset="0"/>
                <a:cs typeface="Helvetica" panose="020B0604020202020204" pitchFamily="34" charset="0"/>
              </a:rPr>
              <a:t> </a:t>
            </a:r>
            <a:r>
              <a:rPr lang="en-US" sz="3400" dirty="0" err="1" smtClean="0">
                <a:latin typeface="Helvetica" panose="020B0604020202020204" pitchFamily="34" charset="0"/>
                <a:cs typeface="Helvetica" panose="020B0604020202020204" pitchFamily="34" charset="0"/>
              </a:rPr>
              <a:t>mismos</a:t>
            </a:r>
            <a:r>
              <a:rPr lang="en-US" sz="3400" dirty="0" smtClean="0">
                <a:latin typeface="Helvetica" panose="020B0604020202020204" pitchFamily="34" charset="0"/>
                <a:cs typeface="Helvetica" panose="020B0604020202020204" pitchFamily="34" charset="0"/>
              </a:rPr>
              <a:t>, </a:t>
            </a:r>
            <a:r>
              <a:rPr lang="en-US" sz="3400" dirty="0" err="1" smtClean="0">
                <a:latin typeface="Helvetica" panose="020B0604020202020204" pitchFamily="34" charset="0"/>
                <a:cs typeface="Helvetica" panose="020B0604020202020204" pitchFamily="34" charset="0"/>
              </a:rPr>
              <a:t>esto</a:t>
            </a:r>
            <a:r>
              <a:rPr lang="en-US" sz="3400" dirty="0" smtClean="0">
                <a:latin typeface="Helvetica" panose="020B0604020202020204" pitchFamily="34" charset="0"/>
                <a:cs typeface="Helvetica" panose="020B0604020202020204" pitchFamily="34" charset="0"/>
              </a:rPr>
              <a:t> </a:t>
            </a:r>
            <a:r>
              <a:rPr lang="en-US" sz="3400" dirty="0" err="1" smtClean="0">
                <a:latin typeface="Helvetica" panose="020B0604020202020204" pitchFamily="34" charset="0"/>
                <a:cs typeface="Helvetica" panose="020B0604020202020204" pitchFamily="34" charset="0"/>
              </a:rPr>
              <a:t>en</a:t>
            </a:r>
            <a:r>
              <a:rPr lang="en-US" sz="3400" dirty="0" smtClean="0">
                <a:latin typeface="Helvetica" panose="020B0604020202020204" pitchFamily="34" charset="0"/>
                <a:cs typeface="Helvetica" panose="020B0604020202020204" pitchFamily="34" charset="0"/>
              </a:rPr>
              <a:t> el </a:t>
            </a:r>
            <a:r>
              <a:rPr lang="en-US" sz="3400" dirty="0" err="1" smtClean="0">
                <a:latin typeface="Helvetica" panose="020B0604020202020204" pitchFamily="34" charset="0"/>
                <a:cs typeface="Helvetica" panose="020B0604020202020204" pitchFamily="34" charset="0"/>
              </a:rPr>
              <a:t>caso</a:t>
            </a:r>
            <a:r>
              <a:rPr lang="en-US" sz="3400" dirty="0" smtClean="0">
                <a:latin typeface="Helvetica" panose="020B0604020202020204" pitchFamily="34" charset="0"/>
                <a:cs typeface="Helvetica" panose="020B0604020202020204" pitchFamily="34" charset="0"/>
              </a:rPr>
              <a:t> de </a:t>
            </a:r>
            <a:r>
              <a:rPr lang="en-US" sz="3400" dirty="0" err="1" smtClean="0">
                <a:latin typeface="Helvetica" panose="020B0604020202020204" pitchFamily="34" charset="0"/>
                <a:cs typeface="Helvetica" panose="020B0604020202020204" pitchFamily="34" charset="0"/>
              </a:rPr>
              <a:t>los</a:t>
            </a:r>
            <a:r>
              <a:rPr lang="en-US" sz="3400" dirty="0" smtClean="0">
                <a:latin typeface="Helvetica" panose="020B0604020202020204" pitchFamily="34" charset="0"/>
                <a:cs typeface="Helvetica" panose="020B0604020202020204" pitchFamily="34" charset="0"/>
              </a:rPr>
              <a:t> </a:t>
            </a:r>
            <a:r>
              <a:rPr lang="en-US" sz="3400" dirty="0" err="1" smtClean="0">
                <a:latin typeface="Helvetica" panose="020B0604020202020204" pitchFamily="34" charset="0"/>
                <a:cs typeface="Helvetica" panose="020B0604020202020204" pitchFamily="34" charset="0"/>
              </a:rPr>
              <a:t>estudiantes</a:t>
            </a:r>
            <a:r>
              <a:rPr lang="en-US" sz="3400" dirty="0" smtClean="0">
                <a:latin typeface="Helvetica" panose="020B0604020202020204" pitchFamily="34" charset="0"/>
                <a:cs typeface="Helvetica" panose="020B0604020202020204" pitchFamily="34" charset="0"/>
              </a:rPr>
              <a:t> de </a:t>
            </a:r>
            <a:r>
              <a:rPr lang="en-US" sz="3400" dirty="0" err="1" smtClean="0">
                <a:latin typeface="Helvetica" panose="020B0604020202020204" pitchFamily="34" charset="0"/>
                <a:cs typeface="Helvetica" panose="020B0604020202020204" pitchFamily="34" charset="0"/>
              </a:rPr>
              <a:t>bachillerato</a:t>
            </a:r>
            <a:r>
              <a:rPr lang="en-US" sz="3400" dirty="0" smtClean="0">
                <a:latin typeface="Helvetica" panose="020B0604020202020204" pitchFamily="34" charset="0"/>
                <a:cs typeface="Helvetica" panose="020B0604020202020204" pitchFamily="34" charset="0"/>
              </a:rPr>
              <a:t> para </a:t>
            </a:r>
            <a:r>
              <a:rPr lang="en-US" sz="3400" dirty="0" err="1" smtClean="0">
                <a:latin typeface="Helvetica" panose="020B0604020202020204" pitchFamily="34" charset="0"/>
                <a:cs typeface="Helvetica" panose="020B0604020202020204" pitchFamily="34" charset="0"/>
              </a:rPr>
              <a:t>mejorar</a:t>
            </a:r>
            <a:r>
              <a:rPr lang="en-US" sz="3400" dirty="0" smtClean="0">
                <a:latin typeface="Helvetica" panose="020B0604020202020204" pitchFamily="34" charset="0"/>
                <a:cs typeface="Helvetica" panose="020B0604020202020204" pitchFamily="34" charset="0"/>
              </a:rPr>
              <a:t> </a:t>
            </a:r>
            <a:r>
              <a:rPr lang="en-US" sz="3400" dirty="0" err="1" smtClean="0">
                <a:latin typeface="Helvetica" panose="020B0604020202020204" pitchFamily="34" charset="0"/>
                <a:cs typeface="Helvetica" panose="020B0604020202020204" pitchFamily="34" charset="0"/>
              </a:rPr>
              <a:t>sus</a:t>
            </a:r>
            <a:r>
              <a:rPr lang="en-US" sz="3400" dirty="0" smtClean="0">
                <a:latin typeface="Helvetica" panose="020B0604020202020204" pitchFamily="34" charset="0"/>
                <a:cs typeface="Helvetica" panose="020B0604020202020204" pitchFamily="34" charset="0"/>
              </a:rPr>
              <a:t> </a:t>
            </a:r>
            <a:r>
              <a:rPr lang="en-US" sz="3400" dirty="0" err="1" smtClean="0">
                <a:latin typeface="Helvetica" panose="020B0604020202020204" pitchFamily="34" charset="0"/>
                <a:cs typeface="Helvetica" panose="020B0604020202020204" pitchFamily="34" charset="0"/>
              </a:rPr>
              <a:t>habilidades</a:t>
            </a:r>
            <a:r>
              <a:rPr lang="en-US" sz="3400" dirty="0" smtClean="0">
                <a:latin typeface="Helvetica" panose="020B0604020202020204" pitchFamily="34" charset="0"/>
                <a:cs typeface="Helvetica" panose="020B0604020202020204" pitchFamily="34" charset="0"/>
              </a:rPr>
              <a:t> </a:t>
            </a:r>
            <a:r>
              <a:rPr lang="en-US" sz="3400" dirty="0" err="1" smtClean="0">
                <a:latin typeface="Helvetica" panose="020B0604020202020204" pitchFamily="34" charset="0"/>
                <a:cs typeface="Helvetica" panose="020B0604020202020204" pitchFamily="34" charset="0"/>
              </a:rPr>
              <a:t>socioemocionales</a:t>
            </a:r>
            <a:r>
              <a:rPr lang="en-US" sz="3400" dirty="0" smtClean="0">
                <a:latin typeface="Helvetica" panose="020B0604020202020204" pitchFamily="34" charset="0"/>
                <a:cs typeface="Helvetica" panose="020B0604020202020204" pitchFamily="34" charset="0"/>
              </a:rPr>
              <a:t> de </a:t>
            </a:r>
            <a:r>
              <a:rPr lang="en-US" sz="3400" dirty="0" err="1" smtClean="0">
                <a:latin typeface="Helvetica" panose="020B0604020202020204" pitchFamily="34" charset="0"/>
                <a:cs typeface="Helvetica" panose="020B0604020202020204" pitchFamily="34" charset="0"/>
              </a:rPr>
              <a:t>autorregulación</a:t>
            </a:r>
            <a:r>
              <a:rPr lang="en-US" sz="3400" dirty="0" smtClean="0">
                <a:latin typeface="Helvetica" panose="020B0604020202020204" pitchFamily="34" charset="0"/>
                <a:cs typeface="Helvetica" panose="020B0604020202020204" pitchFamily="34" charset="0"/>
              </a:rPr>
              <a:t> y </a:t>
            </a:r>
            <a:r>
              <a:rPr lang="en-US" sz="3400" dirty="0" err="1" smtClean="0">
                <a:latin typeface="Helvetica" panose="020B0604020202020204" pitchFamily="34" charset="0"/>
                <a:cs typeface="Helvetica" panose="020B0604020202020204" pitchFamily="34" charset="0"/>
              </a:rPr>
              <a:t>resiliencia</a:t>
            </a:r>
            <a:r>
              <a:rPr lang="en-US" sz="3400" dirty="0" smtClean="0">
                <a:latin typeface="Helvetica" panose="020B0604020202020204" pitchFamily="34" charset="0"/>
                <a:cs typeface="Helvetica" panose="020B0604020202020204" pitchFamily="34" charset="0"/>
              </a:rPr>
              <a:t>, las </a:t>
            </a:r>
            <a:r>
              <a:rPr lang="en-US" sz="3400" dirty="0" err="1" smtClean="0">
                <a:latin typeface="Helvetica" panose="020B0604020202020204" pitchFamily="34" charset="0"/>
                <a:cs typeface="Helvetica" panose="020B0604020202020204" pitchFamily="34" charset="0"/>
              </a:rPr>
              <a:t>cuales</a:t>
            </a:r>
            <a:r>
              <a:rPr lang="en-US" sz="3400" dirty="0" smtClean="0">
                <a:latin typeface="Helvetica" panose="020B0604020202020204" pitchFamily="34" charset="0"/>
                <a:cs typeface="Helvetica" panose="020B0604020202020204" pitchFamily="34" charset="0"/>
              </a:rPr>
              <a:t> </a:t>
            </a:r>
            <a:r>
              <a:rPr lang="en-US" sz="3400" dirty="0" err="1" smtClean="0">
                <a:latin typeface="Helvetica" panose="020B0604020202020204" pitchFamily="34" charset="0"/>
                <a:cs typeface="Helvetica" panose="020B0604020202020204" pitchFamily="34" charset="0"/>
              </a:rPr>
              <a:t>fueron</a:t>
            </a:r>
            <a:r>
              <a:rPr lang="en-US" sz="3400" dirty="0" smtClean="0">
                <a:latin typeface="Helvetica" panose="020B0604020202020204" pitchFamily="34" charset="0"/>
                <a:cs typeface="Helvetica" panose="020B0604020202020204" pitchFamily="34" charset="0"/>
              </a:rPr>
              <a:t> </a:t>
            </a:r>
            <a:r>
              <a:rPr lang="en-US" sz="3400" dirty="0" err="1" smtClean="0">
                <a:latin typeface="Helvetica" panose="020B0604020202020204" pitchFamily="34" charset="0"/>
                <a:cs typeface="Helvetica" panose="020B0604020202020204" pitchFamily="34" charset="0"/>
              </a:rPr>
              <a:t>presentadas</a:t>
            </a:r>
            <a:r>
              <a:rPr lang="en-US" sz="3400" dirty="0" smtClean="0">
                <a:latin typeface="Helvetica" panose="020B0604020202020204" pitchFamily="34" charset="0"/>
                <a:cs typeface="Helvetica" panose="020B0604020202020204" pitchFamily="34" charset="0"/>
              </a:rPr>
              <a:t> al final </a:t>
            </a:r>
            <a:r>
              <a:rPr lang="en-US" sz="3400" dirty="0" err="1" smtClean="0">
                <a:latin typeface="Helvetica" panose="020B0604020202020204" pitchFamily="34" charset="0"/>
                <a:cs typeface="Helvetica" panose="020B0604020202020204" pitchFamily="34" charset="0"/>
              </a:rPr>
              <a:t>en</a:t>
            </a:r>
            <a:r>
              <a:rPr lang="en-US" sz="3400" dirty="0" smtClean="0">
                <a:latin typeface="Helvetica" panose="020B0604020202020204" pitchFamily="34" charset="0"/>
                <a:cs typeface="Helvetica" panose="020B0604020202020204" pitchFamily="34" charset="0"/>
              </a:rPr>
              <a:t> un </a:t>
            </a:r>
            <a:r>
              <a:rPr lang="en-US" sz="3400" dirty="0" err="1" smtClean="0">
                <a:latin typeface="Helvetica" panose="020B0604020202020204" pitchFamily="34" charset="0"/>
                <a:cs typeface="Helvetica" panose="020B0604020202020204" pitchFamily="34" charset="0"/>
              </a:rPr>
              <a:t>foro</a:t>
            </a:r>
            <a:r>
              <a:rPr lang="en-US" sz="3400" dirty="0" smtClean="0">
                <a:latin typeface="Helvetica" panose="020B0604020202020204" pitchFamily="34" charset="0"/>
                <a:cs typeface="Helvetica" panose="020B0604020202020204" pitchFamily="34" charset="0"/>
              </a:rPr>
              <a:t> para </a:t>
            </a:r>
            <a:r>
              <a:rPr lang="en-US" sz="3400" dirty="0" err="1" smtClean="0">
                <a:latin typeface="Helvetica" panose="020B0604020202020204" pitchFamily="34" charset="0"/>
                <a:cs typeface="Helvetica" panose="020B0604020202020204" pitchFamily="34" charset="0"/>
              </a:rPr>
              <a:t>compartirlas</a:t>
            </a:r>
            <a:r>
              <a:rPr lang="en-US" sz="3400" dirty="0" smtClean="0">
                <a:latin typeface="Helvetica" panose="020B0604020202020204" pitchFamily="34" charset="0"/>
                <a:cs typeface="Helvetica" panose="020B0604020202020204" pitchFamily="34" charset="0"/>
              </a:rPr>
              <a:t> con </a:t>
            </a:r>
            <a:r>
              <a:rPr lang="en-US" sz="3400" dirty="0" err="1" smtClean="0">
                <a:latin typeface="Helvetica" panose="020B0604020202020204" pitchFamily="34" charset="0"/>
                <a:cs typeface="Helvetica" panose="020B0604020202020204" pitchFamily="34" charset="0"/>
              </a:rPr>
              <a:t>los</a:t>
            </a:r>
            <a:r>
              <a:rPr lang="en-US" sz="3400" dirty="0" smtClean="0">
                <a:latin typeface="Helvetica" panose="020B0604020202020204" pitchFamily="34" charset="0"/>
                <a:cs typeface="Helvetica" panose="020B0604020202020204" pitchFamily="34" charset="0"/>
              </a:rPr>
              <a:t> </a:t>
            </a:r>
            <a:r>
              <a:rPr lang="en-US" sz="3400" dirty="0" err="1" smtClean="0">
                <a:latin typeface="Helvetica" panose="020B0604020202020204" pitchFamily="34" charset="0"/>
                <a:cs typeface="Helvetica" panose="020B0604020202020204" pitchFamily="34" charset="0"/>
              </a:rPr>
              <a:t>demás</a:t>
            </a:r>
            <a:r>
              <a:rPr lang="en-US" sz="3400" dirty="0" smtClean="0">
                <a:latin typeface="Helvetica" panose="020B0604020202020204" pitchFamily="34" charset="0"/>
                <a:cs typeface="Helvetica" panose="020B0604020202020204" pitchFamily="34" charset="0"/>
              </a:rPr>
              <a:t> </a:t>
            </a:r>
            <a:r>
              <a:rPr lang="en-US" sz="3400" dirty="0" err="1" smtClean="0">
                <a:latin typeface="Helvetica" panose="020B0604020202020204" pitchFamily="34" charset="0"/>
                <a:cs typeface="Helvetica" panose="020B0604020202020204" pitchFamily="34" charset="0"/>
              </a:rPr>
              <a:t>estudiantes</a:t>
            </a:r>
            <a:r>
              <a:rPr lang="en-US" sz="3400" dirty="0" smtClean="0">
                <a:latin typeface="Helvetica" panose="020B0604020202020204" pitchFamily="34" charset="0"/>
                <a:cs typeface="Helvetica" panose="020B0604020202020204" pitchFamily="34" charset="0"/>
              </a:rPr>
              <a:t> del </a:t>
            </a:r>
            <a:r>
              <a:rPr lang="en-US" sz="3400" dirty="0" err="1" smtClean="0">
                <a:latin typeface="Helvetica" panose="020B0604020202020204" pitchFamily="34" charset="0"/>
                <a:cs typeface="Helvetica" panose="020B0604020202020204" pitchFamily="34" charset="0"/>
              </a:rPr>
              <a:t>plantel</a:t>
            </a:r>
            <a:r>
              <a:rPr lang="en-US" sz="3400" dirty="0" smtClean="0">
                <a:latin typeface="Helvetica" panose="020B0604020202020204" pitchFamily="34" charset="0"/>
                <a:cs typeface="Helvetica" panose="020B0604020202020204" pitchFamily="34" charset="0"/>
              </a:rPr>
              <a:t>.</a:t>
            </a:r>
          </a:p>
          <a:p>
            <a:pPr algn="just">
              <a:lnSpc>
                <a:spcPts val="5000"/>
              </a:lnSpc>
            </a:pPr>
            <a:r>
              <a:rPr lang="en-US" sz="3400" dirty="0" err="1" smtClean="0">
                <a:latin typeface="Helvetica" panose="020B0604020202020204" pitchFamily="34" charset="0"/>
                <a:cs typeface="Helvetica" panose="020B0604020202020204" pitchFamily="34" charset="0"/>
              </a:rPr>
              <a:t>Por</a:t>
            </a:r>
            <a:r>
              <a:rPr lang="en-US" sz="3400" dirty="0" smtClean="0">
                <a:latin typeface="Helvetica" panose="020B0604020202020204" pitchFamily="34" charset="0"/>
                <a:cs typeface="Helvetica" panose="020B0604020202020204" pitchFamily="34" charset="0"/>
              </a:rPr>
              <a:t> </a:t>
            </a:r>
            <a:r>
              <a:rPr lang="en-US" sz="3400" dirty="0" err="1" smtClean="0">
                <a:latin typeface="Helvetica" panose="020B0604020202020204" pitchFamily="34" charset="0"/>
                <a:cs typeface="Helvetica" panose="020B0604020202020204" pitchFamily="34" charset="0"/>
              </a:rPr>
              <a:t>otra</a:t>
            </a:r>
            <a:r>
              <a:rPr lang="en-US" sz="3400" dirty="0" smtClean="0">
                <a:latin typeface="Helvetica" panose="020B0604020202020204" pitchFamily="34" charset="0"/>
                <a:cs typeface="Helvetica" panose="020B0604020202020204" pitchFamily="34" charset="0"/>
              </a:rPr>
              <a:t> parte, </a:t>
            </a:r>
            <a:r>
              <a:rPr lang="en-US" sz="3400" dirty="0" err="1" smtClean="0">
                <a:latin typeface="Helvetica" panose="020B0604020202020204" pitchFamily="34" charset="0"/>
                <a:cs typeface="Helvetica" panose="020B0604020202020204" pitchFamily="34" charset="0"/>
              </a:rPr>
              <a:t>los</a:t>
            </a:r>
            <a:r>
              <a:rPr lang="en-US" sz="3400" dirty="0" smtClean="0">
                <a:latin typeface="Helvetica" panose="020B0604020202020204" pitchFamily="34" charset="0"/>
                <a:cs typeface="Helvetica" panose="020B0604020202020204" pitchFamily="34" charset="0"/>
              </a:rPr>
              <a:t> </a:t>
            </a:r>
            <a:r>
              <a:rPr lang="en-US" sz="3400" dirty="0" err="1" smtClean="0">
                <a:latin typeface="Helvetica" panose="020B0604020202020204" pitchFamily="34" charset="0"/>
                <a:cs typeface="Helvetica" panose="020B0604020202020204" pitchFamily="34" charset="0"/>
              </a:rPr>
              <a:t>estudiantes</a:t>
            </a:r>
            <a:r>
              <a:rPr lang="en-US" sz="3400" dirty="0" smtClean="0">
                <a:latin typeface="Helvetica" panose="020B0604020202020204" pitchFamily="34" charset="0"/>
                <a:cs typeface="Helvetica" panose="020B0604020202020204" pitchFamily="34" charset="0"/>
              </a:rPr>
              <a:t> de </a:t>
            </a:r>
            <a:r>
              <a:rPr lang="en-US" sz="3400" dirty="0" err="1" smtClean="0">
                <a:latin typeface="Helvetica" panose="020B0604020202020204" pitchFamily="34" charset="0"/>
                <a:cs typeface="Helvetica" panose="020B0604020202020204" pitchFamily="34" charset="0"/>
              </a:rPr>
              <a:t>licenciatura</a:t>
            </a:r>
            <a:r>
              <a:rPr lang="en-US" sz="3400" dirty="0" smtClean="0">
                <a:latin typeface="Helvetica" panose="020B0604020202020204" pitchFamily="34" charset="0"/>
                <a:cs typeface="Helvetica" panose="020B0604020202020204" pitchFamily="34" charset="0"/>
              </a:rPr>
              <a:t> </a:t>
            </a:r>
            <a:r>
              <a:rPr lang="en-US" sz="3400" dirty="0" err="1" smtClean="0">
                <a:latin typeface="Helvetica" panose="020B0604020202020204" pitchFamily="34" charset="0"/>
                <a:cs typeface="Helvetica" panose="020B0604020202020204" pitchFamily="34" charset="0"/>
              </a:rPr>
              <a:t>también</a:t>
            </a:r>
            <a:r>
              <a:rPr lang="en-US" sz="3400" dirty="0" smtClean="0">
                <a:latin typeface="Helvetica" panose="020B0604020202020204" pitchFamily="34" charset="0"/>
                <a:cs typeface="Helvetica" panose="020B0604020202020204" pitchFamily="34" charset="0"/>
              </a:rPr>
              <a:t> </a:t>
            </a:r>
            <a:r>
              <a:rPr lang="en-US" sz="3400" dirty="0" err="1" smtClean="0">
                <a:latin typeface="Helvetica" panose="020B0604020202020204" pitchFamily="34" charset="0"/>
                <a:cs typeface="Helvetica" panose="020B0604020202020204" pitchFamily="34" charset="0"/>
              </a:rPr>
              <a:t>plantearon</a:t>
            </a:r>
            <a:r>
              <a:rPr lang="en-US" sz="3400" dirty="0" smtClean="0">
                <a:latin typeface="Helvetica" panose="020B0604020202020204" pitchFamily="34" charset="0"/>
                <a:cs typeface="Helvetica" panose="020B0604020202020204" pitchFamily="34" charset="0"/>
              </a:rPr>
              <a:t> </a:t>
            </a:r>
            <a:r>
              <a:rPr lang="en-US" sz="3400" dirty="0" err="1" smtClean="0">
                <a:latin typeface="Helvetica" panose="020B0604020202020204" pitchFamily="34" charset="0"/>
                <a:cs typeface="Helvetica" panose="020B0604020202020204" pitchFamily="34" charset="0"/>
              </a:rPr>
              <a:t>algunas</a:t>
            </a:r>
            <a:r>
              <a:rPr lang="en-US" sz="3400" dirty="0" smtClean="0">
                <a:latin typeface="Helvetica" panose="020B0604020202020204" pitchFamily="34" charset="0"/>
                <a:cs typeface="Helvetica" panose="020B0604020202020204" pitchFamily="34" charset="0"/>
              </a:rPr>
              <a:t> </a:t>
            </a:r>
            <a:r>
              <a:rPr lang="en-US" sz="3400" dirty="0" err="1" smtClean="0">
                <a:latin typeface="Helvetica" panose="020B0604020202020204" pitchFamily="34" charset="0"/>
                <a:cs typeface="Helvetica" panose="020B0604020202020204" pitchFamily="34" charset="0"/>
              </a:rPr>
              <a:t>propuestas</a:t>
            </a:r>
            <a:r>
              <a:rPr lang="en-US" sz="3400" dirty="0" smtClean="0">
                <a:latin typeface="Helvetica" panose="020B0604020202020204" pitchFamily="34" charset="0"/>
                <a:cs typeface="Helvetica" panose="020B0604020202020204" pitchFamily="34" charset="0"/>
              </a:rPr>
              <a:t> de </a:t>
            </a:r>
            <a:r>
              <a:rPr lang="en-US" sz="3400" dirty="0" err="1" smtClean="0">
                <a:latin typeface="Helvetica" panose="020B0604020202020204" pitchFamily="34" charset="0"/>
                <a:cs typeface="Helvetica" panose="020B0604020202020204" pitchFamily="34" charset="0"/>
              </a:rPr>
              <a:t>solución</a:t>
            </a:r>
            <a:r>
              <a:rPr lang="en-US" sz="3400" dirty="0" smtClean="0">
                <a:latin typeface="Helvetica" panose="020B0604020202020204" pitchFamily="34" charset="0"/>
                <a:cs typeface="Helvetica" panose="020B0604020202020204" pitchFamily="34" charset="0"/>
              </a:rPr>
              <a:t> para </a:t>
            </a:r>
            <a:r>
              <a:rPr lang="en-US" sz="3400" dirty="0" err="1" smtClean="0">
                <a:latin typeface="Helvetica" panose="020B0604020202020204" pitchFamily="34" charset="0"/>
                <a:cs typeface="Helvetica" panose="020B0604020202020204" pitchFamily="34" charset="0"/>
              </a:rPr>
              <a:t>fortalecer</a:t>
            </a:r>
            <a:r>
              <a:rPr lang="en-US" sz="3400" dirty="0" smtClean="0">
                <a:latin typeface="Helvetica" panose="020B0604020202020204" pitchFamily="34" charset="0"/>
                <a:cs typeface="Helvetica" panose="020B0604020202020204" pitchFamily="34" charset="0"/>
              </a:rPr>
              <a:t> </a:t>
            </a:r>
            <a:r>
              <a:rPr lang="en-US" sz="3400" dirty="0" err="1" smtClean="0">
                <a:latin typeface="Helvetica" panose="020B0604020202020204" pitchFamily="34" charset="0"/>
                <a:cs typeface="Helvetica" panose="020B0604020202020204" pitchFamily="34" charset="0"/>
              </a:rPr>
              <a:t>su</a:t>
            </a:r>
            <a:r>
              <a:rPr lang="en-US" sz="3400" dirty="0" smtClean="0">
                <a:latin typeface="Helvetica" panose="020B0604020202020204" pitchFamily="34" charset="0"/>
                <a:cs typeface="Helvetica" panose="020B0604020202020204" pitchFamily="34" charset="0"/>
              </a:rPr>
              <a:t> </a:t>
            </a:r>
            <a:r>
              <a:rPr lang="en-US" sz="3400" dirty="0" err="1" smtClean="0">
                <a:latin typeface="Helvetica" panose="020B0604020202020204" pitchFamily="34" charset="0"/>
                <a:cs typeface="Helvetica" panose="020B0604020202020204" pitchFamily="34" charset="0"/>
              </a:rPr>
              <a:t>capacidad</a:t>
            </a:r>
            <a:r>
              <a:rPr lang="en-US" sz="3400" dirty="0" smtClean="0">
                <a:latin typeface="Helvetica" panose="020B0604020202020204" pitchFamily="34" charset="0"/>
                <a:cs typeface="Helvetica" panose="020B0604020202020204" pitchFamily="34" charset="0"/>
              </a:rPr>
              <a:t> de </a:t>
            </a:r>
            <a:r>
              <a:rPr lang="en-US" sz="3400" dirty="0" err="1" smtClean="0">
                <a:latin typeface="Helvetica" panose="020B0604020202020204" pitchFamily="34" charset="0"/>
                <a:cs typeface="Helvetica" panose="020B0604020202020204" pitchFamily="34" charset="0"/>
              </a:rPr>
              <a:t>afrontar</a:t>
            </a:r>
            <a:r>
              <a:rPr lang="en-US" sz="3400" dirty="0" smtClean="0">
                <a:latin typeface="Helvetica" panose="020B0604020202020204" pitchFamily="34" charset="0"/>
                <a:cs typeface="Helvetica" panose="020B0604020202020204" pitchFamily="34" charset="0"/>
              </a:rPr>
              <a:t> </a:t>
            </a:r>
            <a:r>
              <a:rPr lang="en-US" sz="3400" dirty="0" err="1" smtClean="0">
                <a:latin typeface="Helvetica" panose="020B0604020202020204" pitchFamily="34" charset="0"/>
                <a:cs typeface="Helvetica" panose="020B0604020202020204" pitchFamily="34" charset="0"/>
              </a:rPr>
              <a:t>varias</a:t>
            </a:r>
            <a:r>
              <a:rPr lang="en-US" sz="3400" dirty="0" smtClean="0">
                <a:latin typeface="Helvetica" panose="020B0604020202020204" pitchFamily="34" charset="0"/>
                <a:cs typeface="Helvetica" panose="020B0604020202020204" pitchFamily="34" charset="0"/>
              </a:rPr>
              <a:t> </a:t>
            </a:r>
            <a:r>
              <a:rPr lang="en-US" sz="3400" dirty="0" err="1" smtClean="0">
                <a:latin typeface="Helvetica" panose="020B0604020202020204" pitchFamily="34" charset="0"/>
                <a:cs typeface="Helvetica" panose="020B0604020202020204" pitchFamily="34" charset="0"/>
              </a:rPr>
              <a:t>problemáticas</a:t>
            </a:r>
            <a:r>
              <a:rPr lang="en-US" sz="3400" dirty="0" smtClean="0">
                <a:latin typeface="Helvetica" panose="020B0604020202020204" pitchFamily="34" charset="0"/>
                <a:cs typeface="Helvetica" panose="020B0604020202020204" pitchFamily="34" charset="0"/>
              </a:rPr>
              <a:t> que </a:t>
            </a:r>
            <a:r>
              <a:rPr lang="en-US" sz="3400" dirty="0" err="1" smtClean="0">
                <a:latin typeface="Helvetica" panose="020B0604020202020204" pitchFamily="34" charset="0"/>
                <a:cs typeface="Helvetica" panose="020B0604020202020204" pitchFamily="34" charset="0"/>
              </a:rPr>
              <a:t>aún</a:t>
            </a:r>
            <a:r>
              <a:rPr lang="en-US" sz="3400" dirty="0" smtClean="0">
                <a:latin typeface="Helvetica" panose="020B0604020202020204" pitchFamily="34" charset="0"/>
                <a:cs typeface="Helvetica" panose="020B0604020202020204" pitchFamily="34" charset="0"/>
              </a:rPr>
              <a:t> </a:t>
            </a:r>
            <a:r>
              <a:rPr lang="en-US" sz="3400" dirty="0" err="1" smtClean="0">
                <a:latin typeface="Helvetica" panose="020B0604020202020204" pitchFamily="34" charset="0"/>
                <a:cs typeface="Helvetica" panose="020B0604020202020204" pitchFamily="34" charset="0"/>
              </a:rPr>
              <a:t>padecen</a:t>
            </a:r>
            <a:r>
              <a:rPr lang="en-US" sz="3400" dirty="0" smtClean="0">
                <a:latin typeface="Helvetica" panose="020B0604020202020204" pitchFamily="34" charset="0"/>
                <a:cs typeface="Helvetica" panose="020B0604020202020204" pitchFamily="34" charset="0"/>
              </a:rPr>
              <a:t> y </a:t>
            </a:r>
            <a:r>
              <a:rPr lang="en-US" sz="3400" dirty="0" err="1" smtClean="0">
                <a:latin typeface="Helvetica" panose="020B0604020202020204" pitchFamily="34" charset="0"/>
                <a:cs typeface="Helvetica" panose="020B0604020202020204" pitchFamily="34" charset="0"/>
              </a:rPr>
              <a:t>donde</a:t>
            </a:r>
            <a:r>
              <a:rPr lang="en-US" sz="3400" dirty="0" smtClean="0">
                <a:latin typeface="Helvetica" panose="020B0604020202020204" pitchFamily="34" charset="0"/>
                <a:cs typeface="Helvetica" panose="020B0604020202020204" pitchFamily="34" charset="0"/>
              </a:rPr>
              <a:t> inclusive, </a:t>
            </a:r>
            <a:r>
              <a:rPr lang="en-US" sz="3400" dirty="0" err="1" smtClean="0">
                <a:latin typeface="Helvetica" panose="020B0604020202020204" pitchFamily="34" charset="0"/>
                <a:cs typeface="Helvetica" panose="020B0604020202020204" pitchFamily="34" charset="0"/>
              </a:rPr>
              <a:t>dan</a:t>
            </a:r>
            <a:r>
              <a:rPr lang="en-US" sz="3400" dirty="0" smtClean="0">
                <a:latin typeface="Helvetica" panose="020B0604020202020204" pitchFamily="34" charset="0"/>
                <a:cs typeface="Helvetica" panose="020B0604020202020204" pitchFamily="34" charset="0"/>
              </a:rPr>
              <a:t> </a:t>
            </a:r>
            <a:r>
              <a:rPr lang="en-US" sz="3400" dirty="0" err="1" smtClean="0">
                <a:latin typeface="Helvetica" panose="020B0604020202020204" pitchFamily="34" charset="0"/>
                <a:cs typeface="Helvetica" panose="020B0604020202020204" pitchFamily="34" charset="0"/>
              </a:rPr>
              <a:t>alternativas</a:t>
            </a:r>
            <a:r>
              <a:rPr lang="en-US" sz="3400" dirty="0" smtClean="0">
                <a:latin typeface="Helvetica" panose="020B0604020202020204" pitchFamily="34" charset="0"/>
                <a:cs typeface="Helvetica" panose="020B0604020202020204" pitchFamily="34" charset="0"/>
              </a:rPr>
              <a:t> para </a:t>
            </a:r>
            <a:r>
              <a:rPr lang="en-US" sz="3400" dirty="0" err="1" smtClean="0">
                <a:latin typeface="Helvetica" panose="020B0604020202020204" pitchFamily="34" charset="0"/>
                <a:cs typeface="Helvetica" panose="020B0604020202020204" pitchFamily="34" charset="0"/>
              </a:rPr>
              <a:t>modificar</a:t>
            </a:r>
            <a:r>
              <a:rPr lang="en-US" sz="3400" dirty="0" smtClean="0">
                <a:latin typeface="Helvetica" panose="020B0604020202020204" pitchFamily="34" charset="0"/>
                <a:cs typeface="Helvetica" panose="020B0604020202020204" pitchFamily="34" charset="0"/>
              </a:rPr>
              <a:t> la </a:t>
            </a:r>
            <a:r>
              <a:rPr lang="en-US" sz="3400" dirty="0" err="1" smtClean="0">
                <a:latin typeface="Helvetica" panose="020B0604020202020204" pitchFamily="34" charset="0"/>
                <a:cs typeface="Helvetica" panose="020B0604020202020204" pitchFamily="34" charset="0"/>
              </a:rPr>
              <a:t>clase</a:t>
            </a:r>
            <a:r>
              <a:rPr lang="en-US" sz="3400" dirty="0" smtClean="0">
                <a:latin typeface="Helvetica" panose="020B0604020202020204" pitchFamily="34" charset="0"/>
                <a:cs typeface="Helvetica" panose="020B0604020202020204" pitchFamily="34" charset="0"/>
              </a:rPr>
              <a:t> virtual.</a:t>
            </a:r>
          </a:p>
          <a:p>
            <a:pPr algn="just">
              <a:lnSpc>
                <a:spcPts val="5000"/>
              </a:lnSpc>
            </a:pPr>
            <a:r>
              <a:rPr lang="en-US" sz="3400" dirty="0" smtClean="0">
                <a:latin typeface="Helvetica" panose="020B0604020202020204" pitchFamily="34" charset="0"/>
                <a:cs typeface="Helvetica" panose="020B0604020202020204" pitchFamily="34" charset="0"/>
              </a:rPr>
              <a:t>El </a:t>
            </a:r>
            <a:r>
              <a:rPr lang="en-US" sz="3400" dirty="0" err="1" smtClean="0">
                <a:latin typeface="Helvetica" panose="020B0604020202020204" pitchFamily="34" charset="0"/>
                <a:cs typeface="Helvetica" panose="020B0604020202020204" pitchFamily="34" charset="0"/>
              </a:rPr>
              <a:t>trabajo</a:t>
            </a:r>
            <a:r>
              <a:rPr lang="en-US" sz="3400" dirty="0" smtClean="0">
                <a:latin typeface="Helvetica" panose="020B0604020202020204" pitchFamily="34" charset="0"/>
                <a:cs typeface="Helvetica" panose="020B0604020202020204" pitchFamily="34" charset="0"/>
              </a:rPr>
              <a:t> se </a:t>
            </a:r>
            <a:r>
              <a:rPr lang="en-US" sz="3400" dirty="0" err="1" smtClean="0">
                <a:latin typeface="Helvetica" panose="020B0604020202020204" pitchFamily="34" charset="0"/>
                <a:cs typeface="Helvetica" panose="020B0604020202020204" pitchFamily="34" charset="0"/>
              </a:rPr>
              <a:t>relaciona</a:t>
            </a:r>
            <a:r>
              <a:rPr lang="en-US" sz="3400" dirty="0" smtClean="0">
                <a:latin typeface="Helvetica" panose="020B0604020202020204" pitchFamily="34" charset="0"/>
                <a:cs typeface="Helvetica" panose="020B0604020202020204" pitchFamily="34" charset="0"/>
              </a:rPr>
              <a:t> con el </a:t>
            </a:r>
            <a:r>
              <a:rPr lang="en-US" sz="3400" dirty="0" err="1" smtClean="0">
                <a:latin typeface="Helvetica" panose="020B0604020202020204" pitchFamily="34" charset="0"/>
                <a:cs typeface="Helvetica" panose="020B0604020202020204" pitchFamily="34" charset="0"/>
              </a:rPr>
              <a:t>tema</a:t>
            </a:r>
            <a:r>
              <a:rPr lang="en-US" sz="3400" dirty="0" smtClean="0">
                <a:latin typeface="Helvetica" panose="020B0604020202020204" pitchFamily="34" charset="0"/>
                <a:cs typeface="Helvetica" panose="020B0604020202020204" pitchFamily="34" charset="0"/>
              </a:rPr>
              <a:t> de </a:t>
            </a:r>
            <a:r>
              <a:rPr lang="en-US" sz="3400" dirty="0" err="1" smtClean="0">
                <a:latin typeface="Helvetica" panose="020B0604020202020204" pitchFamily="34" charset="0"/>
                <a:cs typeface="Helvetica" panose="020B0604020202020204" pitchFamily="34" charset="0"/>
              </a:rPr>
              <a:t>autorregulación</a:t>
            </a:r>
            <a:r>
              <a:rPr lang="en-US" sz="3400" dirty="0" smtClean="0">
                <a:latin typeface="Helvetica" panose="020B0604020202020204" pitchFamily="34" charset="0"/>
                <a:cs typeface="Helvetica" panose="020B0604020202020204" pitchFamily="34" charset="0"/>
              </a:rPr>
              <a:t> y </a:t>
            </a:r>
            <a:r>
              <a:rPr lang="en-US" sz="3400" dirty="0" err="1" smtClean="0">
                <a:latin typeface="Helvetica" panose="020B0604020202020204" pitchFamily="34" charset="0"/>
                <a:cs typeface="Helvetica" panose="020B0604020202020204" pitchFamily="34" charset="0"/>
              </a:rPr>
              <a:t>resiliencia</a:t>
            </a:r>
            <a:r>
              <a:rPr lang="en-US" sz="3400" dirty="0" smtClean="0">
                <a:latin typeface="Helvetica" panose="020B0604020202020204" pitchFamily="34" charset="0"/>
                <a:cs typeface="Helvetica" panose="020B0604020202020204" pitchFamily="34" charset="0"/>
              </a:rPr>
              <a:t>, para </a:t>
            </a:r>
            <a:r>
              <a:rPr lang="en-US" sz="3400" dirty="0" err="1" smtClean="0">
                <a:latin typeface="Helvetica" panose="020B0604020202020204" pitchFamily="34" charset="0"/>
                <a:cs typeface="Helvetica" panose="020B0604020202020204" pitchFamily="34" charset="0"/>
              </a:rPr>
              <a:t>hacer</a:t>
            </a:r>
            <a:r>
              <a:rPr lang="en-US" sz="3400" dirty="0" smtClean="0">
                <a:latin typeface="Helvetica" panose="020B0604020202020204" pitchFamily="34" charset="0"/>
                <a:cs typeface="Helvetica" panose="020B0604020202020204" pitchFamily="34" charset="0"/>
              </a:rPr>
              <a:t> </a:t>
            </a:r>
            <a:r>
              <a:rPr lang="en-US" sz="3400" dirty="0" err="1" smtClean="0">
                <a:latin typeface="Helvetica" panose="020B0604020202020204" pitchFamily="34" charset="0"/>
                <a:cs typeface="Helvetica" panose="020B0604020202020204" pitchFamily="34" charset="0"/>
              </a:rPr>
              <a:t>conscientes</a:t>
            </a:r>
            <a:r>
              <a:rPr lang="en-US" sz="3400" dirty="0" smtClean="0">
                <a:latin typeface="Helvetica" panose="020B0604020202020204" pitchFamily="34" charset="0"/>
                <a:cs typeface="Helvetica" panose="020B0604020202020204" pitchFamily="34" charset="0"/>
              </a:rPr>
              <a:t> a </a:t>
            </a:r>
            <a:r>
              <a:rPr lang="en-US" sz="3400" dirty="0" err="1" smtClean="0">
                <a:latin typeface="Helvetica" panose="020B0604020202020204" pitchFamily="34" charset="0"/>
                <a:cs typeface="Helvetica" panose="020B0604020202020204" pitchFamily="34" charset="0"/>
              </a:rPr>
              <a:t>los</a:t>
            </a:r>
            <a:r>
              <a:rPr lang="en-US" sz="3400" dirty="0" smtClean="0">
                <a:latin typeface="Helvetica" panose="020B0604020202020204" pitchFamily="34" charset="0"/>
                <a:cs typeface="Helvetica" panose="020B0604020202020204" pitchFamily="34" charset="0"/>
              </a:rPr>
              <a:t> </a:t>
            </a:r>
            <a:r>
              <a:rPr lang="en-US" sz="3400" dirty="0" err="1" smtClean="0">
                <a:latin typeface="Helvetica" panose="020B0604020202020204" pitchFamily="34" charset="0"/>
                <a:cs typeface="Helvetica" panose="020B0604020202020204" pitchFamily="34" charset="0"/>
              </a:rPr>
              <a:t>estudiantes</a:t>
            </a:r>
            <a:r>
              <a:rPr lang="en-US" sz="3400" dirty="0" smtClean="0">
                <a:latin typeface="Helvetica" panose="020B0604020202020204" pitchFamily="34" charset="0"/>
                <a:cs typeface="Helvetica" panose="020B0604020202020204" pitchFamily="34" charset="0"/>
              </a:rPr>
              <a:t> de que </a:t>
            </a:r>
            <a:r>
              <a:rPr lang="en-US" sz="3400" dirty="0" err="1" smtClean="0">
                <a:latin typeface="Helvetica" panose="020B0604020202020204" pitchFamily="34" charset="0"/>
                <a:cs typeface="Helvetica" panose="020B0604020202020204" pitchFamily="34" charset="0"/>
              </a:rPr>
              <a:t>ellos</a:t>
            </a:r>
            <a:r>
              <a:rPr lang="en-US" sz="3400" dirty="0" smtClean="0">
                <a:latin typeface="Helvetica" panose="020B0604020202020204" pitchFamily="34" charset="0"/>
                <a:cs typeface="Helvetica" panose="020B0604020202020204" pitchFamily="34" charset="0"/>
              </a:rPr>
              <a:t> </a:t>
            </a:r>
            <a:r>
              <a:rPr lang="en-US" sz="3400" dirty="0" err="1" smtClean="0">
                <a:latin typeface="Helvetica" panose="020B0604020202020204" pitchFamily="34" charset="0"/>
                <a:cs typeface="Helvetica" panose="020B0604020202020204" pitchFamily="34" charset="0"/>
              </a:rPr>
              <a:t>mismos</a:t>
            </a:r>
            <a:r>
              <a:rPr lang="en-US" sz="3400" dirty="0" smtClean="0">
                <a:latin typeface="Helvetica" panose="020B0604020202020204" pitchFamily="34" charset="0"/>
                <a:cs typeface="Helvetica" panose="020B0604020202020204" pitchFamily="34" charset="0"/>
              </a:rPr>
              <a:t> </a:t>
            </a:r>
            <a:r>
              <a:rPr lang="en-US" sz="3400" dirty="0" err="1" smtClean="0">
                <a:latin typeface="Helvetica" panose="020B0604020202020204" pitchFamily="34" charset="0"/>
                <a:cs typeface="Helvetica" panose="020B0604020202020204" pitchFamily="34" charset="0"/>
              </a:rPr>
              <a:t>pueden</a:t>
            </a:r>
            <a:r>
              <a:rPr lang="en-US" sz="3400" dirty="0" smtClean="0">
                <a:latin typeface="Helvetica" panose="020B0604020202020204" pitchFamily="34" charset="0"/>
                <a:cs typeface="Helvetica" panose="020B0604020202020204" pitchFamily="34" charset="0"/>
              </a:rPr>
              <a:t> </a:t>
            </a:r>
            <a:r>
              <a:rPr lang="en-US" sz="3400" dirty="0" err="1" smtClean="0">
                <a:latin typeface="Helvetica" panose="020B0604020202020204" pitchFamily="34" charset="0"/>
                <a:cs typeface="Helvetica" panose="020B0604020202020204" pitchFamily="34" charset="0"/>
              </a:rPr>
              <a:t>dar</a:t>
            </a:r>
            <a:r>
              <a:rPr lang="en-US" sz="3400" dirty="0" smtClean="0">
                <a:latin typeface="Helvetica" panose="020B0604020202020204" pitchFamily="34" charset="0"/>
                <a:cs typeface="Helvetica" panose="020B0604020202020204" pitchFamily="34" charset="0"/>
              </a:rPr>
              <a:t> </a:t>
            </a:r>
            <a:r>
              <a:rPr lang="en-US" sz="3400" dirty="0" err="1" smtClean="0">
                <a:latin typeface="Helvetica" panose="020B0604020202020204" pitchFamily="34" charset="0"/>
                <a:cs typeface="Helvetica" panose="020B0604020202020204" pitchFamily="34" charset="0"/>
              </a:rPr>
              <a:t>soluciones</a:t>
            </a:r>
            <a:r>
              <a:rPr lang="en-US" sz="3400" dirty="0" smtClean="0">
                <a:latin typeface="Helvetica" panose="020B0604020202020204" pitchFamily="34" charset="0"/>
                <a:cs typeface="Helvetica" panose="020B0604020202020204" pitchFamily="34" charset="0"/>
              </a:rPr>
              <a:t> a lo que </a:t>
            </a:r>
            <a:r>
              <a:rPr lang="en-US" sz="3400" dirty="0" err="1" smtClean="0">
                <a:latin typeface="Helvetica" panose="020B0604020202020204" pitchFamily="34" charset="0"/>
                <a:cs typeface="Helvetica" panose="020B0604020202020204" pitchFamily="34" charset="0"/>
              </a:rPr>
              <a:t>están</a:t>
            </a:r>
            <a:r>
              <a:rPr lang="en-US" sz="3400" dirty="0" smtClean="0">
                <a:latin typeface="Helvetica" panose="020B0604020202020204" pitchFamily="34" charset="0"/>
                <a:cs typeface="Helvetica" panose="020B0604020202020204" pitchFamily="34" charset="0"/>
              </a:rPr>
              <a:t> </a:t>
            </a:r>
            <a:r>
              <a:rPr lang="en-US" sz="3400" dirty="0" err="1" smtClean="0">
                <a:latin typeface="Helvetica" panose="020B0604020202020204" pitchFamily="34" charset="0"/>
                <a:cs typeface="Helvetica" panose="020B0604020202020204" pitchFamily="34" charset="0"/>
              </a:rPr>
              <a:t>pasando</a:t>
            </a:r>
            <a:r>
              <a:rPr lang="en-US" sz="3400" dirty="0">
                <a:latin typeface="Helvetica" panose="020B0604020202020204" pitchFamily="34" charset="0"/>
                <a:cs typeface="Helvetica" panose="020B0604020202020204" pitchFamily="34" charset="0"/>
              </a:rPr>
              <a:t> </a:t>
            </a:r>
            <a:r>
              <a:rPr lang="en-US" sz="3400" dirty="0" smtClean="0">
                <a:latin typeface="Helvetica" panose="020B0604020202020204" pitchFamily="34" charset="0"/>
                <a:cs typeface="Helvetica" panose="020B0604020202020204" pitchFamily="34" charset="0"/>
              </a:rPr>
              <a:t>y que </a:t>
            </a:r>
            <a:r>
              <a:rPr lang="en-US" sz="3400" dirty="0" err="1" smtClean="0">
                <a:latin typeface="Helvetica" panose="020B0604020202020204" pitchFamily="34" charset="0"/>
                <a:cs typeface="Helvetica" panose="020B0604020202020204" pitchFamily="34" charset="0"/>
              </a:rPr>
              <a:t>es</a:t>
            </a:r>
            <a:r>
              <a:rPr lang="en-US" sz="3400" dirty="0" smtClean="0">
                <a:latin typeface="Helvetica" panose="020B0604020202020204" pitchFamily="34" charset="0"/>
                <a:cs typeface="Helvetica" panose="020B0604020202020204" pitchFamily="34" charset="0"/>
              </a:rPr>
              <a:t> </a:t>
            </a:r>
            <a:r>
              <a:rPr lang="en-US" sz="3400" dirty="0" err="1" smtClean="0">
                <a:latin typeface="Helvetica" panose="020B0604020202020204" pitchFamily="34" charset="0"/>
                <a:cs typeface="Helvetica" panose="020B0604020202020204" pitchFamily="34" charset="0"/>
              </a:rPr>
              <a:t>responsabilidad</a:t>
            </a:r>
            <a:r>
              <a:rPr lang="en-US" sz="3400" dirty="0" smtClean="0">
                <a:latin typeface="Helvetica" panose="020B0604020202020204" pitchFamily="34" charset="0"/>
                <a:cs typeface="Helvetica" panose="020B0604020202020204" pitchFamily="34" charset="0"/>
              </a:rPr>
              <a:t> de </a:t>
            </a:r>
            <a:r>
              <a:rPr lang="en-US" sz="3400" dirty="0" err="1" smtClean="0">
                <a:latin typeface="Helvetica" panose="020B0604020202020204" pitchFamily="34" charset="0"/>
                <a:cs typeface="Helvetica" panose="020B0604020202020204" pitchFamily="34" charset="0"/>
              </a:rPr>
              <a:t>ellos</a:t>
            </a:r>
            <a:r>
              <a:rPr lang="en-US" sz="3400" dirty="0" smtClean="0">
                <a:latin typeface="Helvetica" panose="020B0604020202020204" pitchFamily="34" charset="0"/>
                <a:cs typeface="Helvetica" panose="020B0604020202020204" pitchFamily="34" charset="0"/>
              </a:rPr>
              <a:t> </a:t>
            </a:r>
            <a:r>
              <a:rPr lang="en-US" sz="3400" dirty="0" err="1" smtClean="0">
                <a:latin typeface="Helvetica" panose="020B0604020202020204" pitchFamily="34" charset="0"/>
                <a:cs typeface="Helvetica" panose="020B0604020202020204" pitchFamily="34" charset="0"/>
              </a:rPr>
              <a:t>como</a:t>
            </a:r>
            <a:r>
              <a:rPr lang="en-US" sz="3400" dirty="0" smtClean="0">
                <a:latin typeface="Helvetica" panose="020B0604020202020204" pitchFamily="34" charset="0"/>
                <a:cs typeface="Helvetica" panose="020B0604020202020204" pitchFamily="34" charset="0"/>
              </a:rPr>
              <a:t> </a:t>
            </a:r>
            <a:r>
              <a:rPr lang="en-US" sz="3400" dirty="0" err="1" smtClean="0">
                <a:latin typeface="Helvetica" panose="020B0604020202020204" pitchFamily="34" charset="0"/>
                <a:cs typeface="Helvetica" panose="020B0604020202020204" pitchFamily="34" charset="0"/>
              </a:rPr>
              <a:t>estudiantes</a:t>
            </a:r>
            <a:r>
              <a:rPr lang="en-US" sz="3400" dirty="0" smtClean="0">
                <a:latin typeface="Helvetica" panose="020B0604020202020204" pitchFamily="34" charset="0"/>
                <a:cs typeface="Helvetica" panose="020B0604020202020204" pitchFamily="34" charset="0"/>
              </a:rPr>
              <a:t> el de </a:t>
            </a:r>
            <a:r>
              <a:rPr lang="en-US" sz="3400" dirty="0" err="1" smtClean="0">
                <a:latin typeface="Helvetica" panose="020B0604020202020204" pitchFamily="34" charset="0"/>
                <a:cs typeface="Helvetica" panose="020B0604020202020204" pitchFamily="34" charset="0"/>
              </a:rPr>
              <a:t>mejorar</a:t>
            </a:r>
            <a:r>
              <a:rPr lang="en-US" sz="3400" dirty="0" smtClean="0">
                <a:latin typeface="Helvetica" panose="020B0604020202020204" pitchFamily="34" charset="0"/>
                <a:cs typeface="Helvetica" panose="020B0604020202020204" pitchFamily="34" charset="0"/>
              </a:rPr>
              <a:t> </a:t>
            </a:r>
            <a:r>
              <a:rPr lang="en-US" sz="3400" dirty="0" err="1" smtClean="0">
                <a:latin typeface="Helvetica" panose="020B0604020202020204" pitchFamily="34" charset="0"/>
                <a:cs typeface="Helvetica" panose="020B0604020202020204" pitchFamily="34" charset="0"/>
              </a:rPr>
              <a:t>sus</a:t>
            </a:r>
            <a:r>
              <a:rPr lang="en-US" sz="3400" dirty="0" smtClean="0">
                <a:latin typeface="Helvetica" panose="020B0604020202020204" pitchFamily="34" charset="0"/>
                <a:cs typeface="Helvetica" panose="020B0604020202020204" pitchFamily="34" charset="0"/>
              </a:rPr>
              <a:t> </a:t>
            </a:r>
            <a:r>
              <a:rPr lang="en-US" sz="3400" dirty="0" err="1" smtClean="0">
                <a:latin typeface="Helvetica" panose="020B0604020202020204" pitchFamily="34" charset="0"/>
                <a:cs typeface="Helvetica" panose="020B0604020202020204" pitchFamily="34" charset="0"/>
              </a:rPr>
              <a:t>habilidades</a:t>
            </a:r>
            <a:r>
              <a:rPr lang="en-US" sz="3400" dirty="0" smtClean="0">
                <a:latin typeface="Helvetica" panose="020B0604020202020204" pitchFamily="34" charset="0"/>
                <a:cs typeface="Helvetica" panose="020B0604020202020204" pitchFamily="34" charset="0"/>
              </a:rPr>
              <a:t> </a:t>
            </a:r>
            <a:r>
              <a:rPr lang="en-US" sz="3400" dirty="0" err="1" smtClean="0">
                <a:latin typeface="Helvetica" panose="020B0604020202020204" pitchFamily="34" charset="0"/>
                <a:cs typeface="Helvetica" panose="020B0604020202020204" pitchFamily="34" charset="0"/>
              </a:rPr>
              <a:t>socioemocionales</a:t>
            </a:r>
            <a:r>
              <a:rPr lang="en-US" sz="3400" dirty="0" smtClean="0">
                <a:latin typeface="Helvetica" panose="020B0604020202020204" pitchFamily="34" charset="0"/>
                <a:cs typeface="Helvetica" panose="020B0604020202020204" pitchFamily="34" charset="0"/>
              </a:rPr>
              <a:t>, lo </a:t>
            </a:r>
            <a:r>
              <a:rPr lang="en-US" sz="3400" dirty="0" err="1" smtClean="0">
                <a:latin typeface="Helvetica" panose="020B0604020202020204" pitchFamily="34" charset="0"/>
                <a:cs typeface="Helvetica" panose="020B0604020202020204" pitchFamily="34" charset="0"/>
              </a:rPr>
              <a:t>cual</a:t>
            </a:r>
            <a:r>
              <a:rPr lang="en-US" sz="3400" dirty="0" smtClean="0">
                <a:latin typeface="Helvetica" panose="020B0604020202020204" pitchFamily="34" charset="0"/>
                <a:cs typeface="Helvetica" panose="020B0604020202020204" pitchFamily="34" charset="0"/>
              </a:rPr>
              <a:t> </a:t>
            </a:r>
            <a:r>
              <a:rPr lang="en-US" sz="3400" dirty="0" err="1" smtClean="0">
                <a:latin typeface="Helvetica" panose="020B0604020202020204" pitchFamily="34" charset="0"/>
                <a:cs typeface="Helvetica" panose="020B0604020202020204" pitchFamily="34" charset="0"/>
              </a:rPr>
              <a:t>fue</a:t>
            </a:r>
            <a:r>
              <a:rPr lang="en-US" sz="3400" dirty="0" smtClean="0">
                <a:latin typeface="Helvetica" panose="020B0604020202020204" pitchFamily="34" charset="0"/>
                <a:cs typeface="Helvetica" panose="020B0604020202020204" pitchFamily="34" charset="0"/>
              </a:rPr>
              <a:t> </a:t>
            </a:r>
            <a:r>
              <a:rPr lang="en-US" sz="3400" dirty="0" err="1" smtClean="0">
                <a:latin typeface="Helvetica" panose="020B0604020202020204" pitchFamily="34" charset="0"/>
                <a:cs typeface="Helvetica" panose="020B0604020202020204" pitchFamily="34" charset="0"/>
              </a:rPr>
              <a:t>evidente</a:t>
            </a:r>
            <a:r>
              <a:rPr lang="en-US" sz="3400" dirty="0" smtClean="0">
                <a:latin typeface="Helvetica" panose="020B0604020202020204" pitchFamily="34" charset="0"/>
                <a:cs typeface="Helvetica" panose="020B0604020202020204" pitchFamily="34" charset="0"/>
              </a:rPr>
              <a:t> al </a:t>
            </a:r>
            <a:r>
              <a:rPr lang="en-US" sz="3400" dirty="0" err="1" smtClean="0">
                <a:latin typeface="Helvetica" panose="020B0604020202020204" pitchFamily="34" charset="0"/>
                <a:cs typeface="Helvetica" panose="020B0604020202020204" pitchFamily="34" charset="0"/>
              </a:rPr>
              <a:t>ser</a:t>
            </a:r>
            <a:r>
              <a:rPr lang="en-US" sz="3400" dirty="0" smtClean="0">
                <a:latin typeface="Helvetica" panose="020B0604020202020204" pitchFamily="34" charset="0"/>
                <a:cs typeface="Helvetica" panose="020B0604020202020204" pitchFamily="34" charset="0"/>
              </a:rPr>
              <a:t> </a:t>
            </a:r>
            <a:r>
              <a:rPr lang="en-US" sz="3400" dirty="0" err="1" smtClean="0">
                <a:latin typeface="Helvetica" panose="020B0604020202020204" pitchFamily="34" charset="0"/>
                <a:cs typeface="Helvetica" panose="020B0604020202020204" pitchFamily="34" charset="0"/>
              </a:rPr>
              <a:t>capaces</a:t>
            </a:r>
            <a:r>
              <a:rPr lang="en-US" sz="3400" dirty="0" smtClean="0">
                <a:latin typeface="Helvetica" panose="020B0604020202020204" pitchFamily="34" charset="0"/>
                <a:cs typeface="Helvetica" panose="020B0604020202020204" pitchFamily="34" charset="0"/>
              </a:rPr>
              <a:t> de </a:t>
            </a:r>
            <a:r>
              <a:rPr lang="en-US" sz="3400" dirty="0" err="1" smtClean="0">
                <a:latin typeface="Helvetica" panose="020B0604020202020204" pitchFamily="34" charset="0"/>
                <a:cs typeface="Helvetica" panose="020B0604020202020204" pitchFamily="34" charset="0"/>
              </a:rPr>
              <a:t>afrontar</a:t>
            </a:r>
            <a:r>
              <a:rPr lang="en-US" sz="3400" dirty="0" smtClean="0">
                <a:latin typeface="Helvetica" panose="020B0604020202020204" pitchFamily="34" charset="0"/>
                <a:cs typeface="Helvetica" panose="020B0604020202020204" pitchFamily="34" charset="0"/>
              </a:rPr>
              <a:t> </a:t>
            </a:r>
            <a:r>
              <a:rPr lang="en-US" sz="3400" dirty="0" err="1" smtClean="0">
                <a:latin typeface="Helvetica" panose="020B0604020202020204" pitchFamily="34" charset="0"/>
                <a:cs typeface="Helvetica" panose="020B0604020202020204" pitchFamily="34" charset="0"/>
              </a:rPr>
              <a:t>dichas</a:t>
            </a:r>
            <a:r>
              <a:rPr lang="en-US" sz="3400" dirty="0" smtClean="0">
                <a:latin typeface="Helvetica" panose="020B0604020202020204" pitchFamily="34" charset="0"/>
                <a:cs typeface="Helvetica" panose="020B0604020202020204" pitchFamily="34" charset="0"/>
              </a:rPr>
              <a:t> </a:t>
            </a:r>
            <a:r>
              <a:rPr lang="en-US" sz="3400" dirty="0" err="1" smtClean="0">
                <a:latin typeface="Helvetica" panose="020B0604020202020204" pitchFamily="34" charset="0"/>
                <a:cs typeface="Helvetica" panose="020B0604020202020204" pitchFamily="34" charset="0"/>
              </a:rPr>
              <a:t>problemáticas</a:t>
            </a:r>
            <a:r>
              <a:rPr lang="en-US" sz="3400" dirty="0" smtClean="0">
                <a:latin typeface="Helvetica" panose="020B0604020202020204" pitchFamily="34" charset="0"/>
                <a:cs typeface="Helvetica" panose="020B0604020202020204" pitchFamily="34" charset="0"/>
              </a:rPr>
              <a:t>. </a:t>
            </a:r>
            <a:endParaRPr lang="es-MX" sz="3400" dirty="0">
              <a:latin typeface="Helvetica" panose="020B0604020202020204" pitchFamily="34" charset="0"/>
              <a:cs typeface="Helvetica" panose="020B0604020202020204" pitchFamily="34" charset="0"/>
            </a:endParaRPr>
          </a:p>
        </p:txBody>
      </p:sp>
      <p:sp>
        <p:nvSpPr>
          <p:cNvPr id="17" name="Rectángulo 16"/>
          <p:cNvSpPr/>
          <p:nvPr/>
        </p:nvSpPr>
        <p:spPr>
          <a:xfrm>
            <a:off x="636179" y="29371513"/>
            <a:ext cx="15422832" cy="9457830"/>
          </a:xfrm>
          <a:prstGeom prst="rect">
            <a:avLst/>
          </a:prstGeom>
          <a:solidFill>
            <a:schemeClr val="bg1">
              <a:alpha val="36000"/>
            </a:schemeClr>
          </a:solidFill>
          <a:ln>
            <a:solidFill>
              <a:srgbClr val="A6A6A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8" name="Rectángulo 17"/>
          <p:cNvSpPr/>
          <p:nvPr/>
        </p:nvSpPr>
        <p:spPr>
          <a:xfrm>
            <a:off x="16522841" y="30841399"/>
            <a:ext cx="15422832" cy="7987943"/>
          </a:xfrm>
          <a:prstGeom prst="rect">
            <a:avLst/>
          </a:prstGeom>
          <a:solidFill>
            <a:schemeClr val="bg1">
              <a:alpha val="36000"/>
            </a:schemeClr>
          </a:solidFill>
          <a:ln>
            <a:solidFill>
              <a:srgbClr val="A6A6A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9" name="CuadroTexto 18">
            <a:extLst>
              <a:ext uri="{FF2B5EF4-FFF2-40B4-BE49-F238E27FC236}">
                <a16:creationId xmlns:a16="http://schemas.microsoft.com/office/drawing/2014/main" id="{62BEC5EA-8352-44C6-BB4B-6FA614DB4BDC}"/>
              </a:ext>
            </a:extLst>
          </p:cNvPr>
          <p:cNvSpPr txBox="1"/>
          <p:nvPr/>
        </p:nvSpPr>
        <p:spPr>
          <a:xfrm>
            <a:off x="873886" y="30032189"/>
            <a:ext cx="15135774" cy="5504071"/>
          </a:xfrm>
          <a:prstGeom prst="rect">
            <a:avLst/>
          </a:prstGeom>
          <a:noFill/>
        </p:spPr>
        <p:txBody>
          <a:bodyPr wrap="square" rtlCol="0">
            <a:spAutoFit/>
          </a:bodyPr>
          <a:lstStyle/>
          <a:p>
            <a:r>
              <a:rPr lang="es-MX" sz="6000" b="1" dirty="0">
                <a:latin typeface="Helvetica" panose="020B0604020202020204" pitchFamily="34" charset="0"/>
                <a:cs typeface="Helvetica" panose="020B0604020202020204" pitchFamily="34" charset="0"/>
              </a:rPr>
              <a:t>II. Metodología </a:t>
            </a:r>
          </a:p>
          <a:p>
            <a:pPr algn="just">
              <a:lnSpc>
                <a:spcPts val="5000"/>
              </a:lnSpc>
            </a:pPr>
            <a:r>
              <a:rPr lang="es-MX" sz="3400" dirty="0" smtClean="0">
                <a:latin typeface="Helvetica" panose="020B0604020202020204" pitchFamily="34" charset="0"/>
                <a:cs typeface="Helvetica" panose="020B0604020202020204" pitchFamily="34" charset="0"/>
              </a:rPr>
              <a:t>La primera fase se realizó con estudiantes de bachillerato y la segunda con estudiantes de licenciatura, donde se efectuó  un análisis descriptivo comparativo de la información, con un enfoque fue cuantitativo, mediante una encuesta con formularios de google participando 88 estudiantes de licenciatura y 206 de bachillerato.</a:t>
            </a:r>
          </a:p>
          <a:p>
            <a:pPr algn="just">
              <a:lnSpc>
                <a:spcPts val="5000"/>
              </a:lnSpc>
            </a:pPr>
            <a:r>
              <a:rPr lang="es-MX" sz="3400" dirty="0">
                <a:latin typeface="Helvetica" panose="020B0604020202020204" pitchFamily="34" charset="0"/>
                <a:cs typeface="Helvetica" panose="020B0604020202020204" pitchFamily="34" charset="0"/>
              </a:rPr>
              <a:t> </a:t>
            </a:r>
            <a:r>
              <a:rPr lang="es-MX" sz="3400" dirty="0" smtClean="0">
                <a:latin typeface="Helvetica" panose="020B0604020202020204" pitchFamily="34" charset="0"/>
                <a:cs typeface="Helvetica" panose="020B0604020202020204" pitchFamily="34" charset="0"/>
              </a:rPr>
              <a:t>                    Bachillerato                                            Licenciatura</a:t>
            </a:r>
            <a:endParaRPr lang="es-MX" sz="3400" dirty="0">
              <a:latin typeface="Helvetica" panose="020B0604020202020204" pitchFamily="34" charset="0"/>
              <a:cs typeface="Helvetica" panose="020B0604020202020204" pitchFamily="34" charset="0"/>
            </a:endParaRPr>
          </a:p>
          <a:p>
            <a:pPr algn="just">
              <a:lnSpc>
                <a:spcPts val="5000"/>
              </a:lnSpc>
            </a:pPr>
            <a:endParaRPr lang="es-MX" sz="4000" dirty="0">
              <a:latin typeface="Myriad Pro" panose="020B0503030403020204" pitchFamily="34" charset="0"/>
              <a:cs typeface="Arial" panose="020B0604020202020204" pitchFamily="34" charset="0"/>
            </a:endParaRPr>
          </a:p>
        </p:txBody>
      </p:sp>
      <p:sp>
        <p:nvSpPr>
          <p:cNvPr id="20" name="CuadroTexto 19">
            <a:extLst>
              <a:ext uri="{FF2B5EF4-FFF2-40B4-BE49-F238E27FC236}">
                <a16:creationId xmlns:a16="http://schemas.microsoft.com/office/drawing/2014/main" id="{032D2D62-815E-4668-ABA8-B512204A73B2}"/>
              </a:ext>
            </a:extLst>
          </p:cNvPr>
          <p:cNvSpPr txBox="1"/>
          <p:nvPr/>
        </p:nvSpPr>
        <p:spPr>
          <a:xfrm>
            <a:off x="16572706" y="16713384"/>
            <a:ext cx="15180184" cy="1015663"/>
          </a:xfrm>
          <a:prstGeom prst="rect">
            <a:avLst/>
          </a:prstGeom>
          <a:noFill/>
        </p:spPr>
        <p:txBody>
          <a:bodyPr wrap="square" rtlCol="0">
            <a:spAutoFit/>
          </a:bodyPr>
          <a:lstStyle/>
          <a:p>
            <a:r>
              <a:rPr lang="es-MX" sz="6000" b="1" dirty="0">
                <a:latin typeface="Helvetica" panose="020B0604020202020204" pitchFamily="34" charset="0"/>
                <a:cs typeface="Helvetica" panose="020B0604020202020204" pitchFamily="34" charset="0"/>
              </a:rPr>
              <a:t>III. Resultados  </a:t>
            </a:r>
          </a:p>
        </p:txBody>
      </p:sp>
      <p:sp>
        <p:nvSpPr>
          <p:cNvPr id="21" name="CuadroTexto 20">
            <a:extLst>
              <a:ext uri="{FF2B5EF4-FFF2-40B4-BE49-F238E27FC236}">
                <a16:creationId xmlns:a16="http://schemas.microsoft.com/office/drawing/2014/main" id="{8BE5D79F-65D3-4B36-BD72-CE77DFD40152}"/>
              </a:ext>
            </a:extLst>
          </p:cNvPr>
          <p:cNvSpPr txBox="1"/>
          <p:nvPr/>
        </p:nvSpPr>
        <p:spPr>
          <a:xfrm>
            <a:off x="16564879" y="30867144"/>
            <a:ext cx="15006564" cy="11105604"/>
          </a:xfrm>
          <a:prstGeom prst="rect">
            <a:avLst/>
          </a:prstGeom>
          <a:noFill/>
        </p:spPr>
        <p:txBody>
          <a:bodyPr wrap="square" rtlCol="0">
            <a:spAutoFit/>
          </a:bodyPr>
          <a:lstStyle/>
          <a:p>
            <a:r>
              <a:rPr lang="es-MX" sz="6000" b="1" dirty="0" smtClean="0">
                <a:latin typeface="Helvetica" panose="020B0604020202020204" pitchFamily="34" charset="0"/>
                <a:cs typeface="Helvetica" panose="020B0604020202020204" pitchFamily="34" charset="0"/>
              </a:rPr>
              <a:t>IV. </a:t>
            </a:r>
            <a:r>
              <a:rPr lang="es-MX" sz="6000" b="1" dirty="0" smtClean="0">
                <a:latin typeface="Helvetica" panose="020B0604020202020204" pitchFamily="34" charset="0"/>
                <a:cs typeface="Helvetica" panose="020B0604020202020204" pitchFamily="34" charset="0"/>
              </a:rPr>
              <a:t>Conclusiones </a:t>
            </a:r>
          </a:p>
          <a:p>
            <a:pPr algn="just"/>
            <a:r>
              <a:rPr lang="en-US" sz="2800" dirty="0" smtClean="0">
                <a:latin typeface="Helvetica" panose="020B0604020202020204" pitchFamily="34" charset="0"/>
                <a:cs typeface="Helvetica" panose="020B0604020202020204" pitchFamily="34" charset="0"/>
              </a:rPr>
              <a:t>Los </a:t>
            </a:r>
            <a:r>
              <a:rPr lang="en-US" sz="2800" dirty="0" err="1">
                <a:latin typeface="Helvetica" panose="020B0604020202020204" pitchFamily="34" charset="0"/>
                <a:cs typeface="Helvetica" panose="020B0604020202020204" pitchFamily="34" charset="0"/>
              </a:rPr>
              <a:t>resultados</a:t>
            </a:r>
            <a:r>
              <a:rPr lang="en-US" sz="2800" dirty="0">
                <a:latin typeface="Helvetica" panose="020B0604020202020204" pitchFamily="34" charset="0"/>
                <a:cs typeface="Helvetica" panose="020B0604020202020204" pitchFamily="34" charset="0"/>
              </a:rPr>
              <a:t> </a:t>
            </a:r>
            <a:r>
              <a:rPr lang="en-US" sz="2800" dirty="0" err="1">
                <a:latin typeface="Helvetica" panose="020B0604020202020204" pitchFamily="34" charset="0"/>
                <a:cs typeface="Helvetica" panose="020B0604020202020204" pitchFamily="34" charset="0"/>
              </a:rPr>
              <a:t>muestran</a:t>
            </a:r>
            <a:r>
              <a:rPr lang="en-US" sz="2800" dirty="0">
                <a:latin typeface="Helvetica" panose="020B0604020202020204" pitchFamily="34" charset="0"/>
                <a:cs typeface="Helvetica" panose="020B0604020202020204" pitchFamily="34" charset="0"/>
              </a:rPr>
              <a:t> que la </a:t>
            </a:r>
            <a:r>
              <a:rPr lang="en-US" sz="2800" dirty="0" err="1">
                <a:latin typeface="Helvetica" panose="020B0604020202020204" pitchFamily="34" charset="0"/>
                <a:cs typeface="Helvetica" panose="020B0604020202020204" pitchFamily="34" charset="0"/>
              </a:rPr>
              <a:t>pandemia</a:t>
            </a:r>
            <a:r>
              <a:rPr lang="en-US" sz="2800" dirty="0">
                <a:latin typeface="Helvetica" panose="020B0604020202020204" pitchFamily="34" charset="0"/>
                <a:cs typeface="Helvetica" panose="020B0604020202020204" pitchFamily="34" charset="0"/>
              </a:rPr>
              <a:t> ha </a:t>
            </a:r>
            <a:r>
              <a:rPr lang="en-US" sz="2800" dirty="0" err="1">
                <a:latin typeface="Helvetica" panose="020B0604020202020204" pitchFamily="34" charset="0"/>
                <a:cs typeface="Helvetica" panose="020B0604020202020204" pitchFamily="34" charset="0"/>
              </a:rPr>
              <a:t>afectado</a:t>
            </a:r>
            <a:r>
              <a:rPr lang="en-US" sz="2800" dirty="0">
                <a:latin typeface="Helvetica" panose="020B0604020202020204" pitchFamily="34" charset="0"/>
                <a:cs typeface="Helvetica" panose="020B0604020202020204" pitchFamily="34" charset="0"/>
              </a:rPr>
              <a:t> </a:t>
            </a:r>
            <a:r>
              <a:rPr lang="en-US" sz="2800" dirty="0" err="1">
                <a:latin typeface="Helvetica" panose="020B0604020202020204" pitchFamily="34" charset="0"/>
                <a:cs typeface="Helvetica" panose="020B0604020202020204" pitchFamily="34" charset="0"/>
              </a:rPr>
              <a:t>más</a:t>
            </a:r>
            <a:r>
              <a:rPr lang="en-US" sz="2800" dirty="0">
                <a:latin typeface="Helvetica" panose="020B0604020202020204" pitchFamily="34" charset="0"/>
                <a:cs typeface="Helvetica" panose="020B0604020202020204" pitchFamily="34" charset="0"/>
              </a:rPr>
              <a:t> a </a:t>
            </a:r>
            <a:r>
              <a:rPr lang="en-US" sz="2800" dirty="0" err="1">
                <a:latin typeface="Helvetica" panose="020B0604020202020204" pitchFamily="34" charset="0"/>
                <a:cs typeface="Helvetica" panose="020B0604020202020204" pitchFamily="34" charset="0"/>
              </a:rPr>
              <a:t>los</a:t>
            </a:r>
            <a:r>
              <a:rPr lang="en-US" sz="2800" dirty="0">
                <a:latin typeface="Helvetica" panose="020B0604020202020204" pitchFamily="34" charset="0"/>
                <a:cs typeface="Helvetica" panose="020B0604020202020204" pitchFamily="34" charset="0"/>
              </a:rPr>
              <a:t> </a:t>
            </a:r>
            <a:r>
              <a:rPr lang="en-US" sz="2800" dirty="0" err="1">
                <a:latin typeface="Helvetica" panose="020B0604020202020204" pitchFamily="34" charset="0"/>
                <a:cs typeface="Helvetica" panose="020B0604020202020204" pitchFamily="34" charset="0"/>
              </a:rPr>
              <a:t>estudiantes</a:t>
            </a:r>
            <a:r>
              <a:rPr lang="en-US" sz="2800" dirty="0">
                <a:latin typeface="Helvetica" panose="020B0604020202020204" pitchFamily="34" charset="0"/>
                <a:cs typeface="Helvetica" panose="020B0604020202020204" pitchFamily="34" charset="0"/>
              </a:rPr>
              <a:t> </a:t>
            </a:r>
            <a:r>
              <a:rPr lang="en-US" sz="2800" dirty="0" err="1">
                <a:latin typeface="Helvetica" panose="020B0604020202020204" pitchFamily="34" charset="0"/>
                <a:cs typeface="Helvetica" panose="020B0604020202020204" pitchFamily="34" charset="0"/>
              </a:rPr>
              <a:t>en</a:t>
            </a:r>
            <a:r>
              <a:rPr lang="en-US" sz="2800" dirty="0">
                <a:latin typeface="Helvetica" panose="020B0604020202020204" pitchFamily="34" charset="0"/>
                <a:cs typeface="Helvetica" panose="020B0604020202020204" pitchFamily="34" charset="0"/>
              </a:rPr>
              <a:t> el </a:t>
            </a:r>
            <a:r>
              <a:rPr lang="en-US" sz="2800" dirty="0" err="1">
                <a:latin typeface="Helvetica" panose="020B0604020202020204" pitchFamily="34" charset="0"/>
                <a:cs typeface="Helvetica" panose="020B0604020202020204" pitchFamily="34" charset="0"/>
              </a:rPr>
              <a:t>aspecto</a:t>
            </a:r>
            <a:r>
              <a:rPr lang="en-US" sz="2800" dirty="0">
                <a:latin typeface="Helvetica" panose="020B0604020202020204" pitchFamily="34" charset="0"/>
                <a:cs typeface="Helvetica" panose="020B0604020202020204" pitchFamily="34" charset="0"/>
              </a:rPr>
              <a:t> de </a:t>
            </a:r>
            <a:r>
              <a:rPr lang="en-US" sz="2800" b="1" dirty="0">
                <a:latin typeface="Helvetica" panose="020B0604020202020204" pitchFamily="34" charset="0"/>
                <a:cs typeface="Helvetica" panose="020B0604020202020204" pitchFamily="34" charset="0"/>
              </a:rPr>
              <a:t>“no </a:t>
            </a:r>
            <a:r>
              <a:rPr lang="en-US" sz="2800" b="1" dirty="0" err="1">
                <a:latin typeface="Helvetica" panose="020B0604020202020204" pitchFamily="34" charset="0"/>
                <a:cs typeface="Helvetica" panose="020B0604020202020204" pitchFamily="34" charset="0"/>
              </a:rPr>
              <a:t>ver</a:t>
            </a:r>
            <a:r>
              <a:rPr lang="en-US" sz="2800" b="1" dirty="0">
                <a:latin typeface="Helvetica" panose="020B0604020202020204" pitchFamily="34" charset="0"/>
                <a:cs typeface="Helvetica" panose="020B0604020202020204" pitchFamily="34" charset="0"/>
              </a:rPr>
              <a:t> a </a:t>
            </a:r>
            <a:r>
              <a:rPr lang="en-US" sz="2800" b="1" dirty="0" err="1">
                <a:latin typeface="Helvetica" panose="020B0604020202020204" pitchFamily="34" charset="0"/>
                <a:cs typeface="Helvetica" panose="020B0604020202020204" pitchFamily="34" charset="0"/>
              </a:rPr>
              <a:t>sus</a:t>
            </a:r>
            <a:r>
              <a:rPr lang="en-US" sz="2800" b="1" dirty="0">
                <a:latin typeface="Helvetica" panose="020B0604020202020204" pitchFamily="34" charset="0"/>
                <a:cs typeface="Helvetica" panose="020B0604020202020204" pitchFamily="34" charset="0"/>
              </a:rPr>
              <a:t> amigos” </a:t>
            </a:r>
            <a:r>
              <a:rPr lang="en-US" sz="2800" dirty="0">
                <a:latin typeface="Helvetica" panose="020B0604020202020204" pitchFamily="34" charset="0"/>
                <a:cs typeface="Helvetica" panose="020B0604020202020204" pitchFamily="34" charset="0"/>
              </a:rPr>
              <a:t>y el de </a:t>
            </a:r>
            <a:r>
              <a:rPr lang="en-US" sz="2800" b="1" dirty="0">
                <a:latin typeface="Helvetica" panose="020B0604020202020204" pitchFamily="34" charset="0"/>
                <a:cs typeface="Helvetica" panose="020B0604020202020204" pitchFamily="34" charset="0"/>
              </a:rPr>
              <a:t>“</a:t>
            </a:r>
            <a:r>
              <a:rPr lang="en-US" sz="2800" b="1" dirty="0" err="1">
                <a:latin typeface="Helvetica" panose="020B0604020202020204" pitchFamily="34" charset="0"/>
                <a:cs typeface="Helvetica" panose="020B0604020202020204" pitchFamily="34" charset="0"/>
              </a:rPr>
              <a:t>tomar</a:t>
            </a:r>
            <a:r>
              <a:rPr lang="en-US" sz="2800" b="1" dirty="0">
                <a:latin typeface="Helvetica" panose="020B0604020202020204" pitchFamily="34" charset="0"/>
                <a:cs typeface="Helvetica" panose="020B0604020202020204" pitchFamily="34" charset="0"/>
              </a:rPr>
              <a:t> las </a:t>
            </a:r>
            <a:r>
              <a:rPr lang="en-US" sz="2800" b="1" dirty="0" err="1">
                <a:latin typeface="Helvetica" panose="020B0604020202020204" pitchFamily="34" charset="0"/>
                <a:cs typeface="Helvetica" panose="020B0604020202020204" pitchFamily="34" charset="0"/>
              </a:rPr>
              <a:t>clases</a:t>
            </a:r>
            <a:r>
              <a:rPr lang="en-US" sz="2800" b="1" dirty="0">
                <a:latin typeface="Helvetica" panose="020B0604020202020204" pitchFamily="34" charset="0"/>
                <a:cs typeface="Helvetica" panose="020B0604020202020204" pitchFamily="34" charset="0"/>
              </a:rPr>
              <a:t> </a:t>
            </a:r>
            <a:r>
              <a:rPr lang="en-US" sz="2800" b="1" dirty="0" err="1">
                <a:latin typeface="Helvetica" panose="020B0604020202020204" pitchFamily="34" charset="0"/>
                <a:cs typeface="Helvetica" panose="020B0604020202020204" pitchFamily="34" charset="0"/>
              </a:rPr>
              <a:t>en</a:t>
            </a:r>
            <a:r>
              <a:rPr lang="en-US" sz="2800" b="1" dirty="0">
                <a:latin typeface="Helvetica" panose="020B0604020202020204" pitchFamily="34" charset="0"/>
                <a:cs typeface="Helvetica" panose="020B0604020202020204" pitchFamily="34" charset="0"/>
              </a:rPr>
              <a:t> </a:t>
            </a:r>
            <a:r>
              <a:rPr lang="en-US" sz="2800" b="1" dirty="0" err="1">
                <a:latin typeface="Helvetica" panose="020B0604020202020204" pitchFamily="34" charset="0"/>
                <a:cs typeface="Helvetica" panose="020B0604020202020204" pitchFamily="34" charset="0"/>
              </a:rPr>
              <a:t>línea</a:t>
            </a:r>
            <a:r>
              <a:rPr lang="en-US" sz="2800" b="1" dirty="0">
                <a:latin typeface="Helvetica" panose="020B0604020202020204" pitchFamily="34" charset="0"/>
                <a:cs typeface="Helvetica" panose="020B0604020202020204" pitchFamily="34" charset="0"/>
              </a:rPr>
              <a:t>” </a:t>
            </a:r>
            <a:r>
              <a:rPr lang="en-US" sz="2800" dirty="0">
                <a:latin typeface="Helvetica" panose="020B0604020202020204" pitchFamily="34" charset="0"/>
                <a:cs typeface="Helvetica" panose="020B0604020202020204" pitchFamily="34" charset="0"/>
              </a:rPr>
              <a:t>y lo que les ha </a:t>
            </a:r>
            <a:r>
              <a:rPr lang="en-US" sz="2800" dirty="0" err="1">
                <a:latin typeface="Helvetica" panose="020B0604020202020204" pitchFamily="34" charset="0"/>
                <a:cs typeface="Helvetica" panose="020B0604020202020204" pitchFamily="34" charset="0"/>
              </a:rPr>
              <a:t>afectado</a:t>
            </a:r>
            <a:r>
              <a:rPr lang="en-US" sz="2800" dirty="0">
                <a:latin typeface="Helvetica" panose="020B0604020202020204" pitchFamily="34" charset="0"/>
                <a:cs typeface="Helvetica" panose="020B0604020202020204" pitchFamily="34" charset="0"/>
              </a:rPr>
              <a:t> </a:t>
            </a:r>
            <a:r>
              <a:rPr lang="en-US" sz="2800" dirty="0" err="1">
                <a:latin typeface="Helvetica" panose="020B0604020202020204" pitchFamily="34" charset="0"/>
                <a:cs typeface="Helvetica" panose="020B0604020202020204" pitchFamily="34" charset="0"/>
              </a:rPr>
              <a:t>menos</a:t>
            </a:r>
            <a:r>
              <a:rPr lang="en-US" sz="2800" dirty="0">
                <a:latin typeface="Helvetica" panose="020B0604020202020204" pitchFamily="34" charset="0"/>
                <a:cs typeface="Helvetica" panose="020B0604020202020204" pitchFamily="34" charset="0"/>
              </a:rPr>
              <a:t> </a:t>
            </a:r>
            <a:r>
              <a:rPr lang="en-US" sz="2800" dirty="0" err="1">
                <a:latin typeface="Helvetica" panose="020B0604020202020204" pitchFamily="34" charset="0"/>
                <a:cs typeface="Helvetica" panose="020B0604020202020204" pitchFamily="34" charset="0"/>
              </a:rPr>
              <a:t>es</a:t>
            </a:r>
            <a:r>
              <a:rPr lang="en-US" sz="2800" dirty="0">
                <a:latin typeface="Helvetica" panose="020B0604020202020204" pitchFamily="34" charset="0"/>
                <a:cs typeface="Helvetica" panose="020B0604020202020204" pitchFamily="34" charset="0"/>
              </a:rPr>
              <a:t> </a:t>
            </a:r>
            <a:r>
              <a:rPr lang="en-US" sz="2800" b="1" dirty="0">
                <a:latin typeface="Helvetica" panose="020B0604020202020204" pitchFamily="34" charset="0"/>
                <a:cs typeface="Helvetica" panose="020B0604020202020204" pitchFamily="34" charset="0"/>
              </a:rPr>
              <a:t>“</a:t>
            </a:r>
            <a:r>
              <a:rPr lang="en-US" sz="2800" b="1" dirty="0" err="1">
                <a:latin typeface="Helvetica" panose="020B0604020202020204" pitchFamily="34" charset="0"/>
                <a:cs typeface="Helvetica" panose="020B0604020202020204" pitchFamily="34" charset="0"/>
              </a:rPr>
              <a:t>seguir</a:t>
            </a:r>
            <a:r>
              <a:rPr lang="en-US" sz="2800" b="1" dirty="0">
                <a:latin typeface="Helvetica" panose="020B0604020202020204" pitchFamily="34" charset="0"/>
                <a:cs typeface="Helvetica" panose="020B0604020202020204" pitchFamily="34" charset="0"/>
              </a:rPr>
              <a:t> con las </a:t>
            </a:r>
            <a:r>
              <a:rPr lang="en-US" sz="2800" b="1" dirty="0" err="1">
                <a:latin typeface="Helvetica" panose="020B0604020202020204" pitchFamily="34" charset="0"/>
                <a:cs typeface="Helvetica" panose="020B0604020202020204" pitchFamily="34" charset="0"/>
              </a:rPr>
              <a:t>normas</a:t>
            </a:r>
            <a:r>
              <a:rPr lang="en-US" sz="2800" b="1" dirty="0">
                <a:latin typeface="Helvetica" panose="020B0604020202020204" pitchFamily="34" charset="0"/>
                <a:cs typeface="Helvetica" panose="020B0604020202020204" pitchFamily="34" charset="0"/>
              </a:rPr>
              <a:t> del </a:t>
            </a:r>
            <a:r>
              <a:rPr lang="en-US" sz="2800" b="1" dirty="0" err="1">
                <a:latin typeface="Helvetica" panose="020B0604020202020204" pitchFamily="34" charset="0"/>
                <a:cs typeface="Helvetica" panose="020B0604020202020204" pitchFamily="34" charset="0"/>
              </a:rPr>
              <a:t>gobierno</a:t>
            </a:r>
            <a:r>
              <a:rPr lang="en-US" sz="2800" b="1" dirty="0">
                <a:latin typeface="Helvetica" panose="020B0604020202020204" pitchFamily="34" charset="0"/>
                <a:cs typeface="Helvetica" panose="020B0604020202020204" pitchFamily="34" charset="0"/>
              </a:rPr>
              <a:t>” </a:t>
            </a:r>
            <a:r>
              <a:rPr lang="en-US" sz="2800" dirty="0">
                <a:latin typeface="Helvetica" panose="020B0604020202020204" pitchFamily="34" charset="0"/>
                <a:cs typeface="Helvetica" panose="020B0604020202020204" pitchFamily="34" charset="0"/>
              </a:rPr>
              <a:t>y </a:t>
            </a:r>
            <a:r>
              <a:rPr lang="en-US" sz="2800" b="1" dirty="0">
                <a:latin typeface="Helvetica" panose="020B0604020202020204" pitchFamily="34" charset="0"/>
                <a:cs typeface="Helvetica" panose="020B0604020202020204" pitchFamily="34" charset="0"/>
              </a:rPr>
              <a:t>“</a:t>
            </a:r>
            <a:r>
              <a:rPr lang="en-US" sz="2800" b="1" dirty="0" err="1">
                <a:latin typeface="Helvetica" panose="020B0604020202020204" pitchFamily="34" charset="0"/>
                <a:cs typeface="Helvetica" panose="020B0604020202020204" pitchFamily="34" charset="0"/>
              </a:rPr>
              <a:t>cambio</a:t>
            </a:r>
            <a:r>
              <a:rPr lang="en-US" sz="2800" b="1" dirty="0">
                <a:latin typeface="Helvetica" panose="020B0604020202020204" pitchFamily="34" charset="0"/>
                <a:cs typeface="Helvetica" panose="020B0604020202020204" pitchFamily="34" charset="0"/>
              </a:rPr>
              <a:t> </a:t>
            </a:r>
            <a:r>
              <a:rPr lang="en-US" sz="2800" b="1" dirty="0" err="1">
                <a:latin typeface="Helvetica" panose="020B0604020202020204" pitchFamily="34" charset="0"/>
                <a:cs typeface="Helvetica" panose="020B0604020202020204" pitchFamily="34" charset="0"/>
              </a:rPr>
              <a:t>en</a:t>
            </a:r>
            <a:r>
              <a:rPr lang="en-US" sz="2800" b="1" dirty="0">
                <a:latin typeface="Helvetica" panose="020B0604020202020204" pitchFamily="34" charset="0"/>
                <a:cs typeface="Helvetica" panose="020B0604020202020204" pitchFamily="34" charset="0"/>
              </a:rPr>
              <a:t> </a:t>
            </a:r>
            <a:r>
              <a:rPr lang="en-US" sz="2800" b="1" dirty="0" err="1">
                <a:latin typeface="Helvetica" panose="020B0604020202020204" pitchFamily="34" charset="0"/>
                <a:cs typeface="Helvetica" panose="020B0604020202020204" pitchFamily="34" charset="0"/>
              </a:rPr>
              <a:t>los</a:t>
            </a:r>
            <a:r>
              <a:rPr lang="en-US" sz="2800" b="1" dirty="0">
                <a:latin typeface="Helvetica" panose="020B0604020202020204" pitchFamily="34" charset="0"/>
                <a:cs typeface="Helvetica" panose="020B0604020202020204" pitchFamily="34" charset="0"/>
              </a:rPr>
              <a:t> </a:t>
            </a:r>
            <a:r>
              <a:rPr lang="en-US" sz="2800" b="1" dirty="0" err="1">
                <a:latin typeface="Helvetica" panose="020B0604020202020204" pitchFamily="34" charset="0"/>
                <a:cs typeface="Helvetica" panose="020B0604020202020204" pitchFamily="34" charset="0"/>
              </a:rPr>
              <a:t>hábitos</a:t>
            </a:r>
            <a:r>
              <a:rPr lang="en-US" sz="2800" b="1" dirty="0">
                <a:latin typeface="Helvetica" panose="020B0604020202020204" pitchFamily="34" charset="0"/>
                <a:cs typeface="Helvetica" panose="020B0604020202020204" pitchFamily="34" charset="0"/>
              </a:rPr>
              <a:t> </a:t>
            </a:r>
            <a:r>
              <a:rPr lang="en-US" sz="2800" b="1" dirty="0" err="1">
                <a:latin typeface="Helvetica" panose="020B0604020202020204" pitchFamily="34" charset="0"/>
                <a:cs typeface="Helvetica" panose="020B0604020202020204" pitchFamily="34" charset="0"/>
              </a:rPr>
              <a:t>alimenticios</a:t>
            </a:r>
            <a:r>
              <a:rPr lang="en-US" sz="2800" b="1" dirty="0" smtClean="0">
                <a:latin typeface="Helvetica" panose="020B0604020202020204" pitchFamily="34" charset="0"/>
                <a:cs typeface="Helvetica" panose="020B0604020202020204" pitchFamily="34" charset="0"/>
              </a:rPr>
              <a:t>”</a:t>
            </a:r>
            <a:r>
              <a:rPr lang="en-US" sz="2800" dirty="0" smtClean="0">
                <a:latin typeface="Helvetica" panose="020B0604020202020204" pitchFamily="34" charset="0"/>
                <a:cs typeface="Helvetica" panose="020B0604020202020204" pitchFamily="34" charset="0"/>
              </a:rPr>
              <a:t>. </a:t>
            </a:r>
            <a:r>
              <a:rPr lang="en-US" sz="2800" dirty="0" err="1" smtClean="0">
                <a:latin typeface="Helvetica" panose="020B0604020202020204" pitchFamily="34" charset="0"/>
                <a:cs typeface="Helvetica" panose="020B0604020202020204" pitchFamily="34" charset="0"/>
              </a:rPr>
              <a:t>Por</a:t>
            </a:r>
            <a:r>
              <a:rPr lang="en-US" sz="2800" dirty="0" smtClean="0">
                <a:latin typeface="Helvetica" panose="020B0604020202020204" pitchFamily="34" charset="0"/>
                <a:cs typeface="Helvetica" panose="020B0604020202020204" pitchFamily="34" charset="0"/>
              </a:rPr>
              <a:t> </a:t>
            </a:r>
            <a:r>
              <a:rPr lang="en-US" sz="2800" dirty="0" err="1">
                <a:latin typeface="Helvetica" panose="020B0604020202020204" pitchFamily="34" charset="0"/>
                <a:cs typeface="Helvetica" panose="020B0604020202020204" pitchFamily="34" charset="0"/>
              </a:rPr>
              <a:t>otra</a:t>
            </a:r>
            <a:r>
              <a:rPr lang="en-US" sz="2800" dirty="0">
                <a:latin typeface="Helvetica" panose="020B0604020202020204" pitchFamily="34" charset="0"/>
                <a:cs typeface="Helvetica" panose="020B0604020202020204" pitchFamily="34" charset="0"/>
              </a:rPr>
              <a:t> parte, para la </a:t>
            </a:r>
            <a:r>
              <a:rPr lang="en-US" sz="2800" dirty="0" err="1">
                <a:latin typeface="Helvetica" panose="020B0604020202020204" pitchFamily="34" charset="0"/>
                <a:cs typeface="Helvetica" panose="020B0604020202020204" pitchFamily="34" charset="0"/>
              </a:rPr>
              <a:t>mayoría</a:t>
            </a:r>
            <a:r>
              <a:rPr lang="en-US" sz="2800" dirty="0">
                <a:latin typeface="Helvetica" panose="020B0604020202020204" pitchFamily="34" charset="0"/>
                <a:cs typeface="Helvetica" panose="020B0604020202020204" pitchFamily="34" charset="0"/>
              </a:rPr>
              <a:t> de </a:t>
            </a:r>
            <a:r>
              <a:rPr lang="en-US" sz="2800" dirty="0" err="1">
                <a:latin typeface="Helvetica" panose="020B0604020202020204" pitchFamily="34" charset="0"/>
                <a:cs typeface="Helvetica" panose="020B0604020202020204" pitchFamily="34" charset="0"/>
              </a:rPr>
              <a:t>ellos</a:t>
            </a:r>
            <a:r>
              <a:rPr lang="en-US" sz="2800" dirty="0">
                <a:latin typeface="Helvetica" panose="020B0604020202020204" pitchFamily="34" charset="0"/>
                <a:cs typeface="Helvetica" panose="020B0604020202020204" pitchFamily="34" charset="0"/>
              </a:rPr>
              <a:t> </a:t>
            </a:r>
            <a:r>
              <a:rPr lang="en-US" sz="2800" dirty="0" err="1">
                <a:latin typeface="Helvetica" panose="020B0604020202020204" pitchFamily="34" charset="0"/>
                <a:cs typeface="Helvetica" panose="020B0604020202020204" pitchFamily="34" charset="0"/>
              </a:rPr>
              <a:t>favorece</a:t>
            </a:r>
            <a:r>
              <a:rPr lang="en-US" sz="2800" dirty="0">
                <a:latin typeface="Helvetica" panose="020B0604020202020204" pitchFamily="34" charset="0"/>
                <a:cs typeface="Helvetica" panose="020B0604020202020204" pitchFamily="34" charset="0"/>
              </a:rPr>
              <a:t> </a:t>
            </a:r>
            <a:r>
              <a:rPr lang="en-US" sz="2800" dirty="0" err="1">
                <a:latin typeface="Helvetica" panose="020B0604020202020204" pitchFamily="34" charset="0"/>
                <a:cs typeface="Helvetica" panose="020B0604020202020204" pitchFamily="34" charset="0"/>
              </a:rPr>
              <a:t>en</a:t>
            </a:r>
            <a:r>
              <a:rPr lang="en-US" sz="2800" dirty="0">
                <a:latin typeface="Helvetica" panose="020B0604020202020204" pitchFamily="34" charset="0"/>
                <a:cs typeface="Helvetica" panose="020B0604020202020204" pitchFamily="34" charset="0"/>
              </a:rPr>
              <a:t> </a:t>
            </a:r>
            <a:r>
              <a:rPr lang="en-US" sz="2800" dirty="0" err="1">
                <a:latin typeface="Helvetica" panose="020B0604020202020204" pitchFamily="34" charset="0"/>
                <a:cs typeface="Helvetica" panose="020B0604020202020204" pitchFamily="34" charset="0"/>
              </a:rPr>
              <a:t>algo</a:t>
            </a:r>
            <a:r>
              <a:rPr lang="en-US" sz="2800" dirty="0">
                <a:latin typeface="Helvetica" panose="020B0604020202020204" pitchFamily="34" charset="0"/>
                <a:cs typeface="Helvetica" panose="020B0604020202020204" pitchFamily="34" charset="0"/>
              </a:rPr>
              <a:t> el </a:t>
            </a:r>
            <a:r>
              <a:rPr lang="en-US" sz="2800" b="1" dirty="0" err="1">
                <a:latin typeface="Helvetica" panose="020B0604020202020204" pitchFamily="34" charset="0"/>
                <a:cs typeface="Helvetica" panose="020B0604020202020204" pitchFamily="34" charset="0"/>
              </a:rPr>
              <a:t>autoaprendizaje</a:t>
            </a:r>
            <a:r>
              <a:rPr lang="en-US" sz="2800" dirty="0">
                <a:latin typeface="Helvetica" panose="020B0604020202020204" pitchFamily="34" charset="0"/>
                <a:cs typeface="Helvetica" panose="020B0604020202020204" pitchFamily="34" charset="0"/>
              </a:rPr>
              <a:t> al </a:t>
            </a:r>
            <a:r>
              <a:rPr lang="en-US" sz="2800" dirty="0" err="1">
                <a:latin typeface="Helvetica" panose="020B0604020202020204" pitchFamily="34" charset="0"/>
                <a:cs typeface="Helvetica" panose="020B0604020202020204" pitchFamily="34" charset="0"/>
              </a:rPr>
              <a:t>tomar</a:t>
            </a:r>
            <a:r>
              <a:rPr lang="en-US" sz="2800" dirty="0">
                <a:latin typeface="Helvetica" panose="020B0604020202020204" pitchFamily="34" charset="0"/>
                <a:cs typeface="Helvetica" panose="020B0604020202020204" pitchFamily="34" charset="0"/>
              </a:rPr>
              <a:t> la </a:t>
            </a:r>
            <a:r>
              <a:rPr lang="en-US" sz="2800" dirty="0" err="1">
                <a:latin typeface="Helvetica" panose="020B0604020202020204" pitchFamily="34" charset="0"/>
                <a:cs typeface="Helvetica" panose="020B0604020202020204" pitchFamily="34" charset="0"/>
              </a:rPr>
              <a:t>materia</a:t>
            </a:r>
            <a:r>
              <a:rPr lang="en-US" sz="2800" dirty="0">
                <a:latin typeface="Helvetica" panose="020B0604020202020204" pitchFamily="34" charset="0"/>
                <a:cs typeface="Helvetica" panose="020B0604020202020204" pitchFamily="34" charset="0"/>
              </a:rPr>
              <a:t> </a:t>
            </a:r>
            <a:r>
              <a:rPr lang="en-US" sz="2800" dirty="0" err="1">
                <a:latin typeface="Helvetica" panose="020B0604020202020204" pitchFamily="34" charset="0"/>
                <a:cs typeface="Helvetica" panose="020B0604020202020204" pitchFamily="34" charset="0"/>
              </a:rPr>
              <a:t>en</a:t>
            </a:r>
            <a:r>
              <a:rPr lang="en-US" sz="2800" dirty="0">
                <a:latin typeface="Helvetica" panose="020B0604020202020204" pitchFamily="34" charset="0"/>
                <a:cs typeface="Helvetica" panose="020B0604020202020204" pitchFamily="34" charset="0"/>
              </a:rPr>
              <a:t> </a:t>
            </a:r>
            <a:r>
              <a:rPr lang="en-US" sz="2800" dirty="0" err="1">
                <a:latin typeface="Helvetica" panose="020B0604020202020204" pitchFamily="34" charset="0"/>
                <a:cs typeface="Helvetica" panose="020B0604020202020204" pitchFamily="34" charset="0"/>
              </a:rPr>
              <a:t>línea</a:t>
            </a:r>
            <a:r>
              <a:rPr lang="en-US" sz="2800" dirty="0">
                <a:latin typeface="Helvetica" panose="020B0604020202020204" pitchFamily="34" charset="0"/>
                <a:cs typeface="Helvetica" panose="020B0604020202020204" pitchFamily="34" charset="0"/>
              </a:rPr>
              <a:t>, </a:t>
            </a:r>
            <a:r>
              <a:rPr lang="en-US" sz="2800" dirty="0" err="1">
                <a:latin typeface="Helvetica" panose="020B0604020202020204" pitchFamily="34" charset="0"/>
                <a:cs typeface="Helvetica" panose="020B0604020202020204" pitchFamily="34" charset="0"/>
              </a:rPr>
              <a:t>así</a:t>
            </a:r>
            <a:r>
              <a:rPr lang="en-US" sz="2800" dirty="0">
                <a:latin typeface="Helvetica" panose="020B0604020202020204" pitchFamily="34" charset="0"/>
                <a:cs typeface="Helvetica" panose="020B0604020202020204" pitchFamily="34" charset="0"/>
              </a:rPr>
              <a:t> </a:t>
            </a:r>
            <a:r>
              <a:rPr lang="en-US" sz="2800" dirty="0" err="1">
                <a:latin typeface="Helvetica" panose="020B0604020202020204" pitchFamily="34" charset="0"/>
                <a:cs typeface="Helvetica" panose="020B0604020202020204" pitchFamily="34" charset="0"/>
              </a:rPr>
              <a:t>como</a:t>
            </a:r>
            <a:r>
              <a:rPr lang="en-US" sz="2800" dirty="0">
                <a:latin typeface="Helvetica" panose="020B0604020202020204" pitchFamily="34" charset="0"/>
                <a:cs typeface="Helvetica" panose="020B0604020202020204" pitchFamily="34" charset="0"/>
              </a:rPr>
              <a:t> el de </a:t>
            </a:r>
            <a:r>
              <a:rPr lang="en-US" sz="2800" b="1" dirty="0" err="1">
                <a:latin typeface="Helvetica" panose="020B0604020202020204" pitchFamily="34" charset="0"/>
                <a:cs typeface="Helvetica" panose="020B0604020202020204" pitchFamily="34" charset="0"/>
              </a:rPr>
              <a:t>mejorar</a:t>
            </a:r>
            <a:r>
              <a:rPr lang="en-US" sz="2800" b="1" dirty="0">
                <a:latin typeface="Helvetica" panose="020B0604020202020204" pitchFamily="34" charset="0"/>
                <a:cs typeface="Helvetica" panose="020B0604020202020204" pitchFamily="34" charset="0"/>
              </a:rPr>
              <a:t> las </a:t>
            </a:r>
            <a:r>
              <a:rPr lang="en-US" sz="2800" b="1" dirty="0" err="1">
                <a:latin typeface="Helvetica" panose="020B0604020202020204" pitchFamily="34" charset="0"/>
                <a:cs typeface="Helvetica" panose="020B0604020202020204" pitchFamily="34" charset="0"/>
              </a:rPr>
              <a:t>relaciones</a:t>
            </a:r>
            <a:r>
              <a:rPr lang="en-US" sz="2800" b="1" dirty="0">
                <a:latin typeface="Helvetica" panose="020B0604020202020204" pitchFamily="34" charset="0"/>
                <a:cs typeface="Helvetica" panose="020B0604020202020204" pitchFamily="34" charset="0"/>
              </a:rPr>
              <a:t> </a:t>
            </a:r>
            <a:r>
              <a:rPr lang="en-US" sz="2800" b="1" dirty="0" err="1">
                <a:latin typeface="Helvetica" panose="020B0604020202020204" pitchFamily="34" charset="0"/>
                <a:cs typeface="Helvetica" panose="020B0604020202020204" pitchFamily="34" charset="0"/>
              </a:rPr>
              <a:t>interpersonales</a:t>
            </a:r>
            <a:r>
              <a:rPr lang="en-US" sz="2800" b="1" dirty="0">
                <a:latin typeface="Helvetica" panose="020B0604020202020204" pitchFamily="34" charset="0"/>
                <a:cs typeface="Helvetica" panose="020B0604020202020204" pitchFamily="34" charset="0"/>
              </a:rPr>
              <a:t> </a:t>
            </a:r>
            <a:r>
              <a:rPr lang="en-US" sz="2800" dirty="0">
                <a:latin typeface="Helvetica" panose="020B0604020202020204" pitchFamily="34" charset="0"/>
                <a:cs typeface="Helvetica" panose="020B0604020202020204" pitchFamily="34" charset="0"/>
              </a:rPr>
              <a:t>con </a:t>
            </a:r>
            <a:r>
              <a:rPr lang="en-US" sz="2800" dirty="0" err="1">
                <a:latin typeface="Helvetica" panose="020B0604020202020204" pitchFamily="34" charset="0"/>
                <a:cs typeface="Helvetica" panose="020B0604020202020204" pitchFamily="34" charset="0"/>
              </a:rPr>
              <a:t>sus</a:t>
            </a:r>
            <a:r>
              <a:rPr lang="en-US" sz="2800" dirty="0">
                <a:latin typeface="Helvetica" panose="020B0604020202020204" pitchFamily="34" charset="0"/>
                <a:cs typeface="Helvetica" panose="020B0604020202020204" pitchFamily="34" charset="0"/>
              </a:rPr>
              <a:t> padres, </a:t>
            </a:r>
            <a:r>
              <a:rPr lang="en-US" sz="2800" dirty="0" err="1">
                <a:latin typeface="Helvetica" panose="020B0604020202020204" pitchFamily="34" charset="0"/>
                <a:cs typeface="Helvetica" panose="020B0604020202020204" pitchFamily="34" charset="0"/>
              </a:rPr>
              <a:t>hermanos</a:t>
            </a:r>
            <a:r>
              <a:rPr lang="en-US" sz="2800" dirty="0">
                <a:latin typeface="Helvetica" panose="020B0604020202020204" pitchFamily="34" charset="0"/>
                <a:cs typeface="Helvetica" panose="020B0604020202020204" pitchFamily="34" charset="0"/>
              </a:rPr>
              <a:t> y </a:t>
            </a:r>
            <a:r>
              <a:rPr lang="en-US" sz="2800" dirty="0" err="1">
                <a:latin typeface="Helvetica" panose="020B0604020202020204" pitchFamily="34" charset="0"/>
                <a:cs typeface="Helvetica" panose="020B0604020202020204" pitchFamily="34" charset="0"/>
              </a:rPr>
              <a:t>compañeros</a:t>
            </a:r>
            <a:r>
              <a:rPr lang="en-US" sz="2800" dirty="0" smtClean="0">
                <a:latin typeface="Helvetica" panose="020B0604020202020204" pitchFamily="34" charset="0"/>
                <a:cs typeface="Helvetica" panose="020B0604020202020204" pitchFamily="34" charset="0"/>
              </a:rPr>
              <a:t>.</a:t>
            </a:r>
          </a:p>
          <a:p>
            <a:pPr algn="just"/>
            <a:r>
              <a:rPr lang="es-MX" sz="2800" dirty="0" smtClean="0">
                <a:latin typeface="Helvetica" panose="020B0604020202020204" pitchFamily="34" charset="0"/>
                <a:cs typeface="Helvetica" panose="020B0604020202020204" pitchFamily="34" charset="0"/>
              </a:rPr>
              <a:t>Cabe mencionar que aunque la mayoría cuenta con el material necesario, </a:t>
            </a:r>
            <a:r>
              <a:rPr lang="es-MX" sz="2800" dirty="0">
                <a:latin typeface="Helvetica" panose="020B0604020202020204" pitchFamily="34" charset="0"/>
                <a:cs typeface="Helvetica" panose="020B0604020202020204" pitchFamily="34" charset="0"/>
              </a:rPr>
              <a:t>algunos estudiantes no pueden externar lo que sienten y se estresan </a:t>
            </a:r>
            <a:r>
              <a:rPr lang="es-MX" sz="2800" b="1" dirty="0">
                <a:latin typeface="Helvetica" panose="020B0604020202020204" pitchFamily="34" charset="0"/>
                <a:cs typeface="Helvetica" panose="020B0604020202020204" pitchFamily="34" charset="0"/>
              </a:rPr>
              <a:t>(se vuelven más vulnerables); </a:t>
            </a:r>
            <a:r>
              <a:rPr lang="es-MX" sz="2800" dirty="0">
                <a:latin typeface="Helvetica" panose="020B0604020202020204" pitchFamily="34" charset="0"/>
                <a:cs typeface="Helvetica" panose="020B0604020202020204" pitchFamily="34" charset="0"/>
              </a:rPr>
              <a:t>mientras que </a:t>
            </a:r>
            <a:r>
              <a:rPr lang="es-MX" sz="2800" b="1" dirty="0">
                <a:latin typeface="Helvetica" panose="020B0604020202020204" pitchFamily="34" charset="0"/>
                <a:cs typeface="Helvetica" panose="020B0604020202020204" pitchFamily="34" charset="0"/>
              </a:rPr>
              <a:t>para otros es fácil buscar a alguien para hablar sobre cómo se sienten</a:t>
            </a:r>
            <a:r>
              <a:rPr lang="es-MX" sz="2800" dirty="0">
                <a:latin typeface="Helvetica" panose="020B0604020202020204" pitchFamily="34" charset="0"/>
                <a:cs typeface="Helvetica" panose="020B0604020202020204" pitchFamily="34" charset="0"/>
              </a:rPr>
              <a:t>. Llama la atención el hecho de que para </a:t>
            </a:r>
            <a:r>
              <a:rPr lang="es-MX" sz="2800" b="1" dirty="0">
                <a:latin typeface="Helvetica" panose="020B0604020202020204" pitchFamily="34" charset="0"/>
                <a:cs typeface="Helvetica" panose="020B0604020202020204" pitchFamily="34" charset="0"/>
              </a:rPr>
              <a:t>otros es difícil hablar con sus familiares.</a:t>
            </a:r>
          </a:p>
          <a:p>
            <a:pPr algn="just"/>
            <a:r>
              <a:rPr lang="en-US" sz="2800" dirty="0" err="1">
                <a:latin typeface="Helvetica" panose="020B0604020202020204" pitchFamily="34" charset="0"/>
                <a:cs typeface="Helvetica" panose="020B0604020202020204" pitchFamily="34" charset="0"/>
              </a:rPr>
              <a:t>También</a:t>
            </a:r>
            <a:r>
              <a:rPr lang="en-US" sz="2800" dirty="0">
                <a:latin typeface="Helvetica" panose="020B0604020202020204" pitchFamily="34" charset="0"/>
                <a:cs typeface="Helvetica" panose="020B0604020202020204" pitchFamily="34" charset="0"/>
              </a:rPr>
              <a:t> les ha </a:t>
            </a:r>
            <a:r>
              <a:rPr lang="en-US" sz="2800" dirty="0" err="1">
                <a:latin typeface="Helvetica" panose="020B0604020202020204" pitchFamily="34" charset="0"/>
                <a:cs typeface="Helvetica" panose="020B0604020202020204" pitchFamily="34" charset="0"/>
              </a:rPr>
              <a:t>afectado</a:t>
            </a:r>
            <a:r>
              <a:rPr lang="en-US" sz="2800" dirty="0">
                <a:latin typeface="Helvetica" panose="020B0604020202020204" pitchFamily="34" charset="0"/>
                <a:cs typeface="Helvetica" panose="020B0604020202020204" pitchFamily="34" charset="0"/>
              </a:rPr>
              <a:t> </a:t>
            </a:r>
            <a:r>
              <a:rPr lang="en-US" sz="2800" dirty="0" err="1">
                <a:latin typeface="Helvetica" panose="020B0604020202020204" pitchFamily="34" charset="0"/>
                <a:cs typeface="Helvetica" panose="020B0604020202020204" pitchFamily="34" charset="0"/>
              </a:rPr>
              <a:t>en</a:t>
            </a:r>
            <a:r>
              <a:rPr lang="en-US" sz="2800" dirty="0">
                <a:latin typeface="Helvetica" panose="020B0604020202020204" pitchFamily="34" charset="0"/>
                <a:cs typeface="Helvetica" panose="020B0604020202020204" pitchFamily="34" charset="0"/>
              </a:rPr>
              <a:t> la </a:t>
            </a:r>
            <a:r>
              <a:rPr lang="en-US" sz="2800" dirty="0" err="1">
                <a:latin typeface="Helvetica" panose="020B0604020202020204" pitchFamily="34" charset="0"/>
                <a:cs typeface="Helvetica" panose="020B0604020202020204" pitchFamily="34" charset="0"/>
              </a:rPr>
              <a:t>materia</a:t>
            </a:r>
            <a:r>
              <a:rPr lang="en-US" sz="2800" dirty="0">
                <a:latin typeface="Helvetica" panose="020B0604020202020204" pitchFamily="34" charset="0"/>
                <a:cs typeface="Helvetica" panose="020B0604020202020204" pitchFamily="34" charset="0"/>
              </a:rPr>
              <a:t>, </a:t>
            </a:r>
            <a:r>
              <a:rPr lang="en-US" sz="2800" dirty="0" err="1">
                <a:latin typeface="Helvetica" panose="020B0604020202020204" pitchFamily="34" charset="0"/>
                <a:cs typeface="Helvetica" panose="020B0604020202020204" pitchFamily="34" charset="0"/>
              </a:rPr>
              <a:t>pues</a:t>
            </a:r>
            <a:r>
              <a:rPr lang="en-US" sz="2800" dirty="0">
                <a:latin typeface="Helvetica" panose="020B0604020202020204" pitchFamily="34" charset="0"/>
                <a:cs typeface="Helvetica" panose="020B0604020202020204" pitchFamily="34" charset="0"/>
              </a:rPr>
              <a:t> les </a:t>
            </a:r>
            <a:r>
              <a:rPr lang="en-US" sz="2800" b="1" dirty="0" err="1">
                <a:latin typeface="Helvetica" panose="020B0604020202020204" pitchFamily="34" charset="0"/>
                <a:cs typeface="Helvetica" panose="020B0604020202020204" pitchFamily="34" charset="0"/>
              </a:rPr>
              <a:t>surgen</a:t>
            </a:r>
            <a:r>
              <a:rPr lang="en-US" sz="2800" b="1" dirty="0">
                <a:latin typeface="Helvetica" panose="020B0604020202020204" pitchFamily="34" charset="0"/>
                <a:cs typeface="Helvetica" panose="020B0604020202020204" pitchFamily="34" charset="0"/>
              </a:rPr>
              <a:t> </a:t>
            </a:r>
            <a:r>
              <a:rPr lang="en-US" sz="2800" b="1" dirty="0" err="1">
                <a:latin typeface="Helvetica" panose="020B0604020202020204" pitchFamily="34" charset="0"/>
                <a:cs typeface="Helvetica" panose="020B0604020202020204" pitchFamily="34" charset="0"/>
              </a:rPr>
              <a:t>más</a:t>
            </a:r>
            <a:r>
              <a:rPr lang="en-US" sz="2800" b="1" dirty="0">
                <a:latin typeface="Helvetica" panose="020B0604020202020204" pitchFamily="34" charset="0"/>
                <a:cs typeface="Helvetica" panose="020B0604020202020204" pitchFamily="34" charset="0"/>
              </a:rPr>
              <a:t> </a:t>
            </a:r>
            <a:r>
              <a:rPr lang="en-US" sz="2800" b="1" dirty="0" err="1">
                <a:latin typeface="Helvetica" panose="020B0604020202020204" pitchFamily="34" charset="0"/>
                <a:cs typeface="Helvetica" panose="020B0604020202020204" pitchFamily="34" charset="0"/>
              </a:rPr>
              <a:t>dudas</a:t>
            </a:r>
            <a:r>
              <a:rPr lang="en-US" sz="2800" dirty="0">
                <a:latin typeface="Helvetica" panose="020B0604020202020204" pitchFamily="34" charset="0"/>
                <a:cs typeface="Helvetica" panose="020B0604020202020204" pitchFamily="34" charset="0"/>
              </a:rPr>
              <a:t>, se </a:t>
            </a:r>
            <a:r>
              <a:rPr lang="en-US" sz="2800" dirty="0" err="1">
                <a:latin typeface="Helvetica" panose="020B0604020202020204" pitchFamily="34" charset="0"/>
                <a:cs typeface="Helvetica" panose="020B0604020202020204" pitchFamily="34" charset="0"/>
              </a:rPr>
              <a:t>sienten</a:t>
            </a:r>
            <a:r>
              <a:rPr lang="en-US" sz="2800" dirty="0">
                <a:latin typeface="Helvetica" panose="020B0604020202020204" pitchFamily="34" charset="0"/>
                <a:cs typeface="Helvetica" panose="020B0604020202020204" pitchFamily="34" charset="0"/>
              </a:rPr>
              <a:t> </a:t>
            </a:r>
            <a:r>
              <a:rPr lang="en-US" sz="2800" b="1" dirty="0" err="1">
                <a:latin typeface="Helvetica" panose="020B0604020202020204" pitchFamily="34" charset="0"/>
                <a:cs typeface="Helvetica" panose="020B0604020202020204" pitchFamily="34" charset="0"/>
              </a:rPr>
              <a:t>más</a:t>
            </a:r>
            <a:r>
              <a:rPr lang="en-US" sz="2800" b="1" dirty="0">
                <a:latin typeface="Helvetica" panose="020B0604020202020204" pitchFamily="34" charset="0"/>
                <a:cs typeface="Helvetica" panose="020B0604020202020204" pitchFamily="34" charset="0"/>
              </a:rPr>
              <a:t> </a:t>
            </a:r>
            <a:r>
              <a:rPr lang="en-US" sz="2800" b="1" dirty="0" err="1">
                <a:latin typeface="Helvetica" panose="020B0604020202020204" pitchFamily="34" charset="0"/>
                <a:cs typeface="Helvetica" panose="020B0604020202020204" pitchFamily="34" charset="0"/>
              </a:rPr>
              <a:t>estresados</a:t>
            </a:r>
            <a:r>
              <a:rPr lang="en-US" sz="2800" b="1" dirty="0">
                <a:latin typeface="Helvetica" panose="020B0604020202020204" pitchFamily="34" charset="0"/>
                <a:cs typeface="Helvetica" panose="020B0604020202020204" pitchFamily="34" charset="0"/>
              </a:rPr>
              <a:t> </a:t>
            </a:r>
            <a:r>
              <a:rPr lang="en-US" sz="2800" dirty="0">
                <a:latin typeface="Helvetica" panose="020B0604020202020204" pitchFamily="34" charset="0"/>
                <a:cs typeface="Helvetica" panose="020B0604020202020204" pitchFamily="34" charset="0"/>
              </a:rPr>
              <a:t>y lo que </a:t>
            </a:r>
            <a:r>
              <a:rPr lang="en-US" sz="2800" dirty="0" err="1">
                <a:latin typeface="Helvetica" panose="020B0604020202020204" pitchFamily="34" charset="0"/>
                <a:cs typeface="Helvetica" panose="020B0604020202020204" pitchFamily="34" charset="0"/>
              </a:rPr>
              <a:t>es</a:t>
            </a:r>
            <a:r>
              <a:rPr lang="en-US" sz="2800" dirty="0">
                <a:latin typeface="Helvetica" panose="020B0604020202020204" pitchFamily="34" charset="0"/>
                <a:cs typeface="Helvetica" panose="020B0604020202020204" pitchFamily="34" charset="0"/>
              </a:rPr>
              <a:t> </a:t>
            </a:r>
            <a:r>
              <a:rPr lang="en-US" sz="2800" dirty="0" err="1">
                <a:latin typeface="Helvetica" panose="020B0604020202020204" pitchFamily="34" charset="0"/>
                <a:cs typeface="Helvetica" panose="020B0604020202020204" pitchFamily="34" charset="0"/>
              </a:rPr>
              <a:t>peor</a:t>
            </a:r>
            <a:r>
              <a:rPr lang="en-US" sz="2800" dirty="0">
                <a:latin typeface="Helvetica" panose="020B0604020202020204" pitchFamily="34" charset="0"/>
                <a:cs typeface="Helvetica" panose="020B0604020202020204" pitchFamily="34" charset="0"/>
              </a:rPr>
              <a:t>, </a:t>
            </a:r>
            <a:r>
              <a:rPr lang="en-US" sz="2800" b="1" dirty="0">
                <a:latin typeface="Helvetica" panose="020B0604020202020204" pitchFamily="34" charset="0"/>
                <a:cs typeface="Helvetica" panose="020B0604020202020204" pitchFamily="34" charset="0"/>
              </a:rPr>
              <a:t>se </a:t>
            </a:r>
            <a:r>
              <a:rPr lang="en-US" sz="2800" b="1" dirty="0" err="1">
                <a:latin typeface="Helvetica" panose="020B0604020202020204" pitchFamily="34" charset="0"/>
                <a:cs typeface="Helvetica" panose="020B0604020202020204" pitchFamily="34" charset="0"/>
              </a:rPr>
              <a:t>interesan</a:t>
            </a:r>
            <a:r>
              <a:rPr lang="en-US" sz="2800" b="1" dirty="0">
                <a:latin typeface="Helvetica" panose="020B0604020202020204" pitchFamily="34" charset="0"/>
                <a:cs typeface="Helvetica" panose="020B0604020202020204" pitchFamily="34" charset="0"/>
              </a:rPr>
              <a:t> </a:t>
            </a:r>
            <a:r>
              <a:rPr lang="en-US" sz="2800" b="1" dirty="0" err="1">
                <a:latin typeface="Helvetica" panose="020B0604020202020204" pitchFamily="34" charset="0"/>
                <a:cs typeface="Helvetica" panose="020B0604020202020204" pitchFamily="34" charset="0"/>
              </a:rPr>
              <a:t>menos</a:t>
            </a:r>
            <a:r>
              <a:rPr lang="en-US" sz="2800" b="1" dirty="0">
                <a:latin typeface="Helvetica" panose="020B0604020202020204" pitchFamily="34" charset="0"/>
                <a:cs typeface="Helvetica" panose="020B0604020202020204" pitchFamily="34" charset="0"/>
              </a:rPr>
              <a:t> </a:t>
            </a:r>
            <a:r>
              <a:rPr lang="en-US" sz="2800" b="1" dirty="0" err="1">
                <a:latin typeface="Helvetica" panose="020B0604020202020204" pitchFamily="34" charset="0"/>
                <a:cs typeface="Helvetica" panose="020B0604020202020204" pitchFamily="34" charset="0"/>
              </a:rPr>
              <a:t>en</a:t>
            </a:r>
            <a:r>
              <a:rPr lang="en-US" sz="2800" b="1" dirty="0">
                <a:latin typeface="Helvetica" panose="020B0604020202020204" pitchFamily="34" charset="0"/>
                <a:cs typeface="Helvetica" panose="020B0604020202020204" pitchFamily="34" charset="0"/>
              </a:rPr>
              <a:t> la </a:t>
            </a:r>
            <a:r>
              <a:rPr lang="en-US" sz="2800" b="1" dirty="0" err="1">
                <a:latin typeface="Helvetica" panose="020B0604020202020204" pitchFamily="34" charset="0"/>
                <a:cs typeface="Helvetica" panose="020B0604020202020204" pitchFamily="34" charset="0"/>
              </a:rPr>
              <a:t>materia</a:t>
            </a:r>
            <a:r>
              <a:rPr lang="en-US" sz="2800" b="1" dirty="0">
                <a:latin typeface="Helvetica" panose="020B0604020202020204" pitchFamily="34" charset="0"/>
                <a:cs typeface="Helvetica" panose="020B0604020202020204" pitchFamily="34" charset="0"/>
              </a:rPr>
              <a:t>, </a:t>
            </a:r>
            <a:r>
              <a:rPr lang="en-US" sz="2800" dirty="0" err="1">
                <a:latin typeface="Helvetica" panose="020B0604020202020204" pitchFamily="34" charset="0"/>
                <a:cs typeface="Helvetica" panose="020B0604020202020204" pitchFamily="34" charset="0"/>
              </a:rPr>
              <a:t>es</a:t>
            </a:r>
            <a:r>
              <a:rPr lang="es-MX" sz="2800" dirty="0">
                <a:latin typeface="Helvetica" panose="020B0604020202020204" pitchFamily="34" charset="0"/>
                <a:cs typeface="Helvetica" panose="020B0604020202020204" pitchFamily="34" charset="0"/>
              </a:rPr>
              <a:t> por ello que, como docentes, debemos buscar mejores estrategias didácticas que ayuden a que estos estudiantes se sientan más seguros en las clases en línea. Eso ayudaría a que enfrenten la situación sin intimidarse al cambio, o bien, tomar en cuenta algunas de las alternativas que ellos proponen.</a:t>
            </a:r>
          </a:p>
          <a:p>
            <a:pPr algn="just"/>
            <a:endParaRPr lang="es-MX" sz="3200" dirty="0" smtClean="0">
              <a:latin typeface="Helvetica" panose="020B0604020202020204" pitchFamily="34" charset="0"/>
              <a:cs typeface="Helvetica" panose="020B0604020202020204" pitchFamily="34" charset="0"/>
            </a:endParaRPr>
          </a:p>
          <a:p>
            <a:pPr algn="just"/>
            <a:endParaRPr lang="es-MX" sz="4000" b="1" dirty="0" smtClean="0"/>
          </a:p>
          <a:p>
            <a:pPr algn="just"/>
            <a:endParaRPr lang="es-MX" sz="4000" b="1" dirty="0"/>
          </a:p>
          <a:p>
            <a:pPr algn="just"/>
            <a:endParaRPr lang="es-MX" sz="5400" dirty="0"/>
          </a:p>
          <a:p>
            <a:pPr marL="228600" indent="-742950" algn="just">
              <a:lnSpc>
                <a:spcPts val="5000"/>
              </a:lnSpc>
              <a:buFont typeface="+mj-lt"/>
              <a:buAutoNum type="alphaLcPeriod"/>
            </a:pPr>
            <a:endParaRPr lang="es-ES_tradnl" sz="5400" b="1" dirty="0">
              <a:latin typeface="Myriad Pro" panose="020B0503030403020204" pitchFamily="34" charset="0"/>
              <a:cs typeface="Arial" panose="020B0604020202020204" pitchFamily="34" charset="0"/>
            </a:endParaRPr>
          </a:p>
        </p:txBody>
      </p:sp>
      <p:sp>
        <p:nvSpPr>
          <p:cNvPr id="23" name="CuadroTexto 22">
            <a:extLst>
              <a:ext uri="{FF2B5EF4-FFF2-40B4-BE49-F238E27FC236}">
                <a16:creationId xmlns:a16="http://schemas.microsoft.com/office/drawing/2014/main" id="{9A1CB178-7AE2-4AC4-B15F-1DEB8B68F5DC}"/>
              </a:ext>
            </a:extLst>
          </p:cNvPr>
          <p:cNvSpPr txBox="1"/>
          <p:nvPr/>
        </p:nvSpPr>
        <p:spPr>
          <a:xfrm>
            <a:off x="590710" y="38893851"/>
            <a:ext cx="31808578" cy="4585871"/>
          </a:xfrm>
          <a:prstGeom prst="rect">
            <a:avLst/>
          </a:prstGeom>
          <a:noFill/>
        </p:spPr>
        <p:txBody>
          <a:bodyPr wrap="square" rtlCol="0">
            <a:spAutoFit/>
          </a:bodyPr>
          <a:lstStyle/>
          <a:p>
            <a:r>
              <a:rPr lang="es-MX" sz="5000" b="1" dirty="0">
                <a:latin typeface="Helvetica" panose="020B0604020202020204" pitchFamily="34" charset="0"/>
                <a:cs typeface="Helvetica" panose="020B0604020202020204" pitchFamily="34" charset="0"/>
              </a:rPr>
              <a:t>Referencias</a:t>
            </a:r>
          </a:p>
          <a:p>
            <a:r>
              <a:rPr lang="en-US" sz="1600" dirty="0" err="1"/>
              <a:t>Cyrulnik</a:t>
            </a:r>
            <a:r>
              <a:rPr lang="en-US" sz="1600" dirty="0"/>
              <a:t>, B. [Canal </a:t>
            </a:r>
            <a:r>
              <a:rPr lang="en-US" sz="1600" dirty="0" err="1"/>
              <a:t>Aprendamos</a:t>
            </a:r>
            <a:r>
              <a:rPr lang="en-US" sz="1600" dirty="0"/>
              <a:t> </a:t>
            </a:r>
            <a:r>
              <a:rPr lang="en-US" sz="1600" dirty="0" err="1"/>
              <a:t>Juntos</a:t>
            </a:r>
            <a:r>
              <a:rPr lang="en-US" sz="1600" dirty="0"/>
              <a:t>]. (2018, 10 de </a:t>
            </a:r>
            <a:r>
              <a:rPr lang="en-US" sz="1600" dirty="0" err="1"/>
              <a:t>Diciembre</a:t>
            </a:r>
            <a:r>
              <a:rPr lang="en-US" sz="1600" dirty="0"/>
              <a:t>). </a:t>
            </a:r>
            <a:r>
              <a:rPr lang="en-US" sz="1600" dirty="0" err="1"/>
              <a:t>Resiliencia</a:t>
            </a:r>
            <a:r>
              <a:rPr lang="en-US" sz="1600" dirty="0"/>
              <a:t>: el dolor </a:t>
            </a:r>
            <a:r>
              <a:rPr lang="en-US" sz="1600" dirty="0" err="1"/>
              <a:t>es</a:t>
            </a:r>
            <a:r>
              <a:rPr lang="en-US" sz="1600" dirty="0"/>
              <a:t> inevitable, el </a:t>
            </a:r>
            <a:r>
              <a:rPr lang="en-US" sz="1600" dirty="0" err="1"/>
              <a:t>sufrimiento</a:t>
            </a:r>
            <a:r>
              <a:rPr lang="en-US" sz="1600" dirty="0"/>
              <a:t> </a:t>
            </a:r>
            <a:r>
              <a:rPr lang="en-US" sz="1600" dirty="0" err="1"/>
              <a:t>es</a:t>
            </a:r>
            <a:r>
              <a:rPr lang="en-US" sz="1600" dirty="0"/>
              <a:t> </a:t>
            </a:r>
            <a:r>
              <a:rPr lang="en-US" sz="1600" dirty="0" err="1"/>
              <a:t>opcional</a:t>
            </a:r>
            <a:r>
              <a:rPr lang="en-US" sz="1600" dirty="0"/>
              <a:t> [Video]. </a:t>
            </a:r>
            <a:r>
              <a:rPr lang="en-US" sz="1600" dirty="0" err="1"/>
              <a:t>Youtube</a:t>
            </a:r>
            <a:r>
              <a:rPr lang="en-US" sz="1600" dirty="0"/>
              <a:t>. https://www.youtube.com/watch?v=_IugzPwpsyY&amp;t=21s</a:t>
            </a:r>
            <a:endParaRPr lang="es-MX" sz="1600" dirty="0"/>
          </a:p>
          <a:p>
            <a:r>
              <a:rPr lang="en-US" sz="1600" dirty="0" err="1"/>
              <a:t>Casel</a:t>
            </a:r>
            <a:r>
              <a:rPr lang="en-US" sz="1600" dirty="0"/>
              <a:t> 2017. What is SEL? </a:t>
            </a:r>
            <a:r>
              <a:rPr lang="es-MX" sz="1600" dirty="0"/>
              <a:t>Recuperado el 17 de noviembre de 2020, de: </a:t>
            </a:r>
            <a:r>
              <a:rPr lang="es-MX" sz="1600" dirty="0">
                <a:hlinkClick r:id="rId4"/>
              </a:rPr>
              <a:t>http://www.casel.org/what-is-sel/</a:t>
            </a:r>
            <a:endParaRPr lang="es-MX" sz="1600" dirty="0"/>
          </a:p>
          <a:p>
            <a:r>
              <a:rPr lang="en-US" sz="1600" dirty="0" err="1"/>
              <a:t>Durlak</a:t>
            </a:r>
            <a:r>
              <a:rPr lang="en-US" sz="1600" dirty="0"/>
              <a:t>, J., </a:t>
            </a:r>
            <a:r>
              <a:rPr lang="en-US" sz="1600" dirty="0" err="1"/>
              <a:t>Weissberg</a:t>
            </a:r>
            <a:r>
              <a:rPr lang="en-US" sz="1600" dirty="0"/>
              <a:t>, R., </a:t>
            </a:r>
            <a:r>
              <a:rPr lang="en-US" sz="1600" dirty="0" err="1"/>
              <a:t>Dymnicki</a:t>
            </a:r>
            <a:r>
              <a:rPr lang="en-US" sz="1600" dirty="0"/>
              <a:t>, A., Taylor, R. y </a:t>
            </a:r>
            <a:r>
              <a:rPr lang="en-US" sz="1600" dirty="0" err="1"/>
              <a:t>Schellinger</a:t>
            </a:r>
            <a:r>
              <a:rPr lang="en-US" sz="1600" dirty="0"/>
              <a:t>, K. 2011. The impact of enhancing student’s social and emotional learning: a meta-analysis of school-based universal interventions. </a:t>
            </a:r>
            <a:r>
              <a:rPr lang="es-MX" sz="1600" dirty="0" err="1"/>
              <a:t>Child</a:t>
            </a:r>
            <a:r>
              <a:rPr lang="es-MX" sz="1600" dirty="0"/>
              <a:t> </a:t>
            </a:r>
            <a:r>
              <a:rPr lang="es-MX" sz="1600" dirty="0" err="1"/>
              <a:t>Development</a:t>
            </a:r>
            <a:r>
              <a:rPr lang="es-MX" sz="1600" dirty="0"/>
              <a:t>, 82(1), pp. 405-432.</a:t>
            </a:r>
          </a:p>
          <a:p>
            <a:r>
              <a:rPr lang="es-MX" sz="1600" dirty="0"/>
              <a:t>EOEP (2020) Resiliencia. Aprender para la vida en https://www.orientacionriojabaja.info/resiliencia/ visitado el 30 de enero de 2021.</a:t>
            </a:r>
          </a:p>
          <a:p>
            <a:r>
              <a:rPr lang="es-MX" sz="1600" dirty="0"/>
              <a:t>Hernández, M., Trejo, Y., &amp; Hernández, M. 2018. El desarrollo de habilidades socioemocionales de los jóvenes en el contexto educativo. </a:t>
            </a:r>
            <a:r>
              <a:rPr lang="es-MX" sz="1600" i="1" dirty="0"/>
              <a:t>Poniéndose al día</a:t>
            </a:r>
            <a:r>
              <a:rPr lang="es-MX" sz="1600" dirty="0"/>
              <a:t>, 88-97.</a:t>
            </a:r>
          </a:p>
          <a:p>
            <a:r>
              <a:rPr lang="es-MX" sz="1600" dirty="0"/>
              <a:t>Secretaría de Educación Pública (2020) Lecciones/Docentes https://www.construye-t.org.mx/lecciones/docentes/ visitado el 30 de enero de 2021.</a:t>
            </a:r>
          </a:p>
          <a:p>
            <a:r>
              <a:rPr lang="es-MX" sz="1600" dirty="0"/>
              <a:t>Secretaría de Educación Pública (2020) Arte https://www.construyet.org.mx/componentes/4/arte visitado el 30 de enero de 2021.</a:t>
            </a:r>
          </a:p>
          <a:p>
            <a:r>
              <a:rPr lang="es-MX" sz="1600" dirty="0" err="1"/>
              <a:t>Slaikeu</a:t>
            </a:r>
            <a:r>
              <a:rPr lang="es-MX" sz="1600" dirty="0"/>
              <a:t>, Karl A. (1996). </a:t>
            </a:r>
            <a:r>
              <a:rPr lang="es-MX" sz="1600" i="1" dirty="0"/>
              <a:t>Intervención en crisis: Manual para práctica e investigación</a:t>
            </a:r>
            <a:r>
              <a:rPr lang="es-MX" sz="1600" dirty="0"/>
              <a:t>. México, D.F., Manual Moderno.</a:t>
            </a:r>
          </a:p>
          <a:p>
            <a:r>
              <a:rPr lang="es-MX" sz="1600" dirty="0"/>
              <a:t>SEP. Secretaría de Educación Pública. (2017). Planes de estudio de referencia del marco curricular común de la educación media superior. Recuperado el 15 de noviembre de 2020, de: http://sems.gob.mx/work/models/sems/ </a:t>
            </a:r>
            <a:r>
              <a:rPr lang="es-MX" sz="1600" dirty="0" err="1"/>
              <a:t>Resource</a:t>
            </a:r>
            <a:r>
              <a:rPr lang="es-MX" sz="1600" dirty="0"/>
              <a:t>/12491/4/</a:t>
            </a:r>
            <a:r>
              <a:rPr lang="es-MX" sz="1600" dirty="0" err="1"/>
              <a:t>images</a:t>
            </a:r>
            <a:r>
              <a:rPr lang="es-MX" sz="1600" dirty="0"/>
              <a:t>/libro.pdf</a:t>
            </a:r>
          </a:p>
          <a:p>
            <a:r>
              <a:rPr lang="es-MX" sz="1600" dirty="0"/>
              <a:t>Suárez Cuba, M. Á. 2010. La importancia del análisis de los acontecimientos vitales estresantes en la práctica clínica. </a:t>
            </a:r>
            <a:r>
              <a:rPr lang="es-MX" sz="1600" i="1" dirty="0"/>
              <a:t>Revista Médica La Paz</a:t>
            </a:r>
            <a:r>
              <a:rPr lang="es-MX" sz="1600" dirty="0"/>
              <a:t>, </a:t>
            </a:r>
            <a:r>
              <a:rPr lang="es-MX" sz="1600" i="1" dirty="0"/>
              <a:t>16</a:t>
            </a:r>
            <a:r>
              <a:rPr lang="es-MX" sz="1600" dirty="0"/>
              <a:t>(2), 58-62.</a:t>
            </a:r>
          </a:p>
          <a:p>
            <a:r>
              <a:rPr lang="es-MX" sz="1600" dirty="0"/>
              <a:t>Vídeo de Autorregulación: Recuperado el 29 de marzo de 2021, de https://www.youtube.com/watch?v=O5-hFF3nri8</a:t>
            </a:r>
          </a:p>
          <a:p>
            <a:r>
              <a:rPr lang="es-MX" sz="1600" dirty="0"/>
              <a:t>WMCMF (2020) Ayuda docente: Manual para trabajar la resiliencia en niños y adolescentes en https://webdelmaestrocmf.com/portal/ayuda-docente-manual-trabajar-la-resiliencia-ninos-adolescentes/ visitado el 30 de enero de 2021.</a:t>
            </a:r>
          </a:p>
          <a:p>
            <a:r>
              <a:rPr lang="es-MX" sz="4000" b="1" dirty="0" smtClean="0">
                <a:solidFill>
                  <a:srgbClr val="FFFFFF"/>
                </a:solidFill>
                <a:latin typeface="Helvetica" panose="020B0604020202020204" pitchFamily="34" charset="0"/>
                <a:cs typeface="Helvetica" panose="020B0604020202020204" pitchFamily="34" charset="0"/>
              </a:rPr>
              <a:t>Agradecimientos:</a:t>
            </a:r>
            <a:r>
              <a:rPr lang="es-ES" sz="1600" dirty="0" smtClean="0"/>
              <a:t>Agradecemos la participación de los profesores Mtro., Gerardo Tapia, Mtro., Emir Martínez, Mtro., Jesús Hurtado, Mtra., Graciela Paredes, participantes para este trabajo por parte de bachilleres plantel norte, así como sus estudiantes participantes de este trabajo.</a:t>
            </a:r>
            <a:endParaRPr lang="es-MX" sz="1400" dirty="0"/>
          </a:p>
        </p:txBody>
      </p:sp>
      <p:sp>
        <p:nvSpPr>
          <p:cNvPr id="24" name="CuadroTexto 23">
            <a:extLst>
              <a:ext uri="{FF2B5EF4-FFF2-40B4-BE49-F238E27FC236}">
                <a16:creationId xmlns:a16="http://schemas.microsoft.com/office/drawing/2014/main" id="{F319B15F-691D-46EB-9A79-CE7A6132771D}"/>
              </a:ext>
            </a:extLst>
          </p:cNvPr>
          <p:cNvSpPr txBox="1"/>
          <p:nvPr/>
        </p:nvSpPr>
        <p:spPr>
          <a:xfrm>
            <a:off x="26877718" y="4546277"/>
            <a:ext cx="5521570" cy="1169551"/>
          </a:xfrm>
          <a:prstGeom prst="rect">
            <a:avLst/>
          </a:prstGeom>
          <a:noFill/>
        </p:spPr>
        <p:txBody>
          <a:bodyPr wrap="square" rtlCol="0">
            <a:spAutoFit/>
          </a:bodyPr>
          <a:lstStyle/>
          <a:p>
            <a:r>
              <a:rPr lang="es-MX" sz="7000" b="1" dirty="0">
                <a:latin typeface="Helvetica" panose="020B0604020202020204" pitchFamily="34" charset="0"/>
                <a:cs typeface="Helvetica" panose="020B0604020202020204" pitchFamily="34" charset="0"/>
              </a:rPr>
              <a:t>ID:______</a:t>
            </a:r>
          </a:p>
        </p:txBody>
      </p:sp>
      <p:pic>
        <p:nvPicPr>
          <p:cNvPr id="28" name="Imagen 6"/>
          <p:cNvPicPr>
            <a:picLocks noChangeAspect="1"/>
          </p:cNvPicPr>
          <p:nvPr/>
        </p:nvPicPr>
        <p:blipFill>
          <a:blip r:embed="rId5"/>
          <a:stretch>
            <a:fillRect/>
          </a:stretch>
        </p:blipFill>
        <p:spPr>
          <a:xfrm>
            <a:off x="28151939" y="259465"/>
            <a:ext cx="3829102" cy="4137190"/>
          </a:xfrm>
          <a:prstGeom prst="rect">
            <a:avLst/>
          </a:prstGeom>
        </p:spPr>
      </p:pic>
      <p:sp>
        <p:nvSpPr>
          <p:cNvPr id="32" name="9 CuadroTexto"/>
          <p:cNvSpPr txBox="1">
            <a:spLocks noChangeArrowheads="1"/>
          </p:cNvSpPr>
          <p:nvPr/>
        </p:nvSpPr>
        <p:spPr bwMode="auto">
          <a:xfrm>
            <a:off x="16126" y="6160780"/>
            <a:ext cx="32383162" cy="2985433"/>
          </a:xfrm>
          <a:prstGeom prst="rect">
            <a:avLst/>
          </a:prstGeom>
          <a:noFill/>
          <a:ln w="9525">
            <a:noFill/>
            <a:miter lim="800000"/>
            <a:headEnd/>
            <a:tailEnd/>
          </a:ln>
        </p:spPr>
        <p:txBody>
          <a:bodyPr wrap="square">
            <a:spAutoFit/>
          </a:bodyPr>
          <a:lstStyle/>
          <a:p>
            <a:pPr algn="ctr"/>
            <a:r>
              <a:rPr lang="es-MX" sz="6200" b="1" dirty="0">
                <a:solidFill>
                  <a:schemeClr val="bg1"/>
                </a:solidFill>
              </a:rPr>
              <a:t>PROBLEMÁTICAS EN ESTUDIANTES DE BACHILLERATO Y LICENCIATURA PARA AUTORREGULACIÓN Y RESILIENCIA DURANTE LA PANDEMIA-COVID </a:t>
            </a:r>
            <a:r>
              <a:rPr lang="es-MX" sz="6200" b="1" dirty="0" smtClean="0">
                <a:solidFill>
                  <a:schemeClr val="bg1"/>
                </a:solidFill>
              </a:rPr>
              <a:t>19</a:t>
            </a:r>
            <a:endParaRPr lang="es-MX" sz="6200" b="1" dirty="0" smtClean="0">
              <a:solidFill>
                <a:schemeClr val="bg1"/>
              </a:solidFill>
              <a:latin typeface="Myriad Pro" panose="020B0503030403020204" pitchFamily="34" charset="0"/>
              <a:cs typeface="Arial" panose="020B0604020202020204" pitchFamily="34" charset="0"/>
            </a:endParaRPr>
          </a:p>
          <a:p>
            <a:pPr algn="ctr"/>
            <a:r>
              <a:rPr lang="es-MX" sz="6400" b="1" dirty="0" smtClean="0">
                <a:solidFill>
                  <a:schemeClr val="bg1"/>
                </a:solidFill>
                <a:latin typeface="Myriad Pro" panose="020B0503030403020204" pitchFamily="34" charset="0"/>
                <a:cs typeface="Arial" panose="020B0604020202020204" pitchFamily="34" charset="0"/>
              </a:rPr>
              <a:t>María del Carmen Molinero Bárcenas, Ubaldo Chávez Morales, Alberto Lara Guevara</a:t>
            </a:r>
          </a:p>
        </p:txBody>
      </p:sp>
      <p:pic>
        <p:nvPicPr>
          <p:cNvPr id="33" name="Imagen 32"/>
          <p:cNvPicPr>
            <a:picLocks noChangeAspect="1"/>
          </p:cNvPicPr>
          <p:nvPr/>
        </p:nvPicPr>
        <p:blipFill rotWithShape="1">
          <a:blip r:embed="rId6">
            <a:extLst>
              <a:ext uri="{28A0092B-C50C-407E-A947-70E740481C1C}">
                <a14:useLocalDpi xmlns:a14="http://schemas.microsoft.com/office/drawing/2010/main" val="0"/>
              </a:ext>
            </a:extLst>
          </a:blip>
          <a:srcRect r="58362"/>
          <a:stretch/>
        </p:blipFill>
        <p:spPr>
          <a:xfrm>
            <a:off x="736745" y="475407"/>
            <a:ext cx="11073757" cy="2431080"/>
          </a:xfrm>
          <a:prstGeom prst="rect">
            <a:avLst/>
          </a:prstGeom>
        </p:spPr>
      </p:pic>
      <p:grpSp>
        <p:nvGrpSpPr>
          <p:cNvPr id="34" name="Grupo 33">
            <a:extLst>
              <a:ext uri="{FF2B5EF4-FFF2-40B4-BE49-F238E27FC236}">
                <a16:creationId xmlns:a16="http://schemas.microsoft.com/office/drawing/2014/main" id="{839E5425-9AD4-4D9C-A31B-3FDBDC4FF335}"/>
              </a:ext>
            </a:extLst>
          </p:cNvPr>
          <p:cNvGrpSpPr/>
          <p:nvPr/>
        </p:nvGrpSpPr>
        <p:grpSpPr>
          <a:xfrm>
            <a:off x="17036164" y="1698320"/>
            <a:ext cx="8172896" cy="2972007"/>
            <a:chOff x="-87714" y="0"/>
            <a:chExt cx="3021414" cy="981075"/>
          </a:xfrm>
        </p:grpSpPr>
        <p:sp>
          <p:nvSpPr>
            <p:cNvPr id="35" name="Cuadro de texto 2">
              <a:extLst>
                <a:ext uri="{FF2B5EF4-FFF2-40B4-BE49-F238E27FC236}">
                  <a16:creationId xmlns:a16="http://schemas.microsoft.com/office/drawing/2014/main" id="{6EA619D2-2B68-46AA-894B-59D5C8B81DA0}"/>
                </a:ext>
              </a:extLst>
            </p:cNvPr>
            <p:cNvSpPr txBox="1">
              <a:spLocks noChangeArrowheads="1"/>
            </p:cNvSpPr>
            <p:nvPr/>
          </p:nvSpPr>
          <p:spPr bwMode="auto">
            <a:xfrm>
              <a:off x="1285875" y="104775"/>
              <a:ext cx="1647825" cy="8572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CIGECOM</a:t>
              </a:r>
              <a:endParaRPr lang="es-CO" sz="2000" dirty="0">
                <a:effectLst/>
                <a:latin typeface="Arial" panose="020B0604020202020204" pitchFamily="34" charset="0"/>
                <a:ea typeface="Calibri" panose="020F0502020204030204" pitchFamily="34" charset="0"/>
                <a:cs typeface="Arial" panose="020B0604020202020204" pitchFamily="34" charset="0"/>
              </a:endParaRPr>
            </a:p>
            <a:p>
              <a:pPr algn="just"/>
              <a:r>
                <a:rPr lang="es-ES" sz="2000" dirty="0">
                  <a:effectLst/>
                  <a:latin typeface="Arial" panose="020B0604020202020204" pitchFamily="34" charset="0"/>
                  <a:ea typeface="Calibri" panose="020F0502020204030204" pitchFamily="34" charset="0"/>
                  <a:cs typeface="Arial" panose="020B0604020202020204" pitchFamily="34" charset="0"/>
                </a:rPr>
                <a:t>Congreso Internacional en Gestión Competitiva, Tecnología e Innovación, Coloquio estudiantil y IV Encuentro de Investigadores de la Red Iberoamericana RITMMA 2021</a:t>
              </a:r>
              <a:endParaRPr lang="es-CO" sz="2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6" name="Imagen 35" descr="Boomerang">
              <a:extLst>
                <a:ext uri="{FF2B5EF4-FFF2-40B4-BE49-F238E27FC236}">
                  <a16:creationId xmlns:a16="http://schemas.microsoft.com/office/drawing/2014/main" id="{422900CB-B130-4D0F-B4ED-F6E418B8DD01}"/>
                </a:ext>
              </a:extLst>
            </p:cNvPr>
            <p:cNvPicPr>
              <a:picLocks noChangeAspect="1"/>
            </p:cNvPicPr>
            <p:nvPr/>
          </p:nvPicPr>
          <p:blipFill rotWithShape="1">
            <a:blip r:embed="rId7">
              <a:extLst>
                <a:ext uri="{28A0092B-C50C-407E-A947-70E740481C1C}">
                  <a14:useLocalDpi xmlns:a14="http://schemas.microsoft.com/office/drawing/2010/main" val="0"/>
                </a:ext>
              </a:extLst>
            </a:blip>
            <a:srcRect r="60360"/>
            <a:stretch/>
          </p:blipFill>
          <p:spPr bwMode="auto">
            <a:xfrm>
              <a:off x="-87714" y="0"/>
              <a:ext cx="1348740" cy="981075"/>
            </a:xfrm>
            <a:prstGeom prst="rect">
              <a:avLst/>
            </a:prstGeom>
            <a:noFill/>
            <a:ln>
              <a:noFill/>
            </a:ln>
            <a:extLst>
              <a:ext uri="{53640926-AAD7-44D8-BBD7-CCE9431645EC}">
                <a14:shadowObscured xmlns:a14="http://schemas.microsoft.com/office/drawing/2010/main"/>
              </a:ext>
            </a:extLst>
          </p:spPr>
        </p:pic>
      </p:grpSp>
      <p:pic>
        <p:nvPicPr>
          <p:cNvPr id="5" name="Imagen 4">
            <a:extLst>
              <a:ext uri="{FF2B5EF4-FFF2-40B4-BE49-F238E27FC236}">
                <a16:creationId xmlns:a16="http://schemas.microsoft.com/office/drawing/2014/main" id="{BD178639-46AF-4E11-96E8-074B22CC832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410" y="3844877"/>
            <a:ext cx="3902107" cy="2155914"/>
          </a:xfrm>
          <a:prstGeom prst="rect">
            <a:avLst/>
          </a:prstGeom>
        </p:spPr>
      </p:pic>
      <p:pic>
        <p:nvPicPr>
          <p:cNvPr id="7" name="Imagen 6">
            <a:extLst>
              <a:ext uri="{FF2B5EF4-FFF2-40B4-BE49-F238E27FC236}">
                <a16:creationId xmlns:a16="http://schemas.microsoft.com/office/drawing/2014/main" id="{D987C43C-5D15-45E6-9B79-F559AEA30A7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92288" y="4587974"/>
            <a:ext cx="4325138" cy="1312350"/>
          </a:xfrm>
          <a:prstGeom prst="rect">
            <a:avLst/>
          </a:prstGeom>
        </p:spPr>
      </p:pic>
      <p:pic>
        <p:nvPicPr>
          <p:cNvPr id="9" name="Imagen 8">
            <a:extLst>
              <a:ext uri="{FF2B5EF4-FFF2-40B4-BE49-F238E27FC236}">
                <a16:creationId xmlns:a16="http://schemas.microsoft.com/office/drawing/2014/main" id="{88BEE080-B83C-4255-8737-1CA368816D9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812469" y="4128360"/>
            <a:ext cx="2756545" cy="1884418"/>
          </a:xfrm>
          <a:prstGeom prst="rect">
            <a:avLst/>
          </a:prstGeom>
        </p:spPr>
      </p:pic>
      <p:sp>
        <p:nvSpPr>
          <p:cNvPr id="10" name="CuadroTexto 9">
            <a:extLst>
              <a:ext uri="{FF2B5EF4-FFF2-40B4-BE49-F238E27FC236}">
                <a16:creationId xmlns:a16="http://schemas.microsoft.com/office/drawing/2014/main" id="{EFCCB445-72DE-42BD-A591-FE5917DB008A}"/>
              </a:ext>
            </a:extLst>
          </p:cNvPr>
          <p:cNvSpPr txBox="1"/>
          <p:nvPr/>
        </p:nvSpPr>
        <p:spPr>
          <a:xfrm>
            <a:off x="4605009" y="2636186"/>
            <a:ext cx="6809029" cy="1815882"/>
          </a:xfrm>
          <a:prstGeom prst="rect">
            <a:avLst/>
          </a:prstGeom>
          <a:noFill/>
        </p:spPr>
        <p:txBody>
          <a:bodyPr wrap="square" rtlCol="0">
            <a:spAutoFit/>
          </a:bodyPr>
          <a:lstStyle/>
          <a:p>
            <a:pPr algn="just"/>
            <a:r>
              <a:rPr lang="es-MX" sz="2800" dirty="0">
                <a:solidFill>
                  <a:schemeClr val="bg1">
                    <a:lumMod val="50000"/>
                  </a:schemeClr>
                </a:solidFill>
              </a:rPr>
              <a:t>UNIVERSIDAD DEL ATLÁNTICO </a:t>
            </a:r>
          </a:p>
          <a:p>
            <a:pPr algn="just"/>
            <a:r>
              <a:rPr lang="es-MX" sz="2800" dirty="0">
                <a:solidFill>
                  <a:schemeClr val="bg1">
                    <a:lumMod val="50000"/>
                  </a:schemeClr>
                </a:solidFill>
              </a:rPr>
              <a:t>RED IBEROAMERICANA: INNOVACIÓN TRANSFERENCIA TECNOLÓGICA EN FABRICANTES DE MUEBLES . RITMMA</a:t>
            </a:r>
            <a:endParaRPr lang="es-CO" sz="2800" dirty="0">
              <a:solidFill>
                <a:schemeClr val="bg1">
                  <a:lumMod val="50000"/>
                </a:schemeClr>
              </a:solidFill>
            </a:endParaRPr>
          </a:p>
        </p:txBody>
      </p:sp>
      <p:pic>
        <p:nvPicPr>
          <p:cNvPr id="27" name="Diagrama 1"/>
          <p:cNvPicPr>
            <a:picLocks noChangeArrowheads="1"/>
          </p:cNvPicPr>
          <p:nvPr/>
        </p:nvPicPr>
        <p:blipFill>
          <a:blip r:embed="rId11">
            <a:extLst>
              <a:ext uri="{28A0092B-C50C-407E-A947-70E740481C1C}">
                <a14:useLocalDpi xmlns:a14="http://schemas.microsoft.com/office/drawing/2010/main" val="0"/>
              </a:ext>
            </a:extLst>
          </a:blip>
          <a:srcRect l="-201" t="-1762" b="-1579"/>
          <a:stretch>
            <a:fillRect/>
          </a:stretch>
        </p:blipFill>
        <p:spPr bwMode="auto">
          <a:xfrm>
            <a:off x="813634" y="34423246"/>
            <a:ext cx="8392885" cy="440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9" name="Marcador de contenido 3"/>
          <p:cNvGraphicFramePr>
            <a:graphicFrameLocks noGrp="1"/>
          </p:cNvGraphicFramePr>
          <p:nvPr>
            <p:ph idx="1"/>
            <p:extLst>
              <p:ext uri="{D42A27DB-BD31-4B8C-83A1-F6EECF244321}">
                <p14:modId xmlns:p14="http://schemas.microsoft.com/office/powerpoint/2010/main" val="813806910"/>
              </p:ext>
            </p:extLst>
          </p:nvPr>
        </p:nvGraphicFramePr>
        <p:xfrm>
          <a:off x="9421506" y="35009004"/>
          <a:ext cx="6310686" cy="319098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43" name="Marcador de contenido 5"/>
          <p:cNvPicPr>
            <a:picLocks/>
          </p:cNvPicPr>
          <p:nvPr/>
        </p:nvPicPr>
        <p:blipFill rotWithShape="1">
          <a:blip r:embed="rId17">
            <a:extLst>
              <a:ext uri="{28A0092B-C50C-407E-A947-70E740481C1C}">
                <a14:useLocalDpi xmlns:a14="http://schemas.microsoft.com/office/drawing/2010/main" val="0"/>
              </a:ext>
            </a:extLst>
          </a:blip>
          <a:srcRect l="1645" r="2034"/>
          <a:stretch/>
        </p:blipFill>
        <p:spPr bwMode="auto">
          <a:xfrm>
            <a:off x="24439875" y="24434424"/>
            <a:ext cx="3732498" cy="2878925"/>
          </a:xfrm>
          <a:prstGeom prst="rect">
            <a:avLst/>
          </a:prstGeom>
          <a:ln>
            <a:noFill/>
          </a:ln>
          <a:extLst>
            <a:ext uri="{53640926-AAD7-44D8-BBD7-CCE9431645EC}">
              <a14:shadowObscured xmlns:a14="http://schemas.microsoft.com/office/drawing/2010/main"/>
            </a:ext>
          </a:extLst>
        </p:spPr>
      </p:pic>
      <p:pic>
        <p:nvPicPr>
          <p:cNvPr id="44" name="Marcador de contenido 3"/>
          <p:cNvPicPr>
            <a:picLocks/>
          </p:cNvPicPr>
          <p:nvPr/>
        </p:nvPicPr>
        <p:blipFill>
          <a:blip r:embed="rId18">
            <a:extLst>
              <a:ext uri="{28A0092B-C50C-407E-A947-70E740481C1C}">
                <a14:useLocalDpi xmlns:a14="http://schemas.microsoft.com/office/drawing/2010/main" val="0"/>
              </a:ext>
            </a:extLst>
          </a:blip>
          <a:stretch>
            <a:fillRect/>
          </a:stretch>
        </p:blipFill>
        <p:spPr>
          <a:xfrm>
            <a:off x="28198935" y="24420895"/>
            <a:ext cx="3614972" cy="2892454"/>
          </a:xfrm>
          <a:prstGeom prst="rect">
            <a:avLst/>
          </a:prstGeom>
        </p:spPr>
      </p:pic>
      <p:graphicFrame>
        <p:nvGraphicFramePr>
          <p:cNvPr id="46" name="Marcador de contenido 5"/>
          <p:cNvGraphicFramePr>
            <a:graphicFrameLocks/>
          </p:cNvGraphicFramePr>
          <p:nvPr>
            <p:extLst>
              <p:ext uri="{D42A27DB-BD31-4B8C-83A1-F6EECF244321}">
                <p14:modId xmlns:p14="http://schemas.microsoft.com/office/powerpoint/2010/main" val="318376158"/>
              </p:ext>
            </p:extLst>
          </p:nvPr>
        </p:nvGraphicFramePr>
        <p:xfrm>
          <a:off x="16675542" y="27480348"/>
          <a:ext cx="7762580" cy="2965740"/>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42" name="Gráfico 41"/>
          <p:cNvGraphicFramePr>
            <a:graphicFrameLocks/>
          </p:cNvGraphicFramePr>
          <p:nvPr>
            <p:extLst>
              <p:ext uri="{D42A27DB-BD31-4B8C-83A1-F6EECF244321}">
                <p14:modId xmlns:p14="http://schemas.microsoft.com/office/powerpoint/2010/main" val="3622588373"/>
              </p:ext>
            </p:extLst>
          </p:nvPr>
        </p:nvGraphicFramePr>
        <p:xfrm>
          <a:off x="17068800" y="17360266"/>
          <a:ext cx="7109334" cy="3293272"/>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48" name="Gráfico 47"/>
          <p:cNvGraphicFramePr>
            <a:graphicFrameLocks/>
          </p:cNvGraphicFramePr>
          <p:nvPr>
            <p:extLst>
              <p:ext uri="{D42A27DB-BD31-4B8C-83A1-F6EECF244321}">
                <p14:modId xmlns:p14="http://schemas.microsoft.com/office/powerpoint/2010/main" val="317663272"/>
              </p:ext>
            </p:extLst>
          </p:nvPr>
        </p:nvGraphicFramePr>
        <p:xfrm>
          <a:off x="24546846" y="17360266"/>
          <a:ext cx="6891247" cy="3293272"/>
        </p:xfrm>
        <a:graphic>
          <a:graphicData uri="http://schemas.openxmlformats.org/drawingml/2006/chart">
            <c:chart xmlns:c="http://schemas.openxmlformats.org/drawingml/2006/chart" xmlns:r="http://schemas.openxmlformats.org/officeDocument/2006/relationships" r:id="rId21"/>
          </a:graphicData>
        </a:graphic>
      </p:graphicFrame>
      <p:graphicFrame>
        <p:nvGraphicFramePr>
          <p:cNvPr id="49" name="Gráfico 48"/>
          <p:cNvGraphicFramePr>
            <a:graphicFrameLocks/>
          </p:cNvGraphicFramePr>
          <p:nvPr>
            <p:extLst>
              <p:ext uri="{D42A27DB-BD31-4B8C-83A1-F6EECF244321}">
                <p14:modId xmlns:p14="http://schemas.microsoft.com/office/powerpoint/2010/main" val="2401156347"/>
              </p:ext>
            </p:extLst>
          </p:nvPr>
        </p:nvGraphicFramePr>
        <p:xfrm>
          <a:off x="17084899" y="20799139"/>
          <a:ext cx="7109333" cy="3250711"/>
        </p:xfrm>
        <a:graphic>
          <a:graphicData uri="http://schemas.openxmlformats.org/drawingml/2006/chart">
            <c:chart xmlns:c="http://schemas.openxmlformats.org/drawingml/2006/chart" xmlns:r="http://schemas.openxmlformats.org/officeDocument/2006/relationships" r:id="rId22"/>
          </a:graphicData>
        </a:graphic>
      </p:graphicFrame>
      <p:graphicFrame>
        <p:nvGraphicFramePr>
          <p:cNvPr id="50" name="Gráfico 49"/>
          <p:cNvGraphicFramePr>
            <a:graphicFrameLocks/>
          </p:cNvGraphicFramePr>
          <p:nvPr>
            <p:extLst>
              <p:ext uri="{D42A27DB-BD31-4B8C-83A1-F6EECF244321}">
                <p14:modId xmlns:p14="http://schemas.microsoft.com/office/powerpoint/2010/main" val="3518581412"/>
              </p:ext>
            </p:extLst>
          </p:nvPr>
        </p:nvGraphicFramePr>
        <p:xfrm>
          <a:off x="24513732" y="20799877"/>
          <a:ext cx="6891247" cy="3173348"/>
        </p:xfrm>
        <a:graphic>
          <a:graphicData uri="http://schemas.openxmlformats.org/drawingml/2006/chart">
            <c:chart xmlns:c="http://schemas.openxmlformats.org/drawingml/2006/chart" xmlns:r="http://schemas.openxmlformats.org/officeDocument/2006/relationships" r:id="rId23"/>
          </a:graphicData>
        </a:graphic>
      </p:graphicFrame>
      <p:graphicFrame>
        <p:nvGraphicFramePr>
          <p:cNvPr id="52" name="Gráfico 51"/>
          <p:cNvGraphicFramePr>
            <a:graphicFrameLocks/>
          </p:cNvGraphicFramePr>
          <p:nvPr>
            <p:extLst>
              <p:ext uri="{D42A27DB-BD31-4B8C-83A1-F6EECF244321}">
                <p14:modId xmlns:p14="http://schemas.microsoft.com/office/powerpoint/2010/main" val="9346680"/>
              </p:ext>
            </p:extLst>
          </p:nvPr>
        </p:nvGraphicFramePr>
        <p:xfrm>
          <a:off x="17068800" y="24125110"/>
          <a:ext cx="7125432" cy="3209925"/>
        </p:xfrm>
        <a:graphic>
          <a:graphicData uri="http://schemas.openxmlformats.org/drawingml/2006/chart">
            <c:chart xmlns:c="http://schemas.openxmlformats.org/drawingml/2006/chart" xmlns:r="http://schemas.openxmlformats.org/officeDocument/2006/relationships" r:id="rId24"/>
          </a:graphicData>
        </a:graphic>
      </p:graphicFrame>
      <p:pic>
        <p:nvPicPr>
          <p:cNvPr id="53" name="Gráfico 5"/>
          <p:cNvPicPr>
            <a:picLocks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4566469" y="27870150"/>
            <a:ext cx="7211807" cy="259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p:nvPr/>
        </p:nvSpPr>
        <p:spPr>
          <a:xfrm>
            <a:off x="25660350" y="27424703"/>
            <a:ext cx="5411985" cy="523220"/>
          </a:xfrm>
          <a:prstGeom prst="rect">
            <a:avLst/>
          </a:prstGeom>
          <a:noFill/>
        </p:spPr>
        <p:txBody>
          <a:bodyPr wrap="square" rtlCol="0">
            <a:spAutoFit/>
          </a:bodyPr>
          <a:lstStyle/>
          <a:p>
            <a:pPr algn="ctr">
              <a:defRPr sz="1200" b="1" i="0" u="none" strike="noStrike" kern="1200" spc="0" baseline="0">
                <a:solidFill>
                  <a:sysClr val="windowText" lastClr="000000"/>
                </a:solidFill>
                <a:latin typeface="+mn-lt"/>
                <a:ea typeface="+mn-ea"/>
                <a:cs typeface="+mn-cs"/>
              </a:defRPr>
            </a:pPr>
            <a:r>
              <a:rPr lang="es-MX" sz="1400" b="1" dirty="0">
                <a:solidFill>
                  <a:sysClr val="windowText" lastClr="000000"/>
                </a:solidFill>
              </a:rPr>
              <a:t>¿Qué es lo que te ha afectado más en este tiempo de pandemia?</a:t>
            </a:r>
          </a:p>
          <a:p>
            <a:pPr algn="ctr">
              <a:defRPr sz="1200" b="1" i="0" u="none" strike="noStrike" kern="1200" spc="0" baseline="0">
                <a:solidFill>
                  <a:sysClr val="windowText" lastClr="000000"/>
                </a:solidFill>
                <a:latin typeface="+mn-lt"/>
                <a:ea typeface="+mn-ea"/>
                <a:cs typeface="+mn-cs"/>
              </a:defRPr>
            </a:pPr>
            <a:r>
              <a:rPr lang="es-MX" sz="1400" b="1" dirty="0">
                <a:solidFill>
                  <a:sysClr val="windowText" lastClr="000000"/>
                </a:solidFill>
              </a:rPr>
              <a:t>Estudiantes de </a:t>
            </a:r>
            <a:r>
              <a:rPr lang="es-MX" sz="1400" b="1" dirty="0" smtClean="0">
                <a:solidFill>
                  <a:sysClr val="windowText" lastClr="000000"/>
                </a:solidFill>
              </a:rPr>
              <a:t>Bachillerato </a:t>
            </a:r>
            <a:endParaRPr lang="es-MX" sz="1400" dirty="0"/>
          </a:p>
        </p:txBody>
      </p:sp>
      <p:sp>
        <p:nvSpPr>
          <p:cNvPr id="55" name="Título 1"/>
          <p:cNvSpPr>
            <a:spLocks noGrp="1"/>
          </p:cNvSpPr>
          <p:nvPr>
            <p:ph type="title"/>
          </p:nvPr>
        </p:nvSpPr>
        <p:spPr>
          <a:xfrm>
            <a:off x="24682950" y="24061972"/>
            <a:ext cx="3239775" cy="446501"/>
          </a:xfrm>
        </p:spPr>
        <p:txBody>
          <a:bodyPr>
            <a:noAutofit/>
          </a:bodyPr>
          <a:lstStyle/>
          <a:p>
            <a:pPr algn="ctr"/>
            <a:r>
              <a:rPr lang="es-MX" sz="1400" b="1" dirty="0" smtClean="0">
                <a:latin typeface="+mn-lt"/>
              </a:rPr>
              <a:t>Propuestas </a:t>
            </a:r>
            <a:r>
              <a:rPr lang="es-MX" sz="1400" b="1" dirty="0">
                <a:latin typeface="+mn-lt"/>
              </a:rPr>
              <a:t>de los estudiantes ante la pandemia por </a:t>
            </a:r>
            <a:r>
              <a:rPr lang="es-MX" sz="1400" b="1" dirty="0" smtClean="0">
                <a:latin typeface="+mn-lt"/>
              </a:rPr>
              <a:t>COVID-19.</a:t>
            </a:r>
            <a:endParaRPr lang="es-MX" sz="1400" b="1" dirty="0">
              <a:latin typeface="+mn-lt"/>
            </a:endParaRPr>
          </a:p>
        </p:txBody>
      </p:sp>
      <p:sp>
        <p:nvSpPr>
          <p:cNvPr id="56" name="Título 1"/>
          <p:cNvSpPr txBox="1">
            <a:spLocks/>
          </p:cNvSpPr>
          <p:nvPr/>
        </p:nvSpPr>
        <p:spPr>
          <a:xfrm>
            <a:off x="28291927" y="24066975"/>
            <a:ext cx="3420939" cy="449322"/>
          </a:xfrm>
          <a:prstGeom prst="rect">
            <a:avLst/>
          </a:prstGeom>
        </p:spPr>
        <p:txBody>
          <a:bodyPr vert="horz" lIns="91440" tIns="45720" rIns="91440" bIns="45720" rtlCol="0" anchor="ctr">
            <a:noAutofit/>
          </a:bodyPr>
          <a:lst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a:lstStyle>
          <a:p>
            <a:pPr algn="ctr"/>
            <a:r>
              <a:rPr lang="es-MX" sz="1400" b="1" dirty="0" smtClean="0">
                <a:latin typeface="+mn-lt"/>
              </a:rPr>
              <a:t>Alternativas que dan los estudiantes para modificar la clase virtual.</a:t>
            </a:r>
            <a:endParaRPr lang="es-MX" sz="1400" b="1" dirty="0">
              <a:latin typeface="+mn-lt"/>
            </a:endParaRPr>
          </a:p>
        </p:txBody>
      </p:sp>
    </p:spTree>
    <p:extLst>
      <p:ext uri="{BB962C8B-B14F-4D97-AF65-F5344CB8AC3E}">
        <p14:creationId xmlns:p14="http://schemas.microsoft.com/office/powerpoint/2010/main" val="347476934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866</TotalTime>
  <Words>1445</Words>
  <Application>Microsoft Office PowerPoint</Application>
  <PresentationFormat>Personalizado</PresentationFormat>
  <Paragraphs>93</Paragraphs>
  <Slides>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vt:i4>
      </vt:variant>
    </vt:vector>
  </HeadingPairs>
  <TitlesOfParts>
    <vt:vector size="7" baseType="lpstr">
      <vt:lpstr>Arial</vt:lpstr>
      <vt:lpstr>Calibri</vt:lpstr>
      <vt:lpstr>Calibri Light</vt:lpstr>
      <vt:lpstr>Helvetica</vt:lpstr>
      <vt:lpstr>Myriad Pro</vt:lpstr>
      <vt:lpstr>Tema de Office</vt:lpstr>
      <vt:lpstr>Propuestas de los estudiantes ante la pandemia por COVID-19.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dc:title>
  <dc:creator>Rubria Rubio</dc:creator>
  <cp:lastModifiedBy>MARIA DEL CARMEN MOLINERO BARCENAS</cp:lastModifiedBy>
  <cp:revision>77</cp:revision>
  <dcterms:created xsi:type="dcterms:W3CDTF">2018-09-25T16:14:04Z</dcterms:created>
  <dcterms:modified xsi:type="dcterms:W3CDTF">2021-11-05T02:54:20Z</dcterms:modified>
</cp:coreProperties>
</file>