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62" r:id="rId6"/>
    <p:sldId id="263" r:id="rId7"/>
    <p:sldId id="265" r:id="rId8"/>
    <p:sldId id="264" r:id="rId9"/>
    <p:sldId id="266" r:id="rId10"/>
    <p:sldId id="259"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06"/>
    <p:restoredTop sz="94728"/>
  </p:normalViewPr>
  <p:slideViewPr>
    <p:cSldViewPr snapToGrid="0" snapToObjects="1">
      <p:cViewPr varScale="1">
        <p:scale>
          <a:sx n="68" d="100"/>
          <a:sy n="68" d="100"/>
        </p:scale>
        <p:origin x="10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Hoja1!$B$1</c:f>
              <c:strCache>
                <c:ptCount val="1"/>
                <c:pt idx="0">
                  <c:v>MiPyMEs</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Hoja1!$A$2:$A$5</c:f>
              <c:strCache>
                <c:ptCount val="3"/>
                <c:pt idx="0">
                  <c:v>Empleos</c:v>
                </c:pt>
                <c:pt idx="1">
                  <c:v>PIB</c:v>
                </c:pt>
                <c:pt idx="2">
                  <c:v>Empresas totales</c:v>
                </c:pt>
              </c:strCache>
            </c:strRef>
          </c:cat>
          <c:val>
            <c:numRef>
              <c:f>Hoja1!$B$2:$B$5</c:f>
              <c:numCache>
                <c:formatCode>0%</c:formatCode>
                <c:ptCount val="4"/>
                <c:pt idx="0">
                  <c:v>0.78</c:v>
                </c:pt>
                <c:pt idx="1">
                  <c:v>0.52</c:v>
                </c:pt>
                <c:pt idx="2" formatCode="0.00%">
                  <c:v>0.97599999999999998</c:v>
                </c:pt>
              </c:numCache>
            </c:numRef>
          </c:val>
          <c:extLst>
            <c:ext xmlns:c16="http://schemas.microsoft.com/office/drawing/2014/chart" uri="{C3380CC4-5D6E-409C-BE32-E72D297353CC}">
              <c16:uniqueId val="{00000000-A74C-4A5C-9556-6AB1D5A25039}"/>
            </c:ext>
          </c:extLst>
        </c:ser>
        <c:ser>
          <c:idx val="1"/>
          <c:order val="1"/>
          <c:tx>
            <c:strRef>
              <c:f>Hoja1!$C$1</c:f>
              <c:strCache>
                <c:ptCount val="1"/>
                <c:pt idx="0">
                  <c:v>Columna1</c:v>
                </c:pt>
              </c:strCache>
            </c:strRef>
          </c:tx>
          <c:spPr>
            <a:solidFill>
              <a:schemeClr val="accent1"/>
            </a:solidFill>
            <a:ln>
              <a:noFill/>
            </a:ln>
            <a:effectLst/>
          </c:spPr>
          <c:invertIfNegative val="0"/>
          <c:cat>
            <c:strRef>
              <c:f>Hoja1!$A$2:$A$5</c:f>
              <c:strCache>
                <c:ptCount val="3"/>
                <c:pt idx="0">
                  <c:v>Empleos</c:v>
                </c:pt>
                <c:pt idx="1">
                  <c:v>PIB</c:v>
                </c:pt>
                <c:pt idx="2">
                  <c:v>Empresas totales</c:v>
                </c:pt>
              </c:strCache>
            </c:strRef>
          </c:cat>
          <c:val>
            <c:numRef>
              <c:f>Hoja1!$C$2:$C$5</c:f>
              <c:numCache>
                <c:formatCode>General</c:formatCode>
                <c:ptCount val="4"/>
              </c:numCache>
            </c:numRef>
          </c:val>
          <c:extLst>
            <c:ext xmlns:c16="http://schemas.microsoft.com/office/drawing/2014/chart" uri="{C3380CC4-5D6E-409C-BE32-E72D297353CC}">
              <c16:uniqueId val="{00000001-A74C-4A5C-9556-6AB1D5A25039}"/>
            </c:ext>
          </c:extLst>
        </c:ser>
        <c:ser>
          <c:idx val="2"/>
          <c:order val="2"/>
          <c:tx>
            <c:strRef>
              <c:f>Hoja1!$D$1</c:f>
              <c:strCache>
                <c:ptCount val="1"/>
                <c:pt idx="0">
                  <c:v>Columna2</c:v>
                </c:pt>
              </c:strCache>
            </c:strRef>
          </c:tx>
          <c:spPr>
            <a:solidFill>
              <a:schemeClr val="accent1">
                <a:tint val="65000"/>
              </a:schemeClr>
            </a:solidFill>
            <a:ln>
              <a:noFill/>
            </a:ln>
            <a:effectLst/>
          </c:spPr>
          <c:invertIfNegative val="0"/>
          <c:cat>
            <c:strRef>
              <c:f>Hoja1!$A$2:$A$5</c:f>
              <c:strCache>
                <c:ptCount val="3"/>
                <c:pt idx="0">
                  <c:v>Empleos</c:v>
                </c:pt>
                <c:pt idx="1">
                  <c:v>PIB</c:v>
                </c:pt>
                <c:pt idx="2">
                  <c:v>Empresas totales</c:v>
                </c:pt>
              </c:strCache>
            </c:strRef>
          </c:cat>
          <c:val>
            <c:numRef>
              <c:f>Hoja1!$D$2:$D$5</c:f>
              <c:numCache>
                <c:formatCode>General</c:formatCode>
                <c:ptCount val="4"/>
              </c:numCache>
            </c:numRef>
          </c:val>
          <c:extLst>
            <c:ext xmlns:c16="http://schemas.microsoft.com/office/drawing/2014/chart" uri="{C3380CC4-5D6E-409C-BE32-E72D297353CC}">
              <c16:uniqueId val="{00000002-A74C-4A5C-9556-6AB1D5A25039}"/>
            </c:ext>
          </c:extLst>
        </c:ser>
        <c:dLbls>
          <c:showLegendKey val="0"/>
          <c:showVal val="0"/>
          <c:showCatName val="0"/>
          <c:showSerName val="0"/>
          <c:showPercent val="0"/>
          <c:showBubbleSize val="0"/>
        </c:dLbls>
        <c:gapWidth val="0"/>
        <c:axId val="1266359896"/>
        <c:axId val="1266362192"/>
      </c:barChart>
      <c:catAx>
        <c:axId val="1266359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266362192"/>
        <c:crosses val="autoZero"/>
        <c:auto val="1"/>
        <c:lblAlgn val="ctr"/>
        <c:lblOffset val="100"/>
        <c:noMultiLvlLbl val="0"/>
      </c:catAx>
      <c:valAx>
        <c:axId val="12663621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266359896"/>
        <c:crosses val="autoZero"/>
        <c:crossBetween val="between"/>
      </c:valAx>
      <c:spPr>
        <a:noFill/>
        <a:ln>
          <a:noFill/>
        </a:ln>
        <a:effectLst/>
      </c:spPr>
    </c:plotArea>
    <c:legend>
      <c:legendPos val="b"/>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stacked"/>
        <c:varyColors val="0"/>
        <c:ser>
          <c:idx val="0"/>
          <c:order val="0"/>
          <c:tx>
            <c:strRef>
              <c:f>Hoja1!$B$1</c:f>
              <c:strCache>
                <c:ptCount val="1"/>
                <c:pt idx="0">
                  <c:v>RRSS relevantes</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Hoja1!$A$2:$A$5</c:f>
              <c:strCache>
                <c:ptCount val="3"/>
                <c:pt idx="0">
                  <c:v>Facebook</c:v>
                </c:pt>
                <c:pt idx="1">
                  <c:v>Instagram</c:v>
                </c:pt>
                <c:pt idx="2">
                  <c:v>Whatsapp</c:v>
                </c:pt>
              </c:strCache>
            </c:strRef>
          </c:cat>
          <c:val>
            <c:numRef>
              <c:f>Hoja1!$B$2:$B$5</c:f>
              <c:numCache>
                <c:formatCode>0%</c:formatCode>
                <c:ptCount val="4"/>
                <c:pt idx="0">
                  <c:v>0.69</c:v>
                </c:pt>
                <c:pt idx="1">
                  <c:v>0.48</c:v>
                </c:pt>
                <c:pt idx="2">
                  <c:v>0.38</c:v>
                </c:pt>
              </c:numCache>
            </c:numRef>
          </c:val>
          <c:extLst>
            <c:ext xmlns:c16="http://schemas.microsoft.com/office/drawing/2014/chart" uri="{C3380CC4-5D6E-409C-BE32-E72D297353CC}">
              <c16:uniqueId val="{00000000-DC36-4D68-87D8-55F07B792540}"/>
            </c:ext>
          </c:extLst>
        </c:ser>
        <c:dLbls>
          <c:showLegendKey val="0"/>
          <c:showVal val="0"/>
          <c:showCatName val="0"/>
          <c:showSerName val="0"/>
          <c:showPercent val="0"/>
          <c:showBubbleSize val="0"/>
        </c:dLbls>
        <c:gapWidth val="150"/>
        <c:overlap val="100"/>
        <c:axId val="1615804760"/>
        <c:axId val="1615802464"/>
      </c:barChart>
      <c:catAx>
        <c:axId val="16158047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615802464"/>
        <c:auto val="1"/>
        <c:lblAlgn val="ctr"/>
        <c:lblOffset val="100"/>
        <c:noMultiLvlLbl val="0"/>
      </c:catAx>
      <c:valAx>
        <c:axId val="1615802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615804760"/>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Ventas de ecommerce </a:t>
            </a:r>
            <a:r>
              <a:rPr lang="en-US" dirty="0" err="1"/>
              <a:t>desde</a:t>
            </a:r>
            <a:r>
              <a:rPr lang="en-US" baseline="0" dirty="0"/>
              <a:t> </a:t>
            </a:r>
            <a:r>
              <a:rPr lang="en-US" baseline="0" dirty="0" err="1"/>
              <a:t>plataformas</a:t>
            </a:r>
            <a:r>
              <a:rPr lang="en-US" baseline="0" dirty="0"/>
              <a:t> </a:t>
            </a:r>
            <a:r>
              <a:rPr lang="en-US" baseline="0" dirty="0" err="1"/>
              <a:t>digitales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areaChart>
        <c:grouping val="standard"/>
        <c:varyColors val="0"/>
        <c:ser>
          <c:idx val="0"/>
          <c:order val="0"/>
          <c:tx>
            <c:strRef>
              <c:f>Hoja1!$B$1</c:f>
              <c:strCache>
                <c:ptCount val="1"/>
                <c:pt idx="0">
                  <c:v>Ventas</c:v>
                </c:pt>
              </c:strCache>
            </c:strRef>
          </c:tx>
          <c:spPr>
            <a:solidFill>
              <a:schemeClr val="accent6"/>
            </a:solidFill>
            <a:ln w="19050">
              <a:solidFill>
                <a:schemeClr val="lt1"/>
              </a:solid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Hoja1!$A$2:$A$5</c:f>
              <c:numCache>
                <c:formatCode>General</c:formatCode>
                <c:ptCount val="4"/>
                <c:pt idx="0">
                  <c:v>2020</c:v>
                </c:pt>
                <c:pt idx="1">
                  <c:v>2021</c:v>
                </c:pt>
                <c:pt idx="2">
                  <c:v>2022</c:v>
                </c:pt>
              </c:numCache>
            </c:numRef>
          </c:cat>
          <c:val>
            <c:numRef>
              <c:f>Hoja1!$B$2:$B$5</c:f>
              <c:numCache>
                <c:formatCode>0%</c:formatCode>
                <c:ptCount val="4"/>
                <c:pt idx="0" formatCode="0.00%">
                  <c:v>0.28799999999999998</c:v>
                </c:pt>
                <c:pt idx="1">
                  <c:v>0.34</c:v>
                </c:pt>
                <c:pt idx="2" formatCode="0.00%">
                  <c:v>0.498</c:v>
                </c:pt>
              </c:numCache>
            </c:numRef>
          </c:val>
          <c:extLst>
            <c:ext xmlns:c16="http://schemas.microsoft.com/office/drawing/2014/chart" uri="{C3380CC4-5D6E-409C-BE32-E72D297353CC}">
              <c16:uniqueId val="{00000000-9C32-41EA-93E9-E7DDD177AB29}"/>
            </c:ext>
          </c:extLst>
        </c:ser>
        <c:dLbls>
          <c:showLegendKey val="0"/>
          <c:showVal val="0"/>
          <c:showCatName val="0"/>
          <c:showSerName val="0"/>
          <c:showPercent val="0"/>
          <c:showBubbleSize val="0"/>
        </c:dLbls>
        <c:axId val="666622456"/>
        <c:axId val="666617536"/>
      </c:areaChart>
      <c:catAx>
        <c:axId val="6666224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66617536"/>
        <c:auto val="1"/>
        <c:lblAlgn val="ctr"/>
        <c:lblOffset val="100"/>
        <c:noMultiLvlLbl val="0"/>
      </c:catAx>
      <c:valAx>
        <c:axId val="6666175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666622456"/>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72BEFA-067E-42A9-AC44-228CA9382F43}" type="doc">
      <dgm:prSet loTypeId="urn:microsoft.com/office/officeart/2005/8/layout/vList3" loCatId="list" qsTypeId="urn:microsoft.com/office/officeart/2005/8/quickstyle/simple1" qsCatId="simple" csTypeId="urn:microsoft.com/office/officeart/2005/8/colors/colorful4" csCatId="colorful" phldr="1"/>
      <dgm:spPr/>
      <dgm:t>
        <a:bodyPr/>
        <a:lstStyle/>
        <a:p>
          <a:endParaRPr lang="es-MX"/>
        </a:p>
      </dgm:t>
    </dgm:pt>
    <dgm:pt modelId="{C38853FE-05ED-4751-966E-E110841E7C73}">
      <dgm:prSet phldrT="[Texto]"/>
      <dgm:spPr/>
      <dgm:t>
        <a:bodyPr/>
        <a:lstStyle/>
        <a:p>
          <a:pPr>
            <a:buFont typeface="Arial" panose="020B0604020202020204" pitchFamily="34" charset="0"/>
            <a:buChar char="•"/>
          </a:pPr>
          <a:r>
            <a:rPr lang="es-ES" dirty="0"/>
            <a:t>Comparar las tasas internas de rendimiento de las MiPyMEs queretanas antes y después de la implementación de estrategias de redes sociales por medio de análisis estadísticos para conocer la realidad de las empresas</a:t>
          </a:r>
          <a:endParaRPr lang="es-MX" dirty="0"/>
        </a:p>
      </dgm:t>
    </dgm:pt>
    <dgm:pt modelId="{87AC611E-6586-4BA5-9D90-4D46946F8940}" type="parTrans" cxnId="{CC9215DB-FE5E-46C3-A3C2-C45C6C908497}">
      <dgm:prSet/>
      <dgm:spPr/>
      <dgm:t>
        <a:bodyPr/>
        <a:lstStyle/>
        <a:p>
          <a:endParaRPr lang="es-MX"/>
        </a:p>
      </dgm:t>
    </dgm:pt>
    <dgm:pt modelId="{3573CE25-7039-408B-8976-D53B53D1E864}" type="sibTrans" cxnId="{CC9215DB-FE5E-46C3-A3C2-C45C6C908497}">
      <dgm:prSet/>
      <dgm:spPr/>
      <dgm:t>
        <a:bodyPr/>
        <a:lstStyle/>
        <a:p>
          <a:endParaRPr lang="es-MX"/>
        </a:p>
      </dgm:t>
    </dgm:pt>
    <dgm:pt modelId="{41EBA9C9-0247-47B7-B269-711ECD0640BA}">
      <dgm:prSet phldrT="[Texto]"/>
      <dgm:spPr/>
      <dgm:t>
        <a:bodyPr/>
        <a:lstStyle/>
        <a:p>
          <a:pPr>
            <a:buFont typeface="Arial" panose="020B0604020202020204" pitchFamily="34" charset="0"/>
            <a:buChar char="•"/>
          </a:pPr>
          <a:r>
            <a:rPr lang="es-ES" dirty="0"/>
            <a:t>Identificar la percepción de los dueños de MiPyMEs con respecto al uso de nuevas tecnologías como apoyo a su fuerza de ventas y crecimiento del negocio por medio de una encuesta online para conocer su perspectiva</a:t>
          </a:r>
          <a:endParaRPr lang="es-MX" dirty="0"/>
        </a:p>
      </dgm:t>
    </dgm:pt>
    <dgm:pt modelId="{CCF6A989-7820-4A6E-B693-722AD88628A0}" type="parTrans" cxnId="{95F6AC56-A568-4DA9-B170-92EAD9255364}">
      <dgm:prSet/>
      <dgm:spPr/>
      <dgm:t>
        <a:bodyPr/>
        <a:lstStyle/>
        <a:p>
          <a:endParaRPr lang="es-MX"/>
        </a:p>
      </dgm:t>
    </dgm:pt>
    <dgm:pt modelId="{AFF09EFA-C6E2-4072-94E5-4A839BE56419}" type="sibTrans" cxnId="{95F6AC56-A568-4DA9-B170-92EAD9255364}">
      <dgm:prSet/>
      <dgm:spPr/>
      <dgm:t>
        <a:bodyPr/>
        <a:lstStyle/>
        <a:p>
          <a:endParaRPr lang="es-MX"/>
        </a:p>
      </dgm:t>
    </dgm:pt>
    <dgm:pt modelId="{857ACE28-F853-4224-BC1E-FE01486647F1}">
      <dgm:prSet phldrT="[Texto]"/>
      <dgm:spPr/>
      <dgm:t>
        <a:bodyPr/>
        <a:lstStyle/>
        <a:p>
          <a:pPr>
            <a:buFont typeface="Arial" panose="020B0604020202020204" pitchFamily="34" charset="0"/>
            <a:buChar char="•"/>
          </a:pPr>
          <a:r>
            <a:rPr lang="es-ES" dirty="0"/>
            <a:t>Contrastar los resultados de los anteriores objetivos para establecer la relación entre los resultados económicos y las perspectivas subjetivas de los emprendedores.</a:t>
          </a:r>
          <a:endParaRPr lang="es-MX" dirty="0"/>
        </a:p>
      </dgm:t>
    </dgm:pt>
    <dgm:pt modelId="{BA386DC8-129A-4F12-A198-CC5A17806F1A}" type="parTrans" cxnId="{F9A18D97-73CF-490A-B0BD-296E50CBAA3A}">
      <dgm:prSet/>
      <dgm:spPr/>
      <dgm:t>
        <a:bodyPr/>
        <a:lstStyle/>
        <a:p>
          <a:endParaRPr lang="es-MX"/>
        </a:p>
      </dgm:t>
    </dgm:pt>
    <dgm:pt modelId="{CD61C2C5-0323-4048-AB32-77B2E9295E7C}" type="sibTrans" cxnId="{F9A18D97-73CF-490A-B0BD-296E50CBAA3A}">
      <dgm:prSet/>
      <dgm:spPr/>
      <dgm:t>
        <a:bodyPr/>
        <a:lstStyle/>
        <a:p>
          <a:endParaRPr lang="es-MX"/>
        </a:p>
      </dgm:t>
    </dgm:pt>
    <dgm:pt modelId="{07B0D682-05CD-4EB8-94A2-00B8F811076F}" type="pres">
      <dgm:prSet presAssocID="{4872BEFA-067E-42A9-AC44-228CA9382F43}" presName="linearFlow" presStyleCnt="0">
        <dgm:presLayoutVars>
          <dgm:dir/>
          <dgm:resizeHandles val="exact"/>
        </dgm:presLayoutVars>
      </dgm:prSet>
      <dgm:spPr/>
    </dgm:pt>
    <dgm:pt modelId="{A165DF26-4A0B-4379-B65A-F8632F734E99}" type="pres">
      <dgm:prSet presAssocID="{C38853FE-05ED-4751-966E-E110841E7C73}" presName="composite" presStyleCnt="0"/>
      <dgm:spPr/>
    </dgm:pt>
    <dgm:pt modelId="{24ACF2BC-E1AB-4970-BDB2-262BD71D2BEE}" type="pres">
      <dgm:prSet presAssocID="{C38853FE-05ED-4751-966E-E110841E7C73}"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ofre del tesoro con relleno sólido"/>
        </a:ext>
      </dgm:extLst>
    </dgm:pt>
    <dgm:pt modelId="{696FBD36-161E-4C0F-A85D-34510ED850EF}" type="pres">
      <dgm:prSet presAssocID="{C38853FE-05ED-4751-966E-E110841E7C73}" presName="txShp" presStyleLbl="node1" presStyleIdx="0" presStyleCnt="3">
        <dgm:presLayoutVars>
          <dgm:bulletEnabled val="1"/>
        </dgm:presLayoutVars>
      </dgm:prSet>
      <dgm:spPr/>
    </dgm:pt>
    <dgm:pt modelId="{FC32D84D-21BC-4353-908E-85A057FD3C9D}" type="pres">
      <dgm:prSet presAssocID="{3573CE25-7039-408B-8976-D53B53D1E864}" presName="spacing" presStyleCnt="0"/>
      <dgm:spPr/>
    </dgm:pt>
    <dgm:pt modelId="{809CE565-510B-4B18-8F07-BF400D786A31}" type="pres">
      <dgm:prSet presAssocID="{41EBA9C9-0247-47B7-B269-711ECD0640BA}" presName="composite" presStyleCnt="0"/>
      <dgm:spPr/>
    </dgm:pt>
    <dgm:pt modelId="{FB23A42C-11A0-4817-91AF-EC711914216F}" type="pres">
      <dgm:prSet presAssocID="{41EBA9C9-0247-47B7-B269-711ECD0640BA}"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ocadillo de pensamiento con relleno sólido"/>
        </a:ext>
      </dgm:extLst>
    </dgm:pt>
    <dgm:pt modelId="{E159E953-9298-44AC-BE95-B7AEEE393051}" type="pres">
      <dgm:prSet presAssocID="{41EBA9C9-0247-47B7-B269-711ECD0640BA}" presName="txShp" presStyleLbl="node1" presStyleIdx="1" presStyleCnt="3">
        <dgm:presLayoutVars>
          <dgm:bulletEnabled val="1"/>
        </dgm:presLayoutVars>
      </dgm:prSet>
      <dgm:spPr/>
    </dgm:pt>
    <dgm:pt modelId="{50F66F75-EC49-4D97-B144-B98D070151E1}" type="pres">
      <dgm:prSet presAssocID="{AFF09EFA-C6E2-4072-94E5-4A839BE56419}" presName="spacing" presStyleCnt="0"/>
      <dgm:spPr/>
    </dgm:pt>
    <dgm:pt modelId="{3A7CE467-0EFE-48C7-B6C1-E19CB9C7C550}" type="pres">
      <dgm:prSet presAssocID="{857ACE28-F853-4224-BC1E-FE01486647F1}" presName="composite" presStyleCnt="0"/>
      <dgm:spPr/>
    </dgm:pt>
    <dgm:pt modelId="{44EA5857-2D7E-4DCD-A315-2ED9DF8F85B9}" type="pres">
      <dgm:prSet presAssocID="{857ACE28-F853-4224-BC1E-FE01486647F1}"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írculos con flechas con relleno sólido"/>
        </a:ext>
      </dgm:extLst>
    </dgm:pt>
    <dgm:pt modelId="{3A023A4B-AD41-4DE6-B6DC-A6637DE6728A}" type="pres">
      <dgm:prSet presAssocID="{857ACE28-F853-4224-BC1E-FE01486647F1}" presName="txShp" presStyleLbl="node1" presStyleIdx="2" presStyleCnt="3">
        <dgm:presLayoutVars>
          <dgm:bulletEnabled val="1"/>
        </dgm:presLayoutVars>
      </dgm:prSet>
      <dgm:spPr/>
    </dgm:pt>
  </dgm:ptLst>
  <dgm:cxnLst>
    <dgm:cxn modelId="{937DF93E-3753-4659-A515-483656850110}" type="presOf" srcId="{41EBA9C9-0247-47B7-B269-711ECD0640BA}" destId="{E159E953-9298-44AC-BE95-B7AEEE393051}" srcOrd="0" destOrd="0" presId="urn:microsoft.com/office/officeart/2005/8/layout/vList3"/>
    <dgm:cxn modelId="{41418E53-55BF-4E11-ABAB-46B2082F6954}" type="presOf" srcId="{857ACE28-F853-4224-BC1E-FE01486647F1}" destId="{3A023A4B-AD41-4DE6-B6DC-A6637DE6728A}" srcOrd="0" destOrd="0" presId="urn:microsoft.com/office/officeart/2005/8/layout/vList3"/>
    <dgm:cxn modelId="{95F6AC56-A568-4DA9-B170-92EAD9255364}" srcId="{4872BEFA-067E-42A9-AC44-228CA9382F43}" destId="{41EBA9C9-0247-47B7-B269-711ECD0640BA}" srcOrd="1" destOrd="0" parTransId="{CCF6A989-7820-4A6E-B693-722AD88628A0}" sibTransId="{AFF09EFA-C6E2-4072-94E5-4A839BE56419}"/>
    <dgm:cxn modelId="{C2EE2E7F-791C-4C07-A6EA-E141E2DC9108}" type="presOf" srcId="{C38853FE-05ED-4751-966E-E110841E7C73}" destId="{696FBD36-161E-4C0F-A85D-34510ED850EF}" srcOrd="0" destOrd="0" presId="urn:microsoft.com/office/officeart/2005/8/layout/vList3"/>
    <dgm:cxn modelId="{F9A18D97-73CF-490A-B0BD-296E50CBAA3A}" srcId="{4872BEFA-067E-42A9-AC44-228CA9382F43}" destId="{857ACE28-F853-4224-BC1E-FE01486647F1}" srcOrd="2" destOrd="0" parTransId="{BA386DC8-129A-4F12-A198-CC5A17806F1A}" sibTransId="{CD61C2C5-0323-4048-AB32-77B2E9295E7C}"/>
    <dgm:cxn modelId="{B50CD1A4-3915-4F78-821A-E82BDB019CEF}" type="presOf" srcId="{4872BEFA-067E-42A9-AC44-228CA9382F43}" destId="{07B0D682-05CD-4EB8-94A2-00B8F811076F}" srcOrd="0" destOrd="0" presId="urn:microsoft.com/office/officeart/2005/8/layout/vList3"/>
    <dgm:cxn modelId="{CC9215DB-FE5E-46C3-A3C2-C45C6C908497}" srcId="{4872BEFA-067E-42A9-AC44-228CA9382F43}" destId="{C38853FE-05ED-4751-966E-E110841E7C73}" srcOrd="0" destOrd="0" parTransId="{87AC611E-6586-4BA5-9D90-4D46946F8940}" sibTransId="{3573CE25-7039-408B-8976-D53B53D1E864}"/>
    <dgm:cxn modelId="{AD58F617-7FDA-4D52-BA07-C1E85430B198}" type="presParOf" srcId="{07B0D682-05CD-4EB8-94A2-00B8F811076F}" destId="{A165DF26-4A0B-4379-B65A-F8632F734E99}" srcOrd="0" destOrd="0" presId="urn:microsoft.com/office/officeart/2005/8/layout/vList3"/>
    <dgm:cxn modelId="{F406366A-AF82-46FE-813E-1CBCB335C3CE}" type="presParOf" srcId="{A165DF26-4A0B-4379-B65A-F8632F734E99}" destId="{24ACF2BC-E1AB-4970-BDB2-262BD71D2BEE}" srcOrd="0" destOrd="0" presId="urn:microsoft.com/office/officeart/2005/8/layout/vList3"/>
    <dgm:cxn modelId="{05DADBBF-307D-42FD-8795-FCED779524F2}" type="presParOf" srcId="{A165DF26-4A0B-4379-B65A-F8632F734E99}" destId="{696FBD36-161E-4C0F-A85D-34510ED850EF}" srcOrd="1" destOrd="0" presId="urn:microsoft.com/office/officeart/2005/8/layout/vList3"/>
    <dgm:cxn modelId="{8ADFC45D-E3EC-4DA1-A49E-EF4B94E34128}" type="presParOf" srcId="{07B0D682-05CD-4EB8-94A2-00B8F811076F}" destId="{FC32D84D-21BC-4353-908E-85A057FD3C9D}" srcOrd="1" destOrd="0" presId="urn:microsoft.com/office/officeart/2005/8/layout/vList3"/>
    <dgm:cxn modelId="{80A311A8-25BE-491F-8AAD-B3D280669DFE}" type="presParOf" srcId="{07B0D682-05CD-4EB8-94A2-00B8F811076F}" destId="{809CE565-510B-4B18-8F07-BF400D786A31}" srcOrd="2" destOrd="0" presId="urn:microsoft.com/office/officeart/2005/8/layout/vList3"/>
    <dgm:cxn modelId="{B2992B0A-500F-4E8F-A456-394F6EDEB9DD}" type="presParOf" srcId="{809CE565-510B-4B18-8F07-BF400D786A31}" destId="{FB23A42C-11A0-4817-91AF-EC711914216F}" srcOrd="0" destOrd="0" presId="urn:microsoft.com/office/officeart/2005/8/layout/vList3"/>
    <dgm:cxn modelId="{F7D1F141-59DC-4AA5-9273-D48372903071}" type="presParOf" srcId="{809CE565-510B-4B18-8F07-BF400D786A31}" destId="{E159E953-9298-44AC-BE95-B7AEEE393051}" srcOrd="1" destOrd="0" presId="urn:microsoft.com/office/officeart/2005/8/layout/vList3"/>
    <dgm:cxn modelId="{DEB759DD-7330-4BA7-9D87-7A472E5BE2D0}" type="presParOf" srcId="{07B0D682-05CD-4EB8-94A2-00B8F811076F}" destId="{50F66F75-EC49-4D97-B144-B98D070151E1}" srcOrd="3" destOrd="0" presId="urn:microsoft.com/office/officeart/2005/8/layout/vList3"/>
    <dgm:cxn modelId="{DA8D04AE-87F6-4E68-82D1-1C74428CCE0D}" type="presParOf" srcId="{07B0D682-05CD-4EB8-94A2-00B8F811076F}" destId="{3A7CE467-0EFE-48C7-B6C1-E19CB9C7C550}" srcOrd="4" destOrd="0" presId="urn:microsoft.com/office/officeart/2005/8/layout/vList3"/>
    <dgm:cxn modelId="{17D49F94-C9A1-4F46-AEE9-7D7C6B41E680}" type="presParOf" srcId="{3A7CE467-0EFE-48C7-B6C1-E19CB9C7C550}" destId="{44EA5857-2D7E-4DCD-A315-2ED9DF8F85B9}" srcOrd="0" destOrd="0" presId="urn:microsoft.com/office/officeart/2005/8/layout/vList3"/>
    <dgm:cxn modelId="{13A42FB6-C9AA-4A8A-B70D-F05E5DEE7AFE}" type="presParOf" srcId="{3A7CE467-0EFE-48C7-B6C1-E19CB9C7C550}" destId="{3A023A4B-AD41-4DE6-B6DC-A6637DE6728A}"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2C7D23-A7F4-4FB7-9150-60DE1629C3D9}" type="doc">
      <dgm:prSet loTypeId="urn:microsoft.com/office/officeart/2005/8/layout/hList6" loCatId="list" qsTypeId="urn:microsoft.com/office/officeart/2005/8/quickstyle/simple1" qsCatId="simple" csTypeId="urn:microsoft.com/office/officeart/2005/8/colors/colorful5" csCatId="colorful" phldr="1"/>
      <dgm:spPr/>
      <dgm:t>
        <a:bodyPr/>
        <a:lstStyle/>
        <a:p>
          <a:endParaRPr lang="es-MX"/>
        </a:p>
      </dgm:t>
    </dgm:pt>
    <dgm:pt modelId="{ECF30E15-B2E9-4BC4-9109-8BBDD0B5285B}">
      <dgm:prSet phldrT="[Texto]"/>
      <dgm:spPr/>
      <dgm:t>
        <a:bodyPr/>
        <a:lstStyle/>
        <a:p>
          <a:pPr>
            <a:buFont typeface="Arial" panose="020B0604020202020204" pitchFamily="34" charset="0"/>
            <a:buChar char="•"/>
          </a:pPr>
          <a:r>
            <a:rPr lang="es-MX" dirty="0"/>
            <a:t>El marketing digital y sus estrategias</a:t>
          </a:r>
        </a:p>
      </dgm:t>
    </dgm:pt>
    <dgm:pt modelId="{8826996D-C6E6-41E9-AEEF-D476489C83C0}" type="parTrans" cxnId="{65A48F4C-56D7-46E3-A7FB-E4F21D6C7051}">
      <dgm:prSet/>
      <dgm:spPr/>
      <dgm:t>
        <a:bodyPr/>
        <a:lstStyle/>
        <a:p>
          <a:endParaRPr lang="es-MX"/>
        </a:p>
      </dgm:t>
    </dgm:pt>
    <dgm:pt modelId="{515C11DD-1CB7-4D54-8D7D-690DFBD337C2}" type="sibTrans" cxnId="{65A48F4C-56D7-46E3-A7FB-E4F21D6C7051}">
      <dgm:prSet/>
      <dgm:spPr/>
      <dgm:t>
        <a:bodyPr/>
        <a:lstStyle/>
        <a:p>
          <a:endParaRPr lang="es-MX"/>
        </a:p>
      </dgm:t>
    </dgm:pt>
    <dgm:pt modelId="{B2EC60D4-C054-4200-885C-143DEA4179C1}">
      <dgm:prSet/>
      <dgm:spPr/>
      <dgm:t>
        <a:bodyPr/>
        <a:lstStyle/>
        <a:p>
          <a:r>
            <a:rPr lang="es-ES"/>
            <a:t>Se expondrá un  apartado cronológico  del avance de esta  rama en  mercadotecnia y las  estrategias más  comunes junto con sus  beneficios</a:t>
          </a:r>
          <a:endParaRPr lang="es-MX" dirty="0"/>
        </a:p>
      </dgm:t>
    </dgm:pt>
    <dgm:pt modelId="{15029B55-446F-4A9C-B6DF-7B3BDA015F27}" type="parTrans" cxnId="{01B2AA4A-CEFA-4016-8142-B1B26A83AE54}">
      <dgm:prSet/>
      <dgm:spPr/>
      <dgm:t>
        <a:bodyPr/>
        <a:lstStyle/>
        <a:p>
          <a:endParaRPr lang="es-MX"/>
        </a:p>
      </dgm:t>
    </dgm:pt>
    <dgm:pt modelId="{23432FC9-272D-4692-95C1-84CC9B5FC5F1}" type="sibTrans" cxnId="{01B2AA4A-CEFA-4016-8142-B1B26A83AE54}">
      <dgm:prSet/>
      <dgm:spPr/>
      <dgm:t>
        <a:bodyPr/>
        <a:lstStyle/>
        <a:p>
          <a:endParaRPr lang="es-MX"/>
        </a:p>
      </dgm:t>
    </dgm:pt>
    <dgm:pt modelId="{5BDF6676-1032-4EAA-A4F8-01D262DFBD7F}">
      <dgm:prSet/>
      <dgm:spPr/>
      <dgm:t>
        <a:bodyPr/>
        <a:lstStyle/>
        <a:p>
          <a:r>
            <a:rPr lang="es-MX"/>
            <a:t>Querétaro y sus empresas</a:t>
          </a:r>
          <a:endParaRPr lang="es-MX" dirty="0"/>
        </a:p>
      </dgm:t>
    </dgm:pt>
    <dgm:pt modelId="{247B37FE-76DB-43EC-A4E4-654C4E376BCB}" type="parTrans" cxnId="{0B7E6E58-39E7-4BED-94C5-BCE4A42DC345}">
      <dgm:prSet/>
      <dgm:spPr/>
      <dgm:t>
        <a:bodyPr/>
        <a:lstStyle/>
        <a:p>
          <a:endParaRPr lang="es-MX"/>
        </a:p>
      </dgm:t>
    </dgm:pt>
    <dgm:pt modelId="{7E76F389-68ED-45CC-997C-8870D1DC1C0A}" type="sibTrans" cxnId="{0B7E6E58-39E7-4BED-94C5-BCE4A42DC345}">
      <dgm:prSet/>
      <dgm:spPr/>
      <dgm:t>
        <a:bodyPr/>
        <a:lstStyle/>
        <a:p>
          <a:endParaRPr lang="es-MX"/>
        </a:p>
      </dgm:t>
    </dgm:pt>
    <dgm:pt modelId="{7D5B0179-86B1-477F-A9D1-836C38DEB5DB}">
      <dgm:prSet/>
      <dgm:spPr/>
      <dgm:t>
        <a:bodyPr/>
        <a:lstStyle/>
        <a:p>
          <a:r>
            <a:rPr lang="es-ES"/>
            <a:t>Un análisis extenso de  las empresas más  importantes del  estado junto con la  categorización de  estas (por tamaño).</a:t>
          </a:r>
          <a:endParaRPr lang="es-ES" dirty="0"/>
        </a:p>
      </dgm:t>
    </dgm:pt>
    <dgm:pt modelId="{68163BF0-0C83-4B9F-96D5-577815ED9C46}" type="parTrans" cxnId="{6817D6BF-F013-4E5D-B761-D69E1C2FF0C1}">
      <dgm:prSet/>
      <dgm:spPr/>
      <dgm:t>
        <a:bodyPr/>
        <a:lstStyle/>
        <a:p>
          <a:endParaRPr lang="es-MX"/>
        </a:p>
      </dgm:t>
    </dgm:pt>
    <dgm:pt modelId="{CEF6F971-4D90-4448-964F-889546FF332A}" type="sibTrans" cxnId="{6817D6BF-F013-4E5D-B761-D69E1C2FF0C1}">
      <dgm:prSet/>
      <dgm:spPr/>
      <dgm:t>
        <a:bodyPr/>
        <a:lstStyle/>
        <a:p>
          <a:endParaRPr lang="es-MX"/>
        </a:p>
      </dgm:t>
    </dgm:pt>
    <dgm:pt modelId="{92FF547B-BD7D-4EE2-BC5A-AC1C9ECC5987}">
      <dgm:prSet/>
      <dgm:spPr/>
      <dgm:t>
        <a:bodyPr/>
        <a:lstStyle/>
        <a:p>
          <a:r>
            <a:rPr lang="es-ES"/>
            <a:t>Énfasis en el  crecimiento reciente y  su potencial.</a:t>
          </a:r>
          <a:endParaRPr lang="es-MX" dirty="0"/>
        </a:p>
      </dgm:t>
    </dgm:pt>
    <dgm:pt modelId="{AC2233E1-7D2E-4F24-A100-E352E6479BA6}" type="parTrans" cxnId="{808607C7-CC5D-433E-8F65-0CCD9D7D50BB}">
      <dgm:prSet/>
      <dgm:spPr/>
      <dgm:t>
        <a:bodyPr/>
        <a:lstStyle/>
        <a:p>
          <a:endParaRPr lang="es-MX"/>
        </a:p>
      </dgm:t>
    </dgm:pt>
    <dgm:pt modelId="{0378E114-7958-4349-B931-F90EBF5830F3}" type="sibTrans" cxnId="{808607C7-CC5D-433E-8F65-0CCD9D7D50BB}">
      <dgm:prSet/>
      <dgm:spPr/>
      <dgm:t>
        <a:bodyPr/>
        <a:lstStyle/>
        <a:p>
          <a:endParaRPr lang="es-MX"/>
        </a:p>
      </dgm:t>
    </dgm:pt>
    <dgm:pt modelId="{DD069116-9570-4D49-942E-1F3EADECF6A6}">
      <dgm:prSet/>
      <dgm:spPr/>
      <dgm:t>
        <a:bodyPr/>
        <a:lstStyle/>
        <a:p>
          <a:r>
            <a:rPr lang="es-MX"/>
            <a:t>Las redes sociales</a:t>
          </a:r>
          <a:endParaRPr lang="es-MX" dirty="0"/>
        </a:p>
      </dgm:t>
    </dgm:pt>
    <dgm:pt modelId="{167FDE8E-9DD2-49D9-9016-0BE0550F0CF9}" type="parTrans" cxnId="{7488C145-4CCC-4940-BF35-6805BFDB2451}">
      <dgm:prSet/>
      <dgm:spPr/>
      <dgm:t>
        <a:bodyPr/>
        <a:lstStyle/>
        <a:p>
          <a:endParaRPr lang="es-MX"/>
        </a:p>
      </dgm:t>
    </dgm:pt>
    <dgm:pt modelId="{3CE399C1-9676-474E-9EA2-7CDBF4A3235F}" type="sibTrans" cxnId="{7488C145-4CCC-4940-BF35-6805BFDB2451}">
      <dgm:prSet/>
      <dgm:spPr/>
      <dgm:t>
        <a:bodyPr/>
        <a:lstStyle/>
        <a:p>
          <a:endParaRPr lang="es-MX"/>
        </a:p>
      </dgm:t>
    </dgm:pt>
    <dgm:pt modelId="{87EA951E-3DD0-4ECE-88A8-C884CB97EFFF}">
      <dgm:prSet/>
      <dgm:spPr/>
      <dgm:t>
        <a:bodyPr/>
        <a:lstStyle/>
        <a:p>
          <a:r>
            <a:rPr lang="es-ES"/>
            <a:t>Nacimiento y auge de  estas plataformas,  principales funciones  así como un listado de  las más populares en  el país y el estado.</a:t>
          </a:r>
          <a:endParaRPr lang="es-ES" dirty="0"/>
        </a:p>
      </dgm:t>
    </dgm:pt>
    <dgm:pt modelId="{B729DAAD-070A-41A0-BA5C-5E1570C23E47}" type="parTrans" cxnId="{EBC0E063-57C1-4EB7-BC39-D296A8667244}">
      <dgm:prSet/>
      <dgm:spPr/>
      <dgm:t>
        <a:bodyPr/>
        <a:lstStyle/>
        <a:p>
          <a:endParaRPr lang="es-MX"/>
        </a:p>
      </dgm:t>
    </dgm:pt>
    <dgm:pt modelId="{73C6CFD7-05DA-42AC-8DB8-7032C4298A5B}" type="sibTrans" cxnId="{EBC0E063-57C1-4EB7-BC39-D296A8667244}">
      <dgm:prSet/>
      <dgm:spPr/>
      <dgm:t>
        <a:bodyPr/>
        <a:lstStyle/>
        <a:p>
          <a:endParaRPr lang="es-MX"/>
        </a:p>
      </dgm:t>
    </dgm:pt>
    <dgm:pt modelId="{CF6DC364-1205-473A-ABD3-B0313757EDA1}">
      <dgm:prSet/>
      <dgm:spPr/>
      <dgm:t>
        <a:bodyPr/>
        <a:lstStyle/>
        <a:p>
          <a:r>
            <a:rPr lang="es-ES"/>
            <a:t>Además de las  herramientas que  ofrecen a las  empresas</a:t>
          </a:r>
          <a:endParaRPr lang="es-MX" dirty="0"/>
        </a:p>
      </dgm:t>
    </dgm:pt>
    <dgm:pt modelId="{83245128-8C73-473C-BE9B-85B21D86239C}" type="parTrans" cxnId="{DD231E64-1E57-417A-9B14-8B45838A0D58}">
      <dgm:prSet/>
      <dgm:spPr/>
      <dgm:t>
        <a:bodyPr/>
        <a:lstStyle/>
        <a:p>
          <a:endParaRPr lang="es-MX"/>
        </a:p>
      </dgm:t>
    </dgm:pt>
    <dgm:pt modelId="{4AFA9B17-7E74-4AC2-860F-18E1691E8AE2}" type="sibTrans" cxnId="{DD231E64-1E57-417A-9B14-8B45838A0D58}">
      <dgm:prSet/>
      <dgm:spPr/>
      <dgm:t>
        <a:bodyPr/>
        <a:lstStyle/>
        <a:p>
          <a:endParaRPr lang="es-MX"/>
        </a:p>
      </dgm:t>
    </dgm:pt>
    <dgm:pt modelId="{2153FF11-33BA-4B2D-83B5-EF8F3704CA60}">
      <dgm:prSet/>
      <dgm:spPr/>
      <dgm:t>
        <a:bodyPr/>
        <a:lstStyle/>
        <a:p>
          <a:r>
            <a:rPr lang="es-MX" dirty="0"/>
            <a:t>MiPyMEs</a:t>
          </a:r>
        </a:p>
      </dgm:t>
    </dgm:pt>
    <dgm:pt modelId="{C3A8891E-77C2-43A5-B6DF-0A028BC818C3}" type="parTrans" cxnId="{A5D23490-0692-4CBD-A29D-AD8969A14472}">
      <dgm:prSet/>
      <dgm:spPr/>
      <dgm:t>
        <a:bodyPr/>
        <a:lstStyle/>
        <a:p>
          <a:endParaRPr lang="es-MX"/>
        </a:p>
      </dgm:t>
    </dgm:pt>
    <dgm:pt modelId="{454C509E-ABE9-41B9-A6C4-10F42C77EA24}" type="sibTrans" cxnId="{A5D23490-0692-4CBD-A29D-AD8969A14472}">
      <dgm:prSet/>
      <dgm:spPr/>
      <dgm:t>
        <a:bodyPr/>
        <a:lstStyle/>
        <a:p>
          <a:endParaRPr lang="es-MX"/>
        </a:p>
      </dgm:t>
    </dgm:pt>
    <dgm:pt modelId="{A6262FA6-5E03-4C4C-948A-9CB070901DB6}">
      <dgm:prSet/>
      <dgm:spPr/>
      <dgm:t>
        <a:bodyPr/>
        <a:lstStyle/>
        <a:p>
          <a:r>
            <a:rPr lang="es-ES"/>
            <a:t>Su papel en la  economía mexicana,  sus principales retos  en el mercado y los  giros que cuentan con  mayores empresas de  esta dimensión</a:t>
          </a:r>
          <a:endParaRPr lang="es-MX" dirty="0"/>
        </a:p>
      </dgm:t>
    </dgm:pt>
    <dgm:pt modelId="{DD3119BE-036D-4294-B839-6FCFE997DBB5}" type="parTrans" cxnId="{84669E3C-EE4B-4152-BABE-6ADDE505B448}">
      <dgm:prSet/>
      <dgm:spPr/>
      <dgm:t>
        <a:bodyPr/>
        <a:lstStyle/>
        <a:p>
          <a:endParaRPr lang="es-MX"/>
        </a:p>
      </dgm:t>
    </dgm:pt>
    <dgm:pt modelId="{436ABC19-488D-47C7-A26A-01247388A032}" type="sibTrans" cxnId="{84669E3C-EE4B-4152-BABE-6ADDE505B448}">
      <dgm:prSet/>
      <dgm:spPr/>
      <dgm:t>
        <a:bodyPr/>
        <a:lstStyle/>
        <a:p>
          <a:endParaRPr lang="es-MX"/>
        </a:p>
      </dgm:t>
    </dgm:pt>
    <dgm:pt modelId="{322292A4-6F09-4D13-B0B2-0E8C075CAE64}" type="pres">
      <dgm:prSet presAssocID="{C92C7D23-A7F4-4FB7-9150-60DE1629C3D9}" presName="Name0" presStyleCnt="0">
        <dgm:presLayoutVars>
          <dgm:dir/>
          <dgm:resizeHandles val="exact"/>
        </dgm:presLayoutVars>
      </dgm:prSet>
      <dgm:spPr/>
    </dgm:pt>
    <dgm:pt modelId="{A5CF75F2-64E2-497D-80EC-0031EEB7AF34}" type="pres">
      <dgm:prSet presAssocID="{ECF30E15-B2E9-4BC4-9109-8BBDD0B5285B}" presName="node" presStyleLbl="node1" presStyleIdx="0" presStyleCnt="4">
        <dgm:presLayoutVars>
          <dgm:bulletEnabled val="1"/>
        </dgm:presLayoutVars>
      </dgm:prSet>
      <dgm:spPr/>
    </dgm:pt>
    <dgm:pt modelId="{9D5851B8-2C4D-4A3B-9228-A6800C5229B1}" type="pres">
      <dgm:prSet presAssocID="{515C11DD-1CB7-4D54-8D7D-690DFBD337C2}" presName="sibTrans" presStyleCnt="0"/>
      <dgm:spPr/>
    </dgm:pt>
    <dgm:pt modelId="{4BAD8413-2310-4177-B7C1-90C99324DC0E}" type="pres">
      <dgm:prSet presAssocID="{5BDF6676-1032-4EAA-A4F8-01D262DFBD7F}" presName="node" presStyleLbl="node1" presStyleIdx="1" presStyleCnt="4">
        <dgm:presLayoutVars>
          <dgm:bulletEnabled val="1"/>
        </dgm:presLayoutVars>
      </dgm:prSet>
      <dgm:spPr/>
    </dgm:pt>
    <dgm:pt modelId="{F4095421-47C1-4D34-A423-82D68EFB9CEA}" type="pres">
      <dgm:prSet presAssocID="{7E76F389-68ED-45CC-997C-8870D1DC1C0A}" presName="sibTrans" presStyleCnt="0"/>
      <dgm:spPr/>
    </dgm:pt>
    <dgm:pt modelId="{37C237CA-A437-4914-A626-1862DA79EAA5}" type="pres">
      <dgm:prSet presAssocID="{DD069116-9570-4D49-942E-1F3EADECF6A6}" presName="node" presStyleLbl="node1" presStyleIdx="2" presStyleCnt="4">
        <dgm:presLayoutVars>
          <dgm:bulletEnabled val="1"/>
        </dgm:presLayoutVars>
      </dgm:prSet>
      <dgm:spPr/>
    </dgm:pt>
    <dgm:pt modelId="{958E2DA7-2290-408D-8B78-667C8BAC5432}" type="pres">
      <dgm:prSet presAssocID="{3CE399C1-9676-474E-9EA2-7CDBF4A3235F}" presName="sibTrans" presStyleCnt="0"/>
      <dgm:spPr/>
    </dgm:pt>
    <dgm:pt modelId="{100390C4-A4C8-4911-84E7-14E7FC8AA985}" type="pres">
      <dgm:prSet presAssocID="{2153FF11-33BA-4B2D-83B5-EF8F3704CA60}" presName="node" presStyleLbl="node1" presStyleIdx="3" presStyleCnt="4">
        <dgm:presLayoutVars>
          <dgm:bulletEnabled val="1"/>
        </dgm:presLayoutVars>
      </dgm:prSet>
      <dgm:spPr/>
    </dgm:pt>
  </dgm:ptLst>
  <dgm:cxnLst>
    <dgm:cxn modelId="{0005910D-AF44-4445-BC50-2A36C04410CC}" type="presOf" srcId="{2153FF11-33BA-4B2D-83B5-EF8F3704CA60}" destId="{100390C4-A4C8-4911-84E7-14E7FC8AA985}" srcOrd="0" destOrd="0" presId="urn:microsoft.com/office/officeart/2005/8/layout/hList6"/>
    <dgm:cxn modelId="{84C89C18-67F3-4572-8EFF-166829CEFD19}" type="presOf" srcId="{ECF30E15-B2E9-4BC4-9109-8BBDD0B5285B}" destId="{A5CF75F2-64E2-497D-80EC-0031EEB7AF34}" srcOrd="0" destOrd="0" presId="urn:microsoft.com/office/officeart/2005/8/layout/hList6"/>
    <dgm:cxn modelId="{0C411B34-2382-4CF2-94DF-2F3DC9C9A1E6}" type="presOf" srcId="{92FF547B-BD7D-4EE2-BC5A-AC1C9ECC5987}" destId="{4BAD8413-2310-4177-B7C1-90C99324DC0E}" srcOrd="0" destOrd="2" presId="urn:microsoft.com/office/officeart/2005/8/layout/hList6"/>
    <dgm:cxn modelId="{84669E3C-EE4B-4152-BABE-6ADDE505B448}" srcId="{2153FF11-33BA-4B2D-83B5-EF8F3704CA60}" destId="{A6262FA6-5E03-4C4C-948A-9CB070901DB6}" srcOrd="0" destOrd="0" parTransId="{DD3119BE-036D-4294-B839-6FCFE997DBB5}" sibTransId="{436ABC19-488D-47C7-A26A-01247388A032}"/>
    <dgm:cxn modelId="{BAA29643-4877-4E26-B956-4C088462E87A}" type="presOf" srcId="{CF6DC364-1205-473A-ABD3-B0313757EDA1}" destId="{37C237CA-A437-4914-A626-1862DA79EAA5}" srcOrd="0" destOrd="2" presId="urn:microsoft.com/office/officeart/2005/8/layout/hList6"/>
    <dgm:cxn modelId="{EBC0E063-57C1-4EB7-BC39-D296A8667244}" srcId="{DD069116-9570-4D49-942E-1F3EADECF6A6}" destId="{87EA951E-3DD0-4ECE-88A8-C884CB97EFFF}" srcOrd="0" destOrd="0" parTransId="{B729DAAD-070A-41A0-BA5C-5E1570C23E47}" sibTransId="{73C6CFD7-05DA-42AC-8DB8-7032C4298A5B}"/>
    <dgm:cxn modelId="{DD231E64-1E57-417A-9B14-8B45838A0D58}" srcId="{DD069116-9570-4D49-942E-1F3EADECF6A6}" destId="{CF6DC364-1205-473A-ABD3-B0313757EDA1}" srcOrd="1" destOrd="0" parTransId="{83245128-8C73-473C-BE9B-85B21D86239C}" sibTransId="{4AFA9B17-7E74-4AC2-860F-18E1691E8AE2}"/>
    <dgm:cxn modelId="{7488C145-4CCC-4940-BF35-6805BFDB2451}" srcId="{C92C7D23-A7F4-4FB7-9150-60DE1629C3D9}" destId="{DD069116-9570-4D49-942E-1F3EADECF6A6}" srcOrd="2" destOrd="0" parTransId="{167FDE8E-9DD2-49D9-9016-0BE0550F0CF9}" sibTransId="{3CE399C1-9676-474E-9EA2-7CDBF4A3235F}"/>
    <dgm:cxn modelId="{01B2AA4A-CEFA-4016-8142-B1B26A83AE54}" srcId="{ECF30E15-B2E9-4BC4-9109-8BBDD0B5285B}" destId="{B2EC60D4-C054-4200-885C-143DEA4179C1}" srcOrd="0" destOrd="0" parTransId="{15029B55-446F-4A9C-B6DF-7B3BDA015F27}" sibTransId="{23432FC9-272D-4692-95C1-84CC9B5FC5F1}"/>
    <dgm:cxn modelId="{65A48F4C-56D7-46E3-A7FB-E4F21D6C7051}" srcId="{C92C7D23-A7F4-4FB7-9150-60DE1629C3D9}" destId="{ECF30E15-B2E9-4BC4-9109-8BBDD0B5285B}" srcOrd="0" destOrd="0" parTransId="{8826996D-C6E6-41E9-AEEF-D476489C83C0}" sibTransId="{515C11DD-1CB7-4D54-8D7D-690DFBD337C2}"/>
    <dgm:cxn modelId="{0B7E6E58-39E7-4BED-94C5-BCE4A42DC345}" srcId="{C92C7D23-A7F4-4FB7-9150-60DE1629C3D9}" destId="{5BDF6676-1032-4EAA-A4F8-01D262DFBD7F}" srcOrd="1" destOrd="0" parTransId="{247B37FE-76DB-43EC-A4E4-654C4E376BCB}" sibTransId="{7E76F389-68ED-45CC-997C-8870D1DC1C0A}"/>
    <dgm:cxn modelId="{A5D23490-0692-4CBD-A29D-AD8969A14472}" srcId="{C92C7D23-A7F4-4FB7-9150-60DE1629C3D9}" destId="{2153FF11-33BA-4B2D-83B5-EF8F3704CA60}" srcOrd="3" destOrd="0" parTransId="{C3A8891E-77C2-43A5-B6DF-0A028BC818C3}" sibTransId="{454C509E-ABE9-41B9-A6C4-10F42C77EA24}"/>
    <dgm:cxn modelId="{0B1AD297-24F9-4ABC-9E8B-FCB18A5A977C}" type="presOf" srcId="{A6262FA6-5E03-4C4C-948A-9CB070901DB6}" destId="{100390C4-A4C8-4911-84E7-14E7FC8AA985}" srcOrd="0" destOrd="1" presId="urn:microsoft.com/office/officeart/2005/8/layout/hList6"/>
    <dgm:cxn modelId="{6817D6BF-F013-4E5D-B761-D69E1C2FF0C1}" srcId="{5BDF6676-1032-4EAA-A4F8-01D262DFBD7F}" destId="{7D5B0179-86B1-477F-A9D1-836C38DEB5DB}" srcOrd="0" destOrd="0" parTransId="{68163BF0-0C83-4B9F-96D5-577815ED9C46}" sibTransId="{CEF6F971-4D90-4448-964F-889546FF332A}"/>
    <dgm:cxn modelId="{808607C7-CC5D-433E-8F65-0CCD9D7D50BB}" srcId="{5BDF6676-1032-4EAA-A4F8-01D262DFBD7F}" destId="{92FF547B-BD7D-4EE2-BC5A-AC1C9ECC5987}" srcOrd="1" destOrd="0" parTransId="{AC2233E1-7D2E-4F24-A100-E352E6479BA6}" sibTransId="{0378E114-7958-4349-B931-F90EBF5830F3}"/>
    <dgm:cxn modelId="{63028BCA-7FE7-42E9-B381-7D0812FBE5DD}" type="presOf" srcId="{DD069116-9570-4D49-942E-1F3EADECF6A6}" destId="{37C237CA-A437-4914-A626-1862DA79EAA5}" srcOrd="0" destOrd="0" presId="urn:microsoft.com/office/officeart/2005/8/layout/hList6"/>
    <dgm:cxn modelId="{870092CB-42C8-4623-8247-4A4124180915}" type="presOf" srcId="{5BDF6676-1032-4EAA-A4F8-01D262DFBD7F}" destId="{4BAD8413-2310-4177-B7C1-90C99324DC0E}" srcOrd="0" destOrd="0" presId="urn:microsoft.com/office/officeart/2005/8/layout/hList6"/>
    <dgm:cxn modelId="{ACB326DA-49FB-4260-A9C8-1808BD5EB867}" type="presOf" srcId="{B2EC60D4-C054-4200-885C-143DEA4179C1}" destId="{A5CF75F2-64E2-497D-80EC-0031EEB7AF34}" srcOrd="0" destOrd="1" presId="urn:microsoft.com/office/officeart/2005/8/layout/hList6"/>
    <dgm:cxn modelId="{10CD69DC-BAFE-4A41-88CE-853CE85CEC17}" type="presOf" srcId="{87EA951E-3DD0-4ECE-88A8-C884CB97EFFF}" destId="{37C237CA-A437-4914-A626-1862DA79EAA5}" srcOrd="0" destOrd="1" presId="urn:microsoft.com/office/officeart/2005/8/layout/hList6"/>
    <dgm:cxn modelId="{AA7D8FE6-7A92-47B3-8027-6C297C27EDB6}" type="presOf" srcId="{7D5B0179-86B1-477F-A9D1-836C38DEB5DB}" destId="{4BAD8413-2310-4177-B7C1-90C99324DC0E}" srcOrd="0" destOrd="1" presId="urn:microsoft.com/office/officeart/2005/8/layout/hList6"/>
    <dgm:cxn modelId="{A3BCBAEC-F72C-46CD-9B7F-C0B025AEC421}" type="presOf" srcId="{C92C7D23-A7F4-4FB7-9150-60DE1629C3D9}" destId="{322292A4-6F09-4D13-B0B2-0E8C075CAE64}" srcOrd="0" destOrd="0" presId="urn:microsoft.com/office/officeart/2005/8/layout/hList6"/>
    <dgm:cxn modelId="{100A4AA6-A6D5-4FAD-9EA2-4A4BE7F36A82}" type="presParOf" srcId="{322292A4-6F09-4D13-B0B2-0E8C075CAE64}" destId="{A5CF75F2-64E2-497D-80EC-0031EEB7AF34}" srcOrd="0" destOrd="0" presId="urn:microsoft.com/office/officeart/2005/8/layout/hList6"/>
    <dgm:cxn modelId="{9DF7094A-E2A3-45AB-ABFC-621986E8694D}" type="presParOf" srcId="{322292A4-6F09-4D13-B0B2-0E8C075CAE64}" destId="{9D5851B8-2C4D-4A3B-9228-A6800C5229B1}" srcOrd="1" destOrd="0" presId="urn:microsoft.com/office/officeart/2005/8/layout/hList6"/>
    <dgm:cxn modelId="{ACBDB034-84E2-4FD1-A6F4-75065F20CEA5}" type="presParOf" srcId="{322292A4-6F09-4D13-B0B2-0E8C075CAE64}" destId="{4BAD8413-2310-4177-B7C1-90C99324DC0E}" srcOrd="2" destOrd="0" presId="urn:microsoft.com/office/officeart/2005/8/layout/hList6"/>
    <dgm:cxn modelId="{3899FE41-8367-450C-BF41-F8418D139A9E}" type="presParOf" srcId="{322292A4-6F09-4D13-B0B2-0E8C075CAE64}" destId="{F4095421-47C1-4D34-A423-82D68EFB9CEA}" srcOrd="3" destOrd="0" presId="urn:microsoft.com/office/officeart/2005/8/layout/hList6"/>
    <dgm:cxn modelId="{9C8731D6-9FBB-4F85-B231-CD057FAEE7D9}" type="presParOf" srcId="{322292A4-6F09-4D13-B0B2-0E8C075CAE64}" destId="{37C237CA-A437-4914-A626-1862DA79EAA5}" srcOrd="4" destOrd="0" presId="urn:microsoft.com/office/officeart/2005/8/layout/hList6"/>
    <dgm:cxn modelId="{4BCD5184-72A5-45ED-B024-E1B5ED29F348}" type="presParOf" srcId="{322292A4-6F09-4D13-B0B2-0E8C075CAE64}" destId="{958E2DA7-2290-408D-8B78-667C8BAC5432}" srcOrd="5" destOrd="0" presId="urn:microsoft.com/office/officeart/2005/8/layout/hList6"/>
    <dgm:cxn modelId="{AA8B2D82-28E1-4E44-A030-D7B154F02A7A}" type="presParOf" srcId="{322292A4-6F09-4D13-B0B2-0E8C075CAE64}" destId="{100390C4-A4C8-4911-84E7-14E7FC8AA985}" srcOrd="6"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2618E4-4A94-47A0-AEE5-1E5FC3D0E1E8}"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s-MX"/>
        </a:p>
      </dgm:t>
    </dgm:pt>
    <dgm:pt modelId="{DCD3796D-487D-4FC5-9EB0-769813E27219}">
      <dgm:prSet phldrT="[Texto]"/>
      <dgm:spPr/>
      <dgm:t>
        <a:bodyPr/>
        <a:lstStyle/>
        <a:p>
          <a:pPr>
            <a:buFont typeface="Arial" panose="020B0604020202020204" pitchFamily="34" charset="0"/>
            <a:buChar char="•"/>
          </a:pPr>
          <a:r>
            <a:rPr lang="es-ES"/>
            <a:t>Tipo de investigación</a:t>
          </a:r>
          <a:endParaRPr lang="es-MX"/>
        </a:p>
      </dgm:t>
    </dgm:pt>
    <dgm:pt modelId="{A936E650-1921-45A2-B2EC-CCEA957471AB}" type="parTrans" cxnId="{96C6DE79-D04B-44B1-A73A-6010C92EB492}">
      <dgm:prSet/>
      <dgm:spPr/>
      <dgm:t>
        <a:bodyPr/>
        <a:lstStyle/>
        <a:p>
          <a:endParaRPr lang="es-MX"/>
        </a:p>
      </dgm:t>
    </dgm:pt>
    <dgm:pt modelId="{E6D31267-4F41-4FE7-A9B9-F7A6F22133B5}" type="sibTrans" cxnId="{96C6DE79-D04B-44B1-A73A-6010C92EB492}">
      <dgm:prSet/>
      <dgm:spPr/>
      <dgm:t>
        <a:bodyPr/>
        <a:lstStyle/>
        <a:p>
          <a:endParaRPr lang="es-MX"/>
        </a:p>
      </dgm:t>
    </dgm:pt>
    <dgm:pt modelId="{05688B50-AF98-413C-9661-29D55B626942}">
      <dgm:prSet/>
      <dgm:spPr/>
      <dgm:t>
        <a:bodyPr/>
        <a:lstStyle/>
        <a:p>
          <a:r>
            <a:rPr lang="es-ES"/>
            <a:t>Es una investigación aplicada  científica, explicativa, cuantitativa, no  experimental, hipotética- deductiva,  transversa, observacional,  retrospectiva y analítica</a:t>
          </a:r>
          <a:endParaRPr lang="es-ES" dirty="0"/>
        </a:p>
      </dgm:t>
    </dgm:pt>
    <dgm:pt modelId="{1BE1FCF8-9DBE-49EE-B66E-172E86B684A2}" type="parTrans" cxnId="{258CDAF0-30AE-4175-9BBA-DE5AD6CCB717}">
      <dgm:prSet/>
      <dgm:spPr/>
      <dgm:t>
        <a:bodyPr/>
        <a:lstStyle/>
        <a:p>
          <a:endParaRPr lang="es-MX"/>
        </a:p>
      </dgm:t>
    </dgm:pt>
    <dgm:pt modelId="{42050C99-5113-4904-AFCD-5671E851F22E}" type="sibTrans" cxnId="{258CDAF0-30AE-4175-9BBA-DE5AD6CCB717}">
      <dgm:prSet/>
      <dgm:spPr/>
      <dgm:t>
        <a:bodyPr/>
        <a:lstStyle/>
        <a:p>
          <a:endParaRPr lang="es-MX"/>
        </a:p>
      </dgm:t>
    </dgm:pt>
    <dgm:pt modelId="{70118D1C-4DF4-4276-9965-412A4E52D4CA}">
      <dgm:prSet/>
      <dgm:spPr/>
      <dgm:t>
        <a:bodyPr/>
        <a:lstStyle/>
        <a:p>
          <a:r>
            <a:rPr lang="es-ES"/>
            <a:t>Hipótesis </a:t>
          </a:r>
          <a:endParaRPr lang="es-ES" dirty="0"/>
        </a:p>
      </dgm:t>
    </dgm:pt>
    <dgm:pt modelId="{33A68A8B-5D99-49BD-BA9A-215F62A6F712}" type="parTrans" cxnId="{D6800D37-2306-47FC-8328-7F8462D8D310}">
      <dgm:prSet/>
      <dgm:spPr/>
      <dgm:t>
        <a:bodyPr/>
        <a:lstStyle/>
        <a:p>
          <a:endParaRPr lang="es-MX"/>
        </a:p>
      </dgm:t>
    </dgm:pt>
    <dgm:pt modelId="{BC8AE871-43DB-43D8-9ABC-4A0E67EA97A2}" type="sibTrans" cxnId="{D6800D37-2306-47FC-8328-7F8462D8D310}">
      <dgm:prSet/>
      <dgm:spPr/>
      <dgm:t>
        <a:bodyPr/>
        <a:lstStyle/>
        <a:p>
          <a:endParaRPr lang="es-MX"/>
        </a:p>
      </dgm:t>
    </dgm:pt>
    <dgm:pt modelId="{900D51C6-EA4C-4AC8-AA4D-6A802F1AA6D4}">
      <dgm:prSet/>
      <dgm:spPr/>
      <dgm:t>
        <a:bodyPr/>
        <a:lstStyle/>
        <a:p>
          <a:r>
            <a:rPr lang="es-ES"/>
            <a:t>Si las MiPyMEs queretanas  implementan las redes sociales  como estrategias de marketing,  entonces generará un crecimiento  económico en las mismas.</a:t>
          </a:r>
          <a:endParaRPr lang="es-ES" dirty="0"/>
        </a:p>
      </dgm:t>
    </dgm:pt>
    <dgm:pt modelId="{72AA2E51-CF90-4773-911D-B6DE7B6A038E}" type="parTrans" cxnId="{8EEDDF29-C897-4333-92FA-B1AE9ADE34CA}">
      <dgm:prSet/>
      <dgm:spPr/>
      <dgm:t>
        <a:bodyPr/>
        <a:lstStyle/>
        <a:p>
          <a:endParaRPr lang="es-MX"/>
        </a:p>
      </dgm:t>
    </dgm:pt>
    <dgm:pt modelId="{DB8F2403-558C-4B25-9020-048FAF9C83DF}" type="sibTrans" cxnId="{8EEDDF29-C897-4333-92FA-B1AE9ADE34CA}">
      <dgm:prSet/>
      <dgm:spPr/>
      <dgm:t>
        <a:bodyPr/>
        <a:lstStyle/>
        <a:p>
          <a:endParaRPr lang="es-MX"/>
        </a:p>
      </dgm:t>
    </dgm:pt>
    <dgm:pt modelId="{7B6224B7-F986-49D8-A970-8A6B0D568344}">
      <dgm:prSet/>
      <dgm:spPr/>
      <dgm:t>
        <a:bodyPr/>
        <a:lstStyle/>
        <a:p>
          <a:r>
            <a:rPr lang="es-ES"/>
            <a:t>Preguntas</a:t>
          </a:r>
          <a:endParaRPr lang="es-ES" dirty="0"/>
        </a:p>
      </dgm:t>
    </dgm:pt>
    <dgm:pt modelId="{DBD677AF-32C0-4A48-A9D9-45613D1FE2B0}" type="parTrans" cxnId="{5DB4DBFC-EB6C-4C70-84F9-1308CAF77D4B}">
      <dgm:prSet/>
      <dgm:spPr/>
      <dgm:t>
        <a:bodyPr/>
        <a:lstStyle/>
        <a:p>
          <a:endParaRPr lang="es-MX"/>
        </a:p>
      </dgm:t>
    </dgm:pt>
    <dgm:pt modelId="{F646E8B8-A7DC-4B87-82F2-D058239E7E91}" type="sibTrans" cxnId="{5DB4DBFC-EB6C-4C70-84F9-1308CAF77D4B}">
      <dgm:prSet/>
      <dgm:spPr/>
      <dgm:t>
        <a:bodyPr/>
        <a:lstStyle/>
        <a:p>
          <a:endParaRPr lang="es-MX"/>
        </a:p>
      </dgm:t>
    </dgm:pt>
    <dgm:pt modelId="{66CF0489-B522-4D71-9AE5-787D0073C890}">
      <dgm:prSet/>
      <dgm:spPr/>
      <dgm:t>
        <a:bodyPr/>
        <a:lstStyle/>
        <a:p>
          <a:r>
            <a:rPr lang="es-ES"/>
            <a:t>Al ser una investigación cuantitativa no aplica </a:t>
          </a:r>
          <a:endParaRPr lang="es-ES" dirty="0"/>
        </a:p>
      </dgm:t>
    </dgm:pt>
    <dgm:pt modelId="{49F1384D-CF7F-4AC4-B264-143CF5CE6C45}" type="parTrans" cxnId="{D85E106D-DE79-4056-AEB6-70F2C17E0589}">
      <dgm:prSet/>
      <dgm:spPr/>
      <dgm:t>
        <a:bodyPr/>
        <a:lstStyle/>
        <a:p>
          <a:endParaRPr lang="es-MX"/>
        </a:p>
      </dgm:t>
    </dgm:pt>
    <dgm:pt modelId="{FB41063D-CAD3-452F-B85E-9FE10B3EA1EE}" type="sibTrans" cxnId="{D85E106D-DE79-4056-AEB6-70F2C17E0589}">
      <dgm:prSet/>
      <dgm:spPr/>
      <dgm:t>
        <a:bodyPr/>
        <a:lstStyle/>
        <a:p>
          <a:endParaRPr lang="es-MX"/>
        </a:p>
      </dgm:t>
    </dgm:pt>
    <dgm:pt modelId="{4AB428B9-BB2B-47C6-BFCC-1C047B1EB2D4}">
      <dgm:prSet/>
      <dgm:spPr/>
      <dgm:t>
        <a:bodyPr/>
        <a:lstStyle/>
        <a:p>
          <a:r>
            <a:rPr lang="es-ES" dirty="0"/>
            <a:t>Herramientas</a:t>
          </a:r>
        </a:p>
      </dgm:t>
    </dgm:pt>
    <dgm:pt modelId="{2B0BA2AC-5BF3-4007-B6A4-B2B5D99A334B}" type="parTrans" cxnId="{472F7522-815C-4011-BF38-7274132E10B8}">
      <dgm:prSet/>
      <dgm:spPr/>
      <dgm:t>
        <a:bodyPr/>
        <a:lstStyle/>
        <a:p>
          <a:endParaRPr lang="es-MX"/>
        </a:p>
      </dgm:t>
    </dgm:pt>
    <dgm:pt modelId="{AF2C91D5-597B-4D37-899E-B8793E6BCBC0}" type="sibTrans" cxnId="{472F7522-815C-4011-BF38-7274132E10B8}">
      <dgm:prSet/>
      <dgm:spPr/>
      <dgm:t>
        <a:bodyPr/>
        <a:lstStyle/>
        <a:p>
          <a:endParaRPr lang="es-MX"/>
        </a:p>
      </dgm:t>
    </dgm:pt>
    <dgm:pt modelId="{D55C8720-658C-429A-9992-59557E93C328}">
      <dgm:prSet/>
      <dgm:spPr/>
      <dgm:t>
        <a:bodyPr/>
        <a:lstStyle/>
        <a:p>
          <a:r>
            <a:rPr lang="es-ES" dirty="0"/>
            <a:t>La principal será la encuesta que se le realizará a los dueños de las MiPyMEs queretanas y un análisis estadístico comparando las respuestas con las ganancias reales obtenidas por las RRSS</a:t>
          </a:r>
        </a:p>
      </dgm:t>
    </dgm:pt>
    <dgm:pt modelId="{41A8B8A6-BC83-4DA1-8BDF-23C8A13C5727}" type="parTrans" cxnId="{AFDD03FA-343C-47DA-9D9C-40EEA80CC1E6}">
      <dgm:prSet/>
      <dgm:spPr/>
      <dgm:t>
        <a:bodyPr/>
        <a:lstStyle/>
        <a:p>
          <a:endParaRPr lang="es-MX"/>
        </a:p>
      </dgm:t>
    </dgm:pt>
    <dgm:pt modelId="{2ECDAB0C-3AC9-4539-9647-6BA4DCA8CBCC}" type="sibTrans" cxnId="{AFDD03FA-343C-47DA-9D9C-40EEA80CC1E6}">
      <dgm:prSet/>
      <dgm:spPr/>
      <dgm:t>
        <a:bodyPr/>
        <a:lstStyle/>
        <a:p>
          <a:endParaRPr lang="es-MX"/>
        </a:p>
      </dgm:t>
    </dgm:pt>
    <dgm:pt modelId="{59CA893B-2481-4F1A-BD88-5475F8262CE8}" type="pres">
      <dgm:prSet presAssocID="{AC2618E4-4A94-47A0-AEE5-1E5FC3D0E1E8}" presName="Name0" presStyleCnt="0">
        <dgm:presLayoutVars>
          <dgm:dir/>
          <dgm:animLvl val="lvl"/>
          <dgm:resizeHandles val="exact"/>
        </dgm:presLayoutVars>
      </dgm:prSet>
      <dgm:spPr/>
    </dgm:pt>
    <dgm:pt modelId="{6ABB2E0E-B832-4546-A6D3-99098E151063}" type="pres">
      <dgm:prSet presAssocID="{DCD3796D-487D-4FC5-9EB0-769813E27219}" presName="linNode" presStyleCnt="0"/>
      <dgm:spPr/>
    </dgm:pt>
    <dgm:pt modelId="{F789E663-E886-4C49-9292-FA3C6D74F3E0}" type="pres">
      <dgm:prSet presAssocID="{DCD3796D-487D-4FC5-9EB0-769813E27219}" presName="parentText" presStyleLbl="node1" presStyleIdx="0" presStyleCnt="4">
        <dgm:presLayoutVars>
          <dgm:chMax val="1"/>
          <dgm:bulletEnabled val="1"/>
        </dgm:presLayoutVars>
      </dgm:prSet>
      <dgm:spPr/>
    </dgm:pt>
    <dgm:pt modelId="{4400618D-958F-4490-8995-DBA525E89CE4}" type="pres">
      <dgm:prSet presAssocID="{DCD3796D-487D-4FC5-9EB0-769813E27219}" presName="descendantText" presStyleLbl="alignAccFollowNode1" presStyleIdx="0" presStyleCnt="4">
        <dgm:presLayoutVars>
          <dgm:bulletEnabled val="1"/>
        </dgm:presLayoutVars>
      </dgm:prSet>
      <dgm:spPr/>
    </dgm:pt>
    <dgm:pt modelId="{861F2DD4-0CE7-4E70-AE2B-927AFAE65EE7}" type="pres">
      <dgm:prSet presAssocID="{E6D31267-4F41-4FE7-A9B9-F7A6F22133B5}" presName="sp" presStyleCnt="0"/>
      <dgm:spPr/>
    </dgm:pt>
    <dgm:pt modelId="{47538895-ED72-4595-BEBC-BC228DBCB561}" type="pres">
      <dgm:prSet presAssocID="{70118D1C-4DF4-4276-9965-412A4E52D4CA}" presName="linNode" presStyleCnt="0"/>
      <dgm:spPr/>
    </dgm:pt>
    <dgm:pt modelId="{9DA1167F-C855-4FE1-A2D6-21087BACCACC}" type="pres">
      <dgm:prSet presAssocID="{70118D1C-4DF4-4276-9965-412A4E52D4CA}" presName="parentText" presStyleLbl="node1" presStyleIdx="1" presStyleCnt="4">
        <dgm:presLayoutVars>
          <dgm:chMax val="1"/>
          <dgm:bulletEnabled val="1"/>
        </dgm:presLayoutVars>
      </dgm:prSet>
      <dgm:spPr/>
    </dgm:pt>
    <dgm:pt modelId="{DCE7237B-03E8-4AEA-9B3A-DB15AAED9A8D}" type="pres">
      <dgm:prSet presAssocID="{70118D1C-4DF4-4276-9965-412A4E52D4CA}" presName="descendantText" presStyleLbl="alignAccFollowNode1" presStyleIdx="1" presStyleCnt="4">
        <dgm:presLayoutVars>
          <dgm:bulletEnabled val="1"/>
        </dgm:presLayoutVars>
      </dgm:prSet>
      <dgm:spPr/>
    </dgm:pt>
    <dgm:pt modelId="{6BCD9F96-4CEC-481A-992D-33DD395CAC2E}" type="pres">
      <dgm:prSet presAssocID="{BC8AE871-43DB-43D8-9ABC-4A0E67EA97A2}" presName="sp" presStyleCnt="0"/>
      <dgm:spPr/>
    </dgm:pt>
    <dgm:pt modelId="{975B7843-C40F-4AD2-8023-407D83A40E13}" type="pres">
      <dgm:prSet presAssocID="{7B6224B7-F986-49D8-A970-8A6B0D568344}" presName="linNode" presStyleCnt="0"/>
      <dgm:spPr/>
    </dgm:pt>
    <dgm:pt modelId="{9394EC77-791C-48A6-8978-0253FA79E989}" type="pres">
      <dgm:prSet presAssocID="{7B6224B7-F986-49D8-A970-8A6B0D568344}" presName="parentText" presStyleLbl="node1" presStyleIdx="2" presStyleCnt="4">
        <dgm:presLayoutVars>
          <dgm:chMax val="1"/>
          <dgm:bulletEnabled val="1"/>
        </dgm:presLayoutVars>
      </dgm:prSet>
      <dgm:spPr/>
    </dgm:pt>
    <dgm:pt modelId="{EF1A05DD-369E-4320-A6B3-EE60A746343E}" type="pres">
      <dgm:prSet presAssocID="{7B6224B7-F986-49D8-A970-8A6B0D568344}" presName="descendantText" presStyleLbl="alignAccFollowNode1" presStyleIdx="2" presStyleCnt="4">
        <dgm:presLayoutVars>
          <dgm:bulletEnabled val="1"/>
        </dgm:presLayoutVars>
      </dgm:prSet>
      <dgm:spPr/>
    </dgm:pt>
    <dgm:pt modelId="{06265862-EAEC-437A-B40F-50E70CF2BDA5}" type="pres">
      <dgm:prSet presAssocID="{F646E8B8-A7DC-4B87-82F2-D058239E7E91}" presName="sp" presStyleCnt="0"/>
      <dgm:spPr/>
    </dgm:pt>
    <dgm:pt modelId="{2D322A3F-91C9-4293-993B-FF5780344875}" type="pres">
      <dgm:prSet presAssocID="{4AB428B9-BB2B-47C6-BFCC-1C047B1EB2D4}" presName="linNode" presStyleCnt="0"/>
      <dgm:spPr/>
    </dgm:pt>
    <dgm:pt modelId="{CA0E60BD-8E3A-4212-B33F-E5AD5F1CD872}" type="pres">
      <dgm:prSet presAssocID="{4AB428B9-BB2B-47C6-BFCC-1C047B1EB2D4}" presName="parentText" presStyleLbl="node1" presStyleIdx="3" presStyleCnt="4">
        <dgm:presLayoutVars>
          <dgm:chMax val="1"/>
          <dgm:bulletEnabled val="1"/>
        </dgm:presLayoutVars>
      </dgm:prSet>
      <dgm:spPr/>
    </dgm:pt>
    <dgm:pt modelId="{01BE22A5-AD1C-4D8C-9B3E-AD7317C7ACDA}" type="pres">
      <dgm:prSet presAssocID="{4AB428B9-BB2B-47C6-BFCC-1C047B1EB2D4}" presName="descendantText" presStyleLbl="alignAccFollowNode1" presStyleIdx="3" presStyleCnt="4">
        <dgm:presLayoutVars>
          <dgm:bulletEnabled val="1"/>
        </dgm:presLayoutVars>
      </dgm:prSet>
      <dgm:spPr/>
    </dgm:pt>
  </dgm:ptLst>
  <dgm:cxnLst>
    <dgm:cxn modelId="{7840C31A-C816-4274-B251-0C5EC2E9D2BB}" type="presOf" srcId="{70118D1C-4DF4-4276-9965-412A4E52D4CA}" destId="{9DA1167F-C855-4FE1-A2D6-21087BACCACC}" srcOrd="0" destOrd="0" presId="urn:microsoft.com/office/officeart/2005/8/layout/vList5"/>
    <dgm:cxn modelId="{472F7522-815C-4011-BF38-7274132E10B8}" srcId="{AC2618E4-4A94-47A0-AEE5-1E5FC3D0E1E8}" destId="{4AB428B9-BB2B-47C6-BFCC-1C047B1EB2D4}" srcOrd="3" destOrd="0" parTransId="{2B0BA2AC-5BF3-4007-B6A4-B2B5D99A334B}" sibTransId="{AF2C91D5-597B-4D37-899E-B8793E6BCBC0}"/>
    <dgm:cxn modelId="{8EEDDF29-C897-4333-92FA-B1AE9ADE34CA}" srcId="{70118D1C-4DF4-4276-9965-412A4E52D4CA}" destId="{900D51C6-EA4C-4AC8-AA4D-6A802F1AA6D4}" srcOrd="0" destOrd="0" parTransId="{72AA2E51-CF90-4773-911D-B6DE7B6A038E}" sibTransId="{DB8F2403-558C-4B25-9020-048FAF9C83DF}"/>
    <dgm:cxn modelId="{D6800D37-2306-47FC-8328-7F8462D8D310}" srcId="{AC2618E4-4A94-47A0-AEE5-1E5FC3D0E1E8}" destId="{70118D1C-4DF4-4276-9965-412A4E52D4CA}" srcOrd="1" destOrd="0" parTransId="{33A68A8B-5D99-49BD-BA9A-215F62A6F712}" sibTransId="{BC8AE871-43DB-43D8-9ABC-4A0E67EA97A2}"/>
    <dgm:cxn modelId="{910F4D69-27E2-4CE8-B145-54851FAF864F}" type="presOf" srcId="{05688B50-AF98-413C-9661-29D55B626942}" destId="{4400618D-958F-4490-8995-DBA525E89CE4}" srcOrd="0" destOrd="0" presId="urn:microsoft.com/office/officeart/2005/8/layout/vList5"/>
    <dgm:cxn modelId="{D85E106D-DE79-4056-AEB6-70F2C17E0589}" srcId="{7B6224B7-F986-49D8-A970-8A6B0D568344}" destId="{66CF0489-B522-4D71-9AE5-787D0073C890}" srcOrd="0" destOrd="0" parTransId="{49F1384D-CF7F-4AC4-B264-143CF5CE6C45}" sibTransId="{FB41063D-CAD3-452F-B85E-9FE10B3EA1EE}"/>
    <dgm:cxn modelId="{6C783358-D2FC-4444-8088-A5055FDC9085}" type="presOf" srcId="{900D51C6-EA4C-4AC8-AA4D-6A802F1AA6D4}" destId="{DCE7237B-03E8-4AEA-9B3A-DB15AAED9A8D}" srcOrd="0" destOrd="0" presId="urn:microsoft.com/office/officeart/2005/8/layout/vList5"/>
    <dgm:cxn modelId="{96C6DE79-D04B-44B1-A73A-6010C92EB492}" srcId="{AC2618E4-4A94-47A0-AEE5-1E5FC3D0E1E8}" destId="{DCD3796D-487D-4FC5-9EB0-769813E27219}" srcOrd="0" destOrd="0" parTransId="{A936E650-1921-45A2-B2EC-CCEA957471AB}" sibTransId="{E6D31267-4F41-4FE7-A9B9-F7A6F22133B5}"/>
    <dgm:cxn modelId="{F6D02093-ECAE-40DB-9922-63DC4AB6AF43}" type="presOf" srcId="{7B6224B7-F986-49D8-A970-8A6B0D568344}" destId="{9394EC77-791C-48A6-8978-0253FA79E989}" srcOrd="0" destOrd="0" presId="urn:microsoft.com/office/officeart/2005/8/layout/vList5"/>
    <dgm:cxn modelId="{A2A2ECA0-F3A9-4459-A5E8-12B07AB7E7BC}" type="presOf" srcId="{DCD3796D-487D-4FC5-9EB0-769813E27219}" destId="{F789E663-E886-4C49-9292-FA3C6D74F3E0}" srcOrd="0" destOrd="0" presId="urn:microsoft.com/office/officeart/2005/8/layout/vList5"/>
    <dgm:cxn modelId="{7616FFA9-13E5-4C39-A9A9-12B00243D40D}" type="presOf" srcId="{D55C8720-658C-429A-9992-59557E93C328}" destId="{01BE22A5-AD1C-4D8C-9B3E-AD7317C7ACDA}" srcOrd="0" destOrd="0" presId="urn:microsoft.com/office/officeart/2005/8/layout/vList5"/>
    <dgm:cxn modelId="{88804FD3-6390-444F-B127-BF79727A58CB}" type="presOf" srcId="{4AB428B9-BB2B-47C6-BFCC-1C047B1EB2D4}" destId="{CA0E60BD-8E3A-4212-B33F-E5AD5F1CD872}" srcOrd="0" destOrd="0" presId="urn:microsoft.com/office/officeart/2005/8/layout/vList5"/>
    <dgm:cxn modelId="{EC40FDDE-B001-4638-8FEE-9F15C1F33689}" type="presOf" srcId="{66CF0489-B522-4D71-9AE5-787D0073C890}" destId="{EF1A05DD-369E-4320-A6B3-EE60A746343E}" srcOrd="0" destOrd="0" presId="urn:microsoft.com/office/officeart/2005/8/layout/vList5"/>
    <dgm:cxn modelId="{C85841E2-ADC9-47C0-851D-4F1DF863AEF6}" type="presOf" srcId="{AC2618E4-4A94-47A0-AEE5-1E5FC3D0E1E8}" destId="{59CA893B-2481-4F1A-BD88-5475F8262CE8}" srcOrd="0" destOrd="0" presId="urn:microsoft.com/office/officeart/2005/8/layout/vList5"/>
    <dgm:cxn modelId="{258CDAF0-30AE-4175-9BBA-DE5AD6CCB717}" srcId="{DCD3796D-487D-4FC5-9EB0-769813E27219}" destId="{05688B50-AF98-413C-9661-29D55B626942}" srcOrd="0" destOrd="0" parTransId="{1BE1FCF8-9DBE-49EE-B66E-172E86B684A2}" sibTransId="{42050C99-5113-4904-AFCD-5671E851F22E}"/>
    <dgm:cxn modelId="{AFDD03FA-343C-47DA-9D9C-40EEA80CC1E6}" srcId="{4AB428B9-BB2B-47C6-BFCC-1C047B1EB2D4}" destId="{D55C8720-658C-429A-9992-59557E93C328}" srcOrd="0" destOrd="0" parTransId="{41A8B8A6-BC83-4DA1-8BDF-23C8A13C5727}" sibTransId="{2ECDAB0C-3AC9-4539-9647-6BA4DCA8CBCC}"/>
    <dgm:cxn modelId="{5DB4DBFC-EB6C-4C70-84F9-1308CAF77D4B}" srcId="{AC2618E4-4A94-47A0-AEE5-1E5FC3D0E1E8}" destId="{7B6224B7-F986-49D8-A970-8A6B0D568344}" srcOrd="2" destOrd="0" parTransId="{DBD677AF-32C0-4A48-A9D9-45613D1FE2B0}" sibTransId="{F646E8B8-A7DC-4B87-82F2-D058239E7E91}"/>
    <dgm:cxn modelId="{4F42029E-1880-4CF6-92F6-4B050C45C860}" type="presParOf" srcId="{59CA893B-2481-4F1A-BD88-5475F8262CE8}" destId="{6ABB2E0E-B832-4546-A6D3-99098E151063}" srcOrd="0" destOrd="0" presId="urn:microsoft.com/office/officeart/2005/8/layout/vList5"/>
    <dgm:cxn modelId="{424C9EEC-9EFD-45EC-A5AD-7A2FD2BE21FC}" type="presParOf" srcId="{6ABB2E0E-B832-4546-A6D3-99098E151063}" destId="{F789E663-E886-4C49-9292-FA3C6D74F3E0}" srcOrd="0" destOrd="0" presId="urn:microsoft.com/office/officeart/2005/8/layout/vList5"/>
    <dgm:cxn modelId="{A4423DE2-2DBC-42B1-8D78-B83E82766671}" type="presParOf" srcId="{6ABB2E0E-B832-4546-A6D3-99098E151063}" destId="{4400618D-958F-4490-8995-DBA525E89CE4}" srcOrd="1" destOrd="0" presId="urn:microsoft.com/office/officeart/2005/8/layout/vList5"/>
    <dgm:cxn modelId="{793801E7-20E7-4749-BC51-427600C50D2F}" type="presParOf" srcId="{59CA893B-2481-4F1A-BD88-5475F8262CE8}" destId="{861F2DD4-0CE7-4E70-AE2B-927AFAE65EE7}" srcOrd="1" destOrd="0" presId="urn:microsoft.com/office/officeart/2005/8/layout/vList5"/>
    <dgm:cxn modelId="{785F71F2-0C9B-4256-A8B5-A6BC70FF16AE}" type="presParOf" srcId="{59CA893B-2481-4F1A-BD88-5475F8262CE8}" destId="{47538895-ED72-4595-BEBC-BC228DBCB561}" srcOrd="2" destOrd="0" presId="urn:microsoft.com/office/officeart/2005/8/layout/vList5"/>
    <dgm:cxn modelId="{9505498E-8F1B-446C-96A8-492CEF20D42E}" type="presParOf" srcId="{47538895-ED72-4595-BEBC-BC228DBCB561}" destId="{9DA1167F-C855-4FE1-A2D6-21087BACCACC}" srcOrd="0" destOrd="0" presId="urn:microsoft.com/office/officeart/2005/8/layout/vList5"/>
    <dgm:cxn modelId="{0B641E7F-6A7F-40D0-B8D6-BEFA699E7AB4}" type="presParOf" srcId="{47538895-ED72-4595-BEBC-BC228DBCB561}" destId="{DCE7237B-03E8-4AEA-9B3A-DB15AAED9A8D}" srcOrd="1" destOrd="0" presId="urn:microsoft.com/office/officeart/2005/8/layout/vList5"/>
    <dgm:cxn modelId="{336017C6-A2AC-4A4F-8F84-30EC99893344}" type="presParOf" srcId="{59CA893B-2481-4F1A-BD88-5475F8262CE8}" destId="{6BCD9F96-4CEC-481A-992D-33DD395CAC2E}" srcOrd="3" destOrd="0" presId="urn:microsoft.com/office/officeart/2005/8/layout/vList5"/>
    <dgm:cxn modelId="{5911C963-FC4F-41EB-BA57-546AB12A1B4A}" type="presParOf" srcId="{59CA893B-2481-4F1A-BD88-5475F8262CE8}" destId="{975B7843-C40F-4AD2-8023-407D83A40E13}" srcOrd="4" destOrd="0" presId="urn:microsoft.com/office/officeart/2005/8/layout/vList5"/>
    <dgm:cxn modelId="{72AB941A-9F46-40FC-8126-00F52F710663}" type="presParOf" srcId="{975B7843-C40F-4AD2-8023-407D83A40E13}" destId="{9394EC77-791C-48A6-8978-0253FA79E989}" srcOrd="0" destOrd="0" presId="urn:microsoft.com/office/officeart/2005/8/layout/vList5"/>
    <dgm:cxn modelId="{FA8E8335-5A8B-4A63-BEDE-66DCC9C0F797}" type="presParOf" srcId="{975B7843-C40F-4AD2-8023-407D83A40E13}" destId="{EF1A05DD-369E-4320-A6B3-EE60A746343E}" srcOrd="1" destOrd="0" presId="urn:microsoft.com/office/officeart/2005/8/layout/vList5"/>
    <dgm:cxn modelId="{5411764F-87C2-4EE6-8B07-1C96360B9EF6}" type="presParOf" srcId="{59CA893B-2481-4F1A-BD88-5475F8262CE8}" destId="{06265862-EAEC-437A-B40F-50E70CF2BDA5}" srcOrd="5" destOrd="0" presId="urn:microsoft.com/office/officeart/2005/8/layout/vList5"/>
    <dgm:cxn modelId="{D0198C9F-009E-425B-B434-C83852DF70EB}" type="presParOf" srcId="{59CA893B-2481-4F1A-BD88-5475F8262CE8}" destId="{2D322A3F-91C9-4293-993B-FF5780344875}" srcOrd="6" destOrd="0" presId="urn:microsoft.com/office/officeart/2005/8/layout/vList5"/>
    <dgm:cxn modelId="{6E63F952-4D9E-4798-885A-A0D8435E49D0}" type="presParOf" srcId="{2D322A3F-91C9-4293-993B-FF5780344875}" destId="{CA0E60BD-8E3A-4212-B33F-E5AD5F1CD872}" srcOrd="0" destOrd="0" presId="urn:microsoft.com/office/officeart/2005/8/layout/vList5"/>
    <dgm:cxn modelId="{9AAB4708-146B-417A-AE72-9462BC4C7CD1}" type="presParOf" srcId="{2D322A3F-91C9-4293-993B-FF5780344875}" destId="{01BE22A5-AD1C-4D8C-9B3E-AD7317C7ACDA}"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3C672F-04E2-4966-8B73-F98D71499349}" type="doc">
      <dgm:prSet loTypeId="urn:microsoft.com/office/officeart/2009/layout/ReverseList" loCatId="relationship" qsTypeId="urn:microsoft.com/office/officeart/2005/8/quickstyle/simple1" qsCatId="simple" csTypeId="urn:microsoft.com/office/officeart/2005/8/colors/colorful3" csCatId="colorful" phldr="1"/>
      <dgm:spPr/>
      <dgm:t>
        <a:bodyPr/>
        <a:lstStyle/>
        <a:p>
          <a:endParaRPr lang="es-MX"/>
        </a:p>
      </dgm:t>
    </dgm:pt>
    <dgm:pt modelId="{9D416810-87E8-4BDC-AC10-8407B87342FF}">
      <dgm:prSet phldrT="[Texto]"/>
      <dgm:spPr/>
      <dgm:t>
        <a:bodyPr/>
        <a:lstStyle/>
        <a:p>
          <a:r>
            <a:rPr lang="es-ES" dirty="0"/>
            <a:t>Resultados en Estados Financieros desde que se implementaron las RRSS</a:t>
          </a:r>
          <a:endParaRPr lang="es-MX" dirty="0"/>
        </a:p>
      </dgm:t>
    </dgm:pt>
    <dgm:pt modelId="{581B6F85-789B-4CF5-8AAD-8CA184307A19}" type="parTrans" cxnId="{0BEF33E5-C1A7-4D0E-A23A-991C722C38CA}">
      <dgm:prSet/>
      <dgm:spPr/>
      <dgm:t>
        <a:bodyPr/>
        <a:lstStyle/>
        <a:p>
          <a:endParaRPr lang="es-MX"/>
        </a:p>
      </dgm:t>
    </dgm:pt>
    <dgm:pt modelId="{071AA84F-ADB0-418D-922A-B40DB2AE03E5}" type="sibTrans" cxnId="{0BEF33E5-C1A7-4D0E-A23A-991C722C38CA}">
      <dgm:prSet/>
      <dgm:spPr/>
      <dgm:t>
        <a:bodyPr/>
        <a:lstStyle/>
        <a:p>
          <a:endParaRPr lang="es-MX"/>
        </a:p>
      </dgm:t>
    </dgm:pt>
    <dgm:pt modelId="{550A50F2-4CB5-4706-9A03-355DDA0154A4}">
      <dgm:prSet phldrT="[Texto]"/>
      <dgm:spPr/>
      <dgm:t>
        <a:bodyPr/>
        <a:lstStyle/>
        <a:p>
          <a:r>
            <a:rPr lang="es-ES" dirty="0"/>
            <a:t>La percepción de éxito o fracaso del dueño con respecto a la implementación de RRSS</a:t>
          </a:r>
          <a:endParaRPr lang="es-MX" dirty="0"/>
        </a:p>
      </dgm:t>
    </dgm:pt>
    <dgm:pt modelId="{F069FA11-D7C4-4964-8DA3-0A0E0531F705}" type="parTrans" cxnId="{4B2D4CC4-75C4-4EE9-8656-A059A1D79C1D}">
      <dgm:prSet/>
      <dgm:spPr/>
      <dgm:t>
        <a:bodyPr/>
        <a:lstStyle/>
        <a:p>
          <a:endParaRPr lang="es-MX"/>
        </a:p>
      </dgm:t>
    </dgm:pt>
    <dgm:pt modelId="{EC67F6B6-8DC9-4D1B-976E-F2CDF21DC979}" type="sibTrans" cxnId="{4B2D4CC4-75C4-4EE9-8656-A059A1D79C1D}">
      <dgm:prSet/>
      <dgm:spPr/>
      <dgm:t>
        <a:bodyPr/>
        <a:lstStyle/>
        <a:p>
          <a:endParaRPr lang="es-MX"/>
        </a:p>
      </dgm:t>
    </dgm:pt>
    <dgm:pt modelId="{B4D7F53B-1364-4347-807C-E1DDE5007838}" type="pres">
      <dgm:prSet presAssocID="{C33C672F-04E2-4966-8B73-F98D71499349}" presName="Name0" presStyleCnt="0">
        <dgm:presLayoutVars>
          <dgm:chMax val="2"/>
          <dgm:chPref val="2"/>
          <dgm:animLvl val="lvl"/>
        </dgm:presLayoutVars>
      </dgm:prSet>
      <dgm:spPr/>
    </dgm:pt>
    <dgm:pt modelId="{2A8C696A-3AB9-4A43-ABAD-31B1322030B2}" type="pres">
      <dgm:prSet presAssocID="{C33C672F-04E2-4966-8B73-F98D71499349}" presName="LeftText" presStyleLbl="revTx" presStyleIdx="0" presStyleCnt="0">
        <dgm:presLayoutVars>
          <dgm:bulletEnabled val="1"/>
        </dgm:presLayoutVars>
      </dgm:prSet>
      <dgm:spPr/>
    </dgm:pt>
    <dgm:pt modelId="{A70AC798-2B1F-475B-8394-EE587EA1501C}" type="pres">
      <dgm:prSet presAssocID="{C33C672F-04E2-4966-8B73-F98D71499349}" presName="LeftNode" presStyleLbl="bgImgPlace1" presStyleIdx="0" presStyleCnt="2">
        <dgm:presLayoutVars>
          <dgm:chMax val="2"/>
          <dgm:chPref val="2"/>
        </dgm:presLayoutVars>
      </dgm:prSet>
      <dgm:spPr/>
    </dgm:pt>
    <dgm:pt modelId="{505AA815-B47D-491D-8891-96DCFE2197A1}" type="pres">
      <dgm:prSet presAssocID="{C33C672F-04E2-4966-8B73-F98D71499349}" presName="RightText" presStyleLbl="revTx" presStyleIdx="0" presStyleCnt="0">
        <dgm:presLayoutVars>
          <dgm:bulletEnabled val="1"/>
        </dgm:presLayoutVars>
      </dgm:prSet>
      <dgm:spPr/>
    </dgm:pt>
    <dgm:pt modelId="{8ECDEDF5-4B64-444A-AE31-6400E8F4B803}" type="pres">
      <dgm:prSet presAssocID="{C33C672F-04E2-4966-8B73-F98D71499349}" presName="RightNode" presStyleLbl="bgImgPlace1" presStyleIdx="1" presStyleCnt="2">
        <dgm:presLayoutVars>
          <dgm:chMax val="0"/>
          <dgm:chPref val="0"/>
        </dgm:presLayoutVars>
      </dgm:prSet>
      <dgm:spPr/>
    </dgm:pt>
    <dgm:pt modelId="{E74B1077-5904-480F-A12A-764A8EBE13EE}" type="pres">
      <dgm:prSet presAssocID="{C33C672F-04E2-4966-8B73-F98D71499349}" presName="TopArrow" presStyleLbl="node1" presStyleIdx="0" presStyleCnt="2"/>
      <dgm:spPr/>
    </dgm:pt>
    <dgm:pt modelId="{942A31D4-60D7-4EA8-B10B-97C2F24D3C90}" type="pres">
      <dgm:prSet presAssocID="{C33C672F-04E2-4966-8B73-F98D71499349}" presName="BottomArrow" presStyleLbl="node1" presStyleIdx="1" presStyleCnt="2"/>
      <dgm:spPr/>
    </dgm:pt>
  </dgm:ptLst>
  <dgm:cxnLst>
    <dgm:cxn modelId="{9E466E32-8BE2-4E4F-96F9-D13EFE17A32F}" type="presOf" srcId="{9D416810-87E8-4BDC-AC10-8407B87342FF}" destId="{A70AC798-2B1F-475B-8394-EE587EA1501C}" srcOrd="1" destOrd="0" presId="urn:microsoft.com/office/officeart/2009/layout/ReverseList"/>
    <dgm:cxn modelId="{42DEB235-5C87-4B7E-AFAA-6AB0E8854898}" type="presOf" srcId="{550A50F2-4CB5-4706-9A03-355DDA0154A4}" destId="{505AA815-B47D-491D-8891-96DCFE2197A1}" srcOrd="0" destOrd="0" presId="urn:microsoft.com/office/officeart/2009/layout/ReverseList"/>
    <dgm:cxn modelId="{2F0B7193-6147-422C-867D-67D10E57A717}" type="presOf" srcId="{550A50F2-4CB5-4706-9A03-355DDA0154A4}" destId="{8ECDEDF5-4B64-444A-AE31-6400E8F4B803}" srcOrd="1" destOrd="0" presId="urn:microsoft.com/office/officeart/2009/layout/ReverseList"/>
    <dgm:cxn modelId="{A70B6EAA-755A-4152-BC11-82E20AEE547B}" type="presOf" srcId="{C33C672F-04E2-4966-8B73-F98D71499349}" destId="{B4D7F53B-1364-4347-807C-E1DDE5007838}" srcOrd="0" destOrd="0" presId="urn:microsoft.com/office/officeart/2009/layout/ReverseList"/>
    <dgm:cxn modelId="{4B2D4CC4-75C4-4EE9-8656-A059A1D79C1D}" srcId="{C33C672F-04E2-4966-8B73-F98D71499349}" destId="{550A50F2-4CB5-4706-9A03-355DDA0154A4}" srcOrd="1" destOrd="0" parTransId="{F069FA11-D7C4-4964-8DA3-0A0E0531F705}" sibTransId="{EC67F6B6-8DC9-4D1B-976E-F2CDF21DC979}"/>
    <dgm:cxn modelId="{C278CDDD-7070-4D4F-82CE-194DB5165389}" type="presOf" srcId="{9D416810-87E8-4BDC-AC10-8407B87342FF}" destId="{2A8C696A-3AB9-4A43-ABAD-31B1322030B2}" srcOrd="0" destOrd="0" presId="urn:microsoft.com/office/officeart/2009/layout/ReverseList"/>
    <dgm:cxn modelId="{0BEF33E5-C1A7-4D0E-A23A-991C722C38CA}" srcId="{C33C672F-04E2-4966-8B73-F98D71499349}" destId="{9D416810-87E8-4BDC-AC10-8407B87342FF}" srcOrd="0" destOrd="0" parTransId="{581B6F85-789B-4CF5-8AAD-8CA184307A19}" sibTransId="{071AA84F-ADB0-418D-922A-B40DB2AE03E5}"/>
    <dgm:cxn modelId="{2DA896FA-44E1-49EC-9614-DEFFCB8948BA}" type="presParOf" srcId="{B4D7F53B-1364-4347-807C-E1DDE5007838}" destId="{2A8C696A-3AB9-4A43-ABAD-31B1322030B2}" srcOrd="0" destOrd="0" presId="urn:microsoft.com/office/officeart/2009/layout/ReverseList"/>
    <dgm:cxn modelId="{6DFA6BA1-84B0-4FDE-82F3-D67402905306}" type="presParOf" srcId="{B4D7F53B-1364-4347-807C-E1DDE5007838}" destId="{A70AC798-2B1F-475B-8394-EE587EA1501C}" srcOrd="1" destOrd="0" presId="urn:microsoft.com/office/officeart/2009/layout/ReverseList"/>
    <dgm:cxn modelId="{85D38D50-6F22-4CB5-B9CD-B49FF9A787B3}" type="presParOf" srcId="{B4D7F53B-1364-4347-807C-E1DDE5007838}" destId="{505AA815-B47D-491D-8891-96DCFE2197A1}" srcOrd="2" destOrd="0" presId="urn:microsoft.com/office/officeart/2009/layout/ReverseList"/>
    <dgm:cxn modelId="{A86AF0D7-64E9-42D0-BE88-EF4BF94F8A3A}" type="presParOf" srcId="{B4D7F53B-1364-4347-807C-E1DDE5007838}" destId="{8ECDEDF5-4B64-444A-AE31-6400E8F4B803}" srcOrd="3" destOrd="0" presId="urn:microsoft.com/office/officeart/2009/layout/ReverseList"/>
    <dgm:cxn modelId="{5CE4CA78-CD9C-49A5-A257-D8B3D7B583E1}" type="presParOf" srcId="{B4D7F53B-1364-4347-807C-E1DDE5007838}" destId="{E74B1077-5904-480F-A12A-764A8EBE13EE}" srcOrd="4" destOrd="0" presId="urn:microsoft.com/office/officeart/2009/layout/ReverseList"/>
    <dgm:cxn modelId="{842AF840-1430-4AFE-9FCB-A0CE5243428A}" type="presParOf" srcId="{B4D7F53B-1364-4347-807C-E1DDE5007838}" destId="{942A31D4-60D7-4EA8-B10B-97C2F24D3C90}" srcOrd="5" destOrd="0" presId="urn:microsoft.com/office/officeart/2009/layout/Reverse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FBD36-161E-4C0F-A85D-34510ED850EF}">
      <dsp:nvSpPr>
        <dsp:cNvPr id="0" name=""/>
        <dsp:cNvSpPr/>
      </dsp:nvSpPr>
      <dsp:spPr>
        <a:xfrm rot="10800000">
          <a:off x="1684955" y="1416"/>
          <a:ext cx="5571430" cy="1126501"/>
        </a:xfrm>
        <a:prstGeom prst="homePlat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756" tIns="57150" rIns="10668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s-ES" sz="1500" kern="1200" dirty="0"/>
            <a:t>Comparar las tasas internas de rendimiento de las MiPyMEs queretanas antes y después de la implementación de estrategias de redes sociales por medio de análisis estadísticos para conocer la realidad de las empresas</a:t>
          </a:r>
          <a:endParaRPr lang="es-MX" sz="1500" kern="1200" dirty="0"/>
        </a:p>
      </dsp:txBody>
      <dsp:txXfrm rot="10800000">
        <a:off x="1966580" y="1416"/>
        <a:ext cx="5289805" cy="1126501"/>
      </dsp:txXfrm>
    </dsp:sp>
    <dsp:sp modelId="{24ACF2BC-E1AB-4970-BDB2-262BD71D2BEE}">
      <dsp:nvSpPr>
        <dsp:cNvPr id="0" name=""/>
        <dsp:cNvSpPr/>
      </dsp:nvSpPr>
      <dsp:spPr>
        <a:xfrm>
          <a:off x="1121704" y="1416"/>
          <a:ext cx="1126501" cy="112650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59E953-9298-44AC-BE95-B7AEEE393051}">
      <dsp:nvSpPr>
        <dsp:cNvPr id="0" name=""/>
        <dsp:cNvSpPr/>
      </dsp:nvSpPr>
      <dsp:spPr>
        <a:xfrm rot="10800000">
          <a:off x="1684955" y="1464186"/>
          <a:ext cx="5571430" cy="1126501"/>
        </a:xfrm>
        <a:prstGeom prst="homePlate">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756" tIns="57150" rIns="10668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s-ES" sz="1500" kern="1200" dirty="0"/>
            <a:t>Identificar la percepción de los dueños de MiPyMEs con respecto al uso de nuevas tecnologías como apoyo a su fuerza de ventas y crecimiento del negocio por medio de una encuesta online para conocer su perspectiva</a:t>
          </a:r>
          <a:endParaRPr lang="es-MX" sz="1500" kern="1200" dirty="0"/>
        </a:p>
      </dsp:txBody>
      <dsp:txXfrm rot="10800000">
        <a:off x="1966580" y="1464186"/>
        <a:ext cx="5289805" cy="1126501"/>
      </dsp:txXfrm>
    </dsp:sp>
    <dsp:sp modelId="{FB23A42C-11A0-4817-91AF-EC711914216F}">
      <dsp:nvSpPr>
        <dsp:cNvPr id="0" name=""/>
        <dsp:cNvSpPr/>
      </dsp:nvSpPr>
      <dsp:spPr>
        <a:xfrm>
          <a:off x="1121704" y="1464186"/>
          <a:ext cx="1126501" cy="112650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A023A4B-AD41-4DE6-B6DC-A6637DE6728A}">
      <dsp:nvSpPr>
        <dsp:cNvPr id="0" name=""/>
        <dsp:cNvSpPr/>
      </dsp:nvSpPr>
      <dsp:spPr>
        <a:xfrm rot="10800000">
          <a:off x="1684955" y="2926957"/>
          <a:ext cx="5571430" cy="1126501"/>
        </a:xfrm>
        <a:prstGeom prst="homePlat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6756" tIns="57150" rIns="10668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s-ES" sz="1500" kern="1200" dirty="0"/>
            <a:t>Contrastar los resultados de los anteriores objetivos para establecer la relación entre los resultados económicos y las perspectivas subjetivas de los emprendedores.</a:t>
          </a:r>
          <a:endParaRPr lang="es-MX" sz="1500" kern="1200" dirty="0"/>
        </a:p>
      </dsp:txBody>
      <dsp:txXfrm rot="10800000">
        <a:off x="1966580" y="2926957"/>
        <a:ext cx="5289805" cy="1126501"/>
      </dsp:txXfrm>
    </dsp:sp>
    <dsp:sp modelId="{44EA5857-2D7E-4DCD-A315-2ED9DF8F85B9}">
      <dsp:nvSpPr>
        <dsp:cNvPr id="0" name=""/>
        <dsp:cNvSpPr/>
      </dsp:nvSpPr>
      <dsp:spPr>
        <a:xfrm>
          <a:off x="1121704" y="2926957"/>
          <a:ext cx="1126501" cy="112650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F75F2-64E2-497D-80EC-0031EEB7AF34}">
      <dsp:nvSpPr>
        <dsp:cNvPr id="0" name=""/>
        <dsp:cNvSpPr/>
      </dsp:nvSpPr>
      <dsp:spPr>
        <a:xfrm rot="16200000">
          <a:off x="-1104921" y="1107005"/>
          <a:ext cx="4258291" cy="2044280"/>
        </a:xfrm>
        <a:prstGeom prst="flowChartManualOperati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5918" bIns="0" numCol="1" spcCol="1270" anchor="t"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s-MX" sz="1800" kern="1200" dirty="0"/>
            <a:t>El marketing digital y sus estrategias</a:t>
          </a:r>
        </a:p>
        <a:p>
          <a:pPr marL="114300" lvl="1" indent="-114300" algn="l" defTabSz="622300">
            <a:lnSpc>
              <a:spcPct val="90000"/>
            </a:lnSpc>
            <a:spcBef>
              <a:spcPct val="0"/>
            </a:spcBef>
            <a:spcAft>
              <a:spcPct val="15000"/>
            </a:spcAft>
            <a:buChar char="•"/>
          </a:pPr>
          <a:r>
            <a:rPr lang="es-ES" sz="1400" kern="1200"/>
            <a:t>Se expondrá un  apartado cronológico  del avance de esta  rama en  mercadotecnia y las  estrategias más  comunes junto con sus  beneficios</a:t>
          </a:r>
          <a:endParaRPr lang="es-MX" sz="1400" kern="1200" dirty="0"/>
        </a:p>
      </dsp:txBody>
      <dsp:txXfrm rot="5400000">
        <a:off x="2084" y="851658"/>
        <a:ext cx="2044280" cy="2554975"/>
      </dsp:txXfrm>
    </dsp:sp>
    <dsp:sp modelId="{4BAD8413-2310-4177-B7C1-90C99324DC0E}">
      <dsp:nvSpPr>
        <dsp:cNvPr id="0" name=""/>
        <dsp:cNvSpPr/>
      </dsp:nvSpPr>
      <dsp:spPr>
        <a:xfrm rot="16200000">
          <a:off x="1092680" y="1107005"/>
          <a:ext cx="4258291" cy="2044280"/>
        </a:xfrm>
        <a:prstGeom prst="flowChartManualOperation">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5918" bIns="0" numCol="1" spcCol="1270" anchor="t" anchorCtr="0">
          <a:noAutofit/>
        </a:bodyPr>
        <a:lstStyle/>
        <a:p>
          <a:pPr marL="0" lvl="0" indent="0" algn="l" defTabSz="800100">
            <a:lnSpc>
              <a:spcPct val="90000"/>
            </a:lnSpc>
            <a:spcBef>
              <a:spcPct val="0"/>
            </a:spcBef>
            <a:spcAft>
              <a:spcPct val="35000"/>
            </a:spcAft>
            <a:buNone/>
          </a:pPr>
          <a:r>
            <a:rPr lang="es-MX" sz="1800" kern="1200"/>
            <a:t>Querétaro y sus empresas</a:t>
          </a:r>
          <a:endParaRPr lang="es-MX" sz="1800" kern="1200" dirty="0"/>
        </a:p>
        <a:p>
          <a:pPr marL="114300" lvl="1" indent="-114300" algn="l" defTabSz="622300">
            <a:lnSpc>
              <a:spcPct val="90000"/>
            </a:lnSpc>
            <a:spcBef>
              <a:spcPct val="0"/>
            </a:spcBef>
            <a:spcAft>
              <a:spcPct val="15000"/>
            </a:spcAft>
            <a:buChar char="•"/>
          </a:pPr>
          <a:r>
            <a:rPr lang="es-ES" sz="1400" kern="1200"/>
            <a:t>Un análisis extenso de  las empresas más  importantes del  estado junto con la  categorización de  estas (por tamaño).</a:t>
          </a:r>
          <a:endParaRPr lang="es-ES" sz="1400" kern="1200" dirty="0"/>
        </a:p>
        <a:p>
          <a:pPr marL="114300" lvl="1" indent="-114300" algn="l" defTabSz="622300">
            <a:lnSpc>
              <a:spcPct val="90000"/>
            </a:lnSpc>
            <a:spcBef>
              <a:spcPct val="0"/>
            </a:spcBef>
            <a:spcAft>
              <a:spcPct val="15000"/>
            </a:spcAft>
            <a:buChar char="•"/>
          </a:pPr>
          <a:r>
            <a:rPr lang="es-ES" sz="1400" kern="1200"/>
            <a:t>Énfasis en el  crecimiento reciente y  su potencial.</a:t>
          </a:r>
          <a:endParaRPr lang="es-MX" sz="1400" kern="1200" dirty="0"/>
        </a:p>
      </dsp:txBody>
      <dsp:txXfrm rot="5400000">
        <a:off x="2199685" y="851658"/>
        <a:ext cx="2044280" cy="2554975"/>
      </dsp:txXfrm>
    </dsp:sp>
    <dsp:sp modelId="{37C237CA-A437-4914-A626-1862DA79EAA5}">
      <dsp:nvSpPr>
        <dsp:cNvPr id="0" name=""/>
        <dsp:cNvSpPr/>
      </dsp:nvSpPr>
      <dsp:spPr>
        <a:xfrm rot="16200000">
          <a:off x="3290281" y="1107005"/>
          <a:ext cx="4258291" cy="2044280"/>
        </a:xfrm>
        <a:prstGeom prst="flowChartManualOperation">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5918" bIns="0" numCol="1" spcCol="1270" anchor="t" anchorCtr="0">
          <a:noAutofit/>
        </a:bodyPr>
        <a:lstStyle/>
        <a:p>
          <a:pPr marL="0" lvl="0" indent="0" algn="l" defTabSz="800100">
            <a:lnSpc>
              <a:spcPct val="90000"/>
            </a:lnSpc>
            <a:spcBef>
              <a:spcPct val="0"/>
            </a:spcBef>
            <a:spcAft>
              <a:spcPct val="35000"/>
            </a:spcAft>
            <a:buNone/>
          </a:pPr>
          <a:r>
            <a:rPr lang="es-MX" sz="1800" kern="1200"/>
            <a:t>Las redes sociales</a:t>
          </a:r>
          <a:endParaRPr lang="es-MX" sz="1800" kern="1200" dirty="0"/>
        </a:p>
        <a:p>
          <a:pPr marL="114300" lvl="1" indent="-114300" algn="l" defTabSz="622300">
            <a:lnSpc>
              <a:spcPct val="90000"/>
            </a:lnSpc>
            <a:spcBef>
              <a:spcPct val="0"/>
            </a:spcBef>
            <a:spcAft>
              <a:spcPct val="15000"/>
            </a:spcAft>
            <a:buChar char="•"/>
          </a:pPr>
          <a:r>
            <a:rPr lang="es-ES" sz="1400" kern="1200"/>
            <a:t>Nacimiento y auge de  estas plataformas,  principales funciones  así como un listado de  las más populares en  el país y el estado.</a:t>
          </a:r>
          <a:endParaRPr lang="es-ES" sz="1400" kern="1200" dirty="0"/>
        </a:p>
        <a:p>
          <a:pPr marL="114300" lvl="1" indent="-114300" algn="l" defTabSz="622300">
            <a:lnSpc>
              <a:spcPct val="90000"/>
            </a:lnSpc>
            <a:spcBef>
              <a:spcPct val="0"/>
            </a:spcBef>
            <a:spcAft>
              <a:spcPct val="15000"/>
            </a:spcAft>
            <a:buChar char="•"/>
          </a:pPr>
          <a:r>
            <a:rPr lang="es-ES" sz="1400" kern="1200"/>
            <a:t>Además de las  herramientas que  ofrecen a las  empresas</a:t>
          </a:r>
          <a:endParaRPr lang="es-MX" sz="1400" kern="1200" dirty="0"/>
        </a:p>
      </dsp:txBody>
      <dsp:txXfrm rot="5400000">
        <a:off x="4397286" y="851658"/>
        <a:ext cx="2044280" cy="2554975"/>
      </dsp:txXfrm>
    </dsp:sp>
    <dsp:sp modelId="{100390C4-A4C8-4911-84E7-14E7FC8AA985}">
      <dsp:nvSpPr>
        <dsp:cNvPr id="0" name=""/>
        <dsp:cNvSpPr/>
      </dsp:nvSpPr>
      <dsp:spPr>
        <a:xfrm rot="16200000">
          <a:off x="5487883" y="1107005"/>
          <a:ext cx="4258291" cy="2044280"/>
        </a:xfrm>
        <a:prstGeom prst="flowChartManualOperati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5918" bIns="0" numCol="1" spcCol="1270" anchor="t" anchorCtr="0">
          <a:noAutofit/>
        </a:bodyPr>
        <a:lstStyle/>
        <a:p>
          <a:pPr marL="0" lvl="0" indent="0" algn="l" defTabSz="800100">
            <a:lnSpc>
              <a:spcPct val="90000"/>
            </a:lnSpc>
            <a:spcBef>
              <a:spcPct val="0"/>
            </a:spcBef>
            <a:spcAft>
              <a:spcPct val="35000"/>
            </a:spcAft>
            <a:buNone/>
          </a:pPr>
          <a:r>
            <a:rPr lang="es-MX" sz="1800" kern="1200" dirty="0"/>
            <a:t>MiPyMEs</a:t>
          </a:r>
        </a:p>
        <a:p>
          <a:pPr marL="114300" lvl="1" indent="-114300" algn="l" defTabSz="622300">
            <a:lnSpc>
              <a:spcPct val="90000"/>
            </a:lnSpc>
            <a:spcBef>
              <a:spcPct val="0"/>
            </a:spcBef>
            <a:spcAft>
              <a:spcPct val="15000"/>
            </a:spcAft>
            <a:buChar char="•"/>
          </a:pPr>
          <a:r>
            <a:rPr lang="es-ES" sz="1400" kern="1200"/>
            <a:t>Su papel en la  economía mexicana,  sus principales retos  en el mercado y los  giros que cuentan con  mayores empresas de  esta dimensión</a:t>
          </a:r>
          <a:endParaRPr lang="es-MX" sz="1400" kern="1200" dirty="0"/>
        </a:p>
      </dsp:txBody>
      <dsp:txXfrm rot="5400000">
        <a:off x="6594888" y="851658"/>
        <a:ext cx="2044280" cy="25549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0618D-958F-4490-8995-DBA525E89CE4}">
      <dsp:nvSpPr>
        <dsp:cNvPr id="0" name=""/>
        <dsp:cNvSpPr/>
      </dsp:nvSpPr>
      <dsp:spPr>
        <a:xfrm rot="5400000">
          <a:off x="6167150" y="-2580477"/>
          <a:ext cx="820053" cy="6190284"/>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 sz="1600" kern="1200"/>
            <a:t>Es una investigación aplicada  científica, explicativa, cuantitativa, no  experimental, hipotética- deductiva,  transversa, observacional,  retrospectiva y analítica</a:t>
          </a:r>
          <a:endParaRPr lang="es-ES" sz="1600" kern="1200" dirty="0"/>
        </a:p>
      </dsp:txBody>
      <dsp:txXfrm rot="-5400000">
        <a:off x="3482035" y="144670"/>
        <a:ext cx="6150252" cy="739989"/>
      </dsp:txXfrm>
    </dsp:sp>
    <dsp:sp modelId="{F789E663-E886-4C49-9292-FA3C6D74F3E0}">
      <dsp:nvSpPr>
        <dsp:cNvPr id="0" name=""/>
        <dsp:cNvSpPr/>
      </dsp:nvSpPr>
      <dsp:spPr>
        <a:xfrm>
          <a:off x="0" y="2131"/>
          <a:ext cx="3482035" cy="102506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Font typeface="Arial" panose="020B0604020202020204" pitchFamily="34" charset="0"/>
            <a:buNone/>
          </a:pPr>
          <a:r>
            <a:rPr lang="es-ES" sz="2900" kern="1200"/>
            <a:t>Tipo de investigación</a:t>
          </a:r>
          <a:endParaRPr lang="es-MX" sz="2900" kern="1200"/>
        </a:p>
      </dsp:txBody>
      <dsp:txXfrm>
        <a:off x="50040" y="52171"/>
        <a:ext cx="3381955" cy="924987"/>
      </dsp:txXfrm>
    </dsp:sp>
    <dsp:sp modelId="{DCE7237B-03E8-4AEA-9B3A-DB15AAED9A8D}">
      <dsp:nvSpPr>
        <dsp:cNvPr id="0" name=""/>
        <dsp:cNvSpPr/>
      </dsp:nvSpPr>
      <dsp:spPr>
        <a:xfrm rot="5400000">
          <a:off x="6167150" y="-1504157"/>
          <a:ext cx="820053" cy="6190284"/>
        </a:xfrm>
        <a:prstGeom prst="round2SameRect">
          <a:avLst/>
        </a:prstGeom>
        <a:solidFill>
          <a:schemeClr val="accent4">
            <a:tint val="40000"/>
            <a:alpha val="90000"/>
            <a:hueOff val="3620642"/>
            <a:satOff val="-17082"/>
            <a:lumOff val="-617"/>
            <a:alphaOff val="0"/>
          </a:schemeClr>
        </a:solidFill>
        <a:ln w="12700" cap="flat" cmpd="sng" algn="ctr">
          <a:solidFill>
            <a:schemeClr val="accent4">
              <a:tint val="40000"/>
              <a:alpha val="90000"/>
              <a:hueOff val="3620642"/>
              <a:satOff val="-17082"/>
              <a:lumOff val="-6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 sz="1600" kern="1200"/>
            <a:t>Si las MiPyMEs queretanas  implementan las redes sociales  como estrategias de marketing,  entonces generará un crecimiento  económico en las mismas.</a:t>
          </a:r>
          <a:endParaRPr lang="es-ES" sz="1600" kern="1200" dirty="0"/>
        </a:p>
      </dsp:txBody>
      <dsp:txXfrm rot="-5400000">
        <a:off x="3482035" y="1220990"/>
        <a:ext cx="6150252" cy="739989"/>
      </dsp:txXfrm>
    </dsp:sp>
    <dsp:sp modelId="{9DA1167F-C855-4FE1-A2D6-21087BACCACC}">
      <dsp:nvSpPr>
        <dsp:cNvPr id="0" name=""/>
        <dsp:cNvSpPr/>
      </dsp:nvSpPr>
      <dsp:spPr>
        <a:xfrm>
          <a:off x="0" y="1078451"/>
          <a:ext cx="3482035" cy="1025067"/>
        </a:xfrm>
        <a:prstGeom prst="round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kern="1200"/>
            <a:t>Hipótesis </a:t>
          </a:r>
          <a:endParaRPr lang="es-ES" sz="2900" kern="1200" dirty="0"/>
        </a:p>
      </dsp:txBody>
      <dsp:txXfrm>
        <a:off x="50040" y="1128491"/>
        <a:ext cx="3381955" cy="924987"/>
      </dsp:txXfrm>
    </dsp:sp>
    <dsp:sp modelId="{EF1A05DD-369E-4320-A6B3-EE60A746343E}">
      <dsp:nvSpPr>
        <dsp:cNvPr id="0" name=""/>
        <dsp:cNvSpPr/>
      </dsp:nvSpPr>
      <dsp:spPr>
        <a:xfrm rot="5400000">
          <a:off x="6167150" y="-427836"/>
          <a:ext cx="820053" cy="6190284"/>
        </a:xfrm>
        <a:prstGeom prst="round2SameRect">
          <a:avLst/>
        </a:prstGeom>
        <a:solidFill>
          <a:schemeClr val="accent4">
            <a:tint val="40000"/>
            <a:alpha val="90000"/>
            <a:hueOff val="7241284"/>
            <a:satOff val="-34163"/>
            <a:lumOff val="-1234"/>
            <a:alphaOff val="0"/>
          </a:schemeClr>
        </a:solidFill>
        <a:ln w="12700" cap="flat" cmpd="sng" algn="ctr">
          <a:solidFill>
            <a:schemeClr val="accent4">
              <a:tint val="40000"/>
              <a:alpha val="90000"/>
              <a:hueOff val="7241284"/>
              <a:satOff val="-34163"/>
              <a:lumOff val="-123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 sz="1600" kern="1200"/>
            <a:t>Al ser una investigación cuantitativa no aplica </a:t>
          </a:r>
          <a:endParaRPr lang="es-ES" sz="1600" kern="1200" dirty="0"/>
        </a:p>
      </dsp:txBody>
      <dsp:txXfrm rot="-5400000">
        <a:off x="3482035" y="2297311"/>
        <a:ext cx="6150252" cy="739989"/>
      </dsp:txXfrm>
    </dsp:sp>
    <dsp:sp modelId="{9394EC77-791C-48A6-8978-0253FA79E989}">
      <dsp:nvSpPr>
        <dsp:cNvPr id="0" name=""/>
        <dsp:cNvSpPr/>
      </dsp:nvSpPr>
      <dsp:spPr>
        <a:xfrm>
          <a:off x="0" y="2154772"/>
          <a:ext cx="3482035" cy="1025067"/>
        </a:xfrm>
        <a:prstGeom prst="round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kern="1200"/>
            <a:t>Preguntas</a:t>
          </a:r>
          <a:endParaRPr lang="es-ES" sz="2900" kern="1200" dirty="0"/>
        </a:p>
      </dsp:txBody>
      <dsp:txXfrm>
        <a:off x="50040" y="2204812"/>
        <a:ext cx="3381955" cy="924987"/>
      </dsp:txXfrm>
    </dsp:sp>
    <dsp:sp modelId="{01BE22A5-AD1C-4D8C-9B3E-AD7317C7ACDA}">
      <dsp:nvSpPr>
        <dsp:cNvPr id="0" name=""/>
        <dsp:cNvSpPr/>
      </dsp:nvSpPr>
      <dsp:spPr>
        <a:xfrm rot="5400000">
          <a:off x="6167150" y="648483"/>
          <a:ext cx="820053" cy="6190284"/>
        </a:xfrm>
        <a:prstGeom prst="round2Same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 sz="1600" kern="1200" dirty="0"/>
            <a:t>La principal será la encuesta que se le realizará a los dueños de las MiPyMEs queretanas y un análisis estadístico comparando las respuestas con las ganancias reales obtenidas por las RRSS</a:t>
          </a:r>
        </a:p>
      </dsp:txBody>
      <dsp:txXfrm rot="-5400000">
        <a:off x="3482035" y="3373630"/>
        <a:ext cx="6150252" cy="739989"/>
      </dsp:txXfrm>
    </dsp:sp>
    <dsp:sp modelId="{CA0E60BD-8E3A-4212-B33F-E5AD5F1CD872}">
      <dsp:nvSpPr>
        <dsp:cNvPr id="0" name=""/>
        <dsp:cNvSpPr/>
      </dsp:nvSpPr>
      <dsp:spPr>
        <a:xfrm>
          <a:off x="0" y="3231092"/>
          <a:ext cx="3482035" cy="1025067"/>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kern="1200" dirty="0"/>
            <a:t>Herramientas</a:t>
          </a:r>
        </a:p>
      </dsp:txBody>
      <dsp:txXfrm>
        <a:off x="50040" y="3281132"/>
        <a:ext cx="3381955" cy="9249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0AC798-2B1F-475B-8394-EE587EA1501C}">
      <dsp:nvSpPr>
        <dsp:cNvPr id="0" name=""/>
        <dsp:cNvSpPr/>
      </dsp:nvSpPr>
      <dsp:spPr>
        <a:xfrm rot="16200000">
          <a:off x="1771585" y="1427288"/>
          <a:ext cx="3022310" cy="1846952"/>
        </a:xfrm>
        <a:prstGeom prst="round2SameRect">
          <a:avLst>
            <a:gd name="adj1" fmla="val 16670"/>
            <a:gd name="adj2" fmla="val 0"/>
          </a:avLst>
        </a:prstGeom>
        <a:solidFill>
          <a:schemeClr val="accent3">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114300" rIns="102870" bIns="114300" numCol="1" spcCol="1270" anchor="t" anchorCtr="0">
          <a:noAutofit/>
        </a:bodyPr>
        <a:lstStyle/>
        <a:p>
          <a:pPr marL="0" lvl="0" indent="0" algn="l" defTabSz="800100">
            <a:lnSpc>
              <a:spcPct val="90000"/>
            </a:lnSpc>
            <a:spcBef>
              <a:spcPct val="0"/>
            </a:spcBef>
            <a:spcAft>
              <a:spcPct val="35000"/>
            </a:spcAft>
            <a:buNone/>
          </a:pPr>
          <a:r>
            <a:rPr lang="es-ES" sz="1800" kern="1200" dirty="0"/>
            <a:t>Resultados en Estados Financieros desde que se implementaron las RRSS</a:t>
          </a:r>
          <a:endParaRPr lang="es-MX" sz="1800" kern="1200" dirty="0"/>
        </a:p>
      </dsp:txBody>
      <dsp:txXfrm rot="5400000">
        <a:off x="2449441" y="929787"/>
        <a:ext cx="1756775" cy="2841956"/>
      </dsp:txXfrm>
    </dsp:sp>
    <dsp:sp modelId="{8ECDEDF5-4B64-444A-AE31-6400E8F4B803}">
      <dsp:nvSpPr>
        <dsp:cNvPr id="0" name=""/>
        <dsp:cNvSpPr/>
      </dsp:nvSpPr>
      <dsp:spPr>
        <a:xfrm rot="5400000">
          <a:off x="3702403" y="1427288"/>
          <a:ext cx="3022310" cy="1846952"/>
        </a:xfrm>
        <a:prstGeom prst="round2SameRect">
          <a:avLst>
            <a:gd name="adj1" fmla="val 16670"/>
            <a:gd name="adj2" fmla="val 0"/>
          </a:avLst>
        </a:prstGeom>
        <a:solidFill>
          <a:schemeClr val="accent3">
            <a:tint val="50000"/>
            <a:hueOff val="1955669"/>
            <a:satOff val="100000"/>
            <a:lumOff val="105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14300" rIns="68580" bIns="114300" numCol="1" spcCol="1270" anchor="t" anchorCtr="0">
          <a:noAutofit/>
        </a:bodyPr>
        <a:lstStyle/>
        <a:p>
          <a:pPr marL="0" lvl="0" indent="0" algn="l" defTabSz="800100">
            <a:lnSpc>
              <a:spcPct val="90000"/>
            </a:lnSpc>
            <a:spcBef>
              <a:spcPct val="0"/>
            </a:spcBef>
            <a:spcAft>
              <a:spcPct val="35000"/>
            </a:spcAft>
            <a:buNone/>
          </a:pPr>
          <a:r>
            <a:rPr lang="es-ES" sz="1800" kern="1200" dirty="0"/>
            <a:t>La percepción de éxito o fracaso del dueño con respecto a la implementación de RRSS</a:t>
          </a:r>
          <a:endParaRPr lang="es-MX" sz="1800" kern="1200" dirty="0"/>
        </a:p>
      </dsp:txBody>
      <dsp:txXfrm rot="-5400000">
        <a:off x="4290082" y="929787"/>
        <a:ext cx="1756775" cy="2841956"/>
      </dsp:txXfrm>
    </dsp:sp>
    <dsp:sp modelId="{E74B1077-5904-480F-A12A-764A8EBE13EE}">
      <dsp:nvSpPr>
        <dsp:cNvPr id="0" name=""/>
        <dsp:cNvSpPr/>
      </dsp:nvSpPr>
      <dsp:spPr>
        <a:xfrm>
          <a:off x="3282551" y="0"/>
          <a:ext cx="1930818" cy="1930724"/>
        </a:xfrm>
        <a:prstGeom prst="circularArrow">
          <a:avLst>
            <a:gd name="adj1" fmla="val 12500"/>
            <a:gd name="adj2" fmla="val 1142322"/>
            <a:gd name="adj3" fmla="val 20457678"/>
            <a:gd name="adj4" fmla="val 10800000"/>
            <a:gd name="adj5" fmla="val 125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2A31D4-60D7-4EA8-B10B-97C2F24D3C90}">
      <dsp:nvSpPr>
        <dsp:cNvPr id="0" name=""/>
        <dsp:cNvSpPr/>
      </dsp:nvSpPr>
      <dsp:spPr>
        <a:xfrm rot="10800000">
          <a:off x="3282551" y="2770334"/>
          <a:ext cx="1930818" cy="1930724"/>
        </a:xfrm>
        <a:prstGeom prst="circularArrow">
          <a:avLst>
            <a:gd name="adj1" fmla="val 12500"/>
            <a:gd name="adj2" fmla="val 1142322"/>
            <a:gd name="adj3" fmla="val 20457678"/>
            <a:gd name="adj4" fmla="val 10800000"/>
            <a:gd name="adj5" fmla="val 125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26/10/2021</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26/10/2021</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2.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11.jpeg"/><Relationship Id="rId4" Type="http://schemas.openxmlformats.org/officeDocument/2006/relationships/image" Target="../media/image3.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2.png"/><Relationship Id="rId7" Type="http://schemas.openxmlformats.org/officeDocument/2006/relationships/diagramQuickStyle" Target="../diagrams/quickStyl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3.pn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png"/><Relationship Id="rId7" Type="http://schemas.openxmlformats.org/officeDocument/2006/relationships/diagramQuickStyle" Target="../diagrams/quickStyle4.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3.png"/><Relationship Id="rId9"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expansion.mx/tecnologia/2021/07/28/el-85-de-las-pymes-usa-redes-sociales-para-vender-en-linea"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273912"/>
            <a:ext cx="12192000" cy="2585323"/>
          </a:xfrm>
          <a:prstGeom prst="rect">
            <a:avLst/>
          </a:prstGeom>
          <a:noFill/>
        </p:spPr>
        <p:txBody>
          <a:bodyPr wrap="square" rtlCol="0">
            <a:spAutoFit/>
          </a:bodyPr>
          <a:lstStyle/>
          <a:p>
            <a:pPr algn="ctr"/>
            <a:r>
              <a:rPr lang="es-ES" sz="5400" b="1" dirty="0"/>
              <a:t>C</a:t>
            </a:r>
            <a:r>
              <a:rPr lang="es-MX" sz="5400" b="1" dirty="0"/>
              <a:t>OMPARACIÓN DE LA EFICACIA DE LAS REDES SOCIALES COMO ESTRATEGIA COMERCIAL EN MIPYMES QUERETANAS</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5080619"/>
            <a:ext cx="12192000" cy="461665"/>
          </a:xfrm>
          <a:prstGeom prst="rect">
            <a:avLst/>
          </a:prstGeom>
          <a:noFill/>
        </p:spPr>
        <p:txBody>
          <a:bodyPr wrap="square" rtlCol="0">
            <a:spAutoFit/>
          </a:bodyPr>
          <a:lstStyle/>
          <a:p>
            <a:pPr algn="ctr"/>
            <a:r>
              <a:rPr lang="es-ES" sz="2400" b="1" i="1" dirty="0"/>
              <a:t>E</a:t>
            </a:r>
            <a:r>
              <a:rPr lang="es-MX" sz="2400" b="1" i="1" dirty="0"/>
              <a:t>RIKA MARTÍNEZ VALDES</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DR. ARTURO CASTAÑEDA OLALDE</a:t>
            </a:r>
          </a:p>
        </p:txBody>
      </p:sp>
      <p:sp>
        <p:nvSpPr>
          <p:cNvPr id="17" name="CuadroTexto 16">
            <a:extLst>
              <a:ext uri="{FF2B5EF4-FFF2-40B4-BE49-F238E27FC236}">
                <a16:creationId xmlns:a16="http://schemas.microsoft.com/office/drawing/2014/main" id="{1B86D2CE-FE7E-6A44-8110-9E706E4854E4}"/>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10CEDCC0-882B-D049-BE32-5C45E744BCEA}"/>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21" name="Imagen 20">
            <a:extLst>
              <a:ext uri="{FF2B5EF4-FFF2-40B4-BE49-F238E27FC236}">
                <a16:creationId xmlns:a16="http://schemas.microsoft.com/office/drawing/2014/main" id="{EE2003FB-3699-8841-A946-BA8A710FBD6F}"/>
              </a:ext>
            </a:extLst>
          </p:cNvPr>
          <p:cNvPicPr>
            <a:picLocks noChangeAspect="1"/>
          </p:cNvPicPr>
          <p:nvPr/>
        </p:nvPicPr>
        <p:blipFill>
          <a:blip r:embed="rId3"/>
          <a:stretch>
            <a:fillRect/>
          </a:stretch>
        </p:blipFill>
        <p:spPr>
          <a:xfrm>
            <a:off x="10966014" y="5523181"/>
            <a:ext cx="1329264" cy="1026026"/>
          </a:xfrm>
          <a:prstGeom prst="rect">
            <a:avLst/>
          </a:prstGeom>
        </p:spPr>
      </p:pic>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Maestría en Gestión de la Tecnología</a:t>
            </a:r>
          </a:p>
        </p:txBody>
      </p:sp>
      <p:pic>
        <p:nvPicPr>
          <p:cNvPr id="24" name="Imagen 23">
            <a:extLst>
              <a:ext uri="{FF2B5EF4-FFF2-40B4-BE49-F238E27FC236}">
                <a16:creationId xmlns:a16="http://schemas.microsoft.com/office/drawing/2014/main" id="{14DC8E08-54CC-F646-A553-98F12A21C52E}"/>
              </a:ext>
            </a:extLst>
          </p:cNvPr>
          <p:cNvPicPr>
            <a:picLocks noChangeAspect="1"/>
          </p:cNvPicPr>
          <p:nvPr/>
        </p:nvPicPr>
        <p:blipFill>
          <a:blip r:embed="rId4"/>
          <a:stretch>
            <a:fillRect/>
          </a:stretch>
        </p:blipFill>
        <p:spPr>
          <a:xfrm>
            <a:off x="1575008" y="101238"/>
            <a:ext cx="624078" cy="824051"/>
          </a:xfrm>
          <a:prstGeom prst="rect">
            <a:avLst/>
          </a:prstGeom>
        </p:spPr>
      </p:pic>
    </p:spTree>
    <p:extLst>
      <p:ext uri="{BB962C8B-B14F-4D97-AF65-F5344CB8AC3E}">
        <p14:creationId xmlns:p14="http://schemas.microsoft.com/office/powerpoint/2010/main" val="59554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199086" y="2862714"/>
            <a:ext cx="7454900" cy="584775"/>
          </a:xfrm>
          <a:prstGeom prst="rect">
            <a:avLst/>
          </a:prstGeom>
          <a:noFill/>
        </p:spPr>
        <p:txBody>
          <a:bodyPr wrap="square" rtlCol="0">
            <a:spAutoFit/>
          </a:bodyPr>
          <a:lstStyle/>
          <a:p>
            <a:pPr algn="ctr"/>
            <a:r>
              <a:rPr lang="es-MX" sz="3200" dirty="0"/>
              <a:t>Erika Martínez Valdes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3840480" y="3531275"/>
            <a:ext cx="5813506" cy="1569660"/>
          </a:xfrm>
          <a:prstGeom prst="rect">
            <a:avLst/>
          </a:prstGeom>
          <a:noFill/>
        </p:spPr>
        <p:txBody>
          <a:bodyPr wrap="square" rtlCol="0">
            <a:spAutoFit/>
          </a:bodyPr>
          <a:lstStyle/>
          <a:p>
            <a:r>
              <a:rPr lang="es-MX" sz="3200" dirty="0"/>
              <a:t>erikavaldes.1197@gmail.com</a:t>
            </a:r>
          </a:p>
          <a:p>
            <a:r>
              <a:rPr lang="es-MX" sz="3200" dirty="0"/>
              <a:t>(442) 179 2151 </a:t>
            </a:r>
          </a:p>
          <a:p>
            <a:r>
              <a:rPr lang="es-MX" sz="3200" dirty="0"/>
              <a:t>@eval.dess</a:t>
            </a:r>
          </a:p>
        </p:txBody>
      </p:sp>
      <p:sp>
        <p:nvSpPr>
          <p:cNvPr id="20" name="CuadroTexto 19">
            <a:extLst>
              <a:ext uri="{FF2B5EF4-FFF2-40B4-BE49-F238E27FC236}">
                <a16:creationId xmlns:a16="http://schemas.microsoft.com/office/drawing/2014/main" id="{468BAB36-F384-4DB3-B300-C862AB916A4E}"/>
              </a:ext>
            </a:extLst>
          </p:cNvPr>
          <p:cNvSpPr txBox="1"/>
          <p:nvPr/>
        </p:nvSpPr>
        <p:spPr>
          <a:xfrm>
            <a:off x="3364607" y="3237"/>
            <a:ext cx="7163693"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pic>
        <p:nvPicPr>
          <p:cNvPr id="5" name="Gráfico 4" descr="Auricular contorno">
            <a:extLst>
              <a:ext uri="{FF2B5EF4-FFF2-40B4-BE49-F238E27FC236}">
                <a16:creationId xmlns:a16="http://schemas.microsoft.com/office/drawing/2014/main" id="{8A1310AE-22DD-43CD-9A84-F8C3AAC0405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86264" y="4200039"/>
            <a:ext cx="367730" cy="367730"/>
          </a:xfrm>
          <a:prstGeom prst="rect">
            <a:avLst/>
          </a:prstGeom>
        </p:spPr>
      </p:pic>
      <p:pic>
        <p:nvPicPr>
          <p:cNvPr id="8" name="Gráfico 7" descr="Correo electrónico contorno">
            <a:extLst>
              <a:ext uri="{FF2B5EF4-FFF2-40B4-BE49-F238E27FC236}">
                <a16:creationId xmlns:a16="http://schemas.microsoft.com/office/drawing/2014/main" id="{A7F6E5E1-BB0D-4542-9D04-EDC4212D5F3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286264" y="3656886"/>
            <a:ext cx="367730" cy="367730"/>
          </a:xfrm>
          <a:prstGeom prst="rect">
            <a:avLst/>
          </a:prstGeom>
        </p:spPr>
      </p:pic>
      <p:sp>
        <p:nvSpPr>
          <p:cNvPr id="21" name="CuadroTexto 20">
            <a:extLst>
              <a:ext uri="{FF2B5EF4-FFF2-40B4-BE49-F238E27FC236}">
                <a16:creationId xmlns:a16="http://schemas.microsoft.com/office/drawing/2014/main" id="{BD2471CB-5139-4492-B00A-225DDBEBB3F0}"/>
              </a:ext>
            </a:extLst>
          </p:cNvPr>
          <p:cNvSpPr txBox="1"/>
          <p:nvPr/>
        </p:nvSpPr>
        <p:spPr>
          <a:xfrm>
            <a:off x="2199086" y="1508308"/>
            <a:ext cx="7454900" cy="769441"/>
          </a:xfrm>
          <a:prstGeom prst="rect">
            <a:avLst/>
          </a:prstGeom>
          <a:noFill/>
        </p:spPr>
        <p:txBody>
          <a:bodyPr wrap="square" rtlCol="0">
            <a:spAutoFit/>
          </a:bodyPr>
          <a:lstStyle/>
          <a:p>
            <a:pPr algn="ctr"/>
            <a:r>
              <a:rPr lang="es-MX" sz="4400" b="1" dirty="0"/>
              <a:t>GRACIAS</a:t>
            </a:r>
          </a:p>
        </p:txBody>
      </p:sp>
    </p:spTree>
    <p:extLst>
      <p:ext uri="{BB962C8B-B14F-4D97-AF65-F5344CB8AC3E}">
        <p14:creationId xmlns:p14="http://schemas.microsoft.com/office/powerpoint/2010/main" val="121714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36343" y="1721699"/>
            <a:ext cx="5676901" cy="5078313"/>
          </a:xfrm>
          <a:prstGeom prst="rect">
            <a:avLst/>
          </a:prstGeom>
          <a:noFill/>
        </p:spPr>
        <p:txBody>
          <a:bodyPr wrap="square" rtlCol="0">
            <a:spAutoFit/>
          </a:bodyPr>
          <a:lstStyle/>
          <a:p>
            <a:r>
              <a:rPr lang="es-ES" dirty="0"/>
              <a:t>Las MiPyMEs en México representan:  </a:t>
            </a:r>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r>
              <a:rPr lang="es-ES" dirty="0"/>
              <a:t>77.5% aspiran al crecimiento de su empresa (ENAPROCE, 2018) </a:t>
            </a:r>
          </a:p>
          <a:p>
            <a:endParaRPr lang="es-ES" dirty="0"/>
          </a:p>
          <a:p>
            <a:r>
              <a:rPr lang="es-ES" dirty="0"/>
              <a:t>En México hay 83 millones de usuarios únicos en  redes sociales con n promedio de 3.5 </a:t>
            </a:r>
            <a:r>
              <a:rPr lang="es-ES" dirty="0" err="1"/>
              <a:t>hr</a:t>
            </a:r>
            <a:r>
              <a:rPr lang="es-ES" dirty="0"/>
              <a:t> al día. El 81% de los usuarios se conectan diario</a:t>
            </a:r>
          </a:p>
          <a:p>
            <a:endParaRPr lang="es-ES"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291494" y="3237"/>
            <a:ext cx="7079140"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sp>
        <p:nvSpPr>
          <p:cNvPr id="14" name="CuadroTexto 13">
            <a:extLst>
              <a:ext uri="{FF2B5EF4-FFF2-40B4-BE49-F238E27FC236}">
                <a16:creationId xmlns:a16="http://schemas.microsoft.com/office/drawing/2014/main" id="{6C49BBC4-B261-4CF3-947D-373F5BEE6039}"/>
              </a:ext>
            </a:extLst>
          </p:cNvPr>
          <p:cNvSpPr txBox="1"/>
          <p:nvPr/>
        </p:nvSpPr>
        <p:spPr>
          <a:xfrm>
            <a:off x="5921777" y="1201005"/>
            <a:ext cx="6033879" cy="3416320"/>
          </a:xfrm>
          <a:prstGeom prst="rect">
            <a:avLst/>
          </a:prstGeom>
          <a:noFill/>
        </p:spPr>
        <p:txBody>
          <a:bodyPr wrap="square" rtlCol="0">
            <a:spAutoFit/>
          </a:bodyPr>
          <a:lstStyle/>
          <a:p>
            <a:r>
              <a:rPr lang="es-ES" dirty="0"/>
              <a:t>Tras pandemia 48% de las MiPyMEs empezaron a vender en línea.</a:t>
            </a:r>
          </a:p>
          <a:p>
            <a:r>
              <a:rPr lang="es-ES" dirty="0"/>
              <a:t>85% por medio de RRSS par vender y publicitar</a:t>
            </a:r>
          </a:p>
          <a:p>
            <a:endParaRPr lang="es-ES" dirty="0"/>
          </a:p>
          <a:p>
            <a:endParaRPr lang="es-ES" dirty="0"/>
          </a:p>
          <a:p>
            <a:endParaRPr lang="es-ES" dirty="0"/>
          </a:p>
          <a:p>
            <a:endParaRPr lang="es-ES" dirty="0"/>
          </a:p>
          <a:p>
            <a:endParaRPr lang="es-ES" dirty="0"/>
          </a:p>
          <a:p>
            <a:endParaRPr lang="es-ES" dirty="0"/>
          </a:p>
          <a:p>
            <a:endParaRPr lang="es-ES" dirty="0"/>
          </a:p>
          <a:p>
            <a:r>
              <a:rPr lang="es-ES" dirty="0"/>
              <a:t>Facebook: relevancia, </a:t>
            </a:r>
            <a:r>
              <a:rPr lang="es-ES" dirty="0" err="1"/>
              <a:t>whatsapp</a:t>
            </a:r>
            <a:r>
              <a:rPr lang="es-ES" dirty="0"/>
              <a:t>: contacto, </a:t>
            </a:r>
            <a:r>
              <a:rPr lang="es-ES" dirty="0" err="1"/>
              <a:t>tiktok</a:t>
            </a:r>
            <a:r>
              <a:rPr lang="es-ES" dirty="0"/>
              <a:t> e </a:t>
            </a:r>
            <a:r>
              <a:rPr lang="es-ES" dirty="0" err="1"/>
              <a:t>instagram</a:t>
            </a:r>
            <a:r>
              <a:rPr lang="es-ES" dirty="0"/>
              <a:t>: presencia</a:t>
            </a:r>
          </a:p>
        </p:txBody>
      </p:sp>
      <p:sp>
        <p:nvSpPr>
          <p:cNvPr id="16" name="CuadroTexto 15">
            <a:extLst>
              <a:ext uri="{FF2B5EF4-FFF2-40B4-BE49-F238E27FC236}">
                <a16:creationId xmlns:a16="http://schemas.microsoft.com/office/drawing/2014/main" id="{F2851350-58F9-49BC-AC7F-52A58B23862D}"/>
              </a:ext>
            </a:extLst>
          </p:cNvPr>
          <p:cNvSpPr txBox="1"/>
          <p:nvPr/>
        </p:nvSpPr>
        <p:spPr>
          <a:xfrm>
            <a:off x="482600" y="1263645"/>
            <a:ext cx="5194300" cy="523220"/>
          </a:xfrm>
          <a:prstGeom prst="rect">
            <a:avLst/>
          </a:prstGeom>
          <a:noFill/>
        </p:spPr>
        <p:txBody>
          <a:bodyPr wrap="square" rtlCol="0">
            <a:spAutoFit/>
          </a:bodyPr>
          <a:lstStyle/>
          <a:p>
            <a:r>
              <a:rPr lang="es-MX" sz="2800" b="1" dirty="0"/>
              <a:t>Justificación</a:t>
            </a:r>
            <a:r>
              <a:rPr lang="es-MX" sz="2800" dirty="0"/>
              <a:t> </a:t>
            </a:r>
          </a:p>
        </p:txBody>
      </p:sp>
      <p:graphicFrame>
        <p:nvGraphicFramePr>
          <p:cNvPr id="8" name="Gráfico 7">
            <a:extLst>
              <a:ext uri="{FF2B5EF4-FFF2-40B4-BE49-F238E27FC236}">
                <a16:creationId xmlns:a16="http://schemas.microsoft.com/office/drawing/2014/main" id="{EC57E328-19BF-4401-A733-EC913738D144}"/>
              </a:ext>
            </a:extLst>
          </p:cNvPr>
          <p:cNvGraphicFramePr/>
          <p:nvPr>
            <p:extLst>
              <p:ext uri="{D42A27DB-BD31-4B8C-83A1-F6EECF244321}">
                <p14:modId xmlns:p14="http://schemas.microsoft.com/office/powerpoint/2010/main" val="1459510525"/>
              </p:ext>
            </p:extLst>
          </p:nvPr>
        </p:nvGraphicFramePr>
        <p:xfrm>
          <a:off x="227809" y="1920234"/>
          <a:ext cx="5440556" cy="27963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Gráfico 20">
            <a:extLst>
              <a:ext uri="{FF2B5EF4-FFF2-40B4-BE49-F238E27FC236}">
                <a16:creationId xmlns:a16="http://schemas.microsoft.com/office/drawing/2014/main" id="{B19FE801-1EBB-47EE-AE58-57CF5785B6A2}"/>
              </a:ext>
            </a:extLst>
          </p:cNvPr>
          <p:cNvGraphicFramePr/>
          <p:nvPr>
            <p:extLst>
              <p:ext uri="{D42A27DB-BD31-4B8C-83A1-F6EECF244321}">
                <p14:modId xmlns:p14="http://schemas.microsoft.com/office/powerpoint/2010/main" val="476138567"/>
              </p:ext>
            </p:extLst>
          </p:nvPr>
        </p:nvGraphicFramePr>
        <p:xfrm>
          <a:off x="5904708" y="1949874"/>
          <a:ext cx="3611952" cy="210058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Gráfico 23">
            <a:extLst>
              <a:ext uri="{FF2B5EF4-FFF2-40B4-BE49-F238E27FC236}">
                <a16:creationId xmlns:a16="http://schemas.microsoft.com/office/drawing/2014/main" id="{7DD8D447-6DF3-4586-9352-0D2710D1556B}"/>
              </a:ext>
            </a:extLst>
          </p:cNvPr>
          <p:cNvGraphicFramePr/>
          <p:nvPr>
            <p:extLst>
              <p:ext uri="{D42A27DB-BD31-4B8C-83A1-F6EECF244321}">
                <p14:modId xmlns:p14="http://schemas.microsoft.com/office/powerpoint/2010/main" val="3463582888"/>
              </p:ext>
            </p:extLst>
          </p:nvPr>
        </p:nvGraphicFramePr>
        <p:xfrm>
          <a:off x="5854474" y="4445364"/>
          <a:ext cx="5440555" cy="204490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28795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5676900" y="1486151"/>
            <a:ext cx="5848221" cy="5262979"/>
          </a:xfrm>
          <a:prstGeom prst="rect">
            <a:avLst/>
          </a:prstGeom>
          <a:noFill/>
        </p:spPr>
        <p:txBody>
          <a:bodyPr wrap="square" rtlCol="0">
            <a:spAutoFit/>
          </a:bodyPr>
          <a:lstStyle/>
          <a:p>
            <a:r>
              <a:rPr lang="es-ES" sz="2400" dirty="0"/>
              <a:t>Evaluar el impacto del uso de las estrategias de  marketing digital en redes sociales reflejado en las  ganancias y la percepción de los dueños de las MiPyMEs con una comparación completa de las  diferencias antes y después de la implementación de  los esfuerzos digitales para el crecimiento de la  empresa. Para conocer el impacto de las nuevas  tecnologías como herramientas para el crecimiento  económico. Ya que las MiPyMEs tienen especial  representación en la economía mexicana es importante impulsar su  desarrollo.</a:t>
            </a:r>
          </a:p>
          <a:p>
            <a:endParaRPr lang="es-MX" sz="24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364607" y="3237"/>
            <a:ext cx="7163693"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DE1DA9D2-44C6-4CF9-9B3F-BC29035B5AAE}"/>
              </a:ext>
            </a:extLst>
          </p:cNvPr>
          <p:cNvSpPr txBox="1"/>
          <p:nvPr/>
        </p:nvSpPr>
        <p:spPr>
          <a:xfrm>
            <a:off x="482600" y="1305849"/>
            <a:ext cx="5194300" cy="523220"/>
          </a:xfrm>
          <a:prstGeom prst="rect">
            <a:avLst/>
          </a:prstGeom>
          <a:noFill/>
        </p:spPr>
        <p:txBody>
          <a:bodyPr wrap="square" rtlCol="0">
            <a:spAutoFit/>
          </a:bodyPr>
          <a:lstStyle/>
          <a:p>
            <a:r>
              <a:rPr lang="es-MX" sz="2800" b="1" dirty="0"/>
              <a:t>Objetivo General</a:t>
            </a:r>
            <a:r>
              <a:rPr lang="es-MX" sz="2800" dirty="0"/>
              <a:t> </a:t>
            </a:r>
          </a:p>
        </p:txBody>
      </p:sp>
      <p:pic>
        <p:nvPicPr>
          <p:cNvPr id="1026" name="Picture 2" descr="Representación 3d del concepto de marketing digital de instagram de redes sociales Foto gratis">
            <a:extLst>
              <a:ext uri="{FF2B5EF4-FFF2-40B4-BE49-F238E27FC236}">
                <a16:creationId xmlns:a16="http://schemas.microsoft.com/office/drawing/2014/main" id="{DE7171E2-0418-41DE-9B6E-EEEA287E75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161" y="2225961"/>
            <a:ext cx="5194300" cy="3360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54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82600" y="1407850"/>
            <a:ext cx="5194300" cy="523220"/>
          </a:xfrm>
          <a:prstGeom prst="rect">
            <a:avLst/>
          </a:prstGeom>
          <a:noFill/>
        </p:spPr>
        <p:txBody>
          <a:bodyPr wrap="square" rtlCol="0">
            <a:spAutoFit/>
          </a:bodyPr>
          <a:lstStyle/>
          <a:p>
            <a:r>
              <a:rPr lang="es-MX" sz="2800" b="1" dirty="0"/>
              <a:t>Objetivos específicos</a:t>
            </a:r>
            <a:r>
              <a:rPr lang="es-MX" sz="2800" dirty="0"/>
              <a:t> </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291494" y="3237"/>
            <a:ext cx="7079140"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2" name="Diagrama 1">
            <a:extLst>
              <a:ext uri="{FF2B5EF4-FFF2-40B4-BE49-F238E27FC236}">
                <a16:creationId xmlns:a16="http://schemas.microsoft.com/office/drawing/2014/main" id="{4CADAD21-4884-49B8-BFF6-DC946AE10979}"/>
              </a:ext>
            </a:extLst>
          </p:cNvPr>
          <p:cNvGraphicFramePr/>
          <p:nvPr>
            <p:extLst>
              <p:ext uri="{D42A27DB-BD31-4B8C-83A1-F6EECF244321}">
                <p14:modId xmlns:p14="http://schemas.microsoft.com/office/powerpoint/2010/main" val="1647312119"/>
              </p:ext>
            </p:extLst>
          </p:nvPr>
        </p:nvGraphicFramePr>
        <p:xfrm>
          <a:off x="3874867" y="2143819"/>
          <a:ext cx="8378091" cy="40548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2050" name="Picture 2" descr="Hombres de negocios asiáticos y mujeres de negocios que se reúnen para intercambiar ideas sobre la aplicación de planificación de diseño web creativo y desarrollar el diseño de la plantilla para proyectos de teléfonos móviles que trabajan juntos en una oficina pequeña Foto gratis">
            <a:extLst>
              <a:ext uri="{FF2B5EF4-FFF2-40B4-BE49-F238E27FC236}">
                <a16:creationId xmlns:a16="http://schemas.microsoft.com/office/drawing/2014/main" id="{D28DC7FB-6C71-4F0E-AA7C-D7EF05914029}"/>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22430" r="21645"/>
          <a:stretch/>
        </p:blipFill>
        <p:spPr bwMode="auto">
          <a:xfrm>
            <a:off x="568386" y="2189030"/>
            <a:ext cx="4097072" cy="4119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191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75217" y="1323877"/>
            <a:ext cx="11388822" cy="523220"/>
          </a:xfrm>
          <a:prstGeom prst="rect">
            <a:avLst/>
          </a:prstGeom>
          <a:noFill/>
        </p:spPr>
        <p:txBody>
          <a:bodyPr wrap="square" rtlCol="0">
            <a:spAutoFit/>
          </a:bodyPr>
          <a:lstStyle/>
          <a:p>
            <a:r>
              <a:rPr lang="es-MX" sz="2800" b="1" dirty="0"/>
              <a:t>Antecedentes (Marco Teórico)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364607" y="3237"/>
            <a:ext cx="7163693"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2" name="Diagrama 1">
            <a:extLst>
              <a:ext uri="{FF2B5EF4-FFF2-40B4-BE49-F238E27FC236}">
                <a16:creationId xmlns:a16="http://schemas.microsoft.com/office/drawing/2014/main" id="{E80A15BE-82C3-4A81-878D-FCDE2275811F}"/>
              </a:ext>
            </a:extLst>
          </p:cNvPr>
          <p:cNvGraphicFramePr/>
          <p:nvPr>
            <p:extLst>
              <p:ext uri="{D42A27DB-BD31-4B8C-83A1-F6EECF244321}">
                <p14:modId xmlns:p14="http://schemas.microsoft.com/office/powerpoint/2010/main" val="2167982577"/>
              </p:ext>
            </p:extLst>
          </p:nvPr>
        </p:nvGraphicFramePr>
        <p:xfrm>
          <a:off x="1575008" y="2101725"/>
          <a:ext cx="8641253" cy="425829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84926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82600" y="1253103"/>
            <a:ext cx="5194300" cy="523220"/>
          </a:xfrm>
          <a:prstGeom prst="rect">
            <a:avLst/>
          </a:prstGeom>
          <a:noFill/>
        </p:spPr>
        <p:txBody>
          <a:bodyPr wrap="square" rtlCol="0">
            <a:spAutoFit/>
          </a:bodyPr>
          <a:lstStyle/>
          <a:p>
            <a:r>
              <a:rPr lang="es-MX" sz="2800" b="1" dirty="0"/>
              <a:t>Metodología</a:t>
            </a:r>
            <a:endParaRPr lang="es-MX" sz="28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291494" y="3237"/>
            <a:ext cx="7079140"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2" name="Diagrama 1">
            <a:extLst>
              <a:ext uri="{FF2B5EF4-FFF2-40B4-BE49-F238E27FC236}">
                <a16:creationId xmlns:a16="http://schemas.microsoft.com/office/drawing/2014/main" id="{26172F79-D3D8-4A25-B8D9-CAE6857E6024}"/>
              </a:ext>
            </a:extLst>
          </p:cNvPr>
          <p:cNvGraphicFramePr/>
          <p:nvPr>
            <p:extLst>
              <p:ext uri="{D42A27DB-BD31-4B8C-83A1-F6EECF244321}">
                <p14:modId xmlns:p14="http://schemas.microsoft.com/office/powerpoint/2010/main" val="714425116"/>
              </p:ext>
            </p:extLst>
          </p:nvPr>
        </p:nvGraphicFramePr>
        <p:xfrm>
          <a:off x="1103532" y="1858500"/>
          <a:ext cx="9672320" cy="425829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50473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86497" y="1152180"/>
            <a:ext cx="7189439" cy="523220"/>
          </a:xfrm>
          <a:prstGeom prst="rect">
            <a:avLst/>
          </a:prstGeom>
          <a:noFill/>
        </p:spPr>
        <p:txBody>
          <a:bodyPr wrap="square" rtlCol="0">
            <a:spAutoFit/>
          </a:bodyPr>
          <a:lstStyle/>
          <a:p>
            <a:r>
              <a:rPr lang="es-MX" sz="2800" b="1" dirty="0"/>
              <a:t>Dimensiones/ indicadores/ variables</a:t>
            </a:r>
            <a:endParaRPr lang="es-MX" sz="28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291494" y="3237"/>
            <a:ext cx="7079140"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3"/>
          <a:stretch>
            <a:fillRect/>
          </a:stretch>
        </p:blipFill>
        <p:spPr>
          <a:xfrm>
            <a:off x="1575008" y="101238"/>
            <a:ext cx="624078" cy="824051"/>
          </a:xfrm>
          <a:prstGeom prst="rect">
            <a:avLst/>
          </a:prstGeom>
        </p:spPr>
      </p:pic>
      <p:graphicFrame>
        <p:nvGraphicFramePr>
          <p:cNvPr id="2" name="Tabla 2">
            <a:extLst>
              <a:ext uri="{FF2B5EF4-FFF2-40B4-BE49-F238E27FC236}">
                <a16:creationId xmlns:a16="http://schemas.microsoft.com/office/drawing/2014/main" id="{94CC9A8C-4087-46E6-B662-B2555508AD69}"/>
              </a:ext>
            </a:extLst>
          </p:cNvPr>
          <p:cNvGraphicFramePr>
            <a:graphicFrameLocks noGrp="1"/>
          </p:cNvGraphicFramePr>
          <p:nvPr>
            <p:extLst>
              <p:ext uri="{D42A27DB-BD31-4B8C-83A1-F6EECF244321}">
                <p14:modId xmlns:p14="http://schemas.microsoft.com/office/powerpoint/2010/main" val="229455170"/>
              </p:ext>
            </p:extLst>
          </p:nvPr>
        </p:nvGraphicFramePr>
        <p:xfrm>
          <a:off x="245327" y="1639962"/>
          <a:ext cx="11557467" cy="4648200"/>
        </p:xfrm>
        <a:graphic>
          <a:graphicData uri="http://schemas.openxmlformats.org/drawingml/2006/table">
            <a:tbl>
              <a:tblPr firstRow="1" firstCol="1" bandRow="1">
                <a:tableStyleId>{2A488322-F2BA-4B5B-9748-0D474271808F}</a:tableStyleId>
              </a:tblPr>
              <a:tblGrid>
                <a:gridCol w="3064187">
                  <a:extLst>
                    <a:ext uri="{9D8B030D-6E8A-4147-A177-3AD203B41FA5}">
                      <a16:colId xmlns:a16="http://schemas.microsoft.com/office/drawing/2014/main" val="3103508094"/>
                    </a:ext>
                  </a:extLst>
                </a:gridCol>
                <a:gridCol w="3025825">
                  <a:extLst>
                    <a:ext uri="{9D8B030D-6E8A-4147-A177-3AD203B41FA5}">
                      <a16:colId xmlns:a16="http://schemas.microsoft.com/office/drawing/2014/main" val="3327606059"/>
                    </a:ext>
                  </a:extLst>
                </a:gridCol>
                <a:gridCol w="2142045">
                  <a:extLst>
                    <a:ext uri="{9D8B030D-6E8A-4147-A177-3AD203B41FA5}">
                      <a16:colId xmlns:a16="http://schemas.microsoft.com/office/drawing/2014/main" val="794516801"/>
                    </a:ext>
                  </a:extLst>
                </a:gridCol>
                <a:gridCol w="3325410">
                  <a:extLst>
                    <a:ext uri="{9D8B030D-6E8A-4147-A177-3AD203B41FA5}">
                      <a16:colId xmlns:a16="http://schemas.microsoft.com/office/drawing/2014/main" val="2729919953"/>
                    </a:ext>
                  </a:extLst>
                </a:gridCol>
              </a:tblGrid>
              <a:tr h="280549">
                <a:tc>
                  <a:txBody>
                    <a:bodyPr/>
                    <a:lstStyle/>
                    <a:p>
                      <a:r>
                        <a:rPr lang="es-ES" sz="1400" dirty="0"/>
                        <a:t>Variables dependientes</a:t>
                      </a:r>
                      <a:endParaRPr lang="es-MX" sz="1400" dirty="0"/>
                    </a:p>
                  </a:txBody>
                  <a:tcPr/>
                </a:tc>
                <a:tc>
                  <a:txBody>
                    <a:bodyPr/>
                    <a:lstStyle/>
                    <a:p>
                      <a:r>
                        <a:rPr lang="es-ES" sz="1400" dirty="0"/>
                        <a:t>Variables independientes</a:t>
                      </a:r>
                      <a:endParaRPr lang="es-MX" sz="1400" dirty="0"/>
                    </a:p>
                  </a:txBody>
                  <a:tcPr/>
                </a:tc>
                <a:tc>
                  <a:txBody>
                    <a:bodyPr/>
                    <a:lstStyle/>
                    <a:p>
                      <a:r>
                        <a:rPr lang="es-ES" sz="1400" dirty="0"/>
                        <a:t>Dimensiones</a:t>
                      </a:r>
                      <a:endParaRPr lang="es-MX" sz="1400" dirty="0"/>
                    </a:p>
                  </a:txBody>
                  <a:tcPr/>
                </a:tc>
                <a:tc>
                  <a:txBody>
                    <a:bodyPr/>
                    <a:lstStyle/>
                    <a:p>
                      <a:r>
                        <a:rPr lang="es-ES" sz="1400" dirty="0"/>
                        <a:t>Indicadores</a:t>
                      </a:r>
                      <a:endParaRPr lang="es-MX" sz="1400" dirty="0"/>
                    </a:p>
                  </a:txBody>
                  <a:tcPr/>
                </a:tc>
                <a:extLst>
                  <a:ext uri="{0D108BD9-81ED-4DB2-BD59-A6C34878D82A}">
                    <a16:rowId xmlns:a16="http://schemas.microsoft.com/office/drawing/2014/main" val="2241805040"/>
                  </a:ext>
                </a:extLst>
              </a:tr>
              <a:tr h="216788">
                <a:tc rowSpan="6">
                  <a:txBody>
                    <a:bodyPr/>
                    <a:lstStyle/>
                    <a:p>
                      <a:r>
                        <a:rPr lang="es-ES" sz="1400" dirty="0"/>
                        <a:t>TIR de las MiPyMEs queretanas</a:t>
                      </a:r>
                      <a:endParaRPr lang="es-MX" sz="1400" dirty="0"/>
                    </a:p>
                  </a:txBody>
                  <a:tcPr/>
                </a:tc>
                <a:tc rowSpan="6">
                  <a:txBody>
                    <a:bodyPr/>
                    <a:lstStyle/>
                    <a:p>
                      <a:r>
                        <a:rPr lang="es-ES" sz="1200" dirty="0"/>
                        <a:t>Uso de las redes sociales comerciales</a:t>
                      </a:r>
                      <a:endParaRPr lang="es-MX" sz="1200" dirty="0"/>
                    </a:p>
                  </a:txBody>
                  <a:tcPr/>
                </a:tc>
                <a:tc rowSpan="3">
                  <a:txBody>
                    <a:bodyPr/>
                    <a:lstStyle/>
                    <a:p>
                      <a:r>
                        <a:rPr lang="es-ES" sz="1100" dirty="0"/>
                        <a:t>TIR</a:t>
                      </a:r>
                      <a:endParaRPr lang="es-MX" sz="1100" dirty="0"/>
                    </a:p>
                  </a:txBody>
                  <a:tcPr/>
                </a:tc>
                <a:tc>
                  <a:txBody>
                    <a:bodyPr/>
                    <a:lstStyle/>
                    <a:p>
                      <a:r>
                        <a:rPr lang="es-ES" sz="1050" dirty="0"/>
                        <a:t>Inversión inicial</a:t>
                      </a:r>
                      <a:endParaRPr lang="es-MX" sz="1050" dirty="0"/>
                    </a:p>
                  </a:txBody>
                  <a:tcPr/>
                </a:tc>
                <a:extLst>
                  <a:ext uri="{0D108BD9-81ED-4DB2-BD59-A6C34878D82A}">
                    <a16:rowId xmlns:a16="http://schemas.microsoft.com/office/drawing/2014/main" val="3558534397"/>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Tipo de interés</a:t>
                      </a:r>
                      <a:endParaRPr lang="es-MX" sz="1050" dirty="0"/>
                    </a:p>
                  </a:txBody>
                  <a:tcPr/>
                </a:tc>
                <a:extLst>
                  <a:ext uri="{0D108BD9-81ED-4DB2-BD59-A6C34878D82A}">
                    <a16:rowId xmlns:a16="http://schemas.microsoft.com/office/drawing/2014/main" val="1711742448"/>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Flujo de caja</a:t>
                      </a:r>
                      <a:endParaRPr lang="es-MX" sz="1050" dirty="0"/>
                    </a:p>
                  </a:txBody>
                  <a:tcPr/>
                </a:tc>
                <a:extLst>
                  <a:ext uri="{0D108BD9-81ED-4DB2-BD59-A6C34878D82A}">
                    <a16:rowId xmlns:a16="http://schemas.microsoft.com/office/drawing/2014/main" val="3349562663"/>
                  </a:ext>
                </a:extLst>
              </a:tr>
              <a:tr h="216788">
                <a:tc vMerge="1">
                  <a:txBody>
                    <a:bodyPr/>
                    <a:lstStyle/>
                    <a:p>
                      <a:endParaRPr lang="es-MX"/>
                    </a:p>
                  </a:txBody>
                  <a:tcPr/>
                </a:tc>
                <a:tc vMerge="1">
                  <a:txBody>
                    <a:bodyPr/>
                    <a:lstStyle/>
                    <a:p>
                      <a:endParaRPr lang="es-MX"/>
                    </a:p>
                  </a:txBody>
                  <a:tcPr/>
                </a:tc>
                <a:tc rowSpan="3">
                  <a:txBody>
                    <a:bodyPr/>
                    <a:lstStyle/>
                    <a:p>
                      <a:r>
                        <a:rPr lang="es-ES" sz="1100" dirty="0"/>
                        <a:t>VAN</a:t>
                      </a:r>
                      <a:endParaRPr lang="es-MX" sz="1100" dirty="0"/>
                    </a:p>
                  </a:txBody>
                  <a:tcPr/>
                </a:tc>
                <a:tc>
                  <a:txBody>
                    <a:bodyPr/>
                    <a:lstStyle/>
                    <a:p>
                      <a:r>
                        <a:rPr lang="es-ES" sz="1050" dirty="0"/>
                        <a:t>Inversión inicial</a:t>
                      </a:r>
                      <a:endParaRPr lang="es-MX" sz="1050" dirty="0"/>
                    </a:p>
                  </a:txBody>
                  <a:tcPr/>
                </a:tc>
                <a:extLst>
                  <a:ext uri="{0D108BD9-81ED-4DB2-BD59-A6C34878D82A}">
                    <a16:rowId xmlns:a16="http://schemas.microsoft.com/office/drawing/2014/main" val="4158956439"/>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Tipo de interés</a:t>
                      </a:r>
                      <a:endParaRPr lang="es-MX" sz="1050" dirty="0"/>
                    </a:p>
                  </a:txBody>
                  <a:tcPr/>
                </a:tc>
                <a:extLst>
                  <a:ext uri="{0D108BD9-81ED-4DB2-BD59-A6C34878D82A}">
                    <a16:rowId xmlns:a16="http://schemas.microsoft.com/office/drawing/2014/main" val="395892719"/>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Flujo de caja</a:t>
                      </a:r>
                      <a:endParaRPr lang="es-MX" sz="1050" dirty="0"/>
                    </a:p>
                  </a:txBody>
                  <a:tcPr/>
                </a:tc>
                <a:extLst>
                  <a:ext uri="{0D108BD9-81ED-4DB2-BD59-A6C34878D82A}">
                    <a16:rowId xmlns:a16="http://schemas.microsoft.com/office/drawing/2014/main" val="966612074"/>
                  </a:ext>
                </a:extLst>
              </a:tr>
              <a:tr h="216788">
                <a:tc rowSpan="8">
                  <a:txBody>
                    <a:bodyPr/>
                    <a:lstStyle/>
                    <a:p>
                      <a:r>
                        <a:rPr lang="es-ES" sz="1400" dirty="0"/>
                        <a:t>Percepción en los dueños sobre el impacto en el negocio</a:t>
                      </a:r>
                      <a:endParaRPr lang="es-MX" sz="1400" dirty="0"/>
                    </a:p>
                  </a:txBody>
                  <a:tcPr/>
                </a:tc>
                <a:tc rowSpan="8">
                  <a:txBody>
                    <a:bodyPr/>
                    <a:lstStyle/>
                    <a:p>
                      <a:r>
                        <a:rPr lang="es-ES" sz="1200" dirty="0"/>
                        <a:t>Implementación de estrategias de marketing en redes</a:t>
                      </a:r>
                      <a:endParaRPr lang="es-MX" sz="1200" dirty="0"/>
                    </a:p>
                  </a:txBody>
                  <a:tcPr/>
                </a:tc>
                <a:tc rowSpan="2">
                  <a:txBody>
                    <a:bodyPr/>
                    <a:lstStyle/>
                    <a:p>
                      <a:r>
                        <a:rPr lang="es-ES" sz="1100" dirty="0"/>
                        <a:t>Ventas</a:t>
                      </a:r>
                      <a:endParaRPr lang="es-MX" sz="1100" dirty="0"/>
                    </a:p>
                  </a:txBody>
                  <a:tcPr/>
                </a:tc>
                <a:tc>
                  <a:txBody>
                    <a:bodyPr/>
                    <a:lstStyle/>
                    <a:p>
                      <a:r>
                        <a:rPr lang="es-ES" sz="1050" dirty="0"/>
                        <a:t>Ingreso</a:t>
                      </a:r>
                      <a:endParaRPr lang="es-MX" sz="1050" dirty="0"/>
                    </a:p>
                  </a:txBody>
                  <a:tcPr/>
                </a:tc>
                <a:extLst>
                  <a:ext uri="{0D108BD9-81ED-4DB2-BD59-A6C34878D82A}">
                    <a16:rowId xmlns:a16="http://schemas.microsoft.com/office/drawing/2014/main" val="1636003182"/>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Utilidad</a:t>
                      </a:r>
                      <a:endParaRPr lang="es-MX" sz="1050" dirty="0"/>
                    </a:p>
                  </a:txBody>
                  <a:tcPr/>
                </a:tc>
                <a:extLst>
                  <a:ext uri="{0D108BD9-81ED-4DB2-BD59-A6C34878D82A}">
                    <a16:rowId xmlns:a16="http://schemas.microsoft.com/office/drawing/2014/main" val="220178947"/>
                  </a:ext>
                </a:extLst>
              </a:tr>
              <a:tr h="216788">
                <a:tc vMerge="1">
                  <a:txBody>
                    <a:bodyPr/>
                    <a:lstStyle/>
                    <a:p>
                      <a:endParaRPr lang="es-MX"/>
                    </a:p>
                  </a:txBody>
                  <a:tcPr/>
                </a:tc>
                <a:tc vMerge="1">
                  <a:txBody>
                    <a:bodyPr/>
                    <a:lstStyle/>
                    <a:p>
                      <a:endParaRPr lang="es-MX"/>
                    </a:p>
                  </a:txBody>
                  <a:tcPr/>
                </a:tc>
                <a:tc rowSpan="2">
                  <a:txBody>
                    <a:bodyPr/>
                    <a:lstStyle/>
                    <a:p>
                      <a:r>
                        <a:rPr lang="es-ES" sz="1100" dirty="0"/>
                        <a:t>Clientes</a:t>
                      </a:r>
                      <a:endParaRPr lang="es-MX" sz="1100" dirty="0"/>
                    </a:p>
                  </a:txBody>
                  <a:tcPr/>
                </a:tc>
                <a:tc>
                  <a:txBody>
                    <a:bodyPr/>
                    <a:lstStyle/>
                    <a:p>
                      <a:r>
                        <a:rPr lang="es-ES" sz="1050" dirty="0"/>
                        <a:t>Clientes nuevos</a:t>
                      </a:r>
                      <a:endParaRPr lang="es-MX" sz="1050" dirty="0"/>
                    </a:p>
                  </a:txBody>
                  <a:tcPr/>
                </a:tc>
                <a:extLst>
                  <a:ext uri="{0D108BD9-81ED-4DB2-BD59-A6C34878D82A}">
                    <a16:rowId xmlns:a16="http://schemas.microsoft.com/office/drawing/2014/main" val="2328669520"/>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Medio de contacto</a:t>
                      </a:r>
                      <a:endParaRPr lang="es-MX" sz="1050" dirty="0"/>
                    </a:p>
                  </a:txBody>
                  <a:tcPr/>
                </a:tc>
                <a:extLst>
                  <a:ext uri="{0D108BD9-81ED-4DB2-BD59-A6C34878D82A}">
                    <a16:rowId xmlns:a16="http://schemas.microsoft.com/office/drawing/2014/main" val="508214094"/>
                  </a:ext>
                </a:extLst>
              </a:tr>
              <a:tr h="216788">
                <a:tc vMerge="1">
                  <a:txBody>
                    <a:bodyPr/>
                    <a:lstStyle/>
                    <a:p>
                      <a:endParaRPr lang="es-MX"/>
                    </a:p>
                  </a:txBody>
                  <a:tcPr/>
                </a:tc>
                <a:tc vMerge="1">
                  <a:txBody>
                    <a:bodyPr/>
                    <a:lstStyle/>
                    <a:p>
                      <a:endParaRPr lang="es-MX"/>
                    </a:p>
                  </a:txBody>
                  <a:tcPr/>
                </a:tc>
                <a:tc rowSpan="2">
                  <a:txBody>
                    <a:bodyPr/>
                    <a:lstStyle/>
                    <a:p>
                      <a:r>
                        <a:rPr lang="es-ES" sz="1100" dirty="0"/>
                        <a:t>Fidelidad</a:t>
                      </a:r>
                      <a:endParaRPr lang="es-MX" sz="1100" dirty="0"/>
                    </a:p>
                  </a:txBody>
                  <a:tcPr/>
                </a:tc>
                <a:tc>
                  <a:txBody>
                    <a:bodyPr/>
                    <a:lstStyle/>
                    <a:p>
                      <a:r>
                        <a:rPr lang="es-ES" sz="1050" dirty="0"/>
                        <a:t>Clientes que regresan</a:t>
                      </a:r>
                      <a:endParaRPr lang="es-MX" sz="1050" dirty="0"/>
                    </a:p>
                  </a:txBody>
                  <a:tcPr/>
                </a:tc>
                <a:extLst>
                  <a:ext uri="{0D108BD9-81ED-4DB2-BD59-A6C34878D82A}">
                    <a16:rowId xmlns:a16="http://schemas.microsoft.com/office/drawing/2014/main" val="2786462449"/>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Clientes recuperados</a:t>
                      </a:r>
                      <a:endParaRPr lang="es-MX" sz="1050" dirty="0"/>
                    </a:p>
                  </a:txBody>
                  <a:tcPr/>
                </a:tc>
                <a:extLst>
                  <a:ext uri="{0D108BD9-81ED-4DB2-BD59-A6C34878D82A}">
                    <a16:rowId xmlns:a16="http://schemas.microsoft.com/office/drawing/2014/main" val="3830653225"/>
                  </a:ext>
                </a:extLst>
              </a:tr>
              <a:tr h="216788">
                <a:tc vMerge="1">
                  <a:txBody>
                    <a:bodyPr/>
                    <a:lstStyle/>
                    <a:p>
                      <a:endParaRPr lang="es-MX"/>
                    </a:p>
                  </a:txBody>
                  <a:tcPr/>
                </a:tc>
                <a:tc vMerge="1">
                  <a:txBody>
                    <a:bodyPr/>
                    <a:lstStyle/>
                    <a:p>
                      <a:endParaRPr lang="es-MX"/>
                    </a:p>
                  </a:txBody>
                  <a:tcPr/>
                </a:tc>
                <a:tc rowSpan="2">
                  <a:txBody>
                    <a:bodyPr/>
                    <a:lstStyle/>
                    <a:p>
                      <a:r>
                        <a:rPr lang="es-ES" sz="1100" dirty="0"/>
                        <a:t>Inversión</a:t>
                      </a:r>
                      <a:endParaRPr lang="es-MX" sz="1100" dirty="0"/>
                    </a:p>
                  </a:txBody>
                  <a:tcPr/>
                </a:tc>
                <a:tc>
                  <a:txBody>
                    <a:bodyPr/>
                    <a:lstStyle/>
                    <a:p>
                      <a:r>
                        <a:rPr lang="es-ES" sz="1050" dirty="0"/>
                        <a:t>Diferencia entre gasto de </a:t>
                      </a:r>
                      <a:r>
                        <a:rPr lang="es-ES" sz="1050" dirty="0" err="1"/>
                        <a:t>mkt</a:t>
                      </a:r>
                      <a:r>
                        <a:rPr lang="es-ES" sz="1050" dirty="0"/>
                        <a:t> tradicional y RRSS</a:t>
                      </a:r>
                      <a:endParaRPr lang="es-MX" sz="1050" dirty="0"/>
                    </a:p>
                  </a:txBody>
                  <a:tcPr/>
                </a:tc>
                <a:extLst>
                  <a:ext uri="{0D108BD9-81ED-4DB2-BD59-A6C34878D82A}">
                    <a16:rowId xmlns:a16="http://schemas.microsoft.com/office/drawing/2014/main" val="3772886446"/>
                  </a:ext>
                </a:extLst>
              </a:tr>
              <a:tr h="216788">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r>
                        <a:rPr lang="es-ES" sz="1050" dirty="0"/>
                        <a:t>ROI</a:t>
                      </a:r>
                      <a:endParaRPr lang="es-MX" sz="1050" dirty="0"/>
                    </a:p>
                  </a:txBody>
                  <a:tcPr/>
                </a:tc>
                <a:extLst>
                  <a:ext uri="{0D108BD9-81ED-4DB2-BD59-A6C34878D82A}">
                    <a16:rowId xmlns:a16="http://schemas.microsoft.com/office/drawing/2014/main" val="3783378398"/>
                  </a:ext>
                </a:extLst>
              </a:tr>
              <a:tr h="280549">
                <a:tc>
                  <a:txBody>
                    <a:bodyPr/>
                    <a:lstStyle/>
                    <a:p>
                      <a:r>
                        <a:rPr lang="es-ES" sz="1400" dirty="0"/>
                        <a:t>Métricas en plataformas</a:t>
                      </a:r>
                      <a:endParaRPr lang="es-MX" sz="1400" dirty="0"/>
                    </a:p>
                  </a:txBody>
                  <a:tcPr/>
                </a:tc>
                <a:tc>
                  <a:txBody>
                    <a:bodyPr/>
                    <a:lstStyle/>
                    <a:p>
                      <a:r>
                        <a:rPr lang="es-ES" sz="1200" dirty="0"/>
                        <a:t>Giro de la empresa</a:t>
                      </a:r>
                      <a:endParaRPr lang="es-MX" sz="1200" dirty="0"/>
                    </a:p>
                  </a:txBody>
                  <a:tcPr/>
                </a:tc>
                <a:tc>
                  <a:txBody>
                    <a:bodyPr/>
                    <a:lstStyle/>
                    <a:p>
                      <a:r>
                        <a:rPr lang="es-ES" sz="1100" dirty="0"/>
                        <a:t>Variable simple</a:t>
                      </a:r>
                      <a:endParaRPr lang="es-MX" sz="1100" dirty="0"/>
                    </a:p>
                  </a:txBody>
                  <a:tcPr/>
                </a:tc>
                <a:tc>
                  <a:txBody>
                    <a:bodyPr/>
                    <a:lstStyle/>
                    <a:p>
                      <a:r>
                        <a:rPr lang="es-ES" sz="1050" dirty="0"/>
                        <a:t>Variable simple</a:t>
                      </a:r>
                      <a:endParaRPr lang="es-MX" sz="1050" dirty="0"/>
                    </a:p>
                  </a:txBody>
                  <a:tcPr/>
                </a:tc>
                <a:extLst>
                  <a:ext uri="{0D108BD9-81ED-4DB2-BD59-A6C34878D82A}">
                    <a16:rowId xmlns:a16="http://schemas.microsoft.com/office/drawing/2014/main" val="339246283"/>
                  </a:ext>
                </a:extLst>
              </a:tr>
              <a:tr h="229540">
                <a:tc rowSpan="2">
                  <a:txBody>
                    <a:bodyPr/>
                    <a:lstStyle/>
                    <a:p>
                      <a:r>
                        <a:rPr lang="es-ES" sz="1400" dirty="0"/>
                        <a:t>Inversión en publicidad en redes sociales</a:t>
                      </a:r>
                      <a:endParaRPr lang="es-MX" sz="1400" dirty="0"/>
                    </a:p>
                  </a:txBody>
                  <a:tcPr/>
                </a:tc>
                <a:tc rowSpan="2">
                  <a:txBody>
                    <a:bodyPr/>
                    <a:lstStyle/>
                    <a:p>
                      <a:r>
                        <a:rPr lang="es-ES" sz="1200" dirty="0"/>
                        <a:t>Plan de marketing para objetivos comerciales</a:t>
                      </a:r>
                      <a:endParaRPr lang="es-MX" sz="1200" dirty="0"/>
                    </a:p>
                  </a:txBody>
                  <a:tcPr/>
                </a:tc>
                <a:tc>
                  <a:txBody>
                    <a:bodyPr/>
                    <a:lstStyle/>
                    <a:p>
                      <a:r>
                        <a:rPr lang="es-ES" sz="1100" dirty="0"/>
                        <a:t>Capital</a:t>
                      </a:r>
                      <a:endParaRPr lang="es-MX" sz="1100" dirty="0"/>
                    </a:p>
                  </a:txBody>
                  <a:tcPr/>
                </a:tc>
                <a:tc>
                  <a:txBody>
                    <a:bodyPr/>
                    <a:lstStyle/>
                    <a:p>
                      <a:r>
                        <a:rPr lang="es-ES" sz="1050" dirty="0"/>
                        <a:t>Aportación inicial</a:t>
                      </a:r>
                      <a:endParaRPr lang="es-MX" sz="1050" dirty="0"/>
                    </a:p>
                  </a:txBody>
                  <a:tcPr/>
                </a:tc>
                <a:extLst>
                  <a:ext uri="{0D108BD9-81ED-4DB2-BD59-A6C34878D82A}">
                    <a16:rowId xmlns:a16="http://schemas.microsoft.com/office/drawing/2014/main" val="421467649"/>
                  </a:ext>
                </a:extLst>
              </a:tr>
              <a:tr h="255044">
                <a:tc vMerge="1">
                  <a:txBody>
                    <a:bodyPr/>
                    <a:lstStyle/>
                    <a:p>
                      <a:endParaRPr lang="es-MX"/>
                    </a:p>
                  </a:txBody>
                  <a:tcPr/>
                </a:tc>
                <a:tc vMerge="1">
                  <a:txBody>
                    <a:bodyPr/>
                    <a:lstStyle/>
                    <a:p>
                      <a:endParaRPr lang="es-MX"/>
                    </a:p>
                  </a:txBody>
                  <a:tcPr/>
                </a:tc>
                <a:tc>
                  <a:txBody>
                    <a:bodyPr/>
                    <a:lstStyle/>
                    <a:p>
                      <a:r>
                        <a:rPr lang="es-ES" sz="1100" dirty="0"/>
                        <a:t>Tiempo de recuperación</a:t>
                      </a:r>
                      <a:endParaRPr lang="es-MX" sz="1100" dirty="0"/>
                    </a:p>
                  </a:txBody>
                  <a:tcPr/>
                </a:tc>
                <a:tc>
                  <a:txBody>
                    <a:bodyPr/>
                    <a:lstStyle/>
                    <a:p>
                      <a:r>
                        <a:rPr lang="es-ES" sz="1050" dirty="0"/>
                        <a:t>Periodo de recuperación de la inversión</a:t>
                      </a:r>
                      <a:endParaRPr lang="es-MX" sz="1050" dirty="0"/>
                    </a:p>
                  </a:txBody>
                  <a:tcPr/>
                </a:tc>
                <a:extLst>
                  <a:ext uri="{0D108BD9-81ED-4DB2-BD59-A6C34878D82A}">
                    <a16:rowId xmlns:a16="http://schemas.microsoft.com/office/drawing/2014/main" val="1750167867"/>
                  </a:ext>
                </a:extLst>
              </a:tr>
            </a:tbl>
          </a:graphicData>
        </a:graphic>
      </p:graphicFrame>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4"/>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119539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82600" y="1437274"/>
            <a:ext cx="11388822" cy="954107"/>
          </a:xfrm>
          <a:prstGeom prst="rect">
            <a:avLst/>
          </a:prstGeom>
          <a:noFill/>
        </p:spPr>
        <p:txBody>
          <a:bodyPr wrap="square" rtlCol="0">
            <a:spAutoFit/>
          </a:bodyPr>
          <a:lstStyle/>
          <a:p>
            <a:r>
              <a:rPr lang="es-ES" sz="2800" b="1" dirty="0"/>
              <a:t>Resultados esperados</a:t>
            </a:r>
          </a:p>
          <a:p>
            <a:endParaRPr lang="es-MX" sz="2800" b="1"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364607" y="3237"/>
            <a:ext cx="7163693"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2" name="Diagrama 1">
            <a:extLst>
              <a:ext uri="{FF2B5EF4-FFF2-40B4-BE49-F238E27FC236}">
                <a16:creationId xmlns:a16="http://schemas.microsoft.com/office/drawing/2014/main" id="{4B137739-78EE-4E49-A596-5E7C11424AF4}"/>
              </a:ext>
            </a:extLst>
          </p:cNvPr>
          <p:cNvGraphicFramePr/>
          <p:nvPr>
            <p:extLst>
              <p:ext uri="{D42A27DB-BD31-4B8C-83A1-F6EECF244321}">
                <p14:modId xmlns:p14="http://schemas.microsoft.com/office/powerpoint/2010/main" val="3498274685"/>
              </p:ext>
            </p:extLst>
          </p:nvPr>
        </p:nvGraphicFramePr>
        <p:xfrm>
          <a:off x="3375122" y="1366727"/>
          <a:ext cx="8496300" cy="470105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9" name="CuadroTexto 18">
            <a:extLst>
              <a:ext uri="{FF2B5EF4-FFF2-40B4-BE49-F238E27FC236}">
                <a16:creationId xmlns:a16="http://schemas.microsoft.com/office/drawing/2014/main" id="{06B0AE43-7456-40A7-9892-DC8BF3B0AEBA}"/>
              </a:ext>
            </a:extLst>
          </p:cNvPr>
          <p:cNvSpPr txBox="1"/>
          <p:nvPr/>
        </p:nvSpPr>
        <p:spPr>
          <a:xfrm>
            <a:off x="482599" y="2994131"/>
            <a:ext cx="3751775" cy="1938992"/>
          </a:xfrm>
          <a:prstGeom prst="rect">
            <a:avLst/>
          </a:prstGeom>
          <a:noFill/>
        </p:spPr>
        <p:txBody>
          <a:bodyPr wrap="square" rtlCol="0">
            <a:spAutoFit/>
          </a:bodyPr>
          <a:lstStyle/>
          <a:p>
            <a:pPr algn="r"/>
            <a:r>
              <a:rPr lang="es-ES" sz="2400" dirty="0"/>
              <a:t>Identificar si ambos resultados tienen coherencia y exponer los motivos de lo mismo</a:t>
            </a:r>
          </a:p>
          <a:p>
            <a:pPr algn="r"/>
            <a:endParaRPr lang="es-MX" sz="2400" dirty="0"/>
          </a:p>
        </p:txBody>
      </p:sp>
    </p:spTree>
    <p:extLst>
      <p:ext uri="{BB962C8B-B14F-4D97-AF65-F5344CB8AC3E}">
        <p14:creationId xmlns:p14="http://schemas.microsoft.com/office/powerpoint/2010/main" val="215448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Erika Martínez Valdes– Maestría en Gestión de la Tecnología– tercer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82600" y="1221306"/>
            <a:ext cx="11388822" cy="954107"/>
          </a:xfrm>
          <a:prstGeom prst="rect">
            <a:avLst/>
          </a:prstGeom>
          <a:noFill/>
        </p:spPr>
        <p:txBody>
          <a:bodyPr wrap="square" rtlCol="0">
            <a:spAutoFit/>
          </a:bodyPr>
          <a:lstStyle/>
          <a:p>
            <a:r>
              <a:rPr lang="es-ES" sz="2800" b="1" dirty="0"/>
              <a:t>Referencias</a:t>
            </a:r>
          </a:p>
          <a:p>
            <a:endParaRPr lang="es-MX" sz="2800" b="1"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3364607" y="3237"/>
            <a:ext cx="7163693" cy="830997"/>
          </a:xfrm>
          <a:prstGeom prst="rect">
            <a:avLst/>
          </a:prstGeom>
          <a:noFill/>
        </p:spPr>
        <p:txBody>
          <a:bodyPr wrap="square" rtlCol="0">
            <a:spAutoFit/>
          </a:bodyPr>
          <a:lstStyle/>
          <a:p>
            <a:pPr algn="r"/>
            <a:r>
              <a:rPr lang="es-ES" sz="2400" b="1" i="1" dirty="0">
                <a:solidFill>
                  <a:srgbClr val="C00000"/>
                </a:solidFill>
              </a:rPr>
              <a:t>Comparación de la eficacia de las redes sociales como estrategia comercial en MiPyMEs queretanas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14AF234-B9CB-4799-952E-D57763C65E7D}"/>
              </a:ext>
            </a:extLst>
          </p:cNvPr>
          <p:cNvSpPr txBox="1"/>
          <p:nvPr/>
        </p:nvSpPr>
        <p:spPr>
          <a:xfrm>
            <a:off x="126609" y="1628020"/>
            <a:ext cx="11744813" cy="5293757"/>
          </a:xfrm>
          <a:prstGeom prst="rect">
            <a:avLst/>
          </a:prstGeom>
          <a:noFill/>
        </p:spPr>
        <p:txBody>
          <a:bodyPr wrap="square" rtlCol="0">
            <a:spAutoFit/>
          </a:bodyPr>
          <a:lstStyle/>
          <a:p>
            <a:pPr marL="285750" indent="-285750">
              <a:buFont typeface="Arial" panose="020B0604020202020204" pitchFamily="34" charset="0"/>
              <a:buChar char="•"/>
            </a:pPr>
            <a:r>
              <a:rPr lang="en-US" sz="1300" dirty="0"/>
              <a:t>Las </a:t>
            </a:r>
            <a:r>
              <a:rPr lang="en-US" sz="1300" dirty="0" err="1"/>
              <a:t>Mipymes</a:t>
            </a:r>
            <a:r>
              <a:rPr lang="en-US" sz="1300" dirty="0"/>
              <a:t> </a:t>
            </a:r>
            <a:r>
              <a:rPr lang="en-US" sz="1300" dirty="0" err="1"/>
              <a:t>en</a:t>
            </a:r>
            <a:r>
              <a:rPr lang="en-US" sz="1300" dirty="0"/>
              <a:t> México - City Life. (2021, June 21). Retrieved October 31, 2021, from City Life website: https://revistacitylife.com/vida/las-mipymes-en-mexico</a:t>
            </a:r>
          </a:p>
          <a:p>
            <a:pPr marL="285750" indent="-285750">
              <a:buFont typeface="Arial" panose="020B0604020202020204" pitchFamily="34" charset="0"/>
              <a:buChar char="•"/>
            </a:pPr>
            <a:r>
              <a:rPr lang="en-US" sz="1300" dirty="0" err="1"/>
              <a:t>Expansión</a:t>
            </a:r>
            <a:r>
              <a:rPr lang="en-US" sz="1300" dirty="0"/>
              <a:t>. (2021, July 28). Retrieved October 31, 2021, from </a:t>
            </a:r>
            <a:r>
              <a:rPr lang="en-US" sz="1300" dirty="0" err="1"/>
              <a:t>Expansión</a:t>
            </a:r>
            <a:r>
              <a:rPr lang="en-US" sz="1300" dirty="0"/>
              <a:t> website: </a:t>
            </a:r>
            <a:r>
              <a:rPr lang="en-US" sz="1300" dirty="0">
                <a:hlinkClick r:id="rId5"/>
              </a:rPr>
              <a:t>https://expansion.mx/tecnologia/2021/07/28/el-85-de-las-pymes-usa-redes-sociales-para-vender-en-linea</a:t>
            </a:r>
            <a:endParaRPr lang="en-US" sz="1300" dirty="0"/>
          </a:p>
          <a:p>
            <a:pPr marL="285750" indent="-285750">
              <a:buFont typeface="Arial" panose="020B0604020202020204" pitchFamily="34" charset="0"/>
              <a:buChar char="•"/>
            </a:pPr>
            <a:r>
              <a:rPr lang="en-US" sz="1300" dirty="0" err="1"/>
              <a:t>Pymes</a:t>
            </a:r>
            <a:r>
              <a:rPr lang="en-US" sz="1300" dirty="0"/>
              <a:t>, </a:t>
            </a:r>
            <a:r>
              <a:rPr lang="en-US" sz="1300" dirty="0" err="1"/>
              <a:t>importante</a:t>
            </a:r>
            <a:r>
              <a:rPr lang="en-US" sz="1300" dirty="0"/>
              <a:t> motor para </a:t>
            </a:r>
            <a:r>
              <a:rPr lang="en-US" sz="1300" dirty="0" err="1"/>
              <a:t>el</a:t>
            </a:r>
            <a:r>
              <a:rPr lang="en-US" sz="1300" dirty="0"/>
              <a:t> </a:t>
            </a:r>
            <a:r>
              <a:rPr lang="en-US" sz="1300" dirty="0" err="1"/>
              <a:t>desarrollo</a:t>
            </a:r>
            <a:r>
              <a:rPr lang="en-US" sz="1300" dirty="0"/>
              <a:t> </a:t>
            </a:r>
            <a:r>
              <a:rPr lang="en-US" sz="1300" dirty="0" err="1"/>
              <a:t>económico</a:t>
            </a:r>
            <a:r>
              <a:rPr lang="en-US" sz="1300" dirty="0"/>
              <a:t> </a:t>
            </a:r>
            <a:r>
              <a:rPr lang="en-US" sz="1300" dirty="0" err="1"/>
              <a:t>nacional</a:t>
            </a:r>
            <a:r>
              <a:rPr lang="en-US" sz="1300" dirty="0"/>
              <a:t>: MC. (2020, February 29). Retrieved August 16, 2021, from Senado.gob.mx website: http://comunicacion.senado.gob.mx/index.php/informacion/boletines/47767-pymes-importante-motor-para-el-desarrollo-economico-nacional-mc.html#:~:text=Las%20peque%C3%B1as%20y%20medianas%20empresas,0.1%20por%20ciento%20en%202019.&amp;text=1%20millones%20son%20Pymes%20del,son%20peque%C3%B1as%20y%200.8%20medianas</a:t>
            </a:r>
          </a:p>
          <a:p>
            <a:pPr marL="285750" indent="-285750">
              <a:buFont typeface="Arial" panose="020B0604020202020204" pitchFamily="34" charset="0"/>
              <a:buChar char="•"/>
            </a:pPr>
            <a:r>
              <a:rPr lang="en-US" sz="1300" dirty="0"/>
              <a:t>Historia de Facebook: </a:t>
            </a:r>
            <a:r>
              <a:rPr lang="en-US" sz="1300" dirty="0" err="1"/>
              <a:t>nacimiento</a:t>
            </a:r>
            <a:r>
              <a:rPr lang="en-US" sz="1300" dirty="0"/>
              <a:t> y </a:t>
            </a:r>
            <a:r>
              <a:rPr lang="en-US" sz="1300" dirty="0" err="1"/>
              <a:t>evolución</a:t>
            </a:r>
            <a:r>
              <a:rPr lang="en-US" sz="1300" dirty="0"/>
              <a:t> de la red social de los (</a:t>
            </a:r>
            <a:r>
              <a:rPr lang="en-US" sz="1300" dirty="0" err="1"/>
              <a:t>más</a:t>
            </a:r>
            <a:r>
              <a:rPr lang="en-US" sz="1300" dirty="0"/>
              <a:t> de) 2.000 </a:t>
            </a:r>
            <a:r>
              <a:rPr lang="en-US" sz="1300" dirty="0" err="1"/>
              <a:t>millones</a:t>
            </a:r>
            <a:r>
              <a:rPr lang="en-US" sz="1300" dirty="0"/>
              <a:t> de </a:t>
            </a:r>
            <a:r>
              <a:rPr lang="en-US" sz="1300" dirty="0" err="1"/>
              <a:t>usuarios</a:t>
            </a:r>
            <a:r>
              <a:rPr lang="en-US" sz="1300" dirty="0"/>
              <a:t> | Marketing 4 Ecommerce - Tu </a:t>
            </a:r>
            <a:r>
              <a:rPr lang="en-US" sz="1300" dirty="0" err="1"/>
              <a:t>revista</a:t>
            </a:r>
            <a:r>
              <a:rPr lang="en-US" sz="1300" dirty="0"/>
              <a:t> de marketing online para e-commerce. (2020, August 10). Retrieved August 16, 2021, from Marketing 4 Ecommerce - Tu </a:t>
            </a:r>
            <a:r>
              <a:rPr lang="en-US" sz="1300" dirty="0" err="1"/>
              <a:t>revista</a:t>
            </a:r>
            <a:r>
              <a:rPr lang="en-US" sz="1300" dirty="0"/>
              <a:t> de marketing online para e-commerce website: https://marketing4ecommerce.mx/historia-de-facebook-nacimiento-y-evolucion-de-la-red-social/#:~:text=La%20historia%20de%20Facebook%20comienza,a%20sus%20compa%C3%B1eros%20de%20Harvard.&amp;text=Este%20%C3%A9xito%20llev%C3%B3%20a%20Zuckerberg,4%20de%20febrero%20de%202004.</a:t>
            </a:r>
          </a:p>
          <a:p>
            <a:pPr marL="285750" indent="-285750">
              <a:buFont typeface="Arial" panose="020B0604020202020204" pitchFamily="34" charset="0"/>
              <a:buChar char="•"/>
            </a:pPr>
            <a:r>
              <a:rPr lang="en-US" sz="1300" dirty="0"/>
              <a:t>Fabiola, A., Reynoso-Ibarra, O., &amp; Yolanda. (2016). Las redes </a:t>
            </a:r>
            <a:r>
              <a:rPr lang="en-US" sz="1300" dirty="0" err="1"/>
              <a:t>sociales</a:t>
            </a:r>
            <a:r>
              <a:rPr lang="en-US" sz="1300" dirty="0"/>
              <a:t> </a:t>
            </a:r>
            <a:r>
              <a:rPr lang="en-US" sz="1300" dirty="0" err="1"/>
              <a:t>como</a:t>
            </a:r>
            <a:r>
              <a:rPr lang="en-US" sz="1300" dirty="0"/>
              <a:t> </a:t>
            </a:r>
            <a:r>
              <a:rPr lang="en-US" sz="1300" dirty="0" err="1"/>
              <a:t>impulsor</a:t>
            </a:r>
            <a:r>
              <a:rPr lang="en-US" sz="1300" dirty="0"/>
              <a:t> </a:t>
            </a:r>
            <a:r>
              <a:rPr lang="en-US" sz="1300" dirty="0" err="1"/>
              <a:t>en</a:t>
            </a:r>
            <a:r>
              <a:rPr lang="en-US" sz="1300" dirty="0"/>
              <a:t> </a:t>
            </a:r>
            <a:r>
              <a:rPr lang="en-US" sz="1300" dirty="0" err="1"/>
              <a:t>el</a:t>
            </a:r>
            <a:r>
              <a:rPr lang="en-US" sz="1300" dirty="0"/>
              <a:t> </a:t>
            </a:r>
            <a:r>
              <a:rPr lang="en-US" sz="1300" dirty="0" err="1"/>
              <a:t>crecimiento</a:t>
            </a:r>
            <a:r>
              <a:rPr lang="en-US" sz="1300" dirty="0"/>
              <a:t> de los </a:t>
            </a:r>
            <a:r>
              <a:rPr lang="en-US" sz="1300" dirty="0" err="1"/>
              <a:t>Emprendedores</a:t>
            </a:r>
            <a:r>
              <a:rPr lang="en-US" sz="1300" dirty="0"/>
              <a:t> y las </a:t>
            </a:r>
            <a:r>
              <a:rPr lang="en-US" sz="1300" dirty="0" err="1"/>
              <a:t>MiPyMes</a:t>
            </a:r>
            <a:r>
              <a:rPr lang="en-US" sz="1300" dirty="0"/>
              <a:t>. </a:t>
            </a:r>
            <a:r>
              <a:rPr lang="en-US" sz="1300" dirty="0" err="1"/>
              <a:t>Artículo</a:t>
            </a:r>
            <a:r>
              <a:rPr lang="en-US" sz="1300" dirty="0"/>
              <a:t> </a:t>
            </a:r>
            <a:r>
              <a:rPr lang="en-US" sz="1300" dirty="0" err="1"/>
              <a:t>Revista</a:t>
            </a:r>
            <a:r>
              <a:rPr lang="en-US" sz="1300" dirty="0"/>
              <a:t> de </a:t>
            </a:r>
            <a:r>
              <a:rPr lang="en-US" sz="1300" dirty="0" err="1"/>
              <a:t>Negocios</a:t>
            </a:r>
            <a:r>
              <a:rPr lang="en-US" sz="1300" dirty="0"/>
              <a:t> &amp; </a:t>
            </a:r>
            <a:r>
              <a:rPr lang="en-US" sz="1300" dirty="0" err="1"/>
              <a:t>PyMES</a:t>
            </a:r>
            <a:r>
              <a:rPr lang="en-US" sz="1300" dirty="0"/>
              <a:t> </a:t>
            </a:r>
            <a:r>
              <a:rPr lang="en-US" sz="1300" dirty="0" err="1"/>
              <a:t>Septiembre</a:t>
            </a:r>
            <a:r>
              <a:rPr lang="en-US" sz="1300" dirty="0"/>
              <a:t>, 2(5), 34–44. Retrieved from https://www.ecorfan.org/spain/researchjournals/Negocios_y_PyMES/vol2num5/Revista_de_Negocios_&amp;_PYMES_V2_N5_5.pdf</a:t>
            </a:r>
          </a:p>
          <a:p>
            <a:pPr marL="285750" indent="-285750">
              <a:buFont typeface="Arial" panose="020B0604020202020204" pitchFamily="34" charset="0"/>
              <a:buChar char="•"/>
            </a:pPr>
            <a:r>
              <a:rPr lang="en-US" sz="1300" dirty="0"/>
              <a:t>García, D., Aparicio, M., Beatriz Pérez Sánchez, D., Juárez, U., De Tabasco, A., María, D., … Navarrete, C. (2016). LAS REDES SOCIALES Y EL DESARROLLO DE LAS MIPYMES Social networks and the development of MSMEs </a:t>
            </a:r>
            <a:r>
              <a:rPr lang="en-US" sz="1300" dirty="0" err="1"/>
              <a:t>Profesora</a:t>
            </a:r>
            <a:r>
              <a:rPr lang="en-US" sz="1300" dirty="0"/>
              <a:t> </a:t>
            </a:r>
            <a:r>
              <a:rPr lang="en-US" sz="1300" dirty="0" err="1"/>
              <a:t>Investigadora</a:t>
            </a:r>
            <a:r>
              <a:rPr lang="en-US" sz="1300" dirty="0"/>
              <a:t>. </a:t>
            </a:r>
            <a:r>
              <a:rPr lang="en-US" sz="1300" dirty="0" err="1"/>
              <a:t>Ciencia</a:t>
            </a:r>
            <a:r>
              <a:rPr lang="en-US" sz="1300" dirty="0"/>
              <a:t> </a:t>
            </a:r>
            <a:r>
              <a:rPr lang="en-US" sz="1300" dirty="0" err="1"/>
              <a:t>Desde</a:t>
            </a:r>
            <a:r>
              <a:rPr lang="en-US" sz="1300" dirty="0"/>
              <a:t> El </a:t>
            </a:r>
            <a:r>
              <a:rPr lang="en-US" sz="1300" dirty="0" err="1"/>
              <a:t>Occidente</a:t>
            </a:r>
            <a:r>
              <a:rPr lang="en-US" sz="1300" dirty="0"/>
              <a:t> |, 3. Retrieved from https://biblat.unam.mx/hevila/CienciadesdeelOccidente/2015-2016/vol3/no1/7.pdf</a:t>
            </a:r>
          </a:p>
          <a:p>
            <a:pPr marL="285750" indent="-285750">
              <a:buFont typeface="Arial" panose="020B0604020202020204" pitchFamily="34" charset="0"/>
              <a:buChar char="•"/>
            </a:pPr>
            <a:r>
              <a:rPr lang="en-US" sz="1300" dirty="0"/>
              <a:t>M.A, I., Brenda, A., &amp; Heredia, A. (2014). </a:t>
            </a:r>
            <a:r>
              <a:rPr lang="en-US" sz="1300" dirty="0" err="1"/>
              <a:t>Uso</a:t>
            </a:r>
            <a:r>
              <a:rPr lang="en-US" sz="1300" dirty="0"/>
              <a:t> e </a:t>
            </a:r>
            <a:r>
              <a:rPr lang="en-US" sz="1300" dirty="0" err="1"/>
              <a:t>impacto</a:t>
            </a:r>
            <a:r>
              <a:rPr lang="en-US" sz="1300" dirty="0"/>
              <a:t> de las redes </a:t>
            </a:r>
            <a:r>
              <a:rPr lang="en-US" sz="1300" dirty="0" err="1"/>
              <a:t>sociales</a:t>
            </a:r>
            <a:r>
              <a:rPr lang="en-US" sz="1300" dirty="0"/>
              <a:t> </a:t>
            </a:r>
            <a:r>
              <a:rPr lang="en-US" sz="1300" dirty="0" err="1"/>
              <a:t>en</a:t>
            </a:r>
            <a:r>
              <a:rPr lang="en-US" sz="1300" dirty="0"/>
              <a:t> las </a:t>
            </a:r>
            <a:r>
              <a:rPr lang="en-US" sz="1300" dirty="0" err="1"/>
              <a:t>estrategias</a:t>
            </a:r>
            <a:r>
              <a:rPr lang="en-US" sz="1300" dirty="0"/>
              <a:t> de marketing de las </a:t>
            </a:r>
            <a:r>
              <a:rPr lang="en-US" sz="1300" dirty="0" err="1"/>
              <a:t>PyME´s</a:t>
            </a:r>
            <a:r>
              <a:rPr lang="en-US" sz="1300" dirty="0"/>
              <a:t>. </a:t>
            </a:r>
            <a:r>
              <a:rPr lang="en-US" sz="1300" dirty="0" err="1"/>
              <a:t>Revista</a:t>
            </a:r>
            <a:r>
              <a:rPr lang="en-US" sz="1300" dirty="0"/>
              <a:t> de </a:t>
            </a:r>
            <a:r>
              <a:rPr lang="en-US" sz="1300" dirty="0" err="1"/>
              <a:t>Investigación</a:t>
            </a:r>
            <a:r>
              <a:rPr lang="en-US" sz="1300" dirty="0"/>
              <a:t> </a:t>
            </a:r>
            <a:r>
              <a:rPr lang="en-US" sz="1300" dirty="0" err="1"/>
              <a:t>Académica</a:t>
            </a:r>
            <a:r>
              <a:rPr lang="en-US" sz="1300" dirty="0"/>
              <a:t> Sin Frontera: División de </a:t>
            </a:r>
            <a:r>
              <a:rPr lang="en-US" sz="1300" dirty="0" err="1"/>
              <a:t>Ciencias</a:t>
            </a:r>
            <a:r>
              <a:rPr lang="en-US" sz="1300" dirty="0"/>
              <a:t> </a:t>
            </a:r>
            <a:r>
              <a:rPr lang="en-US" sz="1300" dirty="0" err="1"/>
              <a:t>Económicas</a:t>
            </a:r>
            <a:r>
              <a:rPr lang="en-US" sz="1300" dirty="0"/>
              <a:t> Y </a:t>
            </a:r>
            <a:r>
              <a:rPr lang="en-US" sz="1300" dirty="0" err="1"/>
              <a:t>Sociales</a:t>
            </a:r>
            <a:r>
              <a:rPr lang="en-US" sz="1300" dirty="0"/>
              <a:t>, (19). https://doi.org/10.46589/rdiasf.v0i19.47</a:t>
            </a:r>
          </a:p>
          <a:p>
            <a:pPr marL="285750" indent="-285750">
              <a:buFont typeface="Arial" panose="020B0604020202020204" pitchFamily="34" charset="0"/>
              <a:buChar char="•"/>
            </a:pPr>
            <a:r>
              <a:rPr lang="en-US" sz="1300" dirty="0"/>
              <a:t>Gonzalez, G, Jose L. </a:t>
            </a:r>
            <a:r>
              <a:rPr lang="en-US" sz="1300" dirty="0" err="1"/>
              <a:t>Azuara</a:t>
            </a:r>
            <a:r>
              <a:rPr lang="en-US" sz="1300" dirty="0"/>
              <a:t>, P, Virginia, Sanchez, M, Armando (2020) Redes </a:t>
            </a:r>
            <a:r>
              <a:rPr lang="en-US" sz="1300" dirty="0" err="1"/>
              <a:t>Sociales</a:t>
            </a:r>
            <a:r>
              <a:rPr lang="en-US" sz="1300" dirty="0"/>
              <a:t> </a:t>
            </a:r>
            <a:r>
              <a:rPr lang="en-US" sz="1300" dirty="0" err="1"/>
              <a:t>como</a:t>
            </a:r>
            <a:r>
              <a:rPr lang="en-US" sz="1300" dirty="0"/>
              <a:t> </a:t>
            </a:r>
            <a:r>
              <a:rPr lang="en-US" sz="1300" dirty="0" err="1"/>
              <a:t>plataforma</a:t>
            </a:r>
            <a:r>
              <a:rPr lang="en-US" sz="1300" dirty="0"/>
              <a:t> de </a:t>
            </a:r>
            <a:r>
              <a:rPr lang="en-US" sz="1300" dirty="0" err="1"/>
              <a:t>negocio</a:t>
            </a:r>
            <a:r>
              <a:rPr lang="en-US" sz="1300" dirty="0"/>
              <a:t> para PYMEs y </a:t>
            </a:r>
            <a:r>
              <a:rPr lang="en-US" sz="1300" dirty="0" err="1"/>
              <a:t>Profesionistas</a:t>
            </a:r>
            <a:r>
              <a:rPr lang="en-US" sz="1300" dirty="0"/>
              <a:t> </a:t>
            </a:r>
            <a:r>
              <a:rPr lang="en-US" sz="1300" dirty="0" err="1"/>
              <a:t>Potosinos</a:t>
            </a:r>
            <a:r>
              <a:rPr lang="en-US" sz="1300" dirty="0"/>
              <a:t>. La </a:t>
            </a:r>
            <a:r>
              <a:rPr lang="en-US" sz="1300" dirty="0" err="1"/>
              <a:t>ciencia</a:t>
            </a:r>
            <a:r>
              <a:rPr lang="en-US" sz="1300" dirty="0"/>
              <a:t> </a:t>
            </a:r>
            <a:r>
              <a:rPr lang="en-US" sz="1300" dirty="0" err="1"/>
              <a:t>administrativa</a:t>
            </a:r>
            <a:r>
              <a:rPr lang="en-US" sz="1300" dirty="0"/>
              <a:t> para la </a:t>
            </a:r>
            <a:r>
              <a:rPr lang="en-US" sz="1300" dirty="0" err="1"/>
              <a:t>gestión</a:t>
            </a:r>
            <a:r>
              <a:rPr lang="en-US" sz="1300" dirty="0"/>
              <a:t> </a:t>
            </a:r>
            <a:r>
              <a:rPr lang="en-US" sz="1300" dirty="0" err="1"/>
              <a:t>organizacional</a:t>
            </a:r>
            <a:r>
              <a:rPr lang="en-US" sz="1300" dirty="0"/>
              <a:t> </a:t>
            </a:r>
            <a:r>
              <a:rPr lang="en-US" sz="1300" dirty="0" err="1"/>
              <a:t>sustentable</a:t>
            </a:r>
            <a:r>
              <a:rPr lang="en-US" sz="1300" dirty="0"/>
              <a:t>. </a:t>
            </a:r>
          </a:p>
          <a:p>
            <a:pPr marL="285750" indent="-285750">
              <a:buFont typeface="Arial" panose="020B0604020202020204" pitchFamily="34" charset="0"/>
              <a:buChar char="•"/>
            </a:pPr>
            <a:r>
              <a:rPr lang="en-US" sz="1300" dirty="0"/>
              <a:t>Fuente, O. (2020, September 21). Marketing Digital: </a:t>
            </a:r>
            <a:r>
              <a:rPr lang="en-US" sz="1300" dirty="0" err="1"/>
              <a:t>Qué</a:t>
            </a:r>
            <a:r>
              <a:rPr lang="en-US" sz="1300" dirty="0"/>
              <a:t> es y sus </a:t>
            </a:r>
            <a:r>
              <a:rPr lang="en-US" sz="1300" dirty="0" err="1"/>
              <a:t>ventajas</a:t>
            </a:r>
            <a:r>
              <a:rPr lang="en-US" sz="1300" dirty="0"/>
              <a:t>. Retrieved August 18, 2021, from Thinking for Innovation website: https://www.iebschool.com/blog/que-es-marketing-digital-marketing-digital/</a:t>
            </a:r>
          </a:p>
          <a:p>
            <a:pPr marL="285750" indent="-285750">
              <a:buFont typeface="Arial" panose="020B0604020202020204" pitchFamily="34" charset="0"/>
              <a:buChar char="•"/>
            </a:pPr>
            <a:endParaRPr lang="en-US" sz="1300" dirty="0"/>
          </a:p>
          <a:p>
            <a:pPr marL="285750" indent="-285750">
              <a:buFont typeface="Arial" panose="020B0604020202020204" pitchFamily="34" charset="0"/>
              <a:buChar char="•"/>
            </a:pPr>
            <a:endParaRPr lang="es-MX" sz="1300" dirty="0"/>
          </a:p>
        </p:txBody>
      </p:sp>
    </p:spTree>
    <p:extLst>
      <p:ext uri="{BB962C8B-B14F-4D97-AF65-F5344CB8AC3E}">
        <p14:creationId xmlns:p14="http://schemas.microsoft.com/office/powerpoint/2010/main" val="8030742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11839</TotalTime>
  <Words>1701</Words>
  <Application>Microsoft Office PowerPoint</Application>
  <PresentationFormat>Panorámica</PresentationFormat>
  <Paragraphs>154</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Erika Mtz</cp:lastModifiedBy>
  <cp:revision>37</cp:revision>
  <dcterms:created xsi:type="dcterms:W3CDTF">2020-09-22T18:49:23Z</dcterms:created>
  <dcterms:modified xsi:type="dcterms:W3CDTF">2021-11-03T22:51:26Z</dcterms:modified>
</cp:coreProperties>
</file>