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1" r:id="rId3"/>
    <p:sldId id="262" r:id="rId4"/>
    <p:sldId id="273" r:id="rId5"/>
    <p:sldId id="263" r:id="rId6"/>
    <p:sldId id="264" r:id="rId7"/>
    <p:sldId id="272" r:id="rId8"/>
    <p:sldId id="265" r:id="rId9"/>
    <p:sldId id="266" r:id="rId10"/>
    <p:sldId id="267" r:id="rId11"/>
    <p:sldId id="268" r:id="rId12"/>
    <p:sldId id="269" r:id="rId13"/>
    <p:sldId id="270" r:id="rId14"/>
    <p:sldId id="271"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06"/>
    <p:restoredTop sz="94728"/>
  </p:normalViewPr>
  <p:slideViewPr>
    <p:cSldViewPr snapToGrid="0" snapToObjects="1">
      <p:cViewPr varScale="1">
        <p:scale>
          <a:sx n="70" d="100"/>
          <a:sy n="70" d="100"/>
        </p:scale>
        <p:origin x="9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32E1B5-DE15-4F7B-AD2A-1DE453DCF11B}" type="doc">
      <dgm:prSet loTypeId="urn:microsoft.com/office/officeart/2005/8/layout/radial1" loCatId="cycle" qsTypeId="urn:microsoft.com/office/officeart/2005/8/quickstyle/simple1" qsCatId="simple" csTypeId="urn:microsoft.com/office/officeart/2005/8/colors/accent0_1" csCatId="mainScheme" phldr="1"/>
      <dgm:spPr/>
      <dgm:t>
        <a:bodyPr/>
        <a:lstStyle/>
        <a:p>
          <a:endParaRPr lang="es-MX"/>
        </a:p>
      </dgm:t>
    </dgm:pt>
    <dgm:pt modelId="{89BD0A02-6C80-4283-89DC-4F80549E2905}">
      <dgm:prSet phldrT="[Texto]" custT="1"/>
      <dgm:spPr/>
      <dgm:t>
        <a:bodyPr/>
        <a:lstStyle/>
        <a:p>
          <a:r>
            <a:rPr lang="es-MX" sz="900" b="1" smtClean="0">
              <a:ln/>
              <a:latin typeface="Arial" panose="020B0604020202020204" pitchFamily="34" charset="0"/>
              <a:cs typeface="Arial" panose="020B0604020202020204" pitchFamily="34" charset="0"/>
            </a:rPr>
            <a:t>JUSTIFICACIÓN</a:t>
          </a:r>
          <a:endParaRPr lang="es-MX" sz="900" b="1" dirty="0">
            <a:ln/>
            <a:latin typeface="Arial" panose="020B0604020202020204" pitchFamily="34" charset="0"/>
            <a:cs typeface="Arial" panose="020B0604020202020204" pitchFamily="34" charset="0"/>
          </a:endParaRPr>
        </a:p>
      </dgm:t>
    </dgm:pt>
    <dgm:pt modelId="{8841628F-6ABB-45EE-8525-7E0E57E65228}" type="parTrans" cxnId="{DD7AA8B4-62BA-4F90-BD7D-5F9B0C5F7BFA}">
      <dgm:prSet/>
      <dgm:spPr/>
      <dgm:t>
        <a:bodyPr/>
        <a:lstStyle/>
        <a:p>
          <a:endParaRPr lang="es-MX" sz="900">
            <a:ln>
              <a:noFill/>
            </a:ln>
            <a:latin typeface="Arial" panose="020B0604020202020204" pitchFamily="34" charset="0"/>
            <a:cs typeface="Arial" panose="020B0604020202020204" pitchFamily="34" charset="0"/>
          </a:endParaRPr>
        </a:p>
      </dgm:t>
    </dgm:pt>
    <dgm:pt modelId="{554BBF92-1689-40E8-B951-BB3BF9E90499}" type="sibTrans" cxnId="{DD7AA8B4-62BA-4F90-BD7D-5F9B0C5F7BFA}">
      <dgm:prSet/>
      <dgm:spPr/>
      <dgm:t>
        <a:bodyPr/>
        <a:lstStyle/>
        <a:p>
          <a:endParaRPr lang="es-MX" sz="900">
            <a:ln>
              <a:noFill/>
            </a:ln>
            <a:latin typeface="Arial" panose="020B0604020202020204" pitchFamily="34" charset="0"/>
            <a:cs typeface="Arial" panose="020B0604020202020204" pitchFamily="34" charset="0"/>
          </a:endParaRPr>
        </a:p>
      </dgm:t>
    </dgm:pt>
    <dgm:pt modelId="{61C4C9FA-2140-44CC-966C-657D9BEB6A7E}">
      <dgm:prSet phldrT="[Texto]" custT="1"/>
      <dgm:spPr/>
      <dgm:t>
        <a:bodyPr/>
        <a:lstStyle/>
        <a:p>
          <a:r>
            <a:rPr lang="es-MX" sz="900" b="1" smtClean="0">
              <a:ln/>
              <a:latin typeface="Arial" panose="020B0604020202020204" pitchFamily="34" charset="0"/>
              <a:cs typeface="Arial" panose="020B0604020202020204" pitchFamily="34" charset="0"/>
            </a:rPr>
            <a:t>RELEVANCIA SOCIAL;</a:t>
          </a:r>
          <a:endParaRPr lang="es-MX" sz="900" smtClean="0">
            <a:ln/>
            <a:latin typeface="Arial" panose="020B0604020202020204" pitchFamily="34" charset="0"/>
            <a:cs typeface="Arial" panose="020B0604020202020204" pitchFamily="34" charset="0"/>
          </a:endParaRPr>
        </a:p>
        <a:p>
          <a:r>
            <a:rPr lang="es-MX" sz="900" smtClean="0">
              <a:ln/>
              <a:latin typeface="Arial" panose="020B0604020202020204" pitchFamily="34" charset="0"/>
              <a:cs typeface="Arial" panose="020B0604020202020204" pitchFamily="34" charset="0"/>
            </a:rPr>
            <a:t> Generación de mas de 50 mil empleos directos en México.</a:t>
          </a:r>
          <a:endParaRPr lang="es-MX" sz="900" dirty="0">
            <a:ln/>
            <a:latin typeface="Arial" panose="020B0604020202020204" pitchFamily="34" charset="0"/>
            <a:cs typeface="Arial" panose="020B0604020202020204" pitchFamily="34" charset="0"/>
          </a:endParaRPr>
        </a:p>
      </dgm:t>
    </dgm:pt>
    <dgm:pt modelId="{457BE3E4-F417-4128-BA11-D344D42B1719}" type="parTrans" cxnId="{0678B4E4-8D79-4434-A204-704DDD090E1D}">
      <dgm:prSet custT="1"/>
      <dgm:spPr/>
      <dgm:t>
        <a:bodyPr/>
        <a:lstStyle/>
        <a:p>
          <a:endParaRPr lang="es-MX" sz="900">
            <a:ln>
              <a:noFill/>
            </a:ln>
            <a:latin typeface="Arial" panose="020B0604020202020204" pitchFamily="34" charset="0"/>
            <a:cs typeface="Arial" panose="020B0604020202020204" pitchFamily="34" charset="0"/>
          </a:endParaRPr>
        </a:p>
      </dgm:t>
    </dgm:pt>
    <dgm:pt modelId="{BBECD0DC-D2EF-4766-8C04-909352BBDD74}" type="sibTrans" cxnId="{0678B4E4-8D79-4434-A204-704DDD090E1D}">
      <dgm:prSet/>
      <dgm:spPr/>
      <dgm:t>
        <a:bodyPr/>
        <a:lstStyle/>
        <a:p>
          <a:endParaRPr lang="es-MX" sz="900">
            <a:ln>
              <a:noFill/>
            </a:ln>
            <a:latin typeface="Arial" panose="020B0604020202020204" pitchFamily="34" charset="0"/>
            <a:cs typeface="Arial" panose="020B0604020202020204" pitchFamily="34" charset="0"/>
          </a:endParaRPr>
        </a:p>
      </dgm:t>
    </dgm:pt>
    <dgm:pt modelId="{07DF8121-0E06-4039-A920-3900FD49E82B}">
      <dgm:prSet phldrT="[Texto]" custT="1"/>
      <dgm:spPr/>
      <dgm:t>
        <a:bodyPr/>
        <a:lstStyle/>
        <a:p>
          <a:r>
            <a:rPr lang="es-MX" sz="900" b="1" smtClean="0">
              <a:ln/>
              <a:latin typeface="Arial" panose="020B0604020202020204" pitchFamily="34" charset="0"/>
              <a:cs typeface="Arial" panose="020B0604020202020204" pitchFamily="34" charset="0"/>
            </a:rPr>
            <a:t>RELEVANCIA ECONÓMICA;</a:t>
          </a:r>
          <a:endParaRPr lang="es-MX" sz="900" smtClean="0">
            <a:ln/>
            <a:latin typeface="Arial" panose="020B0604020202020204" pitchFamily="34" charset="0"/>
            <a:cs typeface="Arial" panose="020B0604020202020204" pitchFamily="34" charset="0"/>
          </a:endParaRPr>
        </a:p>
        <a:p>
          <a:r>
            <a:rPr lang="es-MX" sz="900" smtClean="0">
              <a:ln/>
              <a:latin typeface="Arial" panose="020B0604020202020204" pitchFamily="34" charset="0"/>
              <a:cs typeface="Arial" panose="020B0604020202020204" pitchFamily="34" charset="0"/>
            </a:rPr>
            <a:t> Valuación del mercado en México es de 6,686 millones de dólares </a:t>
          </a:r>
          <a:endParaRPr lang="es-MX" sz="900" dirty="0">
            <a:ln/>
            <a:latin typeface="Arial" panose="020B0604020202020204" pitchFamily="34" charset="0"/>
            <a:cs typeface="Arial" panose="020B0604020202020204" pitchFamily="34" charset="0"/>
          </a:endParaRPr>
        </a:p>
      </dgm:t>
    </dgm:pt>
    <dgm:pt modelId="{F25F0862-BBC2-4409-9C9F-3038828AA6DF}" type="parTrans" cxnId="{D5E4509E-7DE1-482B-A478-B749EEC42B6E}">
      <dgm:prSet custT="1"/>
      <dgm:spPr/>
      <dgm:t>
        <a:bodyPr/>
        <a:lstStyle/>
        <a:p>
          <a:endParaRPr lang="es-MX" sz="900">
            <a:ln>
              <a:noFill/>
            </a:ln>
            <a:latin typeface="Arial" panose="020B0604020202020204" pitchFamily="34" charset="0"/>
            <a:cs typeface="Arial" panose="020B0604020202020204" pitchFamily="34" charset="0"/>
          </a:endParaRPr>
        </a:p>
      </dgm:t>
    </dgm:pt>
    <dgm:pt modelId="{90CECAA2-0F0F-447D-B274-4163C822A564}" type="sibTrans" cxnId="{D5E4509E-7DE1-482B-A478-B749EEC42B6E}">
      <dgm:prSet/>
      <dgm:spPr/>
      <dgm:t>
        <a:bodyPr/>
        <a:lstStyle/>
        <a:p>
          <a:endParaRPr lang="es-MX" sz="900">
            <a:ln>
              <a:noFill/>
            </a:ln>
            <a:latin typeface="Arial" panose="020B0604020202020204" pitchFamily="34" charset="0"/>
            <a:cs typeface="Arial" panose="020B0604020202020204" pitchFamily="34" charset="0"/>
          </a:endParaRPr>
        </a:p>
      </dgm:t>
    </dgm:pt>
    <dgm:pt modelId="{7646816D-61C3-45EA-8598-CEA50A8E960A}">
      <dgm:prSet phldrT="[Texto]" custT="1"/>
      <dgm:spPr/>
      <dgm:t>
        <a:bodyPr/>
        <a:lstStyle/>
        <a:p>
          <a:r>
            <a:rPr lang="es-MX" sz="900" b="1" smtClean="0">
              <a:ln/>
              <a:latin typeface="Arial" panose="020B0604020202020204" pitchFamily="34" charset="0"/>
              <a:cs typeface="Arial" panose="020B0604020202020204" pitchFamily="34" charset="0"/>
            </a:rPr>
            <a:t> DESARROLLO DE CIENCIA Y TECNOLOGÍA;</a:t>
          </a:r>
          <a:r>
            <a:rPr lang="es-MX" sz="900" smtClean="0">
              <a:ln/>
              <a:latin typeface="Arial" panose="020B0604020202020204" pitchFamily="34" charset="0"/>
              <a:cs typeface="Arial" panose="020B0604020202020204" pitchFamily="34" charset="0"/>
            </a:rPr>
            <a:t> </a:t>
          </a:r>
        </a:p>
        <a:p>
          <a:r>
            <a:rPr lang="es-MX" sz="900" smtClean="0">
              <a:ln/>
              <a:latin typeface="Arial" panose="020B0604020202020204" pitchFamily="34" charset="0"/>
              <a:cs typeface="Arial" panose="020B0604020202020204" pitchFamily="34" charset="0"/>
            </a:rPr>
            <a:t>CIDESI, CINVESTAV, CIDETEQ. CENAM, CAT,CIATEQ,CICATA.</a:t>
          </a:r>
          <a:endParaRPr lang="es-MX" sz="900" dirty="0">
            <a:ln/>
            <a:latin typeface="Arial" panose="020B0604020202020204" pitchFamily="34" charset="0"/>
            <a:cs typeface="Arial" panose="020B0604020202020204" pitchFamily="34" charset="0"/>
          </a:endParaRPr>
        </a:p>
      </dgm:t>
    </dgm:pt>
    <dgm:pt modelId="{AD03BA6A-869A-405C-86E2-D62105B96099}" type="parTrans" cxnId="{E36BC9E3-44C1-41A6-8458-02EE854F5856}">
      <dgm:prSet custT="1"/>
      <dgm:spPr/>
      <dgm:t>
        <a:bodyPr/>
        <a:lstStyle/>
        <a:p>
          <a:endParaRPr lang="es-MX" sz="900">
            <a:ln>
              <a:noFill/>
            </a:ln>
            <a:latin typeface="Arial" panose="020B0604020202020204" pitchFamily="34" charset="0"/>
            <a:cs typeface="Arial" panose="020B0604020202020204" pitchFamily="34" charset="0"/>
          </a:endParaRPr>
        </a:p>
      </dgm:t>
    </dgm:pt>
    <dgm:pt modelId="{EFC79A44-F09E-4BED-86CF-8BB71B7E0A91}" type="sibTrans" cxnId="{E36BC9E3-44C1-41A6-8458-02EE854F5856}">
      <dgm:prSet/>
      <dgm:spPr/>
      <dgm:t>
        <a:bodyPr/>
        <a:lstStyle/>
        <a:p>
          <a:endParaRPr lang="es-MX" sz="900">
            <a:ln>
              <a:noFill/>
            </a:ln>
            <a:latin typeface="Arial" panose="020B0604020202020204" pitchFamily="34" charset="0"/>
            <a:cs typeface="Arial" panose="020B0604020202020204" pitchFamily="34" charset="0"/>
          </a:endParaRPr>
        </a:p>
      </dgm:t>
    </dgm:pt>
    <dgm:pt modelId="{FF30D1DE-28F8-47B8-BB37-8F88B0AEA49D}">
      <dgm:prSet phldrT="[Texto]" custT="1"/>
      <dgm:spPr/>
      <dgm:t>
        <a:bodyPr/>
        <a:lstStyle/>
        <a:p>
          <a:r>
            <a:rPr lang="es-MX" sz="900" b="1" smtClean="0">
              <a:ln/>
              <a:latin typeface="Arial" panose="020B0604020202020204" pitchFamily="34" charset="0"/>
              <a:cs typeface="Arial" panose="020B0604020202020204" pitchFamily="34" charset="0"/>
            </a:rPr>
            <a:t>APORTE AL CONOCIMIENTO;</a:t>
          </a:r>
          <a:endParaRPr lang="es-MX" sz="900" smtClean="0">
            <a:ln/>
            <a:latin typeface="Arial" panose="020B0604020202020204" pitchFamily="34" charset="0"/>
            <a:cs typeface="Arial" panose="020B0604020202020204" pitchFamily="34" charset="0"/>
          </a:endParaRPr>
        </a:p>
        <a:p>
          <a:r>
            <a:rPr lang="es-MX" sz="900" smtClean="0">
              <a:ln/>
              <a:latin typeface="Arial" panose="020B0604020202020204" pitchFamily="34" charset="0"/>
              <a:cs typeface="Arial" panose="020B0604020202020204" pitchFamily="34" charset="0"/>
            </a:rPr>
            <a:t> Escasas investigaciones generales del sector aeronáutico en México (Macías, 2013).</a:t>
          </a:r>
          <a:endParaRPr lang="es-MX" sz="900" dirty="0">
            <a:ln/>
            <a:latin typeface="Arial" panose="020B0604020202020204" pitchFamily="34" charset="0"/>
            <a:cs typeface="Arial" panose="020B0604020202020204" pitchFamily="34" charset="0"/>
          </a:endParaRPr>
        </a:p>
      </dgm:t>
    </dgm:pt>
    <dgm:pt modelId="{55D681E3-B2DC-4BD8-86D7-7C3C4FC477E7}" type="parTrans" cxnId="{5CD643B9-2302-4D29-A4CE-F69541767EA0}">
      <dgm:prSet custT="1"/>
      <dgm:spPr/>
      <dgm:t>
        <a:bodyPr/>
        <a:lstStyle/>
        <a:p>
          <a:endParaRPr lang="es-MX" sz="900">
            <a:ln>
              <a:noFill/>
            </a:ln>
            <a:latin typeface="Arial" panose="020B0604020202020204" pitchFamily="34" charset="0"/>
            <a:cs typeface="Arial" panose="020B0604020202020204" pitchFamily="34" charset="0"/>
          </a:endParaRPr>
        </a:p>
      </dgm:t>
    </dgm:pt>
    <dgm:pt modelId="{A7A95FD5-8D55-4E98-A312-B2FDD7B5E802}" type="sibTrans" cxnId="{5CD643B9-2302-4D29-A4CE-F69541767EA0}">
      <dgm:prSet/>
      <dgm:spPr/>
      <dgm:t>
        <a:bodyPr/>
        <a:lstStyle/>
        <a:p>
          <a:endParaRPr lang="es-MX" sz="900">
            <a:ln>
              <a:noFill/>
            </a:ln>
            <a:latin typeface="Arial" panose="020B0604020202020204" pitchFamily="34" charset="0"/>
            <a:cs typeface="Arial" panose="020B0604020202020204" pitchFamily="34" charset="0"/>
          </a:endParaRPr>
        </a:p>
      </dgm:t>
    </dgm:pt>
    <dgm:pt modelId="{E3EBB4ED-AC03-4BB5-8C19-32019FDE4E1A}" type="pres">
      <dgm:prSet presAssocID="{8B32E1B5-DE15-4F7B-AD2A-1DE453DCF11B}" presName="cycle" presStyleCnt="0">
        <dgm:presLayoutVars>
          <dgm:chMax val="1"/>
          <dgm:dir/>
          <dgm:animLvl val="ctr"/>
          <dgm:resizeHandles val="exact"/>
        </dgm:presLayoutVars>
      </dgm:prSet>
      <dgm:spPr/>
      <dgm:t>
        <a:bodyPr/>
        <a:lstStyle/>
        <a:p>
          <a:endParaRPr lang="es-MX"/>
        </a:p>
      </dgm:t>
    </dgm:pt>
    <dgm:pt modelId="{2C81104E-DE44-4F3D-A2A4-C59BC376FF9D}" type="pres">
      <dgm:prSet presAssocID="{89BD0A02-6C80-4283-89DC-4F80549E2905}" presName="centerShape" presStyleLbl="node0" presStyleIdx="0" presStyleCnt="1"/>
      <dgm:spPr/>
      <dgm:t>
        <a:bodyPr/>
        <a:lstStyle/>
        <a:p>
          <a:endParaRPr lang="es-MX"/>
        </a:p>
      </dgm:t>
    </dgm:pt>
    <dgm:pt modelId="{2C5A5BF4-C3A4-4899-81F1-E2CBA1FEFF26}" type="pres">
      <dgm:prSet presAssocID="{457BE3E4-F417-4128-BA11-D344D42B1719}" presName="Name9" presStyleLbl="parChTrans1D2" presStyleIdx="0" presStyleCnt="4"/>
      <dgm:spPr/>
      <dgm:t>
        <a:bodyPr/>
        <a:lstStyle/>
        <a:p>
          <a:endParaRPr lang="es-MX"/>
        </a:p>
      </dgm:t>
    </dgm:pt>
    <dgm:pt modelId="{F9A276D7-56C1-46FC-B1A2-AB82CF1F0278}" type="pres">
      <dgm:prSet presAssocID="{457BE3E4-F417-4128-BA11-D344D42B1719}" presName="connTx" presStyleLbl="parChTrans1D2" presStyleIdx="0" presStyleCnt="4"/>
      <dgm:spPr/>
      <dgm:t>
        <a:bodyPr/>
        <a:lstStyle/>
        <a:p>
          <a:endParaRPr lang="es-MX"/>
        </a:p>
      </dgm:t>
    </dgm:pt>
    <dgm:pt modelId="{DE8DF078-33B8-4BF8-86FF-8716BD158400}" type="pres">
      <dgm:prSet presAssocID="{61C4C9FA-2140-44CC-966C-657D9BEB6A7E}" presName="node" presStyleLbl="node1" presStyleIdx="0" presStyleCnt="4">
        <dgm:presLayoutVars>
          <dgm:bulletEnabled val="1"/>
        </dgm:presLayoutVars>
      </dgm:prSet>
      <dgm:spPr/>
      <dgm:t>
        <a:bodyPr/>
        <a:lstStyle/>
        <a:p>
          <a:endParaRPr lang="es-MX"/>
        </a:p>
      </dgm:t>
    </dgm:pt>
    <dgm:pt modelId="{2E4621AC-64D7-4817-8447-2E746AD69280}" type="pres">
      <dgm:prSet presAssocID="{F25F0862-BBC2-4409-9C9F-3038828AA6DF}" presName="Name9" presStyleLbl="parChTrans1D2" presStyleIdx="1" presStyleCnt="4"/>
      <dgm:spPr/>
      <dgm:t>
        <a:bodyPr/>
        <a:lstStyle/>
        <a:p>
          <a:endParaRPr lang="es-MX"/>
        </a:p>
      </dgm:t>
    </dgm:pt>
    <dgm:pt modelId="{CA03FDE3-9AD2-464D-91A1-5ABE95C6C22B}" type="pres">
      <dgm:prSet presAssocID="{F25F0862-BBC2-4409-9C9F-3038828AA6DF}" presName="connTx" presStyleLbl="parChTrans1D2" presStyleIdx="1" presStyleCnt="4"/>
      <dgm:spPr/>
      <dgm:t>
        <a:bodyPr/>
        <a:lstStyle/>
        <a:p>
          <a:endParaRPr lang="es-MX"/>
        </a:p>
      </dgm:t>
    </dgm:pt>
    <dgm:pt modelId="{2821003C-7DD7-4319-84D8-9F5A71D9A0F3}" type="pres">
      <dgm:prSet presAssocID="{07DF8121-0E06-4039-A920-3900FD49E82B}" presName="node" presStyleLbl="node1" presStyleIdx="1" presStyleCnt="4">
        <dgm:presLayoutVars>
          <dgm:bulletEnabled val="1"/>
        </dgm:presLayoutVars>
      </dgm:prSet>
      <dgm:spPr/>
      <dgm:t>
        <a:bodyPr/>
        <a:lstStyle/>
        <a:p>
          <a:endParaRPr lang="es-MX"/>
        </a:p>
      </dgm:t>
    </dgm:pt>
    <dgm:pt modelId="{21790C95-E161-41E9-92F9-0276BBB8D424}" type="pres">
      <dgm:prSet presAssocID="{AD03BA6A-869A-405C-86E2-D62105B96099}" presName="Name9" presStyleLbl="parChTrans1D2" presStyleIdx="2" presStyleCnt="4"/>
      <dgm:spPr/>
      <dgm:t>
        <a:bodyPr/>
        <a:lstStyle/>
        <a:p>
          <a:endParaRPr lang="es-MX"/>
        </a:p>
      </dgm:t>
    </dgm:pt>
    <dgm:pt modelId="{5E057E90-053D-4F90-9FB2-B5F16BF30B51}" type="pres">
      <dgm:prSet presAssocID="{AD03BA6A-869A-405C-86E2-D62105B96099}" presName="connTx" presStyleLbl="parChTrans1D2" presStyleIdx="2" presStyleCnt="4"/>
      <dgm:spPr/>
      <dgm:t>
        <a:bodyPr/>
        <a:lstStyle/>
        <a:p>
          <a:endParaRPr lang="es-MX"/>
        </a:p>
      </dgm:t>
    </dgm:pt>
    <dgm:pt modelId="{A7BCD9E7-36ED-42F9-9119-A7484136E10B}" type="pres">
      <dgm:prSet presAssocID="{7646816D-61C3-45EA-8598-CEA50A8E960A}" presName="node" presStyleLbl="node1" presStyleIdx="2" presStyleCnt="4">
        <dgm:presLayoutVars>
          <dgm:bulletEnabled val="1"/>
        </dgm:presLayoutVars>
      </dgm:prSet>
      <dgm:spPr/>
      <dgm:t>
        <a:bodyPr/>
        <a:lstStyle/>
        <a:p>
          <a:endParaRPr lang="es-MX"/>
        </a:p>
      </dgm:t>
    </dgm:pt>
    <dgm:pt modelId="{E3FC90CC-A37E-47B5-B5F7-FA1BF1892ACA}" type="pres">
      <dgm:prSet presAssocID="{55D681E3-B2DC-4BD8-86D7-7C3C4FC477E7}" presName="Name9" presStyleLbl="parChTrans1D2" presStyleIdx="3" presStyleCnt="4"/>
      <dgm:spPr/>
      <dgm:t>
        <a:bodyPr/>
        <a:lstStyle/>
        <a:p>
          <a:endParaRPr lang="es-MX"/>
        </a:p>
      </dgm:t>
    </dgm:pt>
    <dgm:pt modelId="{3406739A-D07A-460B-8A9F-6124A16BA29E}" type="pres">
      <dgm:prSet presAssocID="{55D681E3-B2DC-4BD8-86D7-7C3C4FC477E7}" presName="connTx" presStyleLbl="parChTrans1D2" presStyleIdx="3" presStyleCnt="4"/>
      <dgm:spPr/>
      <dgm:t>
        <a:bodyPr/>
        <a:lstStyle/>
        <a:p>
          <a:endParaRPr lang="es-MX"/>
        </a:p>
      </dgm:t>
    </dgm:pt>
    <dgm:pt modelId="{ABB3AA62-1CD8-4512-923D-C3A65FC905A6}" type="pres">
      <dgm:prSet presAssocID="{FF30D1DE-28F8-47B8-BB37-8F88B0AEA49D}" presName="node" presStyleLbl="node1" presStyleIdx="3" presStyleCnt="4">
        <dgm:presLayoutVars>
          <dgm:bulletEnabled val="1"/>
        </dgm:presLayoutVars>
      </dgm:prSet>
      <dgm:spPr/>
      <dgm:t>
        <a:bodyPr/>
        <a:lstStyle/>
        <a:p>
          <a:endParaRPr lang="es-MX"/>
        </a:p>
      </dgm:t>
    </dgm:pt>
  </dgm:ptLst>
  <dgm:cxnLst>
    <dgm:cxn modelId="{9B540915-1BA0-49F1-BB04-6530BDD5CD54}" type="presOf" srcId="{89BD0A02-6C80-4283-89DC-4F80549E2905}" destId="{2C81104E-DE44-4F3D-A2A4-C59BC376FF9D}" srcOrd="0" destOrd="0" presId="urn:microsoft.com/office/officeart/2005/8/layout/radial1"/>
    <dgm:cxn modelId="{2581A5F4-9934-4CF7-B54A-F7A4E5BE5D3F}" type="presOf" srcId="{8B32E1B5-DE15-4F7B-AD2A-1DE453DCF11B}" destId="{E3EBB4ED-AC03-4BB5-8C19-32019FDE4E1A}" srcOrd="0" destOrd="0" presId="urn:microsoft.com/office/officeart/2005/8/layout/radial1"/>
    <dgm:cxn modelId="{EE957F17-6FEF-4AD7-941C-772C3E689509}" type="presOf" srcId="{61C4C9FA-2140-44CC-966C-657D9BEB6A7E}" destId="{DE8DF078-33B8-4BF8-86FF-8716BD158400}" srcOrd="0" destOrd="0" presId="urn:microsoft.com/office/officeart/2005/8/layout/radial1"/>
    <dgm:cxn modelId="{11BA2857-2B5D-4A46-A28F-CB193FE513DD}" type="presOf" srcId="{F25F0862-BBC2-4409-9C9F-3038828AA6DF}" destId="{CA03FDE3-9AD2-464D-91A1-5ABE95C6C22B}" srcOrd="1" destOrd="0" presId="urn:microsoft.com/office/officeart/2005/8/layout/radial1"/>
    <dgm:cxn modelId="{5B4BC6C0-706D-45EE-BA16-8DEA242ADA15}" type="presOf" srcId="{AD03BA6A-869A-405C-86E2-D62105B96099}" destId="{21790C95-E161-41E9-92F9-0276BBB8D424}" srcOrd="0" destOrd="0" presId="urn:microsoft.com/office/officeart/2005/8/layout/radial1"/>
    <dgm:cxn modelId="{40C9F88B-FD02-452A-AE7A-B7B257154131}" type="presOf" srcId="{457BE3E4-F417-4128-BA11-D344D42B1719}" destId="{F9A276D7-56C1-46FC-B1A2-AB82CF1F0278}" srcOrd="1" destOrd="0" presId="urn:microsoft.com/office/officeart/2005/8/layout/radial1"/>
    <dgm:cxn modelId="{52DEC4B5-BB3C-40AD-945A-5E852BA75E7F}" type="presOf" srcId="{7646816D-61C3-45EA-8598-CEA50A8E960A}" destId="{A7BCD9E7-36ED-42F9-9119-A7484136E10B}" srcOrd="0" destOrd="0" presId="urn:microsoft.com/office/officeart/2005/8/layout/radial1"/>
    <dgm:cxn modelId="{D5E4509E-7DE1-482B-A478-B749EEC42B6E}" srcId="{89BD0A02-6C80-4283-89DC-4F80549E2905}" destId="{07DF8121-0E06-4039-A920-3900FD49E82B}" srcOrd="1" destOrd="0" parTransId="{F25F0862-BBC2-4409-9C9F-3038828AA6DF}" sibTransId="{90CECAA2-0F0F-447D-B274-4163C822A564}"/>
    <dgm:cxn modelId="{47B59FBB-FF92-4219-B77F-4854C1516F32}" type="presOf" srcId="{F25F0862-BBC2-4409-9C9F-3038828AA6DF}" destId="{2E4621AC-64D7-4817-8447-2E746AD69280}" srcOrd="0" destOrd="0" presId="urn:microsoft.com/office/officeart/2005/8/layout/radial1"/>
    <dgm:cxn modelId="{93982BA3-08F4-4208-A87D-E6AA52DDA3A8}" type="presOf" srcId="{55D681E3-B2DC-4BD8-86D7-7C3C4FC477E7}" destId="{E3FC90CC-A37E-47B5-B5F7-FA1BF1892ACA}" srcOrd="0" destOrd="0" presId="urn:microsoft.com/office/officeart/2005/8/layout/radial1"/>
    <dgm:cxn modelId="{4960D689-3D8C-4F8F-9B50-B47BDD3194B8}" type="presOf" srcId="{457BE3E4-F417-4128-BA11-D344D42B1719}" destId="{2C5A5BF4-C3A4-4899-81F1-E2CBA1FEFF26}" srcOrd="0" destOrd="0" presId="urn:microsoft.com/office/officeart/2005/8/layout/radial1"/>
    <dgm:cxn modelId="{DD7AA8B4-62BA-4F90-BD7D-5F9B0C5F7BFA}" srcId="{8B32E1B5-DE15-4F7B-AD2A-1DE453DCF11B}" destId="{89BD0A02-6C80-4283-89DC-4F80549E2905}" srcOrd="0" destOrd="0" parTransId="{8841628F-6ABB-45EE-8525-7E0E57E65228}" sibTransId="{554BBF92-1689-40E8-B951-BB3BF9E90499}"/>
    <dgm:cxn modelId="{E36BC9E3-44C1-41A6-8458-02EE854F5856}" srcId="{89BD0A02-6C80-4283-89DC-4F80549E2905}" destId="{7646816D-61C3-45EA-8598-CEA50A8E960A}" srcOrd="2" destOrd="0" parTransId="{AD03BA6A-869A-405C-86E2-D62105B96099}" sibTransId="{EFC79A44-F09E-4BED-86CF-8BB71B7E0A91}"/>
    <dgm:cxn modelId="{F0D9180C-9940-442B-941A-045708C0045C}" type="presOf" srcId="{FF30D1DE-28F8-47B8-BB37-8F88B0AEA49D}" destId="{ABB3AA62-1CD8-4512-923D-C3A65FC905A6}" srcOrd="0" destOrd="0" presId="urn:microsoft.com/office/officeart/2005/8/layout/radial1"/>
    <dgm:cxn modelId="{7A36841A-232E-4440-A826-A782F3B475FF}" type="presOf" srcId="{55D681E3-B2DC-4BD8-86D7-7C3C4FC477E7}" destId="{3406739A-D07A-460B-8A9F-6124A16BA29E}" srcOrd="1" destOrd="0" presId="urn:microsoft.com/office/officeart/2005/8/layout/radial1"/>
    <dgm:cxn modelId="{216136ED-2419-4C3E-BEE8-D0D56AE04EC9}" type="presOf" srcId="{07DF8121-0E06-4039-A920-3900FD49E82B}" destId="{2821003C-7DD7-4319-84D8-9F5A71D9A0F3}" srcOrd="0" destOrd="0" presId="urn:microsoft.com/office/officeart/2005/8/layout/radial1"/>
    <dgm:cxn modelId="{0678B4E4-8D79-4434-A204-704DDD090E1D}" srcId="{89BD0A02-6C80-4283-89DC-4F80549E2905}" destId="{61C4C9FA-2140-44CC-966C-657D9BEB6A7E}" srcOrd="0" destOrd="0" parTransId="{457BE3E4-F417-4128-BA11-D344D42B1719}" sibTransId="{BBECD0DC-D2EF-4766-8C04-909352BBDD74}"/>
    <dgm:cxn modelId="{5536E18B-0DB9-487E-92A2-65963F91D2E2}" type="presOf" srcId="{AD03BA6A-869A-405C-86E2-D62105B96099}" destId="{5E057E90-053D-4F90-9FB2-B5F16BF30B51}" srcOrd="1" destOrd="0" presId="urn:microsoft.com/office/officeart/2005/8/layout/radial1"/>
    <dgm:cxn modelId="{5CD643B9-2302-4D29-A4CE-F69541767EA0}" srcId="{89BD0A02-6C80-4283-89DC-4F80549E2905}" destId="{FF30D1DE-28F8-47B8-BB37-8F88B0AEA49D}" srcOrd="3" destOrd="0" parTransId="{55D681E3-B2DC-4BD8-86D7-7C3C4FC477E7}" sibTransId="{A7A95FD5-8D55-4E98-A312-B2FDD7B5E802}"/>
    <dgm:cxn modelId="{BA7E07C8-3CD2-40B1-9883-BF0C27D0F2FA}" type="presParOf" srcId="{E3EBB4ED-AC03-4BB5-8C19-32019FDE4E1A}" destId="{2C81104E-DE44-4F3D-A2A4-C59BC376FF9D}" srcOrd="0" destOrd="0" presId="urn:microsoft.com/office/officeart/2005/8/layout/radial1"/>
    <dgm:cxn modelId="{4416CBA6-FB40-4FD9-B8DE-4AD99088C93C}" type="presParOf" srcId="{E3EBB4ED-AC03-4BB5-8C19-32019FDE4E1A}" destId="{2C5A5BF4-C3A4-4899-81F1-E2CBA1FEFF26}" srcOrd="1" destOrd="0" presId="urn:microsoft.com/office/officeart/2005/8/layout/radial1"/>
    <dgm:cxn modelId="{36672F7E-54A5-4F42-B33A-38BF84EDA3B9}" type="presParOf" srcId="{2C5A5BF4-C3A4-4899-81F1-E2CBA1FEFF26}" destId="{F9A276D7-56C1-46FC-B1A2-AB82CF1F0278}" srcOrd="0" destOrd="0" presId="urn:microsoft.com/office/officeart/2005/8/layout/radial1"/>
    <dgm:cxn modelId="{38600B94-AF51-4996-89BA-A9A70669658E}" type="presParOf" srcId="{E3EBB4ED-AC03-4BB5-8C19-32019FDE4E1A}" destId="{DE8DF078-33B8-4BF8-86FF-8716BD158400}" srcOrd="2" destOrd="0" presId="urn:microsoft.com/office/officeart/2005/8/layout/radial1"/>
    <dgm:cxn modelId="{F02347B1-BCF3-476B-AB5B-EFDC3B1DC8DA}" type="presParOf" srcId="{E3EBB4ED-AC03-4BB5-8C19-32019FDE4E1A}" destId="{2E4621AC-64D7-4817-8447-2E746AD69280}" srcOrd="3" destOrd="0" presId="urn:microsoft.com/office/officeart/2005/8/layout/radial1"/>
    <dgm:cxn modelId="{830F6C5A-3EA1-474D-A8EF-6DF3B0C43AED}" type="presParOf" srcId="{2E4621AC-64D7-4817-8447-2E746AD69280}" destId="{CA03FDE3-9AD2-464D-91A1-5ABE95C6C22B}" srcOrd="0" destOrd="0" presId="urn:microsoft.com/office/officeart/2005/8/layout/radial1"/>
    <dgm:cxn modelId="{1B88E25C-5E5C-4D92-9EB4-B29795BB492D}" type="presParOf" srcId="{E3EBB4ED-AC03-4BB5-8C19-32019FDE4E1A}" destId="{2821003C-7DD7-4319-84D8-9F5A71D9A0F3}" srcOrd="4" destOrd="0" presId="urn:microsoft.com/office/officeart/2005/8/layout/radial1"/>
    <dgm:cxn modelId="{00951F78-651A-49BF-A976-EBB3B5ABDEC3}" type="presParOf" srcId="{E3EBB4ED-AC03-4BB5-8C19-32019FDE4E1A}" destId="{21790C95-E161-41E9-92F9-0276BBB8D424}" srcOrd="5" destOrd="0" presId="urn:microsoft.com/office/officeart/2005/8/layout/radial1"/>
    <dgm:cxn modelId="{7848B81A-C01C-49C4-8203-CEB929494FA8}" type="presParOf" srcId="{21790C95-E161-41E9-92F9-0276BBB8D424}" destId="{5E057E90-053D-4F90-9FB2-B5F16BF30B51}" srcOrd="0" destOrd="0" presId="urn:microsoft.com/office/officeart/2005/8/layout/radial1"/>
    <dgm:cxn modelId="{ABDCE583-148F-4993-85F3-9DB7FEA8B31F}" type="presParOf" srcId="{E3EBB4ED-AC03-4BB5-8C19-32019FDE4E1A}" destId="{A7BCD9E7-36ED-42F9-9119-A7484136E10B}" srcOrd="6" destOrd="0" presId="urn:microsoft.com/office/officeart/2005/8/layout/radial1"/>
    <dgm:cxn modelId="{DB698934-E58B-4458-8EF6-727E822A1FA9}" type="presParOf" srcId="{E3EBB4ED-AC03-4BB5-8C19-32019FDE4E1A}" destId="{E3FC90CC-A37E-47B5-B5F7-FA1BF1892ACA}" srcOrd="7" destOrd="0" presId="urn:microsoft.com/office/officeart/2005/8/layout/radial1"/>
    <dgm:cxn modelId="{48737018-CCD5-412F-82C5-9FEA94B20B74}" type="presParOf" srcId="{E3FC90CC-A37E-47B5-B5F7-FA1BF1892ACA}" destId="{3406739A-D07A-460B-8A9F-6124A16BA29E}" srcOrd="0" destOrd="0" presId="urn:microsoft.com/office/officeart/2005/8/layout/radial1"/>
    <dgm:cxn modelId="{5EA9E732-FBA9-468C-A821-5542EA32601B}" type="presParOf" srcId="{E3EBB4ED-AC03-4BB5-8C19-32019FDE4E1A}" destId="{ABB3AA62-1CD8-4512-923D-C3A65FC905A6}" srcOrd="8" destOrd="0" presId="urn:microsoft.com/office/officeart/2005/8/layout/radial1"/>
  </dgm:cxnLst>
  <dgm:bg/>
  <dgm:whole>
    <a:ln>
      <a:noFill/>
    </a:ln>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1104E-DE44-4F3D-A2A4-C59BC376FF9D}">
      <dsp:nvSpPr>
        <dsp:cNvPr id="0" name=""/>
        <dsp:cNvSpPr/>
      </dsp:nvSpPr>
      <dsp:spPr>
        <a:xfrm>
          <a:off x="4153249" y="17906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MX" sz="900" b="1" kern="1200" smtClean="0">
              <a:ln/>
              <a:latin typeface="Arial" panose="020B0604020202020204" pitchFamily="34" charset="0"/>
              <a:cs typeface="Arial" panose="020B0604020202020204" pitchFamily="34" charset="0"/>
            </a:rPr>
            <a:t>JUSTIFICACIÓN</a:t>
          </a:r>
          <a:endParaRPr lang="es-MX" sz="900" b="1" kern="1200" dirty="0">
            <a:ln/>
            <a:latin typeface="Arial" panose="020B0604020202020204" pitchFamily="34" charset="0"/>
            <a:cs typeface="Arial" panose="020B0604020202020204" pitchFamily="34" charset="0"/>
          </a:endParaRPr>
        </a:p>
      </dsp:txBody>
      <dsp:txXfrm>
        <a:off x="4352491" y="1989869"/>
        <a:ext cx="962027" cy="962027"/>
      </dsp:txXfrm>
    </dsp:sp>
    <dsp:sp modelId="{2C5A5BF4-C3A4-4899-81F1-E2CBA1FEFF26}">
      <dsp:nvSpPr>
        <dsp:cNvPr id="0" name=""/>
        <dsp:cNvSpPr/>
      </dsp:nvSpPr>
      <dsp:spPr>
        <a:xfrm rot="16200000">
          <a:off x="4628060" y="15725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ln>
              <a:noFill/>
            </a:ln>
            <a:latin typeface="Arial" panose="020B0604020202020204" pitchFamily="34" charset="0"/>
            <a:cs typeface="Arial" panose="020B0604020202020204" pitchFamily="34" charset="0"/>
          </a:endParaRPr>
        </a:p>
      </dsp:txBody>
      <dsp:txXfrm>
        <a:off x="4823232" y="1574911"/>
        <a:ext cx="20544" cy="20544"/>
      </dsp:txXfrm>
    </dsp:sp>
    <dsp:sp modelId="{DE8DF078-33B8-4BF8-86FF-8716BD158400}">
      <dsp:nvSpPr>
        <dsp:cNvPr id="0" name=""/>
        <dsp:cNvSpPr/>
      </dsp:nvSpPr>
      <dsp:spPr>
        <a:xfrm>
          <a:off x="4153249" y="19228"/>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MX" sz="900" b="1" kern="1200" smtClean="0">
              <a:ln/>
              <a:latin typeface="Arial" panose="020B0604020202020204" pitchFamily="34" charset="0"/>
              <a:cs typeface="Arial" panose="020B0604020202020204" pitchFamily="34" charset="0"/>
            </a:rPr>
            <a:t>RELEVANCIA SOCIAL;</a:t>
          </a:r>
          <a:endParaRPr lang="es-MX" sz="900" kern="1200" smtClean="0">
            <a:ln/>
            <a:latin typeface="Arial" panose="020B0604020202020204" pitchFamily="34" charset="0"/>
            <a:cs typeface="Arial" panose="020B0604020202020204" pitchFamily="34" charset="0"/>
          </a:endParaRPr>
        </a:p>
        <a:p>
          <a:pPr lvl="0" algn="ctr" defTabSz="400050">
            <a:lnSpc>
              <a:spcPct val="90000"/>
            </a:lnSpc>
            <a:spcBef>
              <a:spcPct val="0"/>
            </a:spcBef>
            <a:spcAft>
              <a:spcPct val="35000"/>
            </a:spcAft>
          </a:pPr>
          <a:r>
            <a:rPr lang="es-MX" sz="900" kern="1200" smtClean="0">
              <a:ln/>
              <a:latin typeface="Arial" panose="020B0604020202020204" pitchFamily="34" charset="0"/>
              <a:cs typeface="Arial" panose="020B0604020202020204" pitchFamily="34" charset="0"/>
            </a:rPr>
            <a:t> Generación de mas de 50 mil empleos directos en México.</a:t>
          </a:r>
          <a:endParaRPr lang="es-MX" sz="900" kern="1200" dirty="0">
            <a:ln/>
            <a:latin typeface="Arial" panose="020B0604020202020204" pitchFamily="34" charset="0"/>
            <a:cs typeface="Arial" panose="020B0604020202020204" pitchFamily="34" charset="0"/>
          </a:endParaRPr>
        </a:p>
      </dsp:txBody>
      <dsp:txXfrm>
        <a:off x="4352491" y="218470"/>
        <a:ext cx="962027" cy="962027"/>
      </dsp:txXfrm>
    </dsp:sp>
    <dsp:sp modelId="{2E4621AC-64D7-4817-8447-2E746AD69280}">
      <dsp:nvSpPr>
        <dsp:cNvPr id="0" name=""/>
        <dsp:cNvSpPr/>
      </dsp:nvSpPr>
      <dsp:spPr>
        <a:xfrm>
          <a:off x="5513760" y="24582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ln>
              <a:noFill/>
            </a:ln>
            <a:latin typeface="Arial" panose="020B0604020202020204" pitchFamily="34" charset="0"/>
            <a:cs typeface="Arial" panose="020B0604020202020204" pitchFamily="34" charset="0"/>
          </a:endParaRPr>
        </a:p>
      </dsp:txBody>
      <dsp:txXfrm>
        <a:off x="5708932" y="2460610"/>
        <a:ext cx="20544" cy="20544"/>
      </dsp:txXfrm>
    </dsp:sp>
    <dsp:sp modelId="{2821003C-7DD7-4319-84D8-9F5A71D9A0F3}">
      <dsp:nvSpPr>
        <dsp:cNvPr id="0" name=""/>
        <dsp:cNvSpPr/>
      </dsp:nvSpPr>
      <dsp:spPr>
        <a:xfrm>
          <a:off x="5924648" y="17906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MX" sz="900" b="1" kern="1200" smtClean="0">
              <a:ln/>
              <a:latin typeface="Arial" panose="020B0604020202020204" pitchFamily="34" charset="0"/>
              <a:cs typeface="Arial" panose="020B0604020202020204" pitchFamily="34" charset="0"/>
            </a:rPr>
            <a:t>RELEVANCIA ECONÓMICA;</a:t>
          </a:r>
          <a:endParaRPr lang="es-MX" sz="900" kern="1200" smtClean="0">
            <a:ln/>
            <a:latin typeface="Arial" panose="020B0604020202020204" pitchFamily="34" charset="0"/>
            <a:cs typeface="Arial" panose="020B0604020202020204" pitchFamily="34" charset="0"/>
          </a:endParaRPr>
        </a:p>
        <a:p>
          <a:pPr lvl="0" algn="ctr" defTabSz="400050">
            <a:lnSpc>
              <a:spcPct val="90000"/>
            </a:lnSpc>
            <a:spcBef>
              <a:spcPct val="0"/>
            </a:spcBef>
            <a:spcAft>
              <a:spcPct val="35000"/>
            </a:spcAft>
          </a:pPr>
          <a:r>
            <a:rPr lang="es-MX" sz="900" kern="1200" smtClean="0">
              <a:ln/>
              <a:latin typeface="Arial" panose="020B0604020202020204" pitchFamily="34" charset="0"/>
              <a:cs typeface="Arial" panose="020B0604020202020204" pitchFamily="34" charset="0"/>
            </a:rPr>
            <a:t> Valuación del mercado en México es de 6,686 millones de dólares </a:t>
          </a:r>
          <a:endParaRPr lang="es-MX" sz="900" kern="1200" dirty="0">
            <a:ln/>
            <a:latin typeface="Arial" panose="020B0604020202020204" pitchFamily="34" charset="0"/>
            <a:cs typeface="Arial" panose="020B0604020202020204" pitchFamily="34" charset="0"/>
          </a:endParaRPr>
        </a:p>
      </dsp:txBody>
      <dsp:txXfrm>
        <a:off x="6123890" y="1989869"/>
        <a:ext cx="962027" cy="962027"/>
      </dsp:txXfrm>
    </dsp:sp>
    <dsp:sp modelId="{21790C95-E161-41E9-92F9-0276BBB8D424}">
      <dsp:nvSpPr>
        <dsp:cNvPr id="0" name=""/>
        <dsp:cNvSpPr/>
      </dsp:nvSpPr>
      <dsp:spPr>
        <a:xfrm rot="5400000">
          <a:off x="4628060" y="33439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ln>
              <a:noFill/>
            </a:ln>
            <a:latin typeface="Arial" panose="020B0604020202020204" pitchFamily="34" charset="0"/>
            <a:cs typeface="Arial" panose="020B0604020202020204" pitchFamily="34" charset="0"/>
          </a:endParaRPr>
        </a:p>
      </dsp:txBody>
      <dsp:txXfrm>
        <a:off x="4823232" y="3346310"/>
        <a:ext cx="20544" cy="20544"/>
      </dsp:txXfrm>
    </dsp:sp>
    <dsp:sp modelId="{A7BCD9E7-36ED-42F9-9119-A7484136E10B}">
      <dsp:nvSpPr>
        <dsp:cNvPr id="0" name=""/>
        <dsp:cNvSpPr/>
      </dsp:nvSpPr>
      <dsp:spPr>
        <a:xfrm>
          <a:off x="4153249" y="3562026"/>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MX" sz="900" b="1" kern="1200" smtClean="0">
              <a:ln/>
              <a:latin typeface="Arial" panose="020B0604020202020204" pitchFamily="34" charset="0"/>
              <a:cs typeface="Arial" panose="020B0604020202020204" pitchFamily="34" charset="0"/>
            </a:rPr>
            <a:t> DESARROLLO DE CIENCIA Y TECNOLOGÍA;</a:t>
          </a:r>
          <a:r>
            <a:rPr lang="es-MX" sz="900" kern="1200" smtClean="0">
              <a:ln/>
              <a:latin typeface="Arial" panose="020B0604020202020204" pitchFamily="34" charset="0"/>
              <a:cs typeface="Arial" panose="020B0604020202020204" pitchFamily="34" charset="0"/>
            </a:rPr>
            <a:t> </a:t>
          </a:r>
        </a:p>
        <a:p>
          <a:pPr lvl="0" algn="ctr" defTabSz="400050">
            <a:lnSpc>
              <a:spcPct val="90000"/>
            </a:lnSpc>
            <a:spcBef>
              <a:spcPct val="0"/>
            </a:spcBef>
            <a:spcAft>
              <a:spcPct val="35000"/>
            </a:spcAft>
          </a:pPr>
          <a:r>
            <a:rPr lang="es-MX" sz="900" kern="1200" smtClean="0">
              <a:ln/>
              <a:latin typeface="Arial" panose="020B0604020202020204" pitchFamily="34" charset="0"/>
              <a:cs typeface="Arial" panose="020B0604020202020204" pitchFamily="34" charset="0"/>
            </a:rPr>
            <a:t>CIDESI, CINVESTAV, CIDETEQ. CENAM, CAT,CIATEQ,CICATA.</a:t>
          </a:r>
          <a:endParaRPr lang="es-MX" sz="900" kern="1200" dirty="0">
            <a:ln/>
            <a:latin typeface="Arial" panose="020B0604020202020204" pitchFamily="34" charset="0"/>
            <a:cs typeface="Arial" panose="020B0604020202020204" pitchFamily="34" charset="0"/>
          </a:endParaRPr>
        </a:p>
      </dsp:txBody>
      <dsp:txXfrm>
        <a:off x="4352491" y="3761268"/>
        <a:ext cx="962027" cy="962027"/>
      </dsp:txXfrm>
    </dsp:sp>
    <dsp:sp modelId="{E3FC90CC-A37E-47B5-B5F7-FA1BF1892ACA}">
      <dsp:nvSpPr>
        <dsp:cNvPr id="0" name=""/>
        <dsp:cNvSpPr/>
      </dsp:nvSpPr>
      <dsp:spPr>
        <a:xfrm rot="10800000">
          <a:off x="3742361" y="24582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ln>
              <a:noFill/>
            </a:ln>
            <a:latin typeface="Arial" panose="020B0604020202020204" pitchFamily="34" charset="0"/>
            <a:cs typeface="Arial" panose="020B0604020202020204" pitchFamily="34" charset="0"/>
          </a:endParaRPr>
        </a:p>
      </dsp:txBody>
      <dsp:txXfrm rot="10800000">
        <a:off x="3937533" y="2460610"/>
        <a:ext cx="20544" cy="20544"/>
      </dsp:txXfrm>
    </dsp:sp>
    <dsp:sp modelId="{ABB3AA62-1CD8-4512-923D-C3A65FC905A6}">
      <dsp:nvSpPr>
        <dsp:cNvPr id="0" name=""/>
        <dsp:cNvSpPr/>
      </dsp:nvSpPr>
      <dsp:spPr>
        <a:xfrm>
          <a:off x="2381850" y="17906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MX" sz="900" b="1" kern="1200" smtClean="0">
              <a:ln/>
              <a:latin typeface="Arial" panose="020B0604020202020204" pitchFamily="34" charset="0"/>
              <a:cs typeface="Arial" panose="020B0604020202020204" pitchFamily="34" charset="0"/>
            </a:rPr>
            <a:t>APORTE AL CONOCIMIENTO;</a:t>
          </a:r>
          <a:endParaRPr lang="es-MX" sz="900" kern="1200" smtClean="0">
            <a:ln/>
            <a:latin typeface="Arial" panose="020B0604020202020204" pitchFamily="34" charset="0"/>
            <a:cs typeface="Arial" panose="020B0604020202020204" pitchFamily="34" charset="0"/>
          </a:endParaRPr>
        </a:p>
        <a:p>
          <a:pPr lvl="0" algn="ctr" defTabSz="400050">
            <a:lnSpc>
              <a:spcPct val="90000"/>
            </a:lnSpc>
            <a:spcBef>
              <a:spcPct val="0"/>
            </a:spcBef>
            <a:spcAft>
              <a:spcPct val="35000"/>
            </a:spcAft>
          </a:pPr>
          <a:r>
            <a:rPr lang="es-MX" sz="900" kern="1200" smtClean="0">
              <a:ln/>
              <a:latin typeface="Arial" panose="020B0604020202020204" pitchFamily="34" charset="0"/>
              <a:cs typeface="Arial" panose="020B0604020202020204" pitchFamily="34" charset="0"/>
            </a:rPr>
            <a:t> Escasas investigaciones generales del sector aeronáutico en México (Macías, 2013).</a:t>
          </a:r>
          <a:endParaRPr lang="es-MX" sz="900" kern="1200" dirty="0">
            <a:ln/>
            <a:latin typeface="Arial" panose="020B0604020202020204" pitchFamily="34" charset="0"/>
            <a:cs typeface="Arial" panose="020B0604020202020204" pitchFamily="34" charset="0"/>
          </a:endParaRPr>
        </a:p>
      </dsp:txBody>
      <dsp:txXfrm>
        <a:off x="2581092" y="1989869"/>
        <a:ext cx="962027" cy="96202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1D97B-DC2E-47C8-8ED5-8F2896D4B91C}" type="datetimeFigureOut">
              <a:rPr lang="es-MX" smtClean="0"/>
              <a:t>04/11/2021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A02DF-8CA0-41F7-9FAF-62334F9C8455}" type="slidenum">
              <a:rPr lang="es-MX" smtClean="0"/>
              <a:t>‹Nº›</a:t>
            </a:fld>
            <a:endParaRPr lang="es-MX"/>
          </a:p>
        </p:txBody>
      </p:sp>
    </p:spTree>
    <p:extLst>
      <p:ext uri="{BB962C8B-B14F-4D97-AF65-F5344CB8AC3E}">
        <p14:creationId xmlns:p14="http://schemas.microsoft.com/office/powerpoint/2010/main" val="204967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11</a:t>
            </a:fld>
            <a:endParaRPr lang="es-MX"/>
          </a:p>
        </p:txBody>
      </p:sp>
    </p:spTree>
    <p:extLst>
      <p:ext uri="{BB962C8B-B14F-4D97-AF65-F5344CB8AC3E}">
        <p14:creationId xmlns:p14="http://schemas.microsoft.com/office/powerpoint/2010/main" val="206831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6F1C0DF7-FC57-914C-8DCC-BB65DEEDC653}"/>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xmlns="" id="{F1BFF75C-BB54-2D49-A806-9061C6F91DE9}"/>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xmlns="" id="{FC077ADB-F064-3B48-A37D-C86442E9FBAD}"/>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xmlns="" id="{F20D6BB1-2B99-C94F-BC5E-4C007C860518}"/>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xmlns="" id="{DD2602F2-90F7-DA4A-B173-C80208187D6C}"/>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xmlns=""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xmlns="" id="{9215E4C3-94BB-A74E-B8A2-591023FB3375}"/>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6" name="Marcador de pie de página 5">
            <a:extLst>
              <a:ext uri="{FF2B5EF4-FFF2-40B4-BE49-F238E27FC236}">
                <a16:creationId xmlns:a16="http://schemas.microsoft.com/office/drawing/2014/main" xmlns=""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xmlns=""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xmlns=""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xmlns=""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xmlns="" id="{5968AD44-D7C4-A743-B2D8-05350A1C5915}"/>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8" name="Marcador de pie de página 7">
            <a:extLst>
              <a:ext uri="{FF2B5EF4-FFF2-40B4-BE49-F238E27FC236}">
                <a16:creationId xmlns:a16="http://schemas.microsoft.com/office/drawing/2014/main" xmlns=""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xmlns=""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861E8593-9CA9-2B4E-B0AC-031D2F4C2085}"/>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4" name="Marcador de pie de página 3">
            <a:extLst>
              <a:ext uri="{FF2B5EF4-FFF2-40B4-BE49-F238E27FC236}">
                <a16:creationId xmlns:a16="http://schemas.microsoft.com/office/drawing/2014/main" xmlns=""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xmlns=""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D2DA5A6A-137F-0B48-8C69-ECE4E2C4EAB9}"/>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3" name="Marcador de pie de página 2">
            <a:extLst>
              <a:ext uri="{FF2B5EF4-FFF2-40B4-BE49-F238E27FC236}">
                <a16:creationId xmlns:a16="http://schemas.microsoft.com/office/drawing/2014/main" xmlns=""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xmlns=""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xmlns=""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xmlns="" id="{F43BB6C0-8EFA-4345-9CE4-739FC282FE8E}"/>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6" name="Marcador de pie de página 5">
            <a:extLst>
              <a:ext uri="{FF2B5EF4-FFF2-40B4-BE49-F238E27FC236}">
                <a16:creationId xmlns:a16="http://schemas.microsoft.com/office/drawing/2014/main" xmlns=""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xmlns=""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xmlns="" id="{5E63B259-7060-3940-9422-D4CE618A1BCE}"/>
              </a:ext>
            </a:extLst>
          </p:cNvPr>
          <p:cNvSpPr>
            <a:spLocks noGrp="1"/>
          </p:cNvSpPr>
          <p:nvPr>
            <p:ph type="dt" sz="half" idx="10"/>
          </p:nvPr>
        </p:nvSpPr>
        <p:spPr/>
        <p:txBody>
          <a:bodyPr/>
          <a:lstStyle/>
          <a:p>
            <a:fld id="{E55EF622-0C42-F146-9702-1A81A6D276A8}" type="datetimeFigureOut">
              <a:rPr lang="es-MX" smtClean="0"/>
              <a:t>04/11/2021</a:t>
            </a:fld>
            <a:endParaRPr lang="es-MX"/>
          </a:p>
        </p:txBody>
      </p:sp>
      <p:sp>
        <p:nvSpPr>
          <p:cNvPr id="6" name="Marcador de pie de página 5">
            <a:extLst>
              <a:ext uri="{FF2B5EF4-FFF2-40B4-BE49-F238E27FC236}">
                <a16:creationId xmlns:a16="http://schemas.microsoft.com/office/drawing/2014/main" xmlns=""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xmlns=""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04/11/2021</a:t>
            </a:fld>
            <a:endParaRPr lang="es-MX"/>
          </a:p>
        </p:txBody>
      </p:sp>
      <p:sp>
        <p:nvSpPr>
          <p:cNvPr id="5" name="Marcador de pie de página 4">
            <a:extLst>
              <a:ext uri="{FF2B5EF4-FFF2-40B4-BE49-F238E27FC236}">
                <a16:creationId xmlns:a16="http://schemas.microsoft.com/office/drawing/2014/main" xmlns=""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xmlns=""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xmlns=""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xmlns=""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xmlns=""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xmlns=""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xmlns="" id="{5D4DC33A-47BD-0948-B93B-EB53944B523D}"/>
              </a:ext>
            </a:extLst>
          </p:cNvPr>
          <p:cNvSpPr txBox="1"/>
          <p:nvPr/>
        </p:nvSpPr>
        <p:spPr>
          <a:xfrm>
            <a:off x="0" y="2517868"/>
            <a:ext cx="12192000" cy="1754326"/>
          </a:xfrm>
          <a:prstGeom prst="rect">
            <a:avLst/>
          </a:prstGeom>
          <a:noFill/>
        </p:spPr>
        <p:txBody>
          <a:bodyPr wrap="square" rtlCol="0">
            <a:spAutoFit/>
          </a:bodyPr>
          <a:lstStyle/>
          <a:p>
            <a:pPr algn="ctr"/>
            <a:r>
              <a:rPr lang="es-MX" sz="5400" b="1" dirty="0"/>
              <a:t>Gestión Tecnológica en la Industria Aeronáutica del Estado de Querétaro</a:t>
            </a:r>
            <a:endParaRPr lang="es-MX" sz="5400" b="1" dirty="0"/>
          </a:p>
        </p:txBody>
      </p:sp>
      <p:sp>
        <p:nvSpPr>
          <p:cNvPr id="15" name="CuadroTexto 14">
            <a:extLst>
              <a:ext uri="{FF2B5EF4-FFF2-40B4-BE49-F238E27FC236}">
                <a16:creationId xmlns:a16="http://schemas.microsoft.com/office/drawing/2014/main" xmlns=""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Moisés Gómez Salazar</a:t>
            </a:r>
            <a:endParaRPr lang="es-MX" sz="2400" b="1" i="1" dirty="0"/>
          </a:p>
        </p:txBody>
      </p:sp>
      <p:sp>
        <p:nvSpPr>
          <p:cNvPr id="16" name="CuadroTexto 15">
            <a:extLst>
              <a:ext uri="{FF2B5EF4-FFF2-40B4-BE49-F238E27FC236}">
                <a16:creationId xmlns:a16="http://schemas.microsoft.com/office/drawing/2014/main" xmlns=""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Almaraz Rodríguez, Dr. Ignacio</a:t>
            </a:r>
            <a:endParaRPr lang="es-MX" sz="2000" b="1" i="1" dirty="0"/>
          </a:p>
        </p:txBody>
      </p:sp>
      <p:sp>
        <p:nvSpPr>
          <p:cNvPr id="17" name="CuadroTexto 16">
            <a:extLst>
              <a:ext uri="{FF2B5EF4-FFF2-40B4-BE49-F238E27FC236}">
                <a16:creationId xmlns:a16="http://schemas.microsoft.com/office/drawing/2014/main" xmlns="" id="{1B86D2CE-FE7E-6A44-8110-9E706E4854E4}"/>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xmlns="" id="{10CEDCC0-882B-D049-BE32-5C45E744BCEA}"/>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21" name="Imagen 20">
            <a:extLst>
              <a:ext uri="{FF2B5EF4-FFF2-40B4-BE49-F238E27FC236}">
                <a16:creationId xmlns:a16="http://schemas.microsoft.com/office/drawing/2014/main" xmlns="" id="{EE2003FB-3699-8841-A946-BA8A710FBD6F}"/>
              </a:ext>
            </a:extLst>
          </p:cNvPr>
          <p:cNvPicPr>
            <a:picLocks noChangeAspect="1"/>
          </p:cNvPicPr>
          <p:nvPr/>
        </p:nvPicPr>
        <p:blipFill>
          <a:blip r:embed="rId3"/>
          <a:stretch>
            <a:fillRect/>
          </a:stretch>
        </p:blipFill>
        <p:spPr>
          <a:xfrm>
            <a:off x="10966014" y="5523181"/>
            <a:ext cx="1329264" cy="1026026"/>
          </a:xfrm>
          <a:prstGeom prst="rect">
            <a:avLst/>
          </a:prstGeom>
        </p:spPr>
      </p:pic>
      <p:sp>
        <p:nvSpPr>
          <p:cNvPr id="22" name="CuadroTexto 21">
            <a:extLst>
              <a:ext uri="{FF2B5EF4-FFF2-40B4-BE49-F238E27FC236}">
                <a16:creationId xmlns:a16="http://schemas.microsoft.com/office/drawing/2014/main" xmlns=""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Doctorado en Gestión Tecnológica e Innovación </a:t>
            </a:r>
            <a:endParaRPr lang="es-MX" sz="2400" b="1" i="1" dirty="0"/>
          </a:p>
        </p:txBody>
      </p:sp>
      <p:pic>
        <p:nvPicPr>
          <p:cNvPr id="24" name="Imagen 23">
            <a:extLst>
              <a:ext uri="{FF2B5EF4-FFF2-40B4-BE49-F238E27FC236}">
                <a16:creationId xmlns:a16="http://schemas.microsoft.com/office/drawing/2014/main" xmlns="" id="{14DC8E08-54CC-F646-A553-98F12A21C52E}"/>
              </a:ext>
            </a:extLst>
          </p:cNvPr>
          <p:cNvPicPr>
            <a:picLocks noChangeAspect="1"/>
          </p:cNvPicPr>
          <p:nvPr/>
        </p:nvPicPr>
        <p:blipFill>
          <a:blip r:embed="rId4"/>
          <a:stretch>
            <a:fillRect/>
          </a:stretch>
        </p:blipFill>
        <p:spPr>
          <a:xfrm>
            <a:off x="1575008" y="101238"/>
            <a:ext cx="624078" cy="824051"/>
          </a:xfrm>
          <a:prstGeom prst="rect">
            <a:avLst/>
          </a:prstGeom>
        </p:spPr>
      </p:pic>
    </p:spTree>
    <p:extLst>
      <p:ext uri="{BB962C8B-B14F-4D97-AF65-F5344CB8AC3E}">
        <p14:creationId xmlns:p14="http://schemas.microsoft.com/office/powerpoint/2010/main" val="59554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1575008" y="168962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3" name="Rectángulo 2"/>
          <p:cNvSpPr/>
          <p:nvPr/>
        </p:nvSpPr>
        <p:spPr>
          <a:xfrm>
            <a:off x="1733490" y="2352728"/>
            <a:ext cx="2210713" cy="568810"/>
          </a:xfrm>
          <a:prstGeom prst="rect">
            <a:avLst/>
          </a:prstGeom>
        </p:spPr>
        <p:txBody>
          <a:bodyPr wrap="square">
            <a:spAutoFit/>
          </a:bodyPr>
          <a:lstStyle/>
          <a:p>
            <a:pPr marL="342900" lvl="0" indent="-342900" algn="just">
              <a:lnSpc>
                <a:spcPct val="150000"/>
              </a:lnSpc>
              <a:spcAft>
                <a:spcPts val="800"/>
              </a:spcAft>
              <a:buFont typeface="Wingdings" panose="05000000000000000000" pitchFamily="2" charset="2"/>
              <a:buChar char=""/>
              <a:tabLst>
                <a:tab pos="457200" algn="l"/>
              </a:tabLst>
            </a:pPr>
            <a:r>
              <a:rPr lang="es-MX" sz="1050" dirty="0" smtClean="0">
                <a:effectLst/>
                <a:latin typeface="Arial" panose="020B0604020202020204" pitchFamily="34" charset="0"/>
                <a:ea typeface="Calibri" panose="020F0502020204030204" pitchFamily="34" charset="0"/>
                <a:cs typeface="Arial" panose="020B0604020202020204" pitchFamily="34" charset="0"/>
              </a:rPr>
              <a:t>Estructura del Estudio basado en </a:t>
            </a:r>
            <a:r>
              <a:rPr lang="es-MX" sz="1050" dirty="0" err="1" smtClean="0">
                <a:effectLst/>
                <a:latin typeface="Arial" panose="020B0604020202020204" pitchFamily="34" charset="0"/>
                <a:ea typeface="Calibri" panose="020F0502020204030204" pitchFamily="34" charset="0"/>
                <a:cs typeface="Arial" panose="020B0604020202020204" pitchFamily="34" charset="0"/>
              </a:rPr>
              <a:t>Godet</a:t>
            </a:r>
            <a:r>
              <a:rPr lang="es-MX" sz="1050" dirty="0" smtClean="0">
                <a:effectLst/>
                <a:latin typeface="Arial" panose="020B0604020202020204" pitchFamily="34" charset="0"/>
                <a:ea typeface="Calibri" panose="020F0502020204030204" pitchFamily="34" charset="0"/>
                <a:cs typeface="Arial" panose="020B0604020202020204" pitchFamily="34" charset="0"/>
              </a:rPr>
              <a:t> (2007)</a:t>
            </a:r>
            <a:endParaRPr lang="es-MX" sz="1050" dirty="0">
              <a:effectLst/>
              <a:latin typeface="Arial" panose="020B0604020202020204" pitchFamily="34" charset="0"/>
              <a:ea typeface="Calibri" panose="020F0502020204030204" pitchFamily="34" charset="0"/>
              <a:cs typeface="Arial" panose="020B0604020202020204" pitchFamily="34" charset="0"/>
            </a:endParaRPr>
          </a:p>
        </p:txBody>
      </p:sp>
      <p:pic>
        <p:nvPicPr>
          <p:cNvPr id="2" name="Imagen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98172" y="1429121"/>
            <a:ext cx="3913315" cy="4795217"/>
          </a:xfrm>
          <a:prstGeom prst="rect">
            <a:avLst/>
          </a:prstGeom>
        </p:spPr>
      </p:pic>
    </p:spTree>
    <p:extLst>
      <p:ext uri="{BB962C8B-B14F-4D97-AF65-F5344CB8AC3E}">
        <p14:creationId xmlns:p14="http://schemas.microsoft.com/office/powerpoint/2010/main" val="50205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663153" y="3410093"/>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2516323578"/>
              </p:ext>
            </p:extLst>
          </p:nvPr>
        </p:nvGraphicFramePr>
        <p:xfrm>
          <a:off x="3020595" y="1525873"/>
          <a:ext cx="7720194" cy="4670666"/>
        </p:xfrm>
        <a:graphic>
          <a:graphicData uri="http://schemas.openxmlformats.org/drawingml/2006/table">
            <a:tbl>
              <a:tblPr firstRow="1" firstCol="1" bandRow="1">
                <a:tableStyleId>{5940675A-B579-460E-94D1-54222C63F5DA}</a:tableStyleId>
              </a:tblPr>
              <a:tblGrid>
                <a:gridCol w="2573398"/>
                <a:gridCol w="2573398"/>
                <a:gridCol w="2573398"/>
              </a:tblGrid>
              <a:tr h="206859">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Etapas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Finalidad de la Técnica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Técnica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rowSpan="2">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Variables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Hacer una aproximación de las posibles variables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Arboles de competencia de Marc Giget</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Hallar las variables estratégicas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Matriz DOFA</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650519">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Actores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Precisar el poder y las jugadas de los actores sociales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Actores y Objetivos</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rowSpan="6">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Escenarios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rowSpan="3">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Estimar el escenario más probable (</a:t>
                      </a:r>
                      <a:r>
                        <a:rPr lang="es-MX" sz="1200" dirty="0" err="1">
                          <a:effectLst/>
                          <a:latin typeface="Arial" panose="020B0604020202020204" pitchFamily="34" charset="0"/>
                          <a:cs typeface="Arial" panose="020B0604020202020204" pitchFamily="34" charset="0"/>
                        </a:rPr>
                        <a:t>forecasting</a:t>
                      </a:r>
                      <a:r>
                        <a:rPr lang="es-MX" sz="1200" dirty="0">
                          <a:effectLst/>
                          <a:latin typeface="Arial" panose="020B0604020202020204" pitchFamily="34" charset="0"/>
                          <a:cs typeface="Arial" panose="020B0604020202020204" pitchFamily="34" charset="0"/>
                        </a:rPr>
                        <a:t>)</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Delphi</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Abaco de Fancois Régnier</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Sistema de Matrices de Impacto Cruzado</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vMerge="1">
                  <a:txBody>
                    <a:bodyPr/>
                    <a:lstStyle/>
                    <a:p>
                      <a:endParaRPr lang="es-MX"/>
                    </a:p>
                  </a:txBody>
                  <a:tcPr/>
                </a:tc>
                <a:tc rowSpan="3">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Determinar escenarios alternos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Ejes de Peter Schwartz</a:t>
                      </a:r>
                    </a:p>
                    <a:p>
                      <a:pPr algn="ctr">
                        <a:lnSpc>
                          <a:spcPct val="107000"/>
                        </a:lnSpc>
                        <a:spcAft>
                          <a:spcPts val="0"/>
                        </a:spcAft>
                      </a:pPr>
                      <a:r>
                        <a:rPr lang="es-MX" sz="1200">
                          <a:effectLst/>
                          <a:latin typeface="Arial" panose="020B0604020202020204" pitchFamily="34" charset="0"/>
                          <a:cs typeface="Arial" panose="020B0604020202020204" pitchFamily="34" charset="0"/>
                        </a:rPr>
                        <a:t>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Análisis Morfológico</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Sistema de Matrices de Impacto Cruzado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8689">
                <a:tc rowSpan="4">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Estrategias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rowSpan="4">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Determinar objetivos, metas y priorizar las acciones con las que se lograrían</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err="1">
                          <a:effectLst/>
                          <a:latin typeface="Arial" panose="020B0604020202020204" pitchFamily="34" charset="0"/>
                          <a:cs typeface="Arial" panose="020B0604020202020204" pitchFamily="34" charset="0"/>
                        </a:rPr>
                        <a:t>Igo</a:t>
                      </a:r>
                      <a:r>
                        <a:rPr lang="es-MX" sz="1200" dirty="0">
                          <a:effectLst/>
                          <a:latin typeface="Arial" panose="020B0604020202020204" pitchFamily="34" charset="0"/>
                          <a:cs typeface="Arial" panose="020B0604020202020204" pitchFamily="34" charset="0"/>
                        </a:rPr>
                        <a:t>; Importancia y Gobernabilidad</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Abaco de </a:t>
                      </a:r>
                      <a:r>
                        <a:rPr lang="es-MX" sz="1200" dirty="0" err="1">
                          <a:effectLst/>
                          <a:latin typeface="Arial" panose="020B0604020202020204" pitchFamily="34" charset="0"/>
                          <a:cs typeface="Arial" panose="020B0604020202020204" pitchFamily="34" charset="0"/>
                        </a:rPr>
                        <a:t>Fancois</a:t>
                      </a:r>
                      <a:r>
                        <a:rPr lang="es-MX" sz="1200" dirty="0">
                          <a:effectLst/>
                          <a:latin typeface="Arial" panose="020B0604020202020204" pitchFamily="34" charset="0"/>
                          <a:cs typeface="Arial" panose="020B0604020202020204" pitchFamily="34" charset="0"/>
                        </a:rPr>
                        <a:t> </a:t>
                      </a:r>
                      <a:r>
                        <a:rPr lang="es-MX" sz="1200" dirty="0" err="1">
                          <a:effectLst/>
                          <a:latin typeface="Arial" panose="020B0604020202020204" pitchFamily="34" charset="0"/>
                          <a:cs typeface="Arial" panose="020B0604020202020204" pitchFamily="34" charset="0"/>
                        </a:rPr>
                        <a:t>Régnier</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Análisis </a:t>
                      </a:r>
                      <a:r>
                        <a:rPr lang="es-MX" sz="1200" dirty="0" err="1">
                          <a:effectLst/>
                          <a:latin typeface="Arial" panose="020B0604020202020204" pitchFamily="34" charset="0"/>
                          <a:cs typeface="Arial" panose="020B0604020202020204" pitchFamily="34" charset="0"/>
                        </a:rPr>
                        <a:t>multicriterios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Arboles de pertinencia</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a:t>
            </a:r>
            <a:r>
              <a:rPr lang="es-ES_tradnl" sz="900" dirty="0" smtClean="0">
                <a:latin typeface="Arial" panose="020B0604020202020204" pitchFamily="34" charset="0"/>
                <a:cs typeface="Arial" panose="020B0604020202020204" pitchFamily="34" charset="0"/>
              </a:rPr>
              <a:t>Propia</a:t>
            </a:r>
            <a:endParaRPr lang="es-MX"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566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5532975" y="1618749"/>
            <a:ext cx="2575320" cy="307777"/>
          </a:xfrm>
          <a:prstGeom prst="rect">
            <a:avLst/>
          </a:prstGeom>
        </p:spPr>
        <p:txBody>
          <a:bodyPr wrap="none">
            <a:spAutoFit/>
          </a:bodyPr>
          <a:lstStyle/>
          <a:p>
            <a:r>
              <a:rPr lang="es-MX" sz="1400" b="1" dirty="0" smtClean="0">
                <a:latin typeface="Arial" panose="020B0604020202020204" pitchFamily="34" charset="0"/>
                <a:cs typeface="Arial" panose="020B0604020202020204" pitchFamily="34" charset="0"/>
              </a:rPr>
              <a:t>RESULTADOS ESPERADOS</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416672" y="2380672"/>
            <a:ext cx="9734835" cy="2236510"/>
          </a:xfrm>
          <a:prstGeom prst="rect">
            <a:avLst/>
          </a:prstGeom>
        </p:spPr>
        <p:txBody>
          <a:bodyPr wrap="square">
            <a:spAutoFit/>
          </a:bodyPr>
          <a:lstStyle/>
          <a:p>
            <a:pPr marL="285750" lvl="0" indent="-285750" algn="just">
              <a:lnSpc>
                <a:spcPct val="150000"/>
              </a:lnSpc>
              <a:spcAft>
                <a:spcPts val="800"/>
              </a:spcAft>
              <a:buFont typeface="Arial" panose="020B0604020202020204" pitchFamily="34" charset="0"/>
              <a:buChar char="•"/>
              <a:tabLst>
                <a:tab pos="457200" algn="l"/>
              </a:tabLst>
            </a:pPr>
            <a:r>
              <a:rPr lang="es-MX" sz="1200" dirty="0">
                <a:latin typeface="Arial" panose="020B0604020202020204" pitchFamily="34" charset="0"/>
                <a:ea typeface="Calibri" panose="020F0502020204030204" pitchFamily="34" charset="0"/>
                <a:cs typeface="Arial" panose="020B0604020202020204" pitchFamily="34" charset="0"/>
              </a:rPr>
              <a:t>Generar aportaciones al campo del conocimiento, debido a la escases de información concerniente al tema de investigación, el cual es considerado un tema de frontera que enfoca su estudio al sector del mantenimiento aéreo.</a:t>
            </a:r>
          </a:p>
          <a:p>
            <a:pPr marL="285750" lvl="0" indent="-285750" algn="just">
              <a:lnSpc>
                <a:spcPct val="150000"/>
              </a:lnSpc>
              <a:spcAft>
                <a:spcPts val="800"/>
              </a:spcAft>
              <a:buFont typeface="Arial" panose="020B0604020202020204" pitchFamily="34" charset="0"/>
              <a:buChar char="•"/>
              <a:tabLst>
                <a:tab pos="457200" algn="l"/>
              </a:tabLst>
            </a:pPr>
            <a:r>
              <a:rPr lang="es-MX" sz="1200" dirty="0">
                <a:latin typeface="Arial" panose="020B0604020202020204" pitchFamily="34" charset="0"/>
                <a:ea typeface="Calibri" panose="020F0502020204030204" pitchFamily="34" charset="0"/>
                <a:cs typeface="Arial" panose="020B0604020202020204" pitchFamily="34" charset="0"/>
              </a:rPr>
              <a:t>Obtener como producto resultante una prospectiva tecnológica contextualizada para el sector de mantenimiento aéreo en el estado de </a:t>
            </a:r>
            <a:r>
              <a:rPr lang="es-MX" sz="1200" dirty="0" smtClean="0">
                <a:latin typeface="Arial" panose="020B0604020202020204" pitchFamily="34" charset="0"/>
                <a:ea typeface="Calibri" panose="020F0502020204030204" pitchFamily="34" charset="0"/>
                <a:cs typeface="Arial" panose="020B0604020202020204" pitchFamily="34" charset="0"/>
              </a:rPr>
              <a:t>Querétaro. </a:t>
            </a:r>
            <a:endParaRPr lang="es-MX" sz="1200" dirty="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s-MX" sz="1200" dirty="0">
                <a:latin typeface="Arial" panose="020B0604020202020204" pitchFamily="34" charset="0"/>
                <a:cs typeface="Arial" panose="020B0604020202020204" pitchFamily="34" charset="0"/>
              </a:rPr>
              <a:t>El presente documento aspira a ser una herramienta que proporcione a tomadores de decisión información confiable para identificar, evaluar y seleccionar entre diversas alternativas estratégicas las que consideren más pertinentes, prioritarias y potencialmente aplicables en sus planes y perspectivas de negocio.</a:t>
            </a:r>
            <a:endParaRPr lang="es-MX"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8298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5532975" y="1618749"/>
            <a:ext cx="1473480" cy="307777"/>
          </a:xfrm>
          <a:prstGeom prst="rect">
            <a:avLst/>
          </a:prstGeom>
        </p:spPr>
        <p:txBody>
          <a:bodyPr wrap="none">
            <a:spAutoFit/>
          </a:bodyPr>
          <a:lstStyle/>
          <a:p>
            <a:r>
              <a:rPr lang="es-MX" sz="1400" b="1" dirty="0" smtClean="0">
                <a:latin typeface="Arial" panose="020B0604020202020204" pitchFamily="34" charset="0"/>
                <a:cs typeface="Arial" panose="020B0604020202020204" pitchFamily="34" charset="0"/>
              </a:rPr>
              <a:t>REFERENCIAS</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436638" y="2028529"/>
            <a:ext cx="9864633" cy="3970318"/>
          </a:xfrm>
          <a:prstGeom prst="rect">
            <a:avLst/>
          </a:prstGeom>
        </p:spPr>
        <p:txBody>
          <a:bodyPr wrap="square">
            <a:spAutoFit/>
          </a:bodyPr>
          <a:lstStyle/>
          <a:p>
            <a:pPr>
              <a:lnSpc>
                <a:spcPct val="150000"/>
              </a:lnSpc>
            </a:pPr>
            <a:endParaRPr lang="es-MX" sz="1200" dirty="0"/>
          </a:p>
          <a:p>
            <a:pPr marL="171450" lvl="0" indent="-171450">
              <a:lnSpc>
                <a:spcPct val="150000"/>
              </a:lnSpc>
              <a:buFont typeface="Arial" panose="020B0604020202020204" pitchFamily="34" charset="0"/>
              <a:buChar char="•"/>
            </a:pPr>
            <a:r>
              <a:rPr lang="en-US" sz="1200" i="1" dirty="0">
                <a:latin typeface="Arial" panose="020B0604020202020204" pitchFamily="34" charset="0"/>
                <a:cs typeface="Arial" panose="020B0604020202020204" pitchFamily="34" charset="0"/>
              </a:rPr>
              <a:t>Airbus. (2017). Airbus Global Market Forecast-Growing Horizons. </a:t>
            </a:r>
            <a:r>
              <a:rPr lang="en-US" sz="1200" i="1" dirty="0" err="1">
                <a:latin typeface="Arial" panose="020B0604020202020204" pitchFamily="34" charset="0"/>
                <a:cs typeface="Arial" panose="020B0604020202020204" pitchFamily="34" charset="0"/>
              </a:rPr>
              <a:t>Recuperado</a:t>
            </a:r>
            <a:r>
              <a:rPr lang="en-US" sz="1200" i="1" dirty="0">
                <a:latin typeface="Arial" panose="020B0604020202020204" pitchFamily="34" charset="0"/>
                <a:cs typeface="Arial" panose="020B0604020202020204" pitchFamily="34" charset="0"/>
              </a:rPr>
              <a:t> de: </a:t>
            </a:r>
            <a:r>
              <a:rPr lang="en-US" sz="1200" i="1" u="sng" dirty="0">
                <a:latin typeface="Arial" panose="020B0604020202020204" pitchFamily="34" charset="0"/>
                <a:cs typeface="Arial" panose="020B0604020202020204" pitchFamily="34" charset="0"/>
              </a:rPr>
              <a:t>http://www.avi8ion.aero/2018/03/16/airbus-global-market-forecast-2017-2036/ </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n-US" sz="1200" i="1" dirty="0">
                <a:latin typeface="Arial" panose="020B0604020202020204" pitchFamily="34" charset="0"/>
                <a:cs typeface="Arial" panose="020B0604020202020204" pitchFamily="34" charset="0"/>
              </a:rPr>
              <a:t>Boeing (2021). </a:t>
            </a:r>
            <a:r>
              <a:rPr lang="es-MX" sz="1200" i="1" dirty="0" err="1">
                <a:latin typeface="Arial" panose="020B0604020202020204" pitchFamily="34" charset="0"/>
                <a:cs typeface="Arial" panose="020B0604020202020204" pitchFamily="34" charset="0"/>
              </a:rPr>
              <a:t>Commercial</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Market</a:t>
            </a:r>
            <a:r>
              <a:rPr lang="es-MX" sz="1200" i="1" dirty="0">
                <a:latin typeface="Arial" panose="020B0604020202020204" pitchFamily="34" charset="0"/>
                <a:cs typeface="Arial" panose="020B0604020202020204" pitchFamily="34" charset="0"/>
              </a:rPr>
              <a:t> Outlook 2020–2039. Recuperado de: </a:t>
            </a:r>
            <a:r>
              <a:rPr lang="es-MX" sz="1200" i="1" u="sng" dirty="0">
                <a:latin typeface="Arial" panose="020B0604020202020204" pitchFamily="34" charset="0"/>
                <a:cs typeface="Arial" panose="020B0604020202020204" pitchFamily="34" charset="0"/>
              </a:rPr>
              <a:t>https://www.boeing.com/commercial/market/commercial-market-outlook/</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Federación Mexicana de la Industria Aeroespacial FEMIA (2017). Programa Estratégico    de la Industria Aeroespacial. Recuperado de: </a:t>
            </a:r>
            <a:r>
              <a:rPr lang="es-MX" sz="1200" i="1" u="sng" dirty="0">
                <a:latin typeface="Arial" panose="020B0604020202020204" pitchFamily="34" charset="0"/>
                <a:cs typeface="Arial" panose="020B0604020202020204" pitchFamily="34" charset="0"/>
              </a:rPr>
              <a:t>https://docs.google.com/viewer?url=http://www.femia.com.mx/documentos/brochure_femia.pdf</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err="1">
                <a:latin typeface="Arial" panose="020B0604020202020204" pitchFamily="34" charset="0"/>
                <a:cs typeface="Arial" panose="020B0604020202020204" pitchFamily="34" charset="0"/>
              </a:rPr>
              <a:t>Godet</a:t>
            </a:r>
            <a:r>
              <a:rPr lang="es-MX" sz="1200" i="1" dirty="0">
                <a:latin typeface="Arial" panose="020B0604020202020204" pitchFamily="34" charset="0"/>
                <a:cs typeface="Arial" panose="020B0604020202020204" pitchFamily="34" charset="0"/>
              </a:rPr>
              <a:t>, M., y </a:t>
            </a:r>
            <a:r>
              <a:rPr lang="es-MX" sz="1200" i="1" dirty="0" err="1">
                <a:latin typeface="Arial" panose="020B0604020202020204" pitchFamily="34" charset="0"/>
                <a:cs typeface="Arial" panose="020B0604020202020204" pitchFamily="34" charset="0"/>
              </a:rPr>
              <a:t>Durance</a:t>
            </a:r>
            <a:r>
              <a:rPr lang="es-MX" sz="1200" i="1" dirty="0">
                <a:latin typeface="Arial" panose="020B0604020202020204" pitchFamily="34" charset="0"/>
                <a:cs typeface="Arial" panose="020B0604020202020204" pitchFamily="34" charset="0"/>
              </a:rPr>
              <a:t>, P. (2007). Prospectiva estratégica: problemas y métodos. Cuadernos de LIPSOR, Cuaderno N° 20. Donostia: </a:t>
            </a:r>
            <a:r>
              <a:rPr lang="es-MX" sz="1200" i="1" dirty="0" err="1">
                <a:latin typeface="Arial" panose="020B0604020202020204" pitchFamily="34" charset="0"/>
                <a:cs typeface="Arial" panose="020B0604020202020204" pitchFamily="34" charset="0"/>
              </a:rPr>
              <a:t>Prospektiker</a:t>
            </a:r>
            <a:r>
              <a:rPr lang="es-MX" sz="1200" i="1" dirty="0">
                <a:latin typeface="Arial" panose="020B0604020202020204" pitchFamily="34" charset="0"/>
                <a:cs typeface="Arial" panose="020B0604020202020204" pitchFamily="34" charset="0"/>
              </a:rPr>
              <a:t> - Instituto Europeo de Prospectiva y Estrategia. Recuperado de: </a:t>
            </a:r>
            <a:r>
              <a:rPr lang="es-MX" sz="1200" i="1" u="sng" dirty="0">
                <a:latin typeface="Arial" panose="020B0604020202020204" pitchFamily="34" charset="0"/>
                <a:cs typeface="Arial" panose="020B0604020202020204" pitchFamily="34" charset="0"/>
              </a:rPr>
              <a:t>https://archivo.cepal.org/pdfs/GuiaProspectiva/Godet2007.pdf</a:t>
            </a:r>
            <a:r>
              <a:rPr lang="es-MX" sz="1200" i="1" dirty="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KPMG. (2017). Perspectivas globales del Sector Aeroespacial y de Defensa 2015. Recuperado de: </a:t>
            </a:r>
            <a:r>
              <a:rPr lang="es-MX" sz="1200" i="1" u="sng" dirty="0">
                <a:latin typeface="Arial" panose="020B0604020202020204" pitchFamily="34" charset="0"/>
                <a:cs typeface="Arial" panose="020B0604020202020204" pitchFamily="34" charset="0"/>
              </a:rPr>
              <a:t>https://home.kpmg.com/mx/es/home/tendencias/2015/08/perspectivas-del-sector aeroespacial-y-de-defensa-2015.html</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Macías, C., Zarate, L. y </a:t>
            </a:r>
            <a:r>
              <a:rPr lang="es-MX" sz="1200" i="1" dirty="0" err="1">
                <a:latin typeface="Arial" panose="020B0604020202020204" pitchFamily="34" charset="0"/>
                <a:cs typeface="Arial" panose="020B0604020202020204" pitchFamily="34" charset="0"/>
              </a:rPr>
              <a:t>Rosiles</a:t>
            </a:r>
            <a:r>
              <a:rPr lang="es-MX" sz="1200" i="1" dirty="0">
                <a:latin typeface="Arial" panose="020B0604020202020204" pitchFamily="34" charset="0"/>
                <a:cs typeface="Arial" panose="020B0604020202020204" pitchFamily="34" charset="0"/>
              </a:rPr>
              <a:t>, L. (2013). La Investigación Sobre Gestión del Talento Humano en la Industria Aeroespacial en México Desde una Perspectiva Metodológica. Revista Internacional Administración y Finanzas, Vol. 6 (7), 105-120. Recuperado de: </a:t>
            </a:r>
            <a:r>
              <a:rPr lang="es-MX" sz="1200" i="1" u="sng" dirty="0">
                <a:latin typeface="Arial" panose="020B0604020202020204" pitchFamily="34" charset="0"/>
                <a:cs typeface="Arial" panose="020B0604020202020204" pitchFamily="34" charset="0"/>
              </a:rPr>
              <a:t>http://</a:t>
            </a:r>
            <a:r>
              <a:rPr lang="es-MX" sz="1200" i="1" u="sng" dirty="0" smtClean="0">
                <a:latin typeface="Arial" panose="020B0604020202020204" pitchFamily="34" charset="0"/>
                <a:cs typeface="Arial" panose="020B0604020202020204" pitchFamily="34" charset="0"/>
              </a:rPr>
              <a:t>ftp.repec.org/opt/ReDIF/RePEc/ibf/riafin/riaf-v6n7-2013/RIAF-V6N7-2013-7.pdf</a:t>
            </a:r>
            <a:r>
              <a:rPr lang="es-MX" sz="1200" u="sng"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s-MX" sz="1200" u="sng"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08674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15" name="CuadroTexto 14">
            <a:extLst>
              <a:ext uri="{FF2B5EF4-FFF2-40B4-BE49-F238E27FC236}">
                <a16:creationId xmlns="" xmlns:a16="http://schemas.microsoft.com/office/drawing/2014/main" id="{6B429D04-9C69-1F49-A8E1-9CC93789B957}"/>
              </a:ext>
            </a:extLst>
          </p:cNvPr>
          <p:cNvSpPr txBox="1"/>
          <p:nvPr/>
        </p:nvSpPr>
        <p:spPr>
          <a:xfrm>
            <a:off x="2199086" y="2179356"/>
            <a:ext cx="7454900" cy="523220"/>
          </a:xfrm>
          <a:prstGeom prst="rect">
            <a:avLst/>
          </a:prstGeom>
          <a:noFill/>
        </p:spPr>
        <p:txBody>
          <a:bodyPr wrap="square" rtlCol="0">
            <a:spAutoFit/>
          </a:bodyPr>
          <a:lstStyle/>
          <a:p>
            <a:pPr algn="ctr"/>
            <a:r>
              <a:rPr lang="es-MX" sz="2800" dirty="0" smtClean="0">
                <a:latin typeface="Arial" panose="020B0604020202020204" pitchFamily="34" charset="0"/>
                <a:cs typeface="Arial" panose="020B0604020202020204" pitchFamily="34" charset="0"/>
              </a:rPr>
              <a:t>Moisés Gómez Salazar</a:t>
            </a:r>
            <a:endParaRPr lang="es-MX" sz="28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C876C7D7-40F8-6F42-91E4-FE1988589A0A}"/>
              </a:ext>
            </a:extLst>
          </p:cNvPr>
          <p:cNvSpPr txBox="1"/>
          <p:nvPr/>
        </p:nvSpPr>
        <p:spPr>
          <a:xfrm>
            <a:off x="2199086" y="3501347"/>
            <a:ext cx="7454900" cy="1200329"/>
          </a:xfrm>
          <a:prstGeom prst="rect">
            <a:avLst/>
          </a:prstGeom>
          <a:noFill/>
        </p:spPr>
        <p:txBody>
          <a:bodyPr wrap="square" rtlCol="0">
            <a:spAutoFit/>
          </a:bodyPr>
          <a:lstStyle/>
          <a:p>
            <a:pPr algn="ctr"/>
            <a:r>
              <a:rPr lang="es-MX" sz="2400" dirty="0" smtClean="0">
                <a:latin typeface="Arial" panose="020B0604020202020204" pitchFamily="34" charset="0"/>
                <a:cs typeface="Arial" panose="020B0604020202020204" pitchFamily="34" charset="0"/>
              </a:rPr>
              <a:t>Contacto: </a:t>
            </a:r>
          </a:p>
          <a:p>
            <a:pPr algn="ctr"/>
            <a:endParaRPr lang="es-MX" sz="2400" dirty="0" smtClean="0">
              <a:latin typeface="Arial" panose="020B0604020202020204" pitchFamily="34" charset="0"/>
              <a:cs typeface="Arial" panose="020B0604020202020204" pitchFamily="34" charset="0"/>
            </a:endParaRPr>
          </a:p>
          <a:p>
            <a:pPr algn="ctr"/>
            <a:r>
              <a:rPr lang="es-MX" sz="2400" dirty="0" smtClean="0">
                <a:latin typeface="Arial" panose="020B0604020202020204" pitchFamily="34" charset="0"/>
                <a:cs typeface="Arial" panose="020B0604020202020204" pitchFamily="34" charset="0"/>
              </a:rPr>
              <a:t>aeronauticogomez@hotmail.com</a:t>
            </a:r>
            <a:endParaRPr lang="es-MX" sz="2400" dirty="0">
              <a:latin typeface="Arial" panose="020B0604020202020204" pitchFamily="34" charset="0"/>
              <a:cs typeface="Arial" panose="020B0604020202020204" pitchFamily="34" charset="0"/>
            </a:endParaRPr>
          </a:p>
        </p:txBody>
      </p:sp>
      <p:sp>
        <p:nvSpPr>
          <p:cNvPr id="20" name="CuadroTexto 19">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Tree>
    <p:extLst>
      <p:ext uri="{BB962C8B-B14F-4D97-AF65-F5344CB8AC3E}">
        <p14:creationId xmlns:p14="http://schemas.microsoft.com/office/powerpoint/2010/main" val="527373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xmlns=""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xmlns=""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xmlns=""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xmlns=""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17" name="CuadroTexto 16">
            <a:extLst>
              <a:ext uri="{FF2B5EF4-FFF2-40B4-BE49-F238E27FC236}">
                <a16:creationId xmlns:a16="http://schemas.microsoft.com/office/drawing/2014/main" xmlns="" id="{1515444D-F28E-0548-9310-1F4624E414D4}"/>
              </a:ext>
            </a:extLst>
          </p:cNvPr>
          <p:cNvSpPr txBox="1"/>
          <p:nvPr/>
        </p:nvSpPr>
        <p:spPr>
          <a:xfrm>
            <a:off x="3569447" y="-39032"/>
            <a:ext cx="6324600" cy="954107"/>
          </a:xfrm>
          <a:prstGeom prst="rect">
            <a:avLst/>
          </a:prstGeom>
          <a:noFill/>
        </p:spPr>
        <p:txBody>
          <a:bodyPr wrap="square" rtlCol="0">
            <a:spAutoFit/>
          </a:bodyPr>
          <a:lstStyle/>
          <a:p>
            <a:pPr algn="r"/>
            <a:r>
              <a:rPr lang="es-MX" sz="2800" b="1" i="1" dirty="0">
                <a:solidFill>
                  <a:srgbClr val="C00000"/>
                </a:solidFill>
              </a:rPr>
              <a:t>Gestión Tecnológica en la Industria Aeronáutica del Estado de Querétaro</a:t>
            </a:r>
          </a:p>
        </p:txBody>
      </p:sp>
      <p:sp>
        <p:nvSpPr>
          <p:cNvPr id="4" name="CuadroTexto 3">
            <a:extLst>
              <a:ext uri="{FF2B5EF4-FFF2-40B4-BE49-F238E27FC236}">
                <a16:creationId xmlns:a16="http://schemas.microsoft.com/office/drawing/2014/main" xmlns=""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xmlns=""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9" name="Imagen 18">
            <a:extLst>
              <a:ext uri="{FF2B5EF4-FFF2-40B4-BE49-F238E27FC236}">
                <a16:creationId xmlns:a16="http://schemas.microsoft.com/office/drawing/2014/main" xmlns=""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xmlns=""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pic>
        <p:nvPicPr>
          <p:cNvPr id="5" name="Imagen 4"/>
          <p:cNvPicPr>
            <a:picLocks noChangeAspect="1"/>
          </p:cNvPicPr>
          <p:nvPr/>
        </p:nvPicPr>
        <p:blipFill rotWithShape="1">
          <a:blip r:embed="rId5"/>
          <a:srcRect l="3121" t="3037" r="4119" b="5376"/>
          <a:stretch/>
        </p:blipFill>
        <p:spPr>
          <a:xfrm>
            <a:off x="6823881" y="2515082"/>
            <a:ext cx="4517409" cy="3316406"/>
          </a:xfrm>
          <a:prstGeom prst="rect">
            <a:avLst/>
          </a:prstGeom>
          <a:ln>
            <a:solidFill>
              <a:schemeClr val="tx1"/>
            </a:solidFill>
          </a:ln>
        </p:spPr>
      </p:pic>
      <p:sp>
        <p:nvSpPr>
          <p:cNvPr id="16" name="Rectángulo 15"/>
          <p:cNvSpPr/>
          <p:nvPr/>
        </p:nvSpPr>
        <p:spPr>
          <a:xfrm>
            <a:off x="482600" y="1861170"/>
            <a:ext cx="5803234" cy="3970318"/>
          </a:xfrm>
          <a:prstGeom prst="rect">
            <a:avLst/>
          </a:prstGeom>
        </p:spPr>
        <p:txBody>
          <a:bodyPr wrap="square">
            <a:spAutoFit/>
          </a:bodyPr>
          <a:lstStyle/>
          <a:p>
            <a:pPr algn="just">
              <a:lnSpc>
                <a:spcPct val="150000"/>
              </a:lnSpc>
            </a:pPr>
            <a:r>
              <a:rPr lang="es-MX" sz="1200" dirty="0" smtClean="0">
                <a:solidFill>
                  <a:srgbClr val="000000"/>
                </a:solidFill>
                <a:latin typeface="Arial" panose="020B0604020202020204" pitchFamily="34" charset="0"/>
                <a:cs typeface="Arial" panose="020B0604020202020204" pitchFamily="34" charset="0"/>
              </a:rPr>
              <a:t>Existen </a:t>
            </a:r>
            <a:r>
              <a:rPr lang="es-MX" sz="1200" dirty="0">
                <a:solidFill>
                  <a:srgbClr val="000000"/>
                </a:solidFill>
                <a:latin typeface="Arial" panose="020B0604020202020204" pitchFamily="34" charset="0"/>
                <a:cs typeface="Arial" panose="020B0604020202020204" pitchFamily="34" charset="0"/>
              </a:rPr>
              <a:t>dos formas de </a:t>
            </a:r>
            <a:r>
              <a:rPr lang="es-MX" sz="1200" dirty="0" smtClean="0">
                <a:solidFill>
                  <a:srgbClr val="000000"/>
                </a:solidFill>
                <a:latin typeface="Arial" panose="020B0604020202020204" pitchFamily="34" charset="0"/>
                <a:cs typeface="Arial" panose="020B0604020202020204" pitchFamily="34" charset="0"/>
              </a:rPr>
              <a:t>estructura de </a:t>
            </a:r>
            <a:r>
              <a:rPr lang="es-MX" sz="1200" dirty="0">
                <a:solidFill>
                  <a:srgbClr val="000000"/>
                </a:solidFill>
                <a:latin typeface="Arial" panose="020B0604020202020204" pitchFamily="34" charset="0"/>
                <a:cs typeface="Arial" panose="020B0604020202020204" pitchFamily="34" charset="0"/>
              </a:rPr>
              <a:t>la industria aeroespacial: </a:t>
            </a:r>
          </a:p>
          <a:p>
            <a:pPr marL="342900" indent="-342900" algn="just">
              <a:lnSpc>
                <a:spcPct val="150000"/>
              </a:lnSpc>
              <a:buAutoNum type="arabicParenR"/>
            </a:pPr>
            <a:r>
              <a:rPr lang="es-MX" sz="1200" dirty="0" smtClean="0">
                <a:solidFill>
                  <a:srgbClr val="000000"/>
                </a:solidFill>
                <a:latin typeface="Arial" panose="020B0604020202020204" pitchFamily="34" charset="0"/>
                <a:cs typeface="Arial" panose="020B0604020202020204" pitchFamily="34" charset="0"/>
              </a:rPr>
              <a:t>Desde </a:t>
            </a:r>
            <a:r>
              <a:rPr lang="es-MX" sz="1200" dirty="0">
                <a:solidFill>
                  <a:srgbClr val="000000"/>
                </a:solidFill>
                <a:latin typeface="Arial" panose="020B0604020202020204" pitchFamily="34" charset="0"/>
                <a:cs typeface="Arial" panose="020B0604020202020204" pitchFamily="34" charset="0"/>
              </a:rPr>
              <a:t>la perspectiva de las empresas y la cadena de </a:t>
            </a:r>
            <a:r>
              <a:rPr lang="es-MX" sz="1200" dirty="0" smtClean="0">
                <a:solidFill>
                  <a:srgbClr val="000000"/>
                </a:solidFill>
                <a:latin typeface="Arial" panose="020B0604020202020204" pitchFamily="34" charset="0"/>
                <a:cs typeface="Arial" panose="020B0604020202020204" pitchFamily="34" charset="0"/>
              </a:rPr>
              <a:t>valor, distinguiéndose:</a:t>
            </a:r>
            <a:endParaRPr lang="es-MX" sz="1200" dirty="0">
              <a:solidFill>
                <a:srgbClr val="000000"/>
              </a:solidFill>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Las </a:t>
            </a:r>
            <a:r>
              <a:rPr lang="es-MX" sz="1200" dirty="0">
                <a:solidFill>
                  <a:srgbClr val="000000"/>
                </a:solidFill>
                <a:latin typeface="Arial" panose="020B0604020202020204" pitchFamily="34" charset="0"/>
                <a:cs typeface="Arial" panose="020B0604020202020204" pitchFamily="34" charset="0"/>
              </a:rPr>
              <a:t>empresas integradoras “</a:t>
            </a:r>
            <a:r>
              <a:rPr lang="es-MX" sz="1200" dirty="0" err="1">
                <a:solidFill>
                  <a:srgbClr val="000000"/>
                </a:solidFill>
                <a:latin typeface="Arial" panose="020B0604020202020204" pitchFamily="34" charset="0"/>
                <a:cs typeface="Arial" panose="020B0604020202020204" pitchFamily="34" charset="0"/>
              </a:rPr>
              <a:t>OEMs</a:t>
            </a:r>
            <a:r>
              <a:rPr lang="es-MX" sz="1200" dirty="0">
                <a:solidFill>
                  <a:srgbClr val="000000"/>
                </a:solidFill>
                <a:latin typeface="Arial" panose="020B0604020202020204" pitchFamily="34" charset="0"/>
                <a:cs typeface="Arial" panose="020B0604020202020204" pitchFamily="34" charset="0"/>
              </a:rPr>
              <a:t>” </a:t>
            </a:r>
            <a:r>
              <a:rPr lang="es-MX" sz="1200" dirty="0" smtClean="0">
                <a:latin typeface="Arial" panose="020B0604020202020204" pitchFamily="34" charset="0"/>
                <a:cs typeface="Arial" panose="020B0604020202020204" pitchFamily="34" charset="0"/>
              </a:rPr>
              <a:t>(Original </a:t>
            </a:r>
            <a:r>
              <a:rPr lang="es-MX" sz="1200" dirty="0" err="1">
                <a:latin typeface="Arial" panose="020B0604020202020204" pitchFamily="34" charset="0"/>
                <a:cs typeface="Arial" panose="020B0604020202020204" pitchFamily="34" charset="0"/>
              </a:rPr>
              <a:t>Equipment</a:t>
            </a:r>
            <a:r>
              <a:rPr lang="es-MX" sz="1200" dirty="0">
                <a:latin typeface="Arial" panose="020B0604020202020204" pitchFamily="34" charset="0"/>
                <a:cs typeface="Arial" panose="020B0604020202020204" pitchFamily="34" charset="0"/>
              </a:rPr>
              <a:t> </a:t>
            </a:r>
            <a:r>
              <a:rPr lang="es-MX" sz="1200" dirty="0" err="1" smtClean="0">
                <a:latin typeface="Arial" panose="020B0604020202020204" pitchFamily="34" charset="0"/>
                <a:cs typeface="Arial" panose="020B0604020202020204" pitchFamily="34" charset="0"/>
              </a:rPr>
              <a:t>Manufacturer</a:t>
            </a:r>
            <a:r>
              <a:rPr lang="es-MX" sz="1200" dirty="0" smtClean="0">
                <a:latin typeface="Arial" panose="020B0604020202020204" pitchFamily="34" charset="0"/>
                <a:cs typeface="Arial" panose="020B0604020202020204" pitchFamily="34" charset="0"/>
              </a:rPr>
              <a:t>). </a:t>
            </a:r>
            <a:endParaRPr lang="es-MX" sz="1200" dirty="0">
              <a:solidFill>
                <a:srgbClr val="000000"/>
              </a:solidFill>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Los </a:t>
            </a:r>
            <a:r>
              <a:rPr lang="es-MX" sz="1200" dirty="0">
                <a:solidFill>
                  <a:srgbClr val="000000"/>
                </a:solidFill>
                <a:latin typeface="Arial" panose="020B0604020202020204" pitchFamily="34" charset="0"/>
                <a:cs typeface="Arial" panose="020B0604020202020204" pitchFamily="34" charset="0"/>
              </a:rPr>
              <a:t>contratistas de primera línea “</a:t>
            </a:r>
            <a:r>
              <a:rPr lang="es-MX" sz="1200" dirty="0" err="1">
                <a:solidFill>
                  <a:srgbClr val="000000"/>
                </a:solidFill>
                <a:latin typeface="Arial" panose="020B0604020202020204" pitchFamily="34" charset="0"/>
                <a:cs typeface="Arial" panose="020B0604020202020204" pitchFamily="34" charset="0"/>
              </a:rPr>
              <a:t>Tier</a:t>
            </a:r>
            <a:r>
              <a:rPr lang="es-MX" sz="1200" dirty="0">
                <a:solidFill>
                  <a:srgbClr val="000000"/>
                </a:solidFill>
                <a:latin typeface="Arial" panose="020B0604020202020204" pitchFamily="34" charset="0"/>
                <a:cs typeface="Arial" panose="020B0604020202020204" pitchFamily="34" charset="0"/>
              </a:rPr>
              <a:t> 1” </a:t>
            </a:r>
            <a:endParaRPr lang="es-MX" sz="1200" dirty="0" smtClean="0">
              <a:solidFill>
                <a:srgbClr val="000000"/>
              </a:solidFill>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Los subcontratistas “</a:t>
            </a:r>
            <a:r>
              <a:rPr lang="es-MX" sz="1200" dirty="0" err="1" smtClean="0">
                <a:solidFill>
                  <a:srgbClr val="000000"/>
                </a:solidFill>
                <a:latin typeface="Arial" panose="020B0604020202020204" pitchFamily="34" charset="0"/>
                <a:cs typeface="Arial" panose="020B0604020202020204" pitchFamily="34" charset="0"/>
              </a:rPr>
              <a:t>Tier</a:t>
            </a:r>
            <a:r>
              <a:rPr lang="es-MX" sz="1200" dirty="0" smtClean="0">
                <a:solidFill>
                  <a:srgbClr val="000000"/>
                </a:solidFill>
                <a:latin typeface="Arial" panose="020B0604020202020204" pitchFamily="34" charset="0"/>
                <a:cs typeface="Arial" panose="020B0604020202020204" pitchFamily="34" charset="0"/>
              </a:rPr>
              <a:t> 2 </a:t>
            </a:r>
            <a:r>
              <a:rPr lang="es-MX" sz="1200" dirty="0" err="1" smtClean="0">
                <a:solidFill>
                  <a:srgbClr val="000000"/>
                </a:solidFill>
                <a:latin typeface="Arial" panose="020B0604020202020204" pitchFamily="34" charset="0"/>
                <a:cs typeface="Arial" panose="020B0604020202020204" pitchFamily="34" charset="0"/>
              </a:rPr>
              <a:t>ó</a:t>
            </a:r>
            <a:r>
              <a:rPr lang="es-MX" sz="1200" dirty="0" smtClean="0">
                <a:solidFill>
                  <a:srgbClr val="000000"/>
                </a:solidFill>
                <a:latin typeface="Arial" panose="020B0604020202020204" pitchFamily="34" charset="0"/>
                <a:cs typeface="Arial" panose="020B0604020202020204" pitchFamily="34" charset="0"/>
              </a:rPr>
              <a:t> 3”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Proveedoras </a:t>
            </a:r>
            <a:r>
              <a:rPr lang="es-MX" sz="1200" dirty="0">
                <a:solidFill>
                  <a:srgbClr val="000000"/>
                </a:solidFill>
                <a:latin typeface="Arial" panose="020B0604020202020204" pitchFamily="34" charset="0"/>
                <a:cs typeface="Arial" panose="020B0604020202020204" pitchFamily="34" charset="0"/>
              </a:rPr>
              <a:t>de servicios de mantenimiento </a:t>
            </a:r>
            <a:endParaRPr lang="es-MX" sz="1200" dirty="0" smtClean="0">
              <a:solidFill>
                <a:srgbClr val="000000"/>
              </a:solidFill>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endParaRPr lang="es-MX" sz="1200" dirty="0">
              <a:solidFill>
                <a:srgbClr val="000000"/>
              </a:solidFill>
              <a:latin typeface="Arial" panose="020B0604020202020204" pitchFamily="34" charset="0"/>
              <a:cs typeface="Arial" panose="020B0604020202020204" pitchFamily="34" charset="0"/>
            </a:endParaRPr>
          </a:p>
          <a:p>
            <a:pPr algn="just">
              <a:lnSpc>
                <a:spcPct val="150000"/>
              </a:lnSpc>
            </a:pPr>
            <a:r>
              <a:rPr lang="es-MX" sz="1200" dirty="0">
                <a:solidFill>
                  <a:srgbClr val="000000"/>
                </a:solidFill>
                <a:latin typeface="Arial" panose="020B0604020202020204" pitchFamily="34" charset="0"/>
                <a:cs typeface="Arial" panose="020B0604020202020204" pitchFamily="34" charset="0"/>
              </a:rPr>
              <a:t>2) </a:t>
            </a:r>
            <a:r>
              <a:rPr lang="es-MX" sz="1200" dirty="0" smtClean="0">
                <a:solidFill>
                  <a:srgbClr val="000000"/>
                </a:solidFill>
                <a:latin typeface="Arial" panose="020B0604020202020204" pitchFamily="34" charset="0"/>
                <a:cs typeface="Arial" panose="020B0604020202020204" pitchFamily="34" charset="0"/>
              </a:rPr>
              <a:t>  Desde </a:t>
            </a:r>
            <a:r>
              <a:rPr lang="es-MX" sz="1200" dirty="0">
                <a:solidFill>
                  <a:srgbClr val="000000"/>
                </a:solidFill>
                <a:latin typeface="Arial" panose="020B0604020202020204" pitchFamily="34" charset="0"/>
                <a:cs typeface="Arial" panose="020B0604020202020204" pitchFamily="34" charset="0"/>
              </a:rPr>
              <a:t>la óptica de los productos fabricados, distinguiéndose: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 </a:t>
            </a:r>
            <a:r>
              <a:rPr lang="es-MX" sz="1200" dirty="0">
                <a:solidFill>
                  <a:srgbClr val="000000"/>
                </a:solidFill>
                <a:latin typeface="Arial" panose="020B0604020202020204" pitchFamily="34" charset="0"/>
                <a:cs typeface="Arial" panose="020B0604020202020204" pitchFamily="34" charset="0"/>
              </a:rPr>
              <a:t>aviación comercial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 </a:t>
            </a:r>
            <a:r>
              <a:rPr lang="es-MX" sz="1200" dirty="0">
                <a:solidFill>
                  <a:srgbClr val="000000"/>
                </a:solidFill>
                <a:latin typeface="Arial" panose="020B0604020202020204" pitchFamily="34" charset="0"/>
                <a:cs typeface="Arial" panose="020B0604020202020204" pitchFamily="34" charset="0"/>
              </a:rPr>
              <a:t>aviación regional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 </a:t>
            </a:r>
            <a:r>
              <a:rPr lang="es-MX" sz="1200" dirty="0">
                <a:solidFill>
                  <a:srgbClr val="000000"/>
                </a:solidFill>
                <a:latin typeface="Arial" panose="020B0604020202020204" pitchFamily="34" charset="0"/>
                <a:cs typeface="Arial" panose="020B0604020202020204" pitchFamily="34" charset="0"/>
              </a:rPr>
              <a:t>aviación general (ligeros y de negocios)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 </a:t>
            </a:r>
            <a:r>
              <a:rPr lang="es-MX" sz="1200" dirty="0">
                <a:solidFill>
                  <a:srgbClr val="000000"/>
                </a:solidFill>
                <a:latin typeface="Arial" panose="020B0604020202020204" pitchFamily="34" charset="0"/>
                <a:cs typeface="Arial" panose="020B0604020202020204" pitchFamily="34" charset="0"/>
              </a:rPr>
              <a:t>aviación militar (transporte, caza y entrenamiento)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Los </a:t>
            </a:r>
            <a:r>
              <a:rPr lang="es-MX" sz="1200" dirty="0">
                <a:solidFill>
                  <a:srgbClr val="000000"/>
                </a:solidFill>
                <a:latin typeface="Arial" panose="020B0604020202020204" pitchFamily="34" charset="0"/>
                <a:cs typeface="Arial" panose="020B0604020202020204" pitchFamily="34" charset="0"/>
              </a:rPr>
              <a:t>helicópteros (civiles y militares) </a:t>
            </a:r>
          </a:p>
          <a:p>
            <a:pPr marL="285750" indent="-285750" algn="just">
              <a:lnSpc>
                <a:spcPct val="150000"/>
              </a:lnSpc>
              <a:buFont typeface="Arial" panose="020B0604020202020204" pitchFamily="34" charset="0"/>
              <a:buChar char="•"/>
            </a:pPr>
            <a:r>
              <a:rPr lang="es-MX" sz="1200" dirty="0" smtClean="0">
                <a:solidFill>
                  <a:srgbClr val="000000"/>
                </a:solidFill>
                <a:latin typeface="Arial" panose="020B0604020202020204" pitchFamily="34" charset="0"/>
                <a:cs typeface="Arial" panose="020B0604020202020204" pitchFamily="34" charset="0"/>
              </a:rPr>
              <a:t>La </a:t>
            </a:r>
            <a:r>
              <a:rPr lang="es-MX" sz="1200" dirty="0">
                <a:solidFill>
                  <a:srgbClr val="000000"/>
                </a:solidFill>
                <a:latin typeface="Arial" panose="020B0604020202020204" pitchFamily="34" charset="0"/>
                <a:cs typeface="Arial" panose="020B0604020202020204" pitchFamily="34" charset="0"/>
              </a:rPr>
              <a:t>fabricación de motores, equipos, lanzadores, y misiles. </a:t>
            </a:r>
          </a:p>
        </p:txBody>
      </p:sp>
      <p:sp>
        <p:nvSpPr>
          <p:cNvPr id="7" name="Rectángulo 6"/>
          <p:cNvSpPr/>
          <p:nvPr/>
        </p:nvSpPr>
        <p:spPr>
          <a:xfrm>
            <a:off x="0" y="6065436"/>
            <a:ext cx="6096000" cy="230832"/>
          </a:xfrm>
          <a:prstGeom prst="rect">
            <a:avLst/>
          </a:prstGeom>
        </p:spPr>
        <p:txBody>
          <a:bodyPr>
            <a:spAutoFit/>
          </a:bodyPr>
          <a:lstStyle/>
          <a:p>
            <a:r>
              <a:rPr lang="es-MX" sz="900" dirty="0">
                <a:latin typeface="Arial" panose="020B0604020202020204" pitchFamily="34" charset="0"/>
                <a:cs typeface="Arial" panose="020B0604020202020204" pitchFamily="34" charset="0"/>
              </a:rPr>
              <a:t>Fuente: FEMIA (2017). </a:t>
            </a:r>
            <a:r>
              <a:rPr lang="es-MX" sz="900" i="1" dirty="0">
                <a:latin typeface="Arial" panose="020B0604020202020204" pitchFamily="34" charset="0"/>
                <a:cs typeface="Arial" panose="020B0604020202020204" pitchFamily="34" charset="0"/>
              </a:rPr>
              <a:t>Programa Estratégico de la Industria Aeroespacial</a:t>
            </a:r>
            <a:endParaRPr lang="es-MX" sz="900" dirty="0">
              <a:latin typeface="Arial" panose="020B0604020202020204" pitchFamily="34" charset="0"/>
              <a:cs typeface="Arial" panose="020B0604020202020204" pitchFamily="34" charset="0"/>
            </a:endParaRPr>
          </a:p>
        </p:txBody>
      </p:sp>
      <p:sp>
        <p:nvSpPr>
          <p:cNvPr id="8" name="Rectángulo 7"/>
          <p:cNvSpPr/>
          <p:nvPr/>
        </p:nvSpPr>
        <p:spPr>
          <a:xfrm>
            <a:off x="7763496" y="2031130"/>
            <a:ext cx="2111027" cy="276999"/>
          </a:xfrm>
          <a:prstGeom prst="rect">
            <a:avLst/>
          </a:prstGeom>
        </p:spPr>
        <p:txBody>
          <a:bodyPr wrap="none">
            <a:spAutoFit/>
          </a:bodyPr>
          <a:lstStyle/>
          <a:p>
            <a:r>
              <a:rPr lang="es-MX" sz="1200" dirty="0">
                <a:solidFill>
                  <a:srgbClr val="000000"/>
                </a:solidFill>
                <a:latin typeface="Arial" panose="020B0604020202020204" pitchFamily="34" charset="0"/>
                <a:cs typeface="Arial" panose="020B0604020202020204" pitchFamily="34" charset="0"/>
              </a:rPr>
              <a:t>C</a:t>
            </a:r>
            <a:r>
              <a:rPr lang="es-MX" sz="1200" dirty="0" smtClean="0">
                <a:solidFill>
                  <a:srgbClr val="000000"/>
                </a:solidFill>
                <a:latin typeface="Arial" panose="020B0604020202020204" pitchFamily="34" charset="0"/>
                <a:cs typeface="Arial" panose="020B0604020202020204" pitchFamily="34" charset="0"/>
              </a:rPr>
              <a:t>adenas </a:t>
            </a:r>
            <a:r>
              <a:rPr lang="es-MX" sz="1200" dirty="0">
                <a:solidFill>
                  <a:srgbClr val="000000"/>
                </a:solidFill>
                <a:latin typeface="Arial" panose="020B0604020202020204" pitchFamily="34" charset="0"/>
                <a:cs typeface="Arial" panose="020B0604020202020204" pitchFamily="34" charset="0"/>
              </a:rPr>
              <a:t>G</a:t>
            </a:r>
            <a:r>
              <a:rPr lang="es-MX" sz="1200" dirty="0" smtClean="0">
                <a:solidFill>
                  <a:srgbClr val="000000"/>
                </a:solidFill>
                <a:latin typeface="Arial" panose="020B0604020202020204" pitchFamily="34" charset="0"/>
                <a:cs typeface="Arial" panose="020B0604020202020204" pitchFamily="34" charset="0"/>
              </a:rPr>
              <a:t>lobales de Valor. </a:t>
            </a:r>
            <a:endParaRPr lang="es-MX" sz="1200" dirty="0">
              <a:latin typeface="Arial" panose="020B0604020202020204" pitchFamily="34" charset="0"/>
              <a:cs typeface="Arial" panose="020B0604020202020204" pitchFamily="34" charset="0"/>
            </a:endParaRPr>
          </a:p>
        </p:txBody>
      </p:sp>
      <p:sp>
        <p:nvSpPr>
          <p:cNvPr id="9" name="Rectángulo 8"/>
          <p:cNvSpPr/>
          <p:nvPr/>
        </p:nvSpPr>
        <p:spPr>
          <a:xfrm>
            <a:off x="5712983" y="1327588"/>
            <a:ext cx="1653017" cy="307777"/>
          </a:xfrm>
          <a:prstGeom prst="rect">
            <a:avLst/>
          </a:prstGeom>
        </p:spPr>
        <p:txBody>
          <a:bodyPr wrap="none">
            <a:spAutoFit/>
          </a:bodyPr>
          <a:lstStyle/>
          <a:p>
            <a:r>
              <a:rPr lang="es-MX" sz="1400" b="1" dirty="0" smtClean="0">
                <a:latin typeface="Arial" panose="020B0604020202020204" pitchFamily="34" charset="0"/>
                <a:cs typeface="Arial" panose="020B0604020202020204" pitchFamily="34" charset="0"/>
              </a:rPr>
              <a:t>ANTECEDENTES</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628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17" name="Título 1"/>
          <p:cNvSpPr txBox="1">
            <a:spLocks/>
          </p:cNvSpPr>
          <p:nvPr/>
        </p:nvSpPr>
        <p:spPr>
          <a:xfrm>
            <a:off x="1247172" y="1100322"/>
            <a:ext cx="10515600" cy="5974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_tradnl" sz="14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MAINTENANCE REPAIR AND OVERHAUL (MRO)</a:t>
            </a:r>
            <a:endParaRPr lang="es-MX" sz="1400" dirty="0">
              <a:latin typeface="Arial" panose="020B0604020202020204" pitchFamily="34" charset="0"/>
              <a:cs typeface="Arial" panose="020B0604020202020204" pitchFamily="34" charset="0"/>
            </a:endParaRPr>
          </a:p>
        </p:txBody>
      </p:sp>
      <p:pic>
        <p:nvPicPr>
          <p:cNvPr id="20" name="Imagen 19"/>
          <p:cNvPicPr>
            <a:picLocks noChangeAspect="1"/>
          </p:cNvPicPr>
          <p:nvPr/>
        </p:nvPicPr>
        <p:blipFill>
          <a:blip r:embed="rId5"/>
          <a:stretch>
            <a:fillRect/>
          </a:stretch>
        </p:blipFill>
        <p:spPr>
          <a:xfrm>
            <a:off x="962132" y="2376651"/>
            <a:ext cx="4267200" cy="2133600"/>
          </a:xfrm>
          <a:prstGeom prst="rect">
            <a:avLst/>
          </a:prstGeom>
          <a:ln>
            <a:solidFill>
              <a:schemeClr val="bg1"/>
            </a:solidFill>
          </a:ln>
        </p:spPr>
      </p:pic>
      <p:pic>
        <p:nvPicPr>
          <p:cNvPr id="22" name="Imagen 21"/>
          <p:cNvPicPr>
            <a:picLocks noChangeAspect="1"/>
          </p:cNvPicPr>
          <p:nvPr/>
        </p:nvPicPr>
        <p:blipFill>
          <a:blip r:embed="rId6"/>
          <a:stretch>
            <a:fillRect/>
          </a:stretch>
        </p:blipFill>
        <p:spPr>
          <a:xfrm>
            <a:off x="7180590" y="2542569"/>
            <a:ext cx="3785424" cy="2135718"/>
          </a:xfrm>
          <a:prstGeom prst="rect">
            <a:avLst/>
          </a:prstGeom>
          <a:solidFill>
            <a:schemeClr val="bg1"/>
          </a:solidFill>
          <a:ln>
            <a:solidFill>
              <a:schemeClr val="bg1"/>
            </a:solidFill>
          </a:ln>
        </p:spPr>
      </p:pic>
      <p:sp>
        <p:nvSpPr>
          <p:cNvPr id="23" name="Rectángulo 22"/>
          <p:cNvSpPr/>
          <p:nvPr/>
        </p:nvSpPr>
        <p:spPr>
          <a:xfrm>
            <a:off x="1791439" y="5093077"/>
            <a:ext cx="8786519" cy="646331"/>
          </a:xfrm>
          <a:prstGeom prst="rect">
            <a:avLst/>
          </a:prstGeom>
        </p:spPr>
        <p:txBody>
          <a:bodyPr wrap="square">
            <a:spAutoFit/>
          </a:bodyPr>
          <a:lstStyle/>
          <a:p>
            <a:pPr algn="ctr">
              <a:lnSpc>
                <a:spcPct val="150000"/>
              </a:lnSpc>
            </a:pPr>
            <a:r>
              <a:rPr lang="es-MX" sz="1200" dirty="0" smtClean="0">
                <a:latin typeface="Arial" panose="020B0604020202020204" pitchFamily="34" charset="0"/>
                <a:cs typeface="Arial" panose="020B0604020202020204" pitchFamily="34" charset="0"/>
              </a:rPr>
              <a:t>El </a:t>
            </a:r>
            <a:r>
              <a:rPr lang="es-MX" sz="1200" dirty="0">
                <a:latin typeface="Arial" panose="020B0604020202020204" pitchFamily="34" charset="0"/>
                <a:cs typeface="Arial" panose="020B0604020202020204" pitchFamily="34" charset="0"/>
              </a:rPr>
              <a:t>mercado global de MRO se compone </a:t>
            </a:r>
            <a:r>
              <a:rPr lang="es-MX" sz="1200" dirty="0" smtClean="0">
                <a:latin typeface="Arial" panose="020B0604020202020204" pitchFamily="34" charset="0"/>
                <a:cs typeface="Arial" panose="020B0604020202020204" pitchFamily="34" charset="0"/>
              </a:rPr>
              <a:t>de:</a:t>
            </a:r>
          </a:p>
          <a:p>
            <a:pPr algn="ctr">
              <a:lnSpc>
                <a:spcPct val="150000"/>
              </a:lnSpc>
            </a:pPr>
            <a:r>
              <a:rPr lang="es-MX" sz="1200" dirty="0" smtClean="0">
                <a:latin typeface="Arial" panose="020B0604020202020204" pitchFamily="34" charset="0"/>
                <a:cs typeface="Arial" panose="020B0604020202020204" pitchFamily="34" charset="0"/>
              </a:rPr>
              <a:t>Motores / Componentes / Mantenimiento en línea / Mantenimiento mayor. </a:t>
            </a:r>
            <a:endParaRPr lang="es-MX" sz="1200" dirty="0">
              <a:latin typeface="Arial" panose="020B0604020202020204" pitchFamily="34" charset="0"/>
              <a:cs typeface="Arial" panose="020B0604020202020204" pitchFamily="34" charset="0"/>
            </a:endParaRPr>
          </a:p>
        </p:txBody>
      </p:sp>
      <p:sp>
        <p:nvSpPr>
          <p:cNvPr id="24" name="Rectángulo 23"/>
          <p:cNvSpPr/>
          <p:nvPr/>
        </p:nvSpPr>
        <p:spPr>
          <a:xfrm>
            <a:off x="96591" y="6092714"/>
            <a:ext cx="5853448" cy="230832"/>
          </a:xfrm>
          <a:prstGeom prst="rect">
            <a:avLst/>
          </a:prstGeom>
        </p:spPr>
        <p:txBody>
          <a:bodyPr wrap="square">
            <a:spAutoFit/>
          </a:bodyPr>
          <a:lstStyle/>
          <a:p>
            <a:r>
              <a:rPr lang="en-US" sz="900" dirty="0">
                <a:latin typeface="Arial" panose="020B0604020202020204" pitchFamily="34" charset="0"/>
                <a:cs typeface="Arial" panose="020B0604020202020204" pitchFamily="34" charset="0"/>
              </a:rPr>
              <a:t>Fuente: Clear </a:t>
            </a:r>
            <a:r>
              <a:rPr lang="en-US" sz="900" dirty="0" smtClean="0">
                <a:latin typeface="Arial" panose="020B0604020202020204" pitchFamily="34" charset="0"/>
                <a:cs typeface="Arial" panose="020B0604020202020204" pitchFamily="34" charset="0"/>
              </a:rPr>
              <a:t>Water (2017), </a:t>
            </a:r>
            <a:r>
              <a:rPr lang="en-US" sz="900" dirty="0">
                <a:latin typeface="Arial" panose="020B0604020202020204" pitchFamily="34" charset="0"/>
                <a:cs typeface="Arial" panose="020B0604020202020204" pitchFamily="34" charset="0"/>
              </a:rPr>
              <a:t>Aerospace Global </a:t>
            </a:r>
            <a:r>
              <a:rPr lang="en-US" sz="900" dirty="0" smtClean="0">
                <a:latin typeface="Arial" panose="020B0604020202020204" pitchFamily="34" charset="0"/>
                <a:cs typeface="Arial" panose="020B0604020202020204" pitchFamily="34" charset="0"/>
              </a:rPr>
              <a:t>Report. </a:t>
            </a:r>
            <a:endParaRPr lang="es-MX" sz="900" dirty="0">
              <a:latin typeface="Arial" panose="020B0604020202020204" pitchFamily="34" charset="0"/>
              <a:cs typeface="Arial" panose="020B0604020202020204" pitchFamily="34" charset="0"/>
            </a:endParaRPr>
          </a:p>
        </p:txBody>
      </p:sp>
      <p:sp>
        <p:nvSpPr>
          <p:cNvPr id="5" name="Rectángulo 4"/>
          <p:cNvSpPr/>
          <p:nvPr/>
        </p:nvSpPr>
        <p:spPr>
          <a:xfrm>
            <a:off x="2027766" y="2029845"/>
            <a:ext cx="2673681" cy="276999"/>
          </a:xfrm>
          <a:prstGeom prst="rect">
            <a:avLst/>
          </a:prstGeom>
        </p:spPr>
        <p:txBody>
          <a:bodyPr wrap="none">
            <a:spAutoFit/>
          </a:bodyPr>
          <a:lstStyle/>
          <a:p>
            <a:pPr algn="ctr"/>
            <a:r>
              <a:rPr lang="es-ES_tradnl" sz="1200" dirty="0">
                <a:solidFill>
                  <a:srgbClr val="000000"/>
                </a:solidFill>
                <a:latin typeface="Arial" panose="020B0604020202020204" pitchFamily="34" charset="0"/>
                <a:cs typeface="Arial" panose="020B0604020202020204" pitchFamily="34" charset="0"/>
              </a:rPr>
              <a:t>Mercado Aeronáutico a Nivel Global </a:t>
            </a:r>
          </a:p>
        </p:txBody>
      </p:sp>
      <p:sp>
        <p:nvSpPr>
          <p:cNvPr id="25" name="Rectángulo 7"/>
          <p:cNvSpPr/>
          <p:nvPr/>
        </p:nvSpPr>
        <p:spPr>
          <a:xfrm>
            <a:off x="8112237" y="1981646"/>
            <a:ext cx="1922129" cy="276999"/>
          </a:xfrm>
          <a:prstGeom prst="rect">
            <a:avLst/>
          </a:prstGeom>
        </p:spPr>
        <p:txBody>
          <a:bodyPr wrap="none">
            <a:spAutoFit/>
          </a:bodyPr>
          <a:lstStyle/>
          <a:p>
            <a:pPr algn="ctr"/>
            <a:r>
              <a:rPr lang="es-ES_tradnl" sz="12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Valor del Mercado (MRO)</a:t>
            </a:r>
          </a:p>
        </p:txBody>
      </p:sp>
    </p:spTree>
    <p:extLst>
      <p:ext uri="{BB962C8B-B14F-4D97-AF65-F5344CB8AC3E}">
        <p14:creationId xmlns:p14="http://schemas.microsoft.com/office/powerpoint/2010/main" val="2868846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23" name="Rectángulo 22"/>
          <p:cNvSpPr/>
          <p:nvPr/>
        </p:nvSpPr>
        <p:spPr>
          <a:xfrm>
            <a:off x="730893" y="5093077"/>
            <a:ext cx="10774169" cy="612155"/>
          </a:xfrm>
          <a:prstGeom prst="rect">
            <a:avLst/>
          </a:prstGeom>
        </p:spPr>
        <p:txBody>
          <a:bodyPr wrap="square">
            <a:spAutoFit/>
          </a:bodyPr>
          <a:lstStyle/>
          <a:p>
            <a:pPr marL="171450" indent="-171450" algn="just">
              <a:lnSpc>
                <a:spcPct val="150000"/>
              </a:lnSpc>
              <a:buFont typeface="Arial" panose="020B0604020202020204" pitchFamily="34" charset="0"/>
              <a:buChar char="•"/>
            </a:pPr>
            <a:r>
              <a:rPr lang="es-MX" sz="1200" dirty="0" smtClean="0">
                <a:latin typeface="Arial" panose="020B0604020202020204" pitchFamily="34" charset="0"/>
                <a:cs typeface="Arial" panose="020B0604020202020204" pitchFamily="34" charset="0"/>
              </a:rPr>
              <a:t>Boeing rebajo la previsión de aeronaves que hizo a principios del año pasado y ha recortado de 44,040 aeronaves que se incorporarían al servicio en el 2039, a 43, 110 ( 930 unidades de diferencia).</a:t>
            </a:r>
            <a:endParaRPr lang="es-MX" sz="1200" dirty="0">
              <a:latin typeface="Arial" panose="020B0604020202020204" pitchFamily="34" charset="0"/>
              <a:cs typeface="Arial" panose="020B0604020202020204" pitchFamily="34" charset="0"/>
            </a:endParaRPr>
          </a:p>
        </p:txBody>
      </p:sp>
      <p:pic>
        <p:nvPicPr>
          <p:cNvPr id="21" name="Imagen 20"/>
          <p:cNvPicPr>
            <a:picLocks noChangeAspect="1"/>
          </p:cNvPicPr>
          <p:nvPr/>
        </p:nvPicPr>
        <p:blipFill>
          <a:blip r:embed="rId5"/>
          <a:stretch>
            <a:fillRect/>
          </a:stretch>
        </p:blipFill>
        <p:spPr>
          <a:xfrm>
            <a:off x="3120116" y="1830201"/>
            <a:ext cx="5906949" cy="3128812"/>
          </a:xfrm>
          <a:prstGeom prst="rect">
            <a:avLst/>
          </a:prstGeom>
          <a:ln>
            <a:solidFill>
              <a:schemeClr val="tx1"/>
            </a:solidFill>
          </a:ln>
        </p:spPr>
      </p:pic>
      <p:sp>
        <p:nvSpPr>
          <p:cNvPr id="2" name="Rectángulo 1"/>
          <p:cNvSpPr/>
          <p:nvPr/>
        </p:nvSpPr>
        <p:spPr>
          <a:xfrm>
            <a:off x="3819098" y="1291936"/>
            <a:ext cx="4553803" cy="369332"/>
          </a:xfrm>
          <a:prstGeom prst="rect">
            <a:avLst/>
          </a:prstGeom>
        </p:spPr>
        <p:txBody>
          <a:bodyPr wrap="square">
            <a:spAutoFit/>
          </a:bodyPr>
          <a:lstStyle/>
          <a:p>
            <a:r>
              <a:rPr lang="es-MX" b="1" cap="all" dirty="0"/>
              <a:t>COMMERCIAL MARKET OUTLOOK </a:t>
            </a:r>
            <a:r>
              <a:rPr lang="es-MX" b="1" cap="all" dirty="0" smtClean="0"/>
              <a:t>2020–2039</a:t>
            </a:r>
            <a:endParaRPr lang="es-MX" dirty="0"/>
          </a:p>
        </p:txBody>
      </p:sp>
      <p:sp>
        <p:nvSpPr>
          <p:cNvPr id="26" name="Rectángulo 25"/>
          <p:cNvSpPr/>
          <p:nvPr/>
        </p:nvSpPr>
        <p:spPr>
          <a:xfrm>
            <a:off x="269346" y="6101527"/>
            <a:ext cx="3667992" cy="276999"/>
          </a:xfrm>
          <a:prstGeom prst="rect">
            <a:avLst/>
          </a:prstGeom>
        </p:spPr>
        <p:txBody>
          <a:bodyPr wrap="none">
            <a:spAutoFit/>
          </a:bodyPr>
          <a:lstStyle/>
          <a:p>
            <a:r>
              <a:rPr lang="es-MX" sz="1200" i="1" dirty="0" smtClean="0">
                <a:latin typeface="Roboto"/>
              </a:rPr>
              <a:t>Fuente: Boeing; </a:t>
            </a:r>
            <a:r>
              <a:rPr lang="es-MX" sz="1200" i="1" dirty="0" err="1" smtClean="0">
                <a:latin typeface="Roboto"/>
              </a:rPr>
              <a:t>Market</a:t>
            </a:r>
            <a:r>
              <a:rPr lang="es-MX" sz="1200" i="1" dirty="0" smtClean="0">
                <a:latin typeface="Roboto"/>
              </a:rPr>
              <a:t> </a:t>
            </a:r>
            <a:r>
              <a:rPr lang="es-MX" sz="1200" i="1" dirty="0">
                <a:latin typeface="Roboto"/>
              </a:rPr>
              <a:t>Outlook 2020-2039</a:t>
            </a:r>
            <a:r>
              <a:rPr lang="es-MX" sz="1200" dirty="0">
                <a:latin typeface="Roboto"/>
              </a:rPr>
              <a:t>, (BMO)</a:t>
            </a:r>
            <a:endParaRPr lang="es-MX" sz="1200" dirty="0"/>
          </a:p>
        </p:txBody>
      </p:sp>
    </p:spTree>
    <p:extLst>
      <p:ext uri="{BB962C8B-B14F-4D97-AF65-F5344CB8AC3E}">
        <p14:creationId xmlns:p14="http://schemas.microsoft.com/office/powerpoint/2010/main" val="1292761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t>Moisés Gómez Salazar </a:t>
            </a:r>
            <a:r>
              <a:rPr lang="es-MX" dirty="0"/>
              <a:t>– </a:t>
            </a:r>
            <a:r>
              <a:rPr lang="es-MX" dirty="0" smtClean="0"/>
              <a:t>Doctorado en Gestión Tecnológica e Innovación – </a:t>
            </a:r>
            <a:r>
              <a:rPr lang="es-MX" dirty="0" smtClean="0"/>
              <a:t>(</a:t>
            </a:r>
            <a:r>
              <a:rPr lang="es-MX" dirty="0" smtClean="0"/>
              <a:t>Cuarto</a:t>
            </a:r>
            <a:r>
              <a:rPr lang="es-MX" dirty="0" smtClean="0"/>
              <a:t> </a:t>
            </a:r>
            <a:r>
              <a:rPr lang="es-MX" dirty="0" smtClean="0"/>
              <a:t>Semestre)</a:t>
            </a:r>
            <a:endParaRPr lang="es-MX" dirty="0"/>
          </a:p>
        </p:txBody>
      </p:sp>
      <p:sp>
        <p:nvSpPr>
          <p:cNvPr id="17" name="CuadroTexto 16">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9" name="Imagen 18">
            <a:extLst>
              <a:ext uri="{FF2B5EF4-FFF2-40B4-BE49-F238E27FC236}">
                <a16:creationId xmlns=""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14" name="Diagrama 13"/>
          <p:cNvGraphicFramePr/>
          <p:nvPr>
            <p:extLst/>
          </p:nvPr>
        </p:nvGraphicFramePr>
        <p:xfrm>
          <a:off x="1646984" y="1293879"/>
          <a:ext cx="9667010" cy="494176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Rectángulo 4"/>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9" name="Rectángulo 8"/>
          <p:cNvSpPr/>
          <p:nvPr/>
        </p:nvSpPr>
        <p:spPr>
          <a:xfrm>
            <a:off x="1522213" y="1775384"/>
            <a:ext cx="3087705" cy="369332"/>
          </a:xfrm>
          <a:prstGeom prst="rect">
            <a:avLst/>
          </a:prstGeom>
        </p:spPr>
        <p:txBody>
          <a:bodyPr wrap="none">
            <a:spAutoFit/>
          </a:bodyPr>
          <a:lstStyle/>
          <a:p>
            <a:pPr algn="ctr"/>
            <a:r>
              <a:rPr lang="es-MX" b="1" dirty="0">
                <a:latin typeface="Century Gothic" panose="020B0502020202020204" pitchFamily="34" charset="0"/>
              </a:rPr>
              <a:t>EJES DE LA JUSTIFICACIÓN</a:t>
            </a:r>
          </a:p>
        </p:txBody>
      </p:sp>
    </p:spTree>
    <p:extLst>
      <p:ext uri="{BB962C8B-B14F-4D97-AF65-F5344CB8AC3E}">
        <p14:creationId xmlns:p14="http://schemas.microsoft.com/office/powerpoint/2010/main" val="1844941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4222790" y="1675726"/>
            <a:ext cx="3438570"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OBJETIVO GENERAL Y ESPECÍFICOS</a:t>
            </a:r>
          </a:p>
        </p:txBody>
      </p:sp>
      <p:sp>
        <p:nvSpPr>
          <p:cNvPr id="8" name="Rectángulo 7"/>
          <p:cNvSpPr/>
          <p:nvPr/>
        </p:nvSpPr>
        <p:spPr>
          <a:xfrm>
            <a:off x="1395906" y="2122206"/>
            <a:ext cx="9782325" cy="3739485"/>
          </a:xfrm>
          <a:prstGeom prst="rect">
            <a:avLst/>
          </a:prstGeom>
        </p:spPr>
        <p:txBody>
          <a:bodyPr wrap="square">
            <a:spAutoFit/>
          </a:bodyPr>
          <a:lstStyle/>
          <a:p>
            <a:pPr>
              <a:lnSpc>
                <a:spcPct val="150000"/>
              </a:lnSpc>
              <a:spcAft>
                <a:spcPts val="800"/>
              </a:spcAft>
            </a:pPr>
            <a:r>
              <a:rPr lang="es-MX" sz="1400" b="1" dirty="0">
                <a:latin typeface="Arial" panose="020B0604020202020204" pitchFamily="34" charset="0"/>
                <a:ea typeface="Calibri" panose="020F0502020204030204" pitchFamily="34" charset="0"/>
                <a:cs typeface="Arial" panose="020B0604020202020204" pitchFamily="34" charset="0"/>
              </a:rPr>
              <a:t>Objetivo General:</a:t>
            </a:r>
            <a:endParaRPr lang="es-MX" sz="1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spcAft>
                <a:spcPts val="800"/>
              </a:spcAft>
              <a:buFont typeface="Arial" panose="020B0604020202020204" pitchFamily="34" charset="0"/>
              <a:buChar char="•"/>
              <a:tabLst>
                <a:tab pos="457200" algn="l"/>
              </a:tabLst>
            </a:pPr>
            <a:r>
              <a:rPr lang="es-MX" sz="1400" dirty="0">
                <a:latin typeface="Arial" panose="020B0604020202020204" pitchFamily="34" charset="0"/>
                <a:cs typeface="Arial" panose="020B0604020202020204" pitchFamily="34" charset="0"/>
              </a:rPr>
              <a:t>Determinar cuáles son los posibles escenarios de desarrollo para el sector de mantenimiento aéreo en Querétaro, </a:t>
            </a:r>
            <a:r>
              <a:rPr lang="es-MX" sz="1400" dirty="0" smtClean="0">
                <a:latin typeface="Arial" panose="020B0604020202020204" pitchFamily="34" charset="0"/>
                <a:cs typeface="Arial" panose="020B0604020202020204" pitchFamily="34" charset="0"/>
              </a:rPr>
              <a:t>México</a:t>
            </a:r>
            <a:r>
              <a:rPr lang="es-MX" sz="1400" dirty="0" smtClean="0">
                <a:latin typeface="Arial" panose="020B0604020202020204" pitchFamily="34" charset="0"/>
                <a:ea typeface="Calibri" panose="020F0502020204030204" pitchFamily="34" charset="0"/>
                <a:cs typeface="Arial" panose="020B0604020202020204" pitchFamily="34" charset="0"/>
              </a:rPr>
              <a:t>.</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b="1" dirty="0" smtClean="0">
                <a:latin typeface="Arial" panose="020B0604020202020204" pitchFamily="34" charset="0"/>
                <a:ea typeface="Calibri" panose="020F0502020204030204" pitchFamily="34" charset="0"/>
                <a:cs typeface="Arial" panose="020B0604020202020204" pitchFamily="34" charset="0"/>
              </a:rPr>
              <a:t>Objetivos </a:t>
            </a:r>
            <a:r>
              <a:rPr lang="es-MX" sz="1400" b="1" dirty="0">
                <a:latin typeface="Arial" panose="020B0604020202020204" pitchFamily="34" charset="0"/>
                <a:ea typeface="Calibri" panose="020F0502020204030204" pitchFamily="34" charset="0"/>
                <a:cs typeface="Arial" panose="020B0604020202020204" pitchFamily="34" charset="0"/>
              </a:rPr>
              <a:t>Específicos</a:t>
            </a:r>
            <a:r>
              <a:rPr lang="es-MX" sz="1400" b="1" dirty="0" smtClean="0">
                <a:latin typeface="Arial" panose="020B0604020202020204" pitchFamily="34" charset="0"/>
                <a:ea typeface="Calibri" panose="020F0502020204030204" pitchFamily="34" charset="0"/>
                <a:cs typeface="Arial" panose="020B0604020202020204" pitchFamily="34" charset="0"/>
              </a:rPr>
              <a:t>:</a:t>
            </a:r>
          </a:p>
          <a:p>
            <a:pPr marL="285750" lvl="0" indent="-285750">
              <a:lnSpc>
                <a:spcPct val="200000"/>
              </a:lnSpc>
              <a:buFont typeface="Arial" panose="020B0604020202020204" pitchFamily="34" charset="0"/>
              <a:buChar char="•"/>
            </a:pPr>
            <a:r>
              <a:rPr lang="es-MX" sz="1400" dirty="0" smtClean="0">
                <a:latin typeface="Arial" panose="020B0604020202020204" pitchFamily="34" charset="0"/>
                <a:cs typeface="Arial" panose="020B0604020202020204" pitchFamily="34" charset="0"/>
              </a:rPr>
              <a:t>Determinar </a:t>
            </a:r>
            <a:r>
              <a:rPr lang="es-MX" sz="1400" dirty="0">
                <a:latin typeface="Arial" panose="020B0604020202020204" pitchFamily="34" charset="0"/>
                <a:cs typeface="Arial" panose="020B0604020202020204" pitchFamily="34" charset="0"/>
              </a:rPr>
              <a:t>cuáles son eslabones clave de la cadena de </a:t>
            </a:r>
            <a:r>
              <a:rPr lang="es-MX" sz="1400" dirty="0" smtClean="0">
                <a:latin typeface="Arial" panose="020B0604020202020204" pitchFamily="34" charset="0"/>
                <a:cs typeface="Arial" panose="020B0604020202020204" pitchFamily="34" charset="0"/>
              </a:rPr>
              <a:t>valor que mas influyen en el </a:t>
            </a:r>
            <a:r>
              <a:rPr lang="es-MX" sz="1400" dirty="0">
                <a:latin typeface="Arial" panose="020B0604020202020204" pitchFamily="34" charset="0"/>
                <a:cs typeface="Arial" panose="020B0604020202020204" pitchFamily="34" charset="0"/>
              </a:rPr>
              <a:t>desarrollo del sector (MRO) en el estado de Querétaro</a:t>
            </a:r>
            <a:r>
              <a:rPr lang="es-MX" sz="1400" dirty="0" smtClean="0">
                <a:latin typeface="Arial" panose="020B0604020202020204" pitchFamily="34" charset="0"/>
                <a:cs typeface="Arial" panose="020B0604020202020204" pitchFamily="34" charset="0"/>
              </a:rPr>
              <a:t>.</a:t>
            </a:r>
          </a:p>
          <a:p>
            <a:pPr marL="285750" lvl="0" indent="-285750">
              <a:lnSpc>
                <a:spcPct val="200000"/>
              </a:lnSpc>
              <a:buFont typeface="Arial" panose="020B0604020202020204" pitchFamily="34" charset="0"/>
              <a:buChar char="•"/>
            </a:pPr>
            <a:r>
              <a:rPr lang="es-MX" sz="1400" dirty="0" smtClean="0">
                <a:latin typeface="Arial" panose="020B0604020202020204" pitchFamily="34" charset="0"/>
                <a:cs typeface="Arial" panose="020B0604020202020204" pitchFamily="34" charset="0"/>
              </a:rPr>
              <a:t>Establecer los múltiples escenarios de desarrollo para el sector de mantenimiento aéreo en la región.</a:t>
            </a:r>
            <a:endParaRPr lang="es-MX" sz="1400" dirty="0">
              <a:latin typeface="Arial" panose="020B0604020202020204" pitchFamily="34" charset="0"/>
              <a:cs typeface="Arial" panose="020B0604020202020204" pitchFamily="34" charset="0"/>
            </a:endParaRPr>
          </a:p>
          <a:p>
            <a:pPr marL="285750" lvl="0" indent="-285750">
              <a:lnSpc>
                <a:spcPct val="200000"/>
              </a:lnSpc>
              <a:buFont typeface="Arial" panose="020B0604020202020204" pitchFamily="34" charset="0"/>
              <a:buChar char="•"/>
            </a:pPr>
            <a:r>
              <a:rPr lang="es-MX" sz="1400" dirty="0">
                <a:latin typeface="Arial" panose="020B0604020202020204" pitchFamily="34" charset="0"/>
                <a:cs typeface="Arial" panose="020B0604020202020204" pitchFamily="34" charset="0"/>
              </a:rPr>
              <a:t>Establecer la estrategia competitiva más adecuada para el desarrollo del sector (MRO) en Querétaro.  </a:t>
            </a:r>
          </a:p>
          <a:p>
            <a:pPr>
              <a:lnSpc>
                <a:spcPct val="150000"/>
              </a:lnSpc>
              <a:spcAft>
                <a:spcPts val="800"/>
              </a:spcAft>
            </a:pPr>
            <a:endParaRPr lang="es-MX"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1806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5449614" y="1221672"/>
            <a:ext cx="1729961" cy="307777"/>
          </a:xfrm>
          <a:prstGeom prst="rect">
            <a:avLst/>
          </a:prstGeom>
        </p:spPr>
        <p:txBody>
          <a:bodyPr wrap="none">
            <a:spAutoFit/>
          </a:bodyPr>
          <a:lstStyle/>
          <a:p>
            <a:r>
              <a:rPr lang="es-MX" sz="1400" b="1" dirty="0" smtClean="0">
                <a:latin typeface="Arial" panose="020B0604020202020204" pitchFamily="34" charset="0"/>
                <a:cs typeface="Arial" panose="020B0604020202020204" pitchFamily="34" charset="0"/>
              </a:rPr>
              <a:t>MARCO TEORICO</a:t>
            </a:r>
            <a:endParaRPr lang="es-MX" sz="1400" b="1" dirty="0">
              <a:latin typeface="Arial" panose="020B0604020202020204" pitchFamily="34" charset="0"/>
              <a:cs typeface="Arial" panose="020B0604020202020204" pitchFamily="34" charset="0"/>
            </a:endParaRP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a:t>
            </a:r>
            <a:r>
              <a:rPr lang="es-ES_tradnl" sz="900" dirty="0" smtClean="0">
                <a:latin typeface="Arial" panose="020B0604020202020204" pitchFamily="34" charset="0"/>
                <a:cs typeface="Arial" panose="020B0604020202020204" pitchFamily="34" charset="0"/>
              </a:rPr>
              <a:t>Propia</a:t>
            </a:r>
            <a:endParaRPr lang="es-MX" sz="900"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41220881"/>
              </p:ext>
            </p:extLst>
          </p:nvPr>
        </p:nvGraphicFramePr>
        <p:xfrm>
          <a:off x="1340663" y="1560057"/>
          <a:ext cx="9947864" cy="4455875"/>
        </p:xfrm>
        <a:graphic>
          <a:graphicData uri="http://schemas.openxmlformats.org/drawingml/2006/table">
            <a:tbl>
              <a:tblPr/>
              <a:tblGrid>
                <a:gridCol w="4973932"/>
                <a:gridCol w="4973932"/>
              </a:tblGrid>
              <a:tr h="149232">
                <a:tc gridSpan="2">
                  <a:txBody>
                    <a:bodyPr/>
                    <a:lstStyle/>
                    <a:p>
                      <a:pPr algn="ctr" fontAlgn="ctr"/>
                      <a:r>
                        <a:rPr lang="es-MX" sz="1000" b="1" i="0" u="none" strike="noStrike" dirty="0">
                          <a:solidFill>
                            <a:schemeClr val="bg1"/>
                          </a:solidFill>
                          <a:effectLst/>
                          <a:latin typeface="Arial" panose="020B0604020202020204" pitchFamily="34" charset="0"/>
                          <a:cs typeface="Arial" panose="020B0604020202020204" pitchFamily="34" charset="0"/>
                        </a:rPr>
                        <a:t>COMPETITIVIDAD</a:t>
                      </a:r>
                    </a:p>
                  </a:txBody>
                  <a:tcPr marL="7451" marR="7451" marT="74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50000"/>
                        <a:lumOff val="50000"/>
                      </a:schemeClr>
                    </a:solidFill>
                  </a:tcPr>
                </a:tc>
                <a:tc hMerge="1">
                  <a:txBody>
                    <a:bodyPr/>
                    <a:lstStyle/>
                    <a:p>
                      <a:endParaRPr lang="es-MX"/>
                    </a:p>
                  </a:txBody>
                  <a:tcPr/>
                </a:tc>
              </a:tr>
              <a:tr h="149232">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PORTER, M.E</a:t>
                      </a:r>
                    </a:p>
                  </a:txBody>
                  <a:tcPr marL="7451" marR="7451" marT="7451"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La ventaja competitiva de las naciones.</a:t>
                      </a:r>
                    </a:p>
                  </a:txBody>
                  <a:tcPr marL="7451" marR="7451" marT="7451"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SOLLERIO, J. Y CASTAÑÓN, R</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Competitividad y sistemas de innovación: los retos para la inserción de México en el contexto global.</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BUENDÍA, E.</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El papel de la Ventaja Competitiva en el desarrollo económico de los países.</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JIMENEZ, R.</a:t>
                      </a:r>
                    </a:p>
                  </a:txBody>
                  <a:tcPr marL="7451" marR="7451" marT="7451" marB="0" anchor="ctr">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Modelo de competitividad empresarial.</a:t>
                      </a:r>
                    </a:p>
                  </a:txBody>
                  <a:tcPr marL="7451" marR="7451" marT="7451"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49232">
                <a:tc gridSpan="2">
                  <a:txBody>
                    <a:bodyPr/>
                    <a:lstStyle/>
                    <a:p>
                      <a:pPr algn="ctr" fontAlgn="ctr"/>
                      <a:r>
                        <a:rPr lang="es-MX" sz="1000" b="1" i="0" u="none" strike="noStrike" dirty="0">
                          <a:solidFill>
                            <a:schemeClr val="bg1"/>
                          </a:solidFill>
                          <a:effectLst/>
                          <a:latin typeface="Arial" panose="020B0604020202020204" pitchFamily="34" charset="0"/>
                          <a:cs typeface="Arial" panose="020B0604020202020204" pitchFamily="34" charset="0"/>
                        </a:rPr>
                        <a:t>GESTION TECNOLÓGICA</a:t>
                      </a:r>
                    </a:p>
                  </a:txBody>
                  <a:tcPr marL="7451" marR="7451" marT="74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50000"/>
                        <a:lumOff val="50000"/>
                      </a:schemeClr>
                    </a:solidFill>
                  </a:tcPr>
                </a:tc>
                <a:tc hMerge="1">
                  <a:txBody>
                    <a:bodyPr/>
                    <a:lstStyle/>
                    <a:p>
                      <a:endParaRPr lang="es-MX"/>
                    </a:p>
                  </a:txBody>
                  <a:tcPr/>
                </a:tc>
              </a:tr>
              <a:tr h="19847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ORTIZ, E. Y NAGALES, N</a:t>
                      </a:r>
                    </a:p>
                  </a:txBody>
                  <a:tcPr marL="7451" marR="7451" marT="7451"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Gestión tecnológica e innovación – Teoría, Proceso y Practica.</a:t>
                      </a:r>
                    </a:p>
                  </a:txBody>
                  <a:tcPr marL="7451" marR="7451" marT="7451"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PORTER, M.E</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0" i="0" u="none" strike="noStrike">
                          <a:solidFill>
                            <a:srgbClr val="000000"/>
                          </a:solidFill>
                          <a:effectLst/>
                          <a:latin typeface="Arial" panose="020B0604020202020204" pitchFamily="34" charset="0"/>
                          <a:cs typeface="Arial" panose="020B0604020202020204" pitchFamily="34" charset="0"/>
                        </a:rPr>
                        <a:t>Competitive Strategy: Techinques for Analyzing Industries and Competitions.</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ESCORSA, P.</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Tecnologia e innovacion en la empresa.</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SOLLERIO, J. Y CASTAÑÓN, R</a:t>
                      </a:r>
                    </a:p>
                  </a:txBody>
                  <a:tcPr marL="7451" marR="7451" marT="7451" marB="0" anchor="ctr">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Gestion Tecnologica: Conceptos y Practicas</a:t>
                      </a:r>
                    </a:p>
                  </a:txBody>
                  <a:tcPr marL="7451" marR="7451" marT="7451"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49232">
                <a:tc gridSpan="2">
                  <a:txBody>
                    <a:bodyPr/>
                    <a:lstStyle/>
                    <a:p>
                      <a:pPr algn="ctr" fontAlgn="ctr"/>
                      <a:r>
                        <a:rPr lang="es-MX" sz="1000" b="1" i="0" u="none" strike="noStrike" dirty="0">
                          <a:solidFill>
                            <a:schemeClr val="bg1"/>
                          </a:solidFill>
                          <a:effectLst/>
                          <a:latin typeface="Arial" panose="020B0604020202020204" pitchFamily="34" charset="0"/>
                          <a:cs typeface="Arial" panose="020B0604020202020204" pitchFamily="34" charset="0"/>
                        </a:rPr>
                        <a:t>PROSPECTIVA TECNOLOGICA</a:t>
                      </a:r>
                    </a:p>
                  </a:txBody>
                  <a:tcPr marL="7451" marR="7451" marT="74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50000"/>
                        <a:lumOff val="50000"/>
                      </a:schemeClr>
                    </a:solidFill>
                  </a:tcPr>
                </a:tc>
                <a:tc hMerge="1">
                  <a:txBody>
                    <a:bodyPr/>
                    <a:lstStyle/>
                    <a:p>
                      <a:endParaRPr lang="es-MX"/>
                    </a:p>
                  </a:txBody>
                  <a:tcPr/>
                </a:tc>
              </a:tr>
              <a:tr h="198479">
                <a:tc>
                  <a:txBody>
                    <a:bodyPr/>
                    <a:lstStyle/>
                    <a:p>
                      <a:pPr algn="ctr" fontAlgn="ctr"/>
                      <a:r>
                        <a:rPr lang="es-ES_tradnl" sz="1000" b="0" i="0" u="none" strike="noStrike" dirty="0">
                          <a:solidFill>
                            <a:srgbClr val="000000"/>
                          </a:solidFill>
                          <a:effectLst/>
                          <a:latin typeface="Arial" panose="020B0604020202020204" pitchFamily="34" charset="0"/>
                          <a:cs typeface="Arial" panose="020B0604020202020204" pitchFamily="34" charset="0"/>
                        </a:rPr>
                        <a:t>GALLEGO A.</a:t>
                      </a:r>
                    </a:p>
                  </a:txBody>
                  <a:tcPr marL="7451" marR="7451" marT="7451"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Fundamentos de la Gestión Tecnológica e Innovación</a:t>
                      </a:r>
                    </a:p>
                  </a:txBody>
                  <a:tcPr marL="7451" marR="7451" marT="7451"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847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MIKLOS, T. Y TELLO, M.</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Planeación prospectiva: una estrategia para el diseño del futuro</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PEREDA, M .</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Prospectiva tecnológica: una introducción a su metodología y a su aplicación en distintos países</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RIASCOS E.</a:t>
                      </a:r>
                    </a:p>
                  </a:txBody>
                  <a:tcPr marL="7451" marR="7451" marT="7451" marB="0" anchor="ctr">
                    <a:lnL w="1270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Gestión del Conocimiento una Herramienta Efectiva para la Construcción de Escenarios</a:t>
                      </a:r>
                    </a:p>
                  </a:txBody>
                  <a:tcPr marL="7451" marR="7451" marT="7451"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49232">
                <a:tc gridSpan="2">
                  <a:txBody>
                    <a:bodyPr/>
                    <a:lstStyle/>
                    <a:p>
                      <a:pPr algn="ctr" fontAlgn="b"/>
                      <a:r>
                        <a:rPr lang="es-MX" sz="1000" b="1" i="0" u="none" strike="noStrike" dirty="0">
                          <a:solidFill>
                            <a:schemeClr val="bg1"/>
                          </a:solidFill>
                          <a:effectLst/>
                          <a:latin typeface="Arial" panose="020B0604020202020204" pitchFamily="34" charset="0"/>
                          <a:cs typeface="Arial" panose="020B0604020202020204" pitchFamily="34" charset="0"/>
                        </a:rPr>
                        <a:t>ESCENARIOS INDUSTRIALES</a:t>
                      </a:r>
                    </a:p>
                  </a:txBody>
                  <a:tcPr marL="7451" marR="7451" marT="745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50000"/>
                        <a:lumOff val="50000"/>
                      </a:schemeClr>
                    </a:solidFill>
                  </a:tcPr>
                </a:tc>
                <a:tc hMerge="1">
                  <a:txBody>
                    <a:bodyPr/>
                    <a:lstStyle/>
                    <a:p>
                      <a:endParaRPr lang="es-MX"/>
                    </a:p>
                  </a:txBody>
                  <a:tcPr/>
                </a:tc>
              </a:tr>
              <a:tr h="156694">
                <a:tc rowSpan="2">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GODET, M.</a:t>
                      </a:r>
                    </a:p>
                  </a:txBody>
                  <a:tcPr marL="7451" marR="7451" marT="7451"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Prospectiva y Planificación Estratégica</a:t>
                      </a:r>
                    </a:p>
                  </a:txBody>
                  <a:tcPr marL="7451" marR="7451" marT="7451"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8479">
                <a:tc vMerge="1">
                  <a:txBody>
                    <a:bodyPr/>
                    <a:lstStyle/>
                    <a:p>
                      <a:endParaRPr lang="es-MX"/>
                    </a:p>
                  </a:txBody>
                  <a:tcPr/>
                </a:tc>
                <a:tc>
                  <a:txBody>
                    <a:bodyPr/>
                    <a:lstStyle/>
                    <a:p>
                      <a:pPr algn="l" fontAlgn="ctr"/>
                      <a:r>
                        <a:rPr lang="es-MX" sz="1000" b="0" i="0" u="none" strike="noStrike">
                          <a:solidFill>
                            <a:srgbClr val="000000"/>
                          </a:solidFill>
                          <a:effectLst/>
                          <a:latin typeface="Arial" panose="020B0604020202020204" pitchFamily="34" charset="0"/>
                          <a:cs typeface="Arial" panose="020B0604020202020204" pitchFamily="34" charset="0"/>
                        </a:rPr>
                        <a:t>De la anticipación a la Acción. Manual de Prospectiva Estratégica</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223849">
                <a:tc>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PORTER, M.</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Ventaja Competitiva: Creación y Sostenimiento de un Desempeño Superior.</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a:txBody>
                    <a:bodyPr/>
                    <a:lstStyle/>
                    <a:p>
                      <a:pPr algn="ctr" fontAlgn="ctr"/>
                      <a:r>
                        <a:rPr lang="es-MX" sz="1000" b="0" i="0" u="none" strike="noStrike">
                          <a:solidFill>
                            <a:srgbClr val="000000"/>
                          </a:solidFill>
                          <a:effectLst/>
                          <a:latin typeface="Arial" panose="020B0604020202020204" pitchFamily="34" charset="0"/>
                          <a:cs typeface="Arial" panose="020B0604020202020204" pitchFamily="34" charset="0"/>
                        </a:rPr>
                        <a:t>VANSTON, J</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n-US" sz="1000" b="0" i="0" u="none" strike="noStrike" dirty="0">
                          <a:solidFill>
                            <a:srgbClr val="000000"/>
                          </a:solidFill>
                          <a:effectLst/>
                          <a:latin typeface="Arial" panose="020B0604020202020204" pitchFamily="34" charset="0"/>
                          <a:cs typeface="Arial" panose="020B0604020202020204" pitchFamily="34" charset="0"/>
                        </a:rPr>
                        <a:t>Better Forecasts , Better Plans, Better Results</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a:txBody>
                    <a:bodyPr/>
                    <a:lstStyle/>
                    <a:p>
                      <a:pPr algn="ctr" fontAlgn="ctr"/>
                      <a:r>
                        <a:rPr lang="es-MX" sz="1000" b="0" i="0" u="none" strike="noStrike">
                          <a:solidFill>
                            <a:srgbClr val="000000"/>
                          </a:solidFill>
                          <a:effectLst/>
                          <a:latin typeface="Arial" panose="020B0604020202020204" pitchFamily="34" charset="0"/>
                          <a:cs typeface="Arial" panose="020B0604020202020204" pitchFamily="34" charset="0"/>
                        </a:rPr>
                        <a:t>MOJICA, F</a:t>
                      </a:r>
                    </a:p>
                  </a:txBody>
                  <a:tcPr marL="7451" marR="7451" marT="7451"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Prospectiva. Técnicas para visualizar el Futuro</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rowSpan="2">
                  <a:txBody>
                    <a:bodyPr/>
                    <a:lstStyle/>
                    <a:p>
                      <a:pPr algn="ctr" fontAlgn="ctr"/>
                      <a:r>
                        <a:rPr lang="es-MX" sz="1000" b="0" i="0" u="none" strike="noStrike" dirty="0">
                          <a:solidFill>
                            <a:srgbClr val="000000"/>
                          </a:solidFill>
                          <a:effectLst/>
                          <a:latin typeface="Arial" panose="020B0604020202020204" pitchFamily="34" charset="0"/>
                          <a:cs typeface="Arial" panose="020B0604020202020204" pitchFamily="34" charset="0"/>
                        </a:rPr>
                        <a:t>MEDINA, M.</a:t>
                      </a:r>
                    </a:p>
                  </a:txBody>
                  <a:tcPr marL="7451" marR="7451" marT="7451"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Prospectiva en Acción</a:t>
                      </a:r>
                    </a:p>
                  </a:txBody>
                  <a:tcPr marL="7451" marR="7451" marT="7451" marB="0" anchor="ctr">
                    <a:lnL>
                      <a:noFill/>
                    </a:lnL>
                    <a:lnR w="12700" cap="flat" cmpd="sng" algn="ctr">
                      <a:solidFill>
                        <a:schemeClr val="tx1"/>
                      </a:solidFill>
                      <a:prstDash val="solid"/>
                      <a:round/>
                      <a:headEnd type="none" w="med" len="med"/>
                      <a:tailEnd type="none" w="med" len="med"/>
                    </a:lnR>
                    <a:lnT>
                      <a:noFill/>
                    </a:lnT>
                    <a:lnB>
                      <a:noFill/>
                    </a:lnB>
                  </a:tcPr>
                </a:tc>
              </a:tr>
              <a:tr h="149232">
                <a:tc vMerge="1">
                  <a:txBody>
                    <a:bodyPr/>
                    <a:lstStyle/>
                    <a:p>
                      <a:endParaRPr lang="es-MX"/>
                    </a:p>
                  </a:txBody>
                  <a:tcPr/>
                </a:tc>
                <a:tc>
                  <a:txBody>
                    <a:bodyPr/>
                    <a:lstStyle/>
                    <a:p>
                      <a:pPr algn="l" fontAlgn="ctr"/>
                      <a:r>
                        <a:rPr lang="es-MX" sz="1000" b="0" i="0" u="none" strike="noStrike" dirty="0">
                          <a:solidFill>
                            <a:srgbClr val="000000"/>
                          </a:solidFill>
                          <a:effectLst/>
                          <a:latin typeface="Arial" panose="020B0604020202020204" pitchFamily="34" charset="0"/>
                          <a:cs typeface="Arial" panose="020B0604020202020204" pitchFamily="34" charset="0"/>
                        </a:rPr>
                        <a:t>Modelo de prospectiva y vigilancia tecnológica </a:t>
                      </a:r>
                    </a:p>
                  </a:txBody>
                  <a:tcPr marL="7451" marR="7451" marT="7451"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8840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5532975" y="161874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415124" y="2006411"/>
            <a:ext cx="9771633" cy="4011163"/>
          </a:xfrm>
          <a:prstGeom prst="rect">
            <a:avLst/>
          </a:prstGeom>
        </p:spPr>
        <p:txBody>
          <a:bodyPr wrap="square">
            <a:spAutoFit/>
          </a:bodyPr>
          <a:lstStyle/>
          <a:p>
            <a:pPr algn="just">
              <a:lnSpc>
                <a:spcPct val="150000"/>
              </a:lnSpc>
              <a:spcAft>
                <a:spcPts val="0"/>
              </a:spcAft>
            </a:pPr>
            <a:endParaRPr lang="es-MX" sz="1400" b="1" i="1"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pPr>
            <a:r>
              <a:rPr lang="es-MX" sz="1400" b="1" i="1" dirty="0" smtClean="0">
                <a:solidFill>
                  <a:srgbClr val="000000"/>
                </a:solidFill>
                <a:latin typeface="Arial" panose="020B0604020202020204" pitchFamily="34" charset="0"/>
                <a:ea typeface="Calibri" panose="020F0502020204030204" pitchFamily="34" charset="0"/>
                <a:cs typeface="Arial" panose="020B0604020202020204" pitchFamily="34" charset="0"/>
              </a:rPr>
              <a:t>Preguntas </a:t>
            </a:r>
            <a:r>
              <a:rPr lang="es-MX" sz="1400" b="1" i="1" dirty="0">
                <a:solidFill>
                  <a:srgbClr val="000000"/>
                </a:solidFill>
                <a:latin typeface="Arial" panose="020B0604020202020204" pitchFamily="34" charset="0"/>
                <a:ea typeface="Calibri" panose="020F0502020204030204" pitchFamily="34" charset="0"/>
                <a:cs typeface="Arial" panose="020B0604020202020204" pitchFamily="34" charset="0"/>
              </a:rPr>
              <a:t>de investigación </a:t>
            </a:r>
            <a:endParaRPr lang="es-MX"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200000"/>
              </a:lnSpc>
            </a:pPr>
            <a:r>
              <a:rPr lang="es-MX" sz="1400" dirty="0">
                <a:latin typeface="Arial" panose="020B0604020202020204" pitchFamily="34" charset="0"/>
                <a:cs typeface="Arial" panose="020B0604020202020204" pitchFamily="34" charset="0"/>
              </a:rPr>
              <a:t>¿Cuáles son los posibles escenarios de desarrollo para el sector de mantenimiento aéreo en Querétaro, México?</a:t>
            </a:r>
          </a:p>
          <a:p>
            <a:pPr lvl="0">
              <a:lnSpc>
                <a:spcPct val="200000"/>
              </a:lnSpc>
            </a:pPr>
            <a:r>
              <a:rPr lang="es-MX" sz="1400" dirty="0">
                <a:latin typeface="Arial" panose="020B0604020202020204" pitchFamily="34" charset="0"/>
                <a:cs typeface="Arial" panose="020B0604020202020204" pitchFamily="34" charset="0"/>
              </a:rPr>
              <a:t>¿Cuál es la estrategia competitiva más adecuada para el desarrollo del sector de mantenimiento aéreo en Querétaro</a:t>
            </a:r>
            <a:r>
              <a:rPr lang="es-MX" sz="1400" dirty="0" smtClean="0">
                <a:latin typeface="Arial" panose="020B0604020202020204" pitchFamily="34" charset="0"/>
                <a:cs typeface="Arial" panose="020B0604020202020204" pitchFamily="34" charset="0"/>
              </a:rPr>
              <a:t>?</a:t>
            </a:r>
          </a:p>
          <a:p>
            <a:pPr lvl="0">
              <a:lnSpc>
                <a:spcPct val="200000"/>
              </a:lnSpc>
            </a:pPr>
            <a:endParaRPr lang="es-MX" sz="1400" b="1"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pPr>
            <a:r>
              <a:rPr lang="es-MX" sz="14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Hipótesis </a:t>
            </a:r>
            <a:endParaRPr lang="es-MX"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200000"/>
              </a:lnSpc>
            </a:pPr>
            <a:r>
              <a:rPr lang="es-MX" sz="1400" dirty="0">
                <a:latin typeface="Arial" panose="020B0604020202020204" pitchFamily="34" charset="0"/>
                <a:cs typeface="Arial" panose="020B0604020202020204" pitchFamily="34" charset="0"/>
              </a:rPr>
              <a:t>H1: El desarrollo del sector de mantenimiento aéreo en Querétaro, México, se encuentra principalmente condicionado por la cadena de suministros de los </a:t>
            </a:r>
            <a:r>
              <a:rPr lang="es-MX" sz="1400" dirty="0" err="1">
                <a:latin typeface="Arial" panose="020B0604020202020204" pitchFamily="34" charset="0"/>
                <a:cs typeface="Arial" panose="020B0604020202020204" pitchFamily="34" charset="0"/>
              </a:rPr>
              <a:t>MRO´s</a:t>
            </a:r>
            <a:r>
              <a:rPr lang="es-MX" sz="1400" dirty="0">
                <a:latin typeface="Arial" panose="020B0604020202020204" pitchFamily="34" charset="0"/>
                <a:cs typeface="Arial" panose="020B0604020202020204" pitchFamily="34" charset="0"/>
              </a:rPr>
              <a:t>. </a:t>
            </a:r>
          </a:p>
          <a:p>
            <a:pPr lvl="0">
              <a:lnSpc>
                <a:spcPct val="200000"/>
              </a:lnSpc>
            </a:pPr>
            <a:r>
              <a:rPr lang="es-MX" sz="1400" dirty="0">
                <a:latin typeface="Arial" panose="020B0604020202020204" pitchFamily="34" charset="0"/>
                <a:cs typeface="Arial" panose="020B0604020202020204" pitchFamily="34" charset="0"/>
              </a:rPr>
              <a:t>H0: El desarrollo del sector de mantenimiento aéreo en Querétaro, México, no se encuentra principalmente condicionado por la cadena de suministros para los </a:t>
            </a:r>
            <a:r>
              <a:rPr lang="es-MX" sz="1400" dirty="0" err="1">
                <a:latin typeface="Arial" panose="020B0604020202020204" pitchFamily="34" charset="0"/>
                <a:cs typeface="Arial" panose="020B0604020202020204" pitchFamily="34" charset="0"/>
              </a:rPr>
              <a:t>MRO´s</a:t>
            </a:r>
            <a:r>
              <a:rPr lang="es-MX"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3733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 – </a:t>
            </a:r>
            <a:r>
              <a:rPr lang="es-MX" dirty="0" smtClean="0"/>
              <a:t>(</a:t>
            </a:r>
            <a:r>
              <a:rPr lang="es-MX" dirty="0" smtClean="0"/>
              <a:t>Cuarto</a:t>
            </a:r>
            <a:r>
              <a:rPr lang="es-MX" dirty="0" smtClean="0"/>
              <a:t> </a:t>
            </a:r>
            <a:r>
              <a:rPr lang="es-MX" dirty="0"/>
              <a:t>Semestre)</a:t>
            </a:r>
          </a:p>
        </p:txBody>
      </p:sp>
      <p:sp>
        <p:nvSpPr>
          <p:cNvPr id="4" name="CuadroTexto 3">
            <a:extLst>
              <a:ext uri="{FF2B5EF4-FFF2-40B4-BE49-F238E27FC236}">
                <a16:creationId xmlns=""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a:t>
            </a:r>
            <a:r>
              <a:rPr lang="es-MX" sz="1400" b="1" dirty="0" smtClean="0">
                <a:solidFill>
                  <a:schemeClr val="bg1"/>
                </a:solidFill>
              </a:rPr>
              <a:t>10, 11 </a:t>
            </a:r>
            <a:r>
              <a:rPr lang="es-MX" sz="1400" b="1" dirty="0">
                <a:solidFill>
                  <a:schemeClr val="bg1"/>
                </a:solidFill>
              </a:rPr>
              <a:t>y </a:t>
            </a:r>
            <a:r>
              <a:rPr lang="es-MX" sz="1400" b="1" dirty="0" smtClean="0">
                <a:solidFill>
                  <a:schemeClr val="bg1"/>
                </a:solidFill>
              </a:rPr>
              <a:t>12 </a:t>
            </a:r>
            <a:r>
              <a:rPr lang="es-MX" sz="1400" b="1" dirty="0">
                <a:solidFill>
                  <a:schemeClr val="bg1"/>
                </a:solidFill>
              </a:rPr>
              <a:t>de noviembre </a:t>
            </a:r>
            <a:r>
              <a:rPr lang="es-MX" sz="1400" b="1" dirty="0" smtClean="0">
                <a:solidFill>
                  <a:schemeClr val="bg1"/>
                </a:solidFill>
              </a:rPr>
              <a:t>2021</a:t>
            </a:r>
            <a:endParaRPr lang="es-MX" sz="1400" b="1" dirty="0">
              <a:solidFill>
                <a:schemeClr val="bg1"/>
              </a:solidFill>
            </a:endParaRPr>
          </a:p>
        </p:txBody>
      </p:sp>
      <p:pic>
        <p:nvPicPr>
          <p:cNvPr id="14" name="Imagen 13">
            <a:extLst>
              <a:ext uri="{FF2B5EF4-FFF2-40B4-BE49-F238E27FC236}">
                <a16:creationId xmlns=""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smtClean="0">
                <a:solidFill>
                  <a:srgbClr val="C00000"/>
                </a:solidFill>
              </a:rPr>
              <a:t>Gestión Tecnológica en la Industria </a:t>
            </a:r>
            <a:r>
              <a:rPr lang="es-MX" sz="2800" b="1" i="1" dirty="0">
                <a:solidFill>
                  <a:srgbClr val="C00000"/>
                </a:solidFill>
              </a:rPr>
              <a:t>A</a:t>
            </a:r>
            <a:r>
              <a:rPr lang="es-MX" sz="2800" b="1" i="1" dirty="0" smtClean="0">
                <a:solidFill>
                  <a:srgbClr val="C00000"/>
                </a:solidFill>
              </a:rPr>
              <a:t>eronáutica del Estado de Querétaro</a:t>
            </a:r>
            <a:endParaRPr lang="es-MX" sz="2800" b="1" i="1" dirty="0">
              <a:solidFill>
                <a:srgbClr val="C00000"/>
              </a:solidFill>
            </a:endParaRPr>
          </a:p>
        </p:txBody>
      </p:sp>
      <p:sp>
        <p:nvSpPr>
          <p:cNvPr id="7" name="Rectángulo 6"/>
          <p:cNvSpPr/>
          <p:nvPr/>
        </p:nvSpPr>
        <p:spPr>
          <a:xfrm>
            <a:off x="5532975" y="161874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3" name="Rectángulo 2"/>
          <p:cNvSpPr/>
          <p:nvPr/>
        </p:nvSpPr>
        <p:spPr>
          <a:xfrm>
            <a:off x="1071686" y="2125942"/>
            <a:ext cx="10458510" cy="4017575"/>
          </a:xfrm>
          <a:prstGeom prst="rect">
            <a:avLst/>
          </a:prstGeom>
        </p:spPr>
        <p:txBody>
          <a:bodyPr wrap="square">
            <a:spAutoFit/>
          </a:bodyPr>
          <a:lstStyle/>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Las unidades de estudio se caracterizan por formar parte de las 80 empresas relacionadas con el sector aeronáutico del estado de Querétaro según el Directorio Estadístico Nacional de Unidades Económicas (DENUE, INEGI, 2018), estas empresas registran una inversión extranjera de más de 1,300 millones, por lo que la entidad cuenta con el índice más alto de inversión extrajera directa de todo el país. </a:t>
            </a:r>
          </a:p>
          <a:p>
            <a:pPr marL="342900" lvl="0" indent="-342900" algn="just">
              <a:lnSpc>
                <a:spcPct val="150000"/>
              </a:lnSpc>
              <a:spcAft>
                <a:spcPts val="800"/>
              </a:spcAft>
              <a:buFont typeface="Wingdings" panose="05000000000000000000" pitchFamily="2" charset="2"/>
              <a:buChar char=""/>
              <a:tabLst>
                <a:tab pos="457200" algn="l"/>
              </a:tabLst>
            </a:pPr>
            <a:r>
              <a:rPr lang="es-MX" sz="1400" dirty="0" smtClean="0">
                <a:latin typeface="Arial" panose="020B0604020202020204" pitchFamily="34" charset="0"/>
                <a:ea typeface="Calibri" panose="020F0502020204030204" pitchFamily="34" charset="0"/>
                <a:cs typeface="Arial" panose="020B0604020202020204" pitchFamily="34" charset="0"/>
              </a:rPr>
              <a:t>.La </a:t>
            </a:r>
            <a:r>
              <a:rPr lang="es-MX" sz="1400" dirty="0">
                <a:latin typeface="Arial" panose="020B0604020202020204" pitchFamily="34" charset="0"/>
                <a:ea typeface="Calibri" panose="020F0502020204030204" pitchFamily="34" charset="0"/>
                <a:cs typeface="Arial" panose="020B0604020202020204" pitchFamily="34" charset="0"/>
              </a:rPr>
              <a:t>estrategia metodológica es de tipo </a:t>
            </a:r>
            <a:r>
              <a:rPr lang="es-MX" sz="1400" dirty="0" smtClean="0">
                <a:latin typeface="Arial" panose="020B0604020202020204" pitchFamily="34" charset="0"/>
                <a:ea typeface="Calibri" panose="020F0502020204030204" pitchFamily="34" charset="0"/>
                <a:cs typeface="Arial" panose="020B0604020202020204" pitchFamily="34" charset="0"/>
              </a:rPr>
              <a:t>Cualitativa</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a:latin typeface="Arial" panose="020B0604020202020204" pitchFamily="34" charset="0"/>
                <a:ea typeface="Calibri" panose="020F0502020204030204" pitchFamily="34" charset="0"/>
                <a:cs typeface="Arial" panose="020B0604020202020204" pitchFamily="34" charset="0"/>
              </a:rPr>
              <a:t>y está basada en </a:t>
            </a:r>
            <a:r>
              <a:rPr lang="es-MX" sz="1400" dirty="0" smtClean="0">
                <a:latin typeface="Arial" panose="020B0604020202020204" pitchFamily="34" charset="0"/>
                <a:ea typeface="Calibri" panose="020F0502020204030204" pitchFamily="34" charset="0"/>
                <a:cs typeface="Arial" panose="020B0604020202020204" pitchFamily="34" charset="0"/>
              </a:rPr>
              <a:t>el </a:t>
            </a:r>
            <a:r>
              <a:rPr lang="es-MX" sz="1400" dirty="0">
                <a:latin typeface="Arial" panose="020B0604020202020204" pitchFamily="34" charset="0"/>
                <a:ea typeface="Calibri" panose="020F0502020204030204" pitchFamily="34" charset="0"/>
                <a:cs typeface="Arial" panose="020B0604020202020204" pitchFamily="34" charset="0"/>
              </a:rPr>
              <a:t>análisis de las unidades económicas que ofrecen servicios MRO en el estado de Querétaro</a:t>
            </a: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La gestión tecnológica es implementada desde un enfoque prospectivo, utilizando la técnica por escenarios, en la cual los resultados muestran la probabilidad de ocurrencia de las hipótesis </a:t>
            </a:r>
            <a:r>
              <a:rPr lang="es-MX" sz="1400" dirty="0" smtClean="0">
                <a:latin typeface="Arial" panose="020B0604020202020204" pitchFamily="34" charset="0"/>
                <a:ea typeface="Calibri" panose="020F0502020204030204" pitchFamily="34" charset="0"/>
                <a:cs typeface="Arial" panose="020B0604020202020204" pitchFamily="34" charset="0"/>
              </a:rPr>
              <a:t>planteadas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latin typeface="Arial" panose="020B0604020202020204" pitchFamily="34" charset="0"/>
                <a:ea typeface="Calibri" panose="020F0502020204030204" pitchFamily="34" charset="0"/>
                <a:cs typeface="Arial" panose="020B0604020202020204" pitchFamily="34" charset="0"/>
              </a:rPr>
              <a:t>en el estudio prospectivo</a:t>
            </a:r>
            <a:endParaRPr lang="es-MX" sz="14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El horizonte temporal de esta investigación será </a:t>
            </a:r>
            <a:r>
              <a:rPr lang="es-MX" sz="1400" dirty="0" smtClean="0">
                <a:latin typeface="Arial" panose="020B0604020202020204" pitchFamily="34" charset="0"/>
                <a:ea typeface="Calibri" panose="020F0502020204030204" pitchFamily="34" charset="0"/>
                <a:cs typeface="Arial" panose="020B0604020202020204" pitchFamily="34" charset="0"/>
              </a:rPr>
              <a:t>del 2020 al 2023 </a:t>
            </a:r>
            <a:r>
              <a:rPr lang="es-MX" sz="1400" dirty="0">
                <a:latin typeface="Arial" panose="020B0604020202020204" pitchFamily="34" charset="0"/>
                <a:ea typeface="Calibri" panose="020F0502020204030204" pitchFamily="34" charset="0"/>
                <a:cs typeface="Arial" panose="020B0604020202020204" pitchFamily="34" charset="0"/>
              </a:rPr>
              <a:t>y el diseño de investigación para este trabajo es de tipo no experimental con estructura transversal o transaccional. </a:t>
            </a:r>
          </a:p>
          <a:p>
            <a:pPr marL="342900" lvl="0" indent="-342900" algn="just">
              <a:lnSpc>
                <a:spcPct val="150000"/>
              </a:lnSpc>
              <a:spcAft>
                <a:spcPts val="800"/>
              </a:spcAft>
              <a:buFont typeface="Wingdings" panose="05000000000000000000" pitchFamily="2" charset="2"/>
              <a:buChar char=""/>
              <a:tabLst>
                <a:tab pos="457200" algn="l"/>
              </a:tabLst>
            </a:pPr>
            <a:r>
              <a:rPr lang="es-MX" sz="1400" dirty="0" smtClean="0">
                <a:latin typeface="Arial" panose="020B0604020202020204" pitchFamily="34" charset="0"/>
                <a:ea typeface="Calibri" panose="020F0502020204030204" pitchFamily="34" charset="0"/>
                <a:cs typeface="Arial" panose="020B0604020202020204" pitchFamily="34" charset="0"/>
              </a:rPr>
              <a:t>La línea </a:t>
            </a:r>
            <a:r>
              <a:rPr lang="es-MX" sz="1400" dirty="0">
                <a:latin typeface="Arial" panose="020B0604020202020204" pitchFamily="34" charset="0"/>
                <a:ea typeface="Calibri" panose="020F0502020204030204" pitchFamily="34" charset="0"/>
                <a:cs typeface="Arial" panose="020B0604020202020204" pitchFamily="34" charset="0"/>
              </a:rPr>
              <a:t>de </a:t>
            </a:r>
            <a:r>
              <a:rPr lang="es-MX" sz="1400" dirty="0" smtClean="0">
                <a:latin typeface="Arial" panose="020B0604020202020204" pitchFamily="34" charset="0"/>
                <a:ea typeface="Calibri" panose="020F0502020204030204" pitchFamily="34" charset="0"/>
                <a:cs typeface="Arial" panose="020B0604020202020204" pitchFamily="34" charset="0"/>
              </a:rPr>
              <a:t>investigación que se aborda es sobre </a:t>
            </a:r>
            <a:r>
              <a:rPr lang="es-MX" sz="1400" dirty="0">
                <a:latin typeface="Arial" panose="020B0604020202020204" pitchFamily="34" charset="0"/>
                <a:ea typeface="Calibri" panose="020F0502020204030204" pitchFamily="34" charset="0"/>
                <a:cs typeface="Arial" panose="020B0604020202020204" pitchFamily="34" charset="0"/>
              </a:rPr>
              <a:t>decisiones estratégicas en la tecnología </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7200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1931</Words>
  <Application>Microsoft Office PowerPoint</Application>
  <PresentationFormat>Panorámica</PresentationFormat>
  <Paragraphs>208</Paragraphs>
  <Slides>14</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Arial</vt:lpstr>
      <vt:lpstr>Calibri</vt:lpstr>
      <vt:lpstr>Calibri Light</vt:lpstr>
      <vt:lpstr>Century Gothic</vt:lpstr>
      <vt:lpstr>Roboto</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Toshiba-User</cp:lastModifiedBy>
  <cp:revision>39</cp:revision>
  <dcterms:created xsi:type="dcterms:W3CDTF">2020-09-22T18:49:23Z</dcterms:created>
  <dcterms:modified xsi:type="dcterms:W3CDTF">2021-11-04T16:44:14Z</dcterms:modified>
</cp:coreProperties>
</file>