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02"/>
    <p:restoredTop sz="94807"/>
  </p:normalViewPr>
  <p:slideViewPr>
    <p:cSldViewPr snapToGrid="0" snapToObjects="1">
      <p:cViewPr>
        <p:scale>
          <a:sx n="100" d="100"/>
          <a:sy n="100" d="100"/>
        </p:scale>
        <p:origin x="154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9B537-14BE-FA44-A4AB-ACA0314DEA91}" type="doc">
      <dgm:prSet loTypeId="urn:microsoft.com/office/officeart/2005/8/layout/chevron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E8C064E5-EFA5-2A4E-A629-A54628C70CCB}">
      <dgm:prSet phldrT="[Texto]"/>
      <dgm:spPr/>
      <dgm:t>
        <a:bodyPr/>
        <a:lstStyle/>
        <a:p>
          <a:r>
            <a:rPr lang="es-ES_tradnl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Pregunta de investigación</a:t>
          </a:r>
        </a:p>
      </dgm:t>
    </dgm:pt>
    <dgm:pt modelId="{2E5AE271-664D-6F4C-B398-C223129A54B6}" type="parTrans" cxnId="{07A348AC-19D0-0C4A-BD4C-B7B4FE3EB0AB}">
      <dgm:prSet/>
      <dgm:spPr/>
      <dgm:t>
        <a:bodyPr/>
        <a:lstStyle/>
        <a:p>
          <a:endParaRPr lang="es-ES_tradnl"/>
        </a:p>
      </dgm:t>
    </dgm:pt>
    <dgm:pt modelId="{48BB256E-26BC-F341-85F3-A128F14EABBF}" type="sibTrans" cxnId="{07A348AC-19D0-0C4A-BD4C-B7B4FE3EB0AB}">
      <dgm:prSet/>
      <dgm:spPr/>
      <dgm:t>
        <a:bodyPr/>
        <a:lstStyle/>
        <a:p>
          <a:endParaRPr lang="es-ES_tradnl"/>
        </a:p>
      </dgm:t>
    </dgm:pt>
    <dgm:pt modelId="{02D58629-7402-2244-918D-B09724EB2378}">
      <dgm:prSet phldrT="[Texto]" custT="1"/>
      <dgm:spPr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b="0" i="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Objetivos</a:t>
          </a:r>
          <a:endParaRPr lang="es-ES_tradnl" sz="900" b="0" i="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0E2C7B1-C1E5-B047-8DDF-2CEA2174898A}" type="parTrans" cxnId="{E63D89B5-1613-D040-A6C7-11167081952D}">
      <dgm:prSet/>
      <dgm:spPr/>
      <dgm:t>
        <a:bodyPr/>
        <a:lstStyle/>
        <a:p>
          <a:endParaRPr lang="es-ES_tradnl"/>
        </a:p>
      </dgm:t>
    </dgm:pt>
    <dgm:pt modelId="{201E8763-44EA-874E-A739-EB8EAAD83C79}" type="sibTrans" cxnId="{E63D89B5-1613-D040-A6C7-11167081952D}">
      <dgm:prSet/>
      <dgm:spPr/>
      <dgm:t>
        <a:bodyPr/>
        <a:lstStyle/>
        <a:p>
          <a:endParaRPr lang="es-ES_tradnl"/>
        </a:p>
      </dgm:t>
    </dgm:pt>
    <dgm:pt modelId="{C4C038E4-860C-9643-B49E-F533DF9AA804}">
      <dgm:prSet phldrT="[Texto]" custT="1"/>
      <dgm:spPr/>
      <dgm:t>
        <a:bodyPr/>
        <a:lstStyle/>
        <a:p>
          <a:pPr>
            <a:buClr>
              <a:schemeClr val="dk1"/>
            </a:buClr>
            <a:buSzPts val="1100"/>
            <a:buNone/>
          </a:pPr>
          <a:r>
            <a:rPr lang="es-ES" sz="800" dirty="0">
              <a:latin typeface="Times New Roman" panose="02020603050405020304" pitchFamily="18" charset="0"/>
              <a:cs typeface="Times New Roman" panose="02020603050405020304" pitchFamily="18" charset="0"/>
            </a:rPr>
            <a:t>“Describir el proceso de dirección compleja en una empresa automotriz de la ciudad de Querétaro, adecuado a las necesidades de la Industria 4.0” </a:t>
          </a:r>
          <a:endParaRPr lang="es-ES_tradnl" sz="800" dirty="0"/>
        </a:p>
      </dgm:t>
    </dgm:pt>
    <dgm:pt modelId="{CDB6906C-C98B-3344-B27C-CD880A33E66C}" type="parTrans" cxnId="{A48C8CB5-2921-5E4F-880B-E4B61DF139A3}">
      <dgm:prSet/>
      <dgm:spPr/>
      <dgm:t>
        <a:bodyPr/>
        <a:lstStyle/>
        <a:p>
          <a:endParaRPr lang="es-ES_tradnl"/>
        </a:p>
      </dgm:t>
    </dgm:pt>
    <dgm:pt modelId="{B0266107-8956-0A43-BEA2-BC58ABB0FF01}" type="sibTrans" cxnId="{A48C8CB5-2921-5E4F-880B-E4B61DF139A3}">
      <dgm:prSet/>
      <dgm:spPr/>
      <dgm:t>
        <a:bodyPr/>
        <a:lstStyle/>
        <a:p>
          <a:endParaRPr lang="es-ES_tradnl"/>
        </a:p>
      </dgm:t>
    </dgm:pt>
    <dgm:pt modelId="{77259186-3D86-5044-B0A0-A2D59CDF734A}">
      <dgm:prSet phldrT="[Texto]"/>
      <dgm:spPr/>
      <dgm:t>
        <a:bodyPr/>
        <a:lstStyle/>
        <a:p>
          <a:r>
            <a:rPr lang="es-ES_tradnl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gm:t>
    </dgm:pt>
    <dgm:pt modelId="{68EE581E-6030-8745-8225-833C20179BE9}" type="parTrans" cxnId="{7D6FA877-2BCC-6041-8846-700F378698F1}">
      <dgm:prSet/>
      <dgm:spPr/>
      <dgm:t>
        <a:bodyPr/>
        <a:lstStyle/>
        <a:p>
          <a:endParaRPr lang="es-ES_tradnl"/>
        </a:p>
      </dgm:t>
    </dgm:pt>
    <dgm:pt modelId="{C28FBE5B-B908-5D4F-A62A-B40B6B3CCD62}" type="sibTrans" cxnId="{7D6FA877-2BCC-6041-8846-700F378698F1}">
      <dgm:prSet/>
      <dgm:spPr/>
      <dgm:t>
        <a:bodyPr/>
        <a:lstStyle/>
        <a:p>
          <a:endParaRPr lang="es-ES_tradnl"/>
        </a:p>
      </dgm:t>
    </dgm:pt>
    <dgm:pt modelId="{4E213350-FA49-854F-862A-9B9C6B496EA4}">
      <dgm:prSet phldrT="[Texto]" custT="1"/>
      <dgm:spPr/>
      <dgm:t>
        <a:bodyPr/>
        <a:lstStyle/>
        <a:p>
          <a:r>
            <a:rPr lang="es-ES" sz="800" dirty="0">
              <a:latin typeface="Times New Roman" panose="02020603050405020304" pitchFamily="18" charset="0"/>
              <a:cs typeface="Times New Roman" panose="02020603050405020304" pitchFamily="18" charset="0"/>
            </a:rPr>
            <a:t>¿Cómo se debe ejercer la dirección compleja en una empresa del sector automotriz de la ciudad de Querétaro ante las necesidades de la Industria 4.0 ?</a:t>
          </a:r>
          <a:r>
            <a:rPr lang="es-MX" sz="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S_tradnl" sz="800" dirty="0"/>
        </a:p>
      </dgm:t>
    </dgm:pt>
    <dgm:pt modelId="{40512747-C2C7-F549-B89D-F2D5519D6A7F}" type="sibTrans" cxnId="{9BEA4692-F988-7D4F-9B1E-028B3F6D0675}">
      <dgm:prSet/>
      <dgm:spPr/>
      <dgm:t>
        <a:bodyPr/>
        <a:lstStyle/>
        <a:p>
          <a:endParaRPr lang="es-ES_tradnl"/>
        </a:p>
      </dgm:t>
    </dgm:pt>
    <dgm:pt modelId="{88F62259-40D4-864F-B52C-7C1906E029B4}" type="parTrans" cxnId="{9BEA4692-F988-7D4F-9B1E-028B3F6D0675}">
      <dgm:prSet/>
      <dgm:spPr/>
      <dgm:t>
        <a:bodyPr/>
        <a:lstStyle/>
        <a:p>
          <a:endParaRPr lang="es-ES_tradnl"/>
        </a:p>
      </dgm:t>
    </dgm:pt>
    <dgm:pt modelId="{81F94F34-B98E-DF4A-B79F-7DE7E08A5379}">
      <dgm:prSet phldrT="[Texto]" custT="1"/>
      <dgm:spPr/>
      <dgm:t>
        <a:bodyPr/>
        <a:lstStyle/>
        <a:p>
          <a:r>
            <a:rPr lang="es-ES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Estudio casos múltiples</a:t>
          </a:r>
          <a:endParaRPr lang="es-ES_tradnl" sz="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92A21-48EE-3543-AF6F-A9DF7DDEE07F}" type="parTrans" cxnId="{3CCC03F1-5A40-224F-8CDA-36365E24B094}">
      <dgm:prSet/>
      <dgm:spPr/>
      <dgm:t>
        <a:bodyPr/>
        <a:lstStyle/>
        <a:p>
          <a:endParaRPr lang="es-ES"/>
        </a:p>
      </dgm:t>
    </dgm:pt>
    <dgm:pt modelId="{AC3F145D-6A06-BC4D-88F2-3415CB3088C0}" type="sibTrans" cxnId="{3CCC03F1-5A40-224F-8CDA-36365E24B094}">
      <dgm:prSet/>
      <dgm:spPr/>
      <dgm:t>
        <a:bodyPr/>
        <a:lstStyle/>
        <a:p>
          <a:endParaRPr lang="es-ES"/>
        </a:p>
      </dgm:t>
    </dgm:pt>
    <dgm:pt modelId="{71520B32-A21E-B547-A089-B432F66255AC}">
      <dgm:prSet phldrT="[Texto]"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Fenomenología</a:t>
          </a:r>
        </a:p>
      </dgm:t>
    </dgm:pt>
    <dgm:pt modelId="{96C2791E-7CEC-A64A-9977-8DF154256CB0}" type="sibTrans" cxnId="{0CDC5521-0D38-9348-8307-8ABF6742879E}">
      <dgm:prSet/>
      <dgm:spPr/>
      <dgm:t>
        <a:bodyPr/>
        <a:lstStyle/>
        <a:p>
          <a:endParaRPr lang="es-ES"/>
        </a:p>
      </dgm:t>
    </dgm:pt>
    <dgm:pt modelId="{A345C773-EE1D-164C-8E1E-0F1D22E4EAF4}" type="parTrans" cxnId="{0CDC5521-0D38-9348-8307-8ABF6742879E}">
      <dgm:prSet/>
      <dgm:spPr/>
      <dgm:t>
        <a:bodyPr/>
        <a:lstStyle/>
        <a:p>
          <a:endParaRPr lang="es-ES"/>
        </a:p>
      </dgm:t>
    </dgm:pt>
    <dgm:pt modelId="{A1002C05-3986-A648-9096-9BD6C7D612FA}">
      <dgm:prSet phldrT="[Texto]"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Muestreo por casos típicos- ideales</a:t>
          </a:r>
        </a:p>
      </dgm:t>
    </dgm:pt>
    <dgm:pt modelId="{95C4049C-0003-A945-8C50-3E8EFAA58255}" type="sibTrans" cxnId="{51A28B71-D1F7-A545-8072-ECD76DE52BD4}">
      <dgm:prSet/>
      <dgm:spPr/>
      <dgm:t>
        <a:bodyPr/>
        <a:lstStyle/>
        <a:p>
          <a:endParaRPr lang="es-ES"/>
        </a:p>
      </dgm:t>
    </dgm:pt>
    <dgm:pt modelId="{03FE4D35-CE2D-C64E-8D79-4452BCFA8883}" type="parTrans" cxnId="{51A28B71-D1F7-A545-8072-ECD76DE52BD4}">
      <dgm:prSet/>
      <dgm:spPr/>
      <dgm:t>
        <a:bodyPr/>
        <a:lstStyle/>
        <a:p>
          <a:endParaRPr lang="es-ES"/>
        </a:p>
      </dgm:t>
    </dgm:pt>
    <dgm:pt modelId="{533981CE-971C-684F-A38A-ABD1E2D3994C}">
      <dgm:prSet phldrT="[Texto]"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Informantes de calidad</a:t>
          </a:r>
        </a:p>
      </dgm:t>
    </dgm:pt>
    <dgm:pt modelId="{D3780670-3711-C748-8830-02BB56EDA890}" type="parTrans" cxnId="{746C77EA-4FA0-F249-A672-6E968009B0C5}">
      <dgm:prSet/>
      <dgm:spPr/>
      <dgm:t>
        <a:bodyPr/>
        <a:lstStyle/>
        <a:p>
          <a:endParaRPr lang="es-ES"/>
        </a:p>
      </dgm:t>
    </dgm:pt>
    <dgm:pt modelId="{0973ED67-0977-FF4E-A557-998658FF3E1B}" type="sibTrans" cxnId="{746C77EA-4FA0-F249-A672-6E968009B0C5}">
      <dgm:prSet/>
      <dgm:spPr/>
      <dgm:t>
        <a:bodyPr/>
        <a:lstStyle/>
        <a:p>
          <a:endParaRPr lang="es-ES"/>
        </a:p>
      </dgm:t>
    </dgm:pt>
    <dgm:pt modelId="{513E80F7-630E-5B4F-8C84-25AC6E302082}" type="pres">
      <dgm:prSet presAssocID="{F839B537-14BE-FA44-A4AB-ACA0314DEA91}" presName="linearFlow" presStyleCnt="0">
        <dgm:presLayoutVars>
          <dgm:dir/>
          <dgm:animLvl val="lvl"/>
          <dgm:resizeHandles val="exact"/>
        </dgm:presLayoutVars>
      </dgm:prSet>
      <dgm:spPr/>
    </dgm:pt>
    <dgm:pt modelId="{EB2C7012-3F42-5B4E-9FA8-10403240C648}" type="pres">
      <dgm:prSet presAssocID="{E8C064E5-EFA5-2A4E-A629-A54628C70CCB}" presName="composite" presStyleCnt="0"/>
      <dgm:spPr/>
    </dgm:pt>
    <dgm:pt modelId="{D466A574-33C3-8E4D-97D6-2C4E9F07DA46}" type="pres">
      <dgm:prSet presAssocID="{E8C064E5-EFA5-2A4E-A629-A54628C70CC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05F480B-1163-474D-88CD-98301A5D9584}" type="pres">
      <dgm:prSet presAssocID="{E8C064E5-EFA5-2A4E-A629-A54628C70CCB}" presName="descendantText" presStyleLbl="alignAcc1" presStyleIdx="0" presStyleCnt="3">
        <dgm:presLayoutVars>
          <dgm:bulletEnabled val="1"/>
        </dgm:presLayoutVars>
      </dgm:prSet>
      <dgm:spPr/>
    </dgm:pt>
    <dgm:pt modelId="{C051CDAF-04B7-AD4C-87B8-6399011289D2}" type="pres">
      <dgm:prSet presAssocID="{48BB256E-26BC-F341-85F3-A128F14EABBF}" presName="sp" presStyleCnt="0"/>
      <dgm:spPr/>
    </dgm:pt>
    <dgm:pt modelId="{C515D678-1330-1E4C-B280-D8CA04609C8C}" type="pres">
      <dgm:prSet presAssocID="{02D58629-7402-2244-918D-B09724EB2378}" presName="composite" presStyleCnt="0"/>
      <dgm:spPr/>
    </dgm:pt>
    <dgm:pt modelId="{123D97F4-0763-794D-BC83-A3537A96472E}" type="pres">
      <dgm:prSet presAssocID="{02D58629-7402-2244-918D-B09724EB2378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144368" y="989130"/>
          <a:ext cx="962455" cy="673718"/>
        </a:xfrm>
        <a:prstGeom prst="chevron">
          <a:avLst/>
        </a:prstGeom>
      </dgm:spPr>
    </dgm:pt>
    <dgm:pt modelId="{4C68933A-9D8A-5B46-8F22-6F1694CDA1F4}" type="pres">
      <dgm:prSet presAssocID="{02D58629-7402-2244-918D-B09724EB2378}" presName="descendantText" presStyleLbl="alignAcc1" presStyleIdx="1" presStyleCnt="3">
        <dgm:presLayoutVars>
          <dgm:bulletEnabled val="1"/>
        </dgm:presLayoutVars>
      </dgm:prSet>
      <dgm:spPr/>
    </dgm:pt>
    <dgm:pt modelId="{E5FBEA03-C6CA-CA49-82FB-9C7745D20D0C}" type="pres">
      <dgm:prSet presAssocID="{201E8763-44EA-874E-A739-EB8EAAD83C79}" presName="sp" presStyleCnt="0"/>
      <dgm:spPr/>
    </dgm:pt>
    <dgm:pt modelId="{BE6E6F83-578F-1D45-91AA-37C3613A7073}" type="pres">
      <dgm:prSet presAssocID="{77259186-3D86-5044-B0A0-A2D59CDF734A}" presName="composite" presStyleCnt="0"/>
      <dgm:spPr/>
    </dgm:pt>
    <dgm:pt modelId="{75F43E01-6763-FE4B-BB31-3682AAEF7270}" type="pres">
      <dgm:prSet presAssocID="{77259186-3D86-5044-B0A0-A2D59CDF734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32BB559-9678-1546-83C0-A679F881F42F}" type="pres">
      <dgm:prSet presAssocID="{77259186-3D86-5044-B0A0-A2D59CDF734A}" presName="descendantText" presStyleLbl="alignAcc1" presStyleIdx="2" presStyleCnt="3" custScaleY="101439">
        <dgm:presLayoutVars>
          <dgm:bulletEnabled val="1"/>
        </dgm:presLayoutVars>
      </dgm:prSet>
      <dgm:spPr/>
    </dgm:pt>
  </dgm:ptLst>
  <dgm:cxnLst>
    <dgm:cxn modelId="{9AAE1804-2ACD-3942-8092-AFC7F3B4AA63}" type="presOf" srcId="{F839B537-14BE-FA44-A4AB-ACA0314DEA91}" destId="{513E80F7-630E-5B4F-8C84-25AC6E302082}" srcOrd="0" destOrd="0" presId="urn:microsoft.com/office/officeart/2005/8/layout/chevron2"/>
    <dgm:cxn modelId="{0CDC5521-0D38-9348-8307-8ABF6742879E}" srcId="{77259186-3D86-5044-B0A0-A2D59CDF734A}" destId="{71520B32-A21E-B547-A089-B432F66255AC}" srcOrd="1" destOrd="0" parTransId="{A345C773-EE1D-164C-8E1E-0F1D22E4EAF4}" sibTransId="{96C2791E-7CEC-A64A-9977-8DF154256CB0}"/>
    <dgm:cxn modelId="{C0EEFD24-5D8F-AC48-8E0C-2D51214D824B}" type="presOf" srcId="{A1002C05-3986-A648-9096-9BD6C7D612FA}" destId="{032BB559-9678-1546-83C0-A679F881F42F}" srcOrd="0" destOrd="2" presId="urn:microsoft.com/office/officeart/2005/8/layout/chevron2"/>
    <dgm:cxn modelId="{F5806730-0053-B745-8B67-8DF0AD2CD67D}" type="presOf" srcId="{C4C038E4-860C-9643-B49E-F533DF9AA804}" destId="{4C68933A-9D8A-5B46-8F22-6F1694CDA1F4}" srcOrd="0" destOrd="0" presId="urn:microsoft.com/office/officeart/2005/8/layout/chevron2"/>
    <dgm:cxn modelId="{4D432634-F81A-FE40-BA0F-8D404B81494E}" type="presOf" srcId="{E8C064E5-EFA5-2A4E-A629-A54628C70CCB}" destId="{D466A574-33C3-8E4D-97D6-2C4E9F07DA46}" srcOrd="0" destOrd="0" presId="urn:microsoft.com/office/officeart/2005/8/layout/chevron2"/>
    <dgm:cxn modelId="{5F53385E-1B49-994E-ABF9-2EC5D01FE596}" type="presOf" srcId="{533981CE-971C-684F-A38A-ABD1E2D3994C}" destId="{032BB559-9678-1546-83C0-A679F881F42F}" srcOrd="0" destOrd="3" presId="urn:microsoft.com/office/officeart/2005/8/layout/chevron2"/>
    <dgm:cxn modelId="{51A28B71-D1F7-A545-8072-ECD76DE52BD4}" srcId="{77259186-3D86-5044-B0A0-A2D59CDF734A}" destId="{A1002C05-3986-A648-9096-9BD6C7D612FA}" srcOrd="2" destOrd="0" parTransId="{03FE4D35-CE2D-C64E-8D79-4452BCFA8883}" sibTransId="{95C4049C-0003-A945-8C50-3E8EFAA58255}"/>
    <dgm:cxn modelId="{7D6FA877-2BCC-6041-8846-700F378698F1}" srcId="{F839B537-14BE-FA44-A4AB-ACA0314DEA91}" destId="{77259186-3D86-5044-B0A0-A2D59CDF734A}" srcOrd="2" destOrd="0" parTransId="{68EE581E-6030-8745-8225-833C20179BE9}" sibTransId="{C28FBE5B-B908-5D4F-A62A-B40B6B3CCD62}"/>
    <dgm:cxn modelId="{9BEA4692-F988-7D4F-9B1E-028B3F6D0675}" srcId="{E8C064E5-EFA5-2A4E-A629-A54628C70CCB}" destId="{4E213350-FA49-854F-862A-9B9C6B496EA4}" srcOrd="0" destOrd="0" parTransId="{88F62259-40D4-864F-B52C-7C1906E029B4}" sibTransId="{40512747-C2C7-F549-B89D-F2D5519D6A7F}"/>
    <dgm:cxn modelId="{CD32259C-5D46-764C-A7A7-5FD4819BBE2C}" type="presOf" srcId="{77259186-3D86-5044-B0A0-A2D59CDF734A}" destId="{75F43E01-6763-FE4B-BB31-3682AAEF7270}" srcOrd="0" destOrd="0" presId="urn:microsoft.com/office/officeart/2005/8/layout/chevron2"/>
    <dgm:cxn modelId="{01D777A7-6446-A14F-B8C4-348DE5F318AC}" type="presOf" srcId="{4E213350-FA49-854F-862A-9B9C6B496EA4}" destId="{B05F480B-1163-474D-88CD-98301A5D9584}" srcOrd="0" destOrd="0" presId="urn:microsoft.com/office/officeart/2005/8/layout/chevron2"/>
    <dgm:cxn modelId="{A7E7FDA9-6D77-174A-BB2B-CEA9A1272B55}" type="presOf" srcId="{81F94F34-B98E-DF4A-B79F-7DE7E08A5379}" destId="{032BB559-9678-1546-83C0-A679F881F42F}" srcOrd="0" destOrd="0" presId="urn:microsoft.com/office/officeart/2005/8/layout/chevron2"/>
    <dgm:cxn modelId="{07A348AC-19D0-0C4A-BD4C-B7B4FE3EB0AB}" srcId="{F839B537-14BE-FA44-A4AB-ACA0314DEA91}" destId="{E8C064E5-EFA5-2A4E-A629-A54628C70CCB}" srcOrd="0" destOrd="0" parTransId="{2E5AE271-664D-6F4C-B398-C223129A54B6}" sibTransId="{48BB256E-26BC-F341-85F3-A128F14EABBF}"/>
    <dgm:cxn modelId="{E63D89B5-1613-D040-A6C7-11167081952D}" srcId="{F839B537-14BE-FA44-A4AB-ACA0314DEA91}" destId="{02D58629-7402-2244-918D-B09724EB2378}" srcOrd="1" destOrd="0" parTransId="{70E2C7B1-C1E5-B047-8DDF-2CEA2174898A}" sibTransId="{201E8763-44EA-874E-A739-EB8EAAD83C79}"/>
    <dgm:cxn modelId="{A48C8CB5-2921-5E4F-880B-E4B61DF139A3}" srcId="{02D58629-7402-2244-918D-B09724EB2378}" destId="{C4C038E4-860C-9643-B49E-F533DF9AA804}" srcOrd="0" destOrd="0" parTransId="{CDB6906C-C98B-3344-B27C-CD880A33E66C}" sibTransId="{B0266107-8956-0A43-BEA2-BC58ABB0FF01}"/>
    <dgm:cxn modelId="{7AC8DCE0-067A-2142-B45F-F5AF0251CA08}" type="presOf" srcId="{02D58629-7402-2244-918D-B09724EB2378}" destId="{123D97F4-0763-794D-BC83-A3537A96472E}" srcOrd="0" destOrd="0" presId="urn:microsoft.com/office/officeart/2005/8/layout/chevron2"/>
    <dgm:cxn modelId="{746C77EA-4FA0-F249-A672-6E968009B0C5}" srcId="{77259186-3D86-5044-B0A0-A2D59CDF734A}" destId="{533981CE-971C-684F-A38A-ABD1E2D3994C}" srcOrd="3" destOrd="0" parTransId="{D3780670-3711-C748-8830-02BB56EDA890}" sibTransId="{0973ED67-0977-FF4E-A557-998658FF3E1B}"/>
    <dgm:cxn modelId="{3CCC03F1-5A40-224F-8CDA-36365E24B094}" srcId="{77259186-3D86-5044-B0A0-A2D59CDF734A}" destId="{81F94F34-B98E-DF4A-B79F-7DE7E08A5379}" srcOrd="0" destOrd="0" parTransId="{4CB92A21-48EE-3543-AF6F-A9DF7DDEE07F}" sibTransId="{AC3F145D-6A06-BC4D-88F2-3415CB3088C0}"/>
    <dgm:cxn modelId="{E13362FF-280A-2E42-9467-A3442195C7BE}" type="presOf" srcId="{71520B32-A21E-B547-A089-B432F66255AC}" destId="{032BB559-9678-1546-83C0-A679F881F42F}" srcOrd="0" destOrd="1" presId="urn:microsoft.com/office/officeart/2005/8/layout/chevron2"/>
    <dgm:cxn modelId="{0AE2A8DC-7FF9-5743-A178-28BB66C1F2AD}" type="presParOf" srcId="{513E80F7-630E-5B4F-8C84-25AC6E302082}" destId="{EB2C7012-3F42-5B4E-9FA8-10403240C648}" srcOrd="0" destOrd="0" presId="urn:microsoft.com/office/officeart/2005/8/layout/chevron2"/>
    <dgm:cxn modelId="{8150D3AE-E0EE-D848-80D4-90D8ED4928D9}" type="presParOf" srcId="{EB2C7012-3F42-5B4E-9FA8-10403240C648}" destId="{D466A574-33C3-8E4D-97D6-2C4E9F07DA46}" srcOrd="0" destOrd="0" presId="urn:microsoft.com/office/officeart/2005/8/layout/chevron2"/>
    <dgm:cxn modelId="{F991B0F8-8AA4-DF48-BF8D-A63E8F3D6167}" type="presParOf" srcId="{EB2C7012-3F42-5B4E-9FA8-10403240C648}" destId="{B05F480B-1163-474D-88CD-98301A5D9584}" srcOrd="1" destOrd="0" presId="urn:microsoft.com/office/officeart/2005/8/layout/chevron2"/>
    <dgm:cxn modelId="{C15F1A16-9691-FE4C-912F-D3FB65F4C924}" type="presParOf" srcId="{513E80F7-630E-5B4F-8C84-25AC6E302082}" destId="{C051CDAF-04B7-AD4C-87B8-6399011289D2}" srcOrd="1" destOrd="0" presId="urn:microsoft.com/office/officeart/2005/8/layout/chevron2"/>
    <dgm:cxn modelId="{6324447C-2B7D-F04D-8FCB-46B71C79AD42}" type="presParOf" srcId="{513E80F7-630E-5B4F-8C84-25AC6E302082}" destId="{C515D678-1330-1E4C-B280-D8CA04609C8C}" srcOrd="2" destOrd="0" presId="urn:microsoft.com/office/officeart/2005/8/layout/chevron2"/>
    <dgm:cxn modelId="{8DFBD2D5-BC2B-AF4F-91D6-D5D83487CD93}" type="presParOf" srcId="{C515D678-1330-1E4C-B280-D8CA04609C8C}" destId="{123D97F4-0763-794D-BC83-A3537A96472E}" srcOrd="0" destOrd="0" presId="urn:microsoft.com/office/officeart/2005/8/layout/chevron2"/>
    <dgm:cxn modelId="{D1925767-BB66-E54B-BE2E-4DCDF26E7FA7}" type="presParOf" srcId="{C515D678-1330-1E4C-B280-D8CA04609C8C}" destId="{4C68933A-9D8A-5B46-8F22-6F1694CDA1F4}" srcOrd="1" destOrd="0" presId="urn:microsoft.com/office/officeart/2005/8/layout/chevron2"/>
    <dgm:cxn modelId="{2F822777-3CEE-2B46-8EE3-1F9496683D27}" type="presParOf" srcId="{513E80F7-630E-5B4F-8C84-25AC6E302082}" destId="{E5FBEA03-C6CA-CA49-82FB-9C7745D20D0C}" srcOrd="3" destOrd="0" presId="urn:microsoft.com/office/officeart/2005/8/layout/chevron2"/>
    <dgm:cxn modelId="{D103E669-1B6A-4043-808C-A4481359E79C}" type="presParOf" srcId="{513E80F7-630E-5B4F-8C84-25AC6E302082}" destId="{BE6E6F83-578F-1D45-91AA-37C3613A7073}" srcOrd="4" destOrd="0" presId="urn:microsoft.com/office/officeart/2005/8/layout/chevron2"/>
    <dgm:cxn modelId="{3EAB5DD9-E163-4D4F-928E-CA86B72B3054}" type="presParOf" srcId="{BE6E6F83-578F-1D45-91AA-37C3613A7073}" destId="{75F43E01-6763-FE4B-BB31-3682AAEF7270}" srcOrd="0" destOrd="0" presId="urn:microsoft.com/office/officeart/2005/8/layout/chevron2"/>
    <dgm:cxn modelId="{5B693AA2-3070-984B-8FE8-360C26FD8EB2}" type="presParOf" srcId="{BE6E6F83-578F-1D45-91AA-37C3613A7073}" destId="{032BB559-9678-1546-83C0-A679F881F4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39B537-14BE-FA44-A4AB-ACA0314DEA91}" type="doc">
      <dgm:prSet loTypeId="urn:microsoft.com/office/officeart/2005/8/layout/chevron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E8C064E5-EFA5-2A4E-A629-A54628C70CCB}">
      <dgm:prSet phldrT="[Texto]"/>
      <dgm:spPr/>
      <dgm:t>
        <a:bodyPr/>
        <a:lstStyle/>
        <a:p>
          <a:r>
            <a:rPr lang="es-ES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Técnicas y herramientas</a:t>
          </a:r>
          <a:endParaRPr lang="es-ES_tradnl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5AE271-664D-6F4C-B398-C223129A54B6}" type="parTrans" cxnId="{07A348AC-19D0-0C4A-BD4C-B7B4FE3EB0AB}">
      <dgm:prSet/>
      <dgm:spPr/>
      <dgm:t>
        <a:bodyPr/>
        <a:lstStyle/>
        <a:p>
          <a:endParaRPr lang="es-ES_tradnl"/>
        </a:p>
      </dgm:t>
    </dgm:pt>
    <dgm:pt modelId="{48BB256E-26BC-F341-85F3-A128F14EABBF}" type="sibTrans" cxnId="{07A348AC-19D0-0C4A-BD4C-B7B4FE3EB0AB}">
      <dgm:prSet/>
      <dgm:spPr/>
      <dgm:t>
        <a:bodyPr/>
        <a:lstStyle/>
        <a:p>
          <a:endParaRPr lang="es-ES_tradnl"/>
        </a:p>
      </dgm:t>
    </dgm:pt>
    <dgm:pt modelId="{E36C99D3-8AB9-7843-B969-C77430BCCEF7}">
      <dgm:prSet phldrT="[Texto]"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Encuestas (Complementario)</a:t>
          </a:r>
        </a:p>
      </dgm:t>
    </dgm:pt>
    <dgm:pt modelId="{9436FD36-2C71-6548-A882-4BAE655B2482}" type="sibTrans" cxnId="{0C425BC7-591D-2941-AE96-2D2E0ED036B4}">
      <dgm:prSet/>
      <dgm:spPr/>
      <dgm:t>
        <a:bodyPr/>
        <a:lstStyle/>
        <a:p>
          <a:endParaRPr lang="es-ES_tradnl"/>
        </a:p>
      </dgm:t>
    </dgm:pt>
    <dgm:pt modelId="{FDFD7261-55ED-2944-90A4-702CEA0D374C}" type="parTrans" cxnId="{0C425BC7-591D-2941-AE96-2D2E0ED036B4}">
      <dgm:prSet/>
      <dgm:spPr/>
      <dgm:t>
        <a:bodyPr/>
        <a:lstStyle/>
        <a:p>
          <a:endParaRPr lang="es-ES_tradnl"/>
        </a:p>
      </dgm:t>
    </dgm:pt>
    <dgm:pt modelId="{4E213350-FA49-854F-862A-9B9C6B496EA4}">
      <dgm:prSet phldrT="[Texto]" custT="1"/>
      <dgm:spPr/>
      <dgm:t>
        <a:bodyPr/>
        <a:lstStyle/>
        <a:p>
          <a:r>
            <a:rPr lang="es-ES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Entrevistas a profundidad</a:t>
          </a:r>
          <a:endParaRPr lang="es-ES_tradnl" sz="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12747-C2C7-F549-B89D-F2D5519D6A7F}" type="sibTrans" cxnId="{9BEA4692-F988-7D4F-9B1E-028B3F6D0675}">
      <dgm:prSet/>
      <dgm:spPr/>
      <dgm:t>
        <a:bodyPr/>
        <a:lstStyle/>
        <a:p>
          <a:endParaRPr lang="es-ES_tradnl"/>
        </a:p>
      </dgm:t>
    </dgm:pt>
    <dgm:pt modelId="{88F62259-40D4-864F-B52C-7C1906E029B4}" type="parTrans" cxnId="{9BEA4692-F988-7D4F-9B1E-028B3F6D0675}">
      <dgm:prSet/>
      <dgm:spPr/>
      <dgm:t>
        <a:bodyPr/>
        <a:lstStyle/>
        <a:p>
          <a:endParaRPr lang="es-ES_tradnl"/>
        </a:p>
      </dgm:t>
    </dgm:pt>
    <dgm:pt modelId="{541E7248-F487-5C4A-80E9-C4F5F32A0179}">
      <dgm:prSet phldrT="[Texto]"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An</a:t>
          </a:r>
          <a:r>
            <a:rPr lang="es-ES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álisis correlacional (Complementario)</a:t>
          </a:r>
          <a:endParaRPr lang="es-ES_tradnl" sz="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7CF0A-7936-BC4B-849E-756DE66F6073}" type="parTrans" cxnId="{60BD23F6-3BCB-8245-86B0-6DA5C3E41E72}">
      <dgm:prSet/>
      <dgm:spPr/>
      <dgm:t>
        <a:bodyPr/>
        <a:lstStyle/>
        <a:p>
          <a:endParaRPr lang="es-ES_tradnl"/>
        </a:p>
      </dgm:t>
    </dgm:pt>
    <dgm:pt modelId="{7037E79A-E251-F544-869C-7F432D775138}" type="sibTrans" cxnId="{60BD23F6-3BCB-8245-86B0-6DA5C3E41E72}">
      <dgm:prSet/>
      <dgm:spPr/>
      <dgm:t>
        <a:bodyPr/>
        <a:lstStyle/>
        <a:p>
          <a:endParaRPr lang="es-ES_tradnl"/>
        </a:p>
      </dgm:t>
    </dgm:pt>
    <dgm:pt modelId="{D8C7D07A-2625-8D49-83C5-13C6BCCBEEE1}">
      <dgm:prSet/>
      <dgm:spPr/>
      <dgm:t>
        <a:bodyPr/>
        <a:lstStyle/>
        <a:p>
          <a:r>
            <a:rPr lang="es-ES_tradnl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13276962-1903-AA4A-B5C6-1E7DA9BF6B04}" type="parTrans" cxnId="{9C1CEC42-A3FB-AC48-B3E6-FF584EEBA642}">
      <dgm:prSet/>
      <dgm:spPr/>
      <dgm:t>
        <a:bodyPr/>
        <a:lstStyle/>
        <a:p>
          <a:endParaRPr lang="es-ES_tradnl"/>
        </a:p>
      </dgm:t>
    </dgm:pt>
    <dgm:pt modelId="{9DBC8899-5B40-6747-9214-57220D893B18}" type="sibTrans" cxnId="{9C1CEC42-A3FB-AC48-B3E6-FF584EEBA642}">
      <dgm:prSet/>
      <dgm:spPr/>
      <dgm:t>
        <a:bodyPr/>
        <a:lstStyle/>
        <a:p>
          <a:endParaRPr lang="es-ES_tradnl"/>
        </a:p>
      </dgm:t>
    </dgm:pt>
    <dgm:pt modelId="{8B35AFCA-D27F-2849-A7BD-C841BBF44EC3}">
      <dgm:prSet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An</a:t>
          </a:r>
          <a:r>
            <a:rPr lang="es-ES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álisis final</a:t>
          </a:r>
          <a:endParaRPr lang="es-ES_tradnl" sz="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B7B28-0D3C-1C4E-A613-D79779999389}" type="parTrans" cxnId="{85635FFE-9933-4943-9C45-42E9AEE2D83E}">
      <dgm:prSet/>
      <dgm:spPr/>
      <dgm:t>
        <a:bodyPr/>
        <a:lstStyle/>
        <a:p>
          <a:endParaRPr lang="es-ES_tradnl"/>
        </a:p>
      </dgm:t>
    </dgm:pt>
    <dgm:pt modelId="{6CF5EF47-849A-FE4A-8B2B-4E92198A1130}" type="sibTrans" cxnId="{85635FFE-9933-4943-9C45-42E9AEE2D83E}">
      <dgm:prSet/>
      <dgm:spPr/>
      <dgm:t>
        <a:bodyPr/>
        <a:lstStyle/>
        <a:p>
          <a:endParaRPr lang="es-ES_tradnl"/>
        </a:p>
      </dgm:t>
    </dgm:pt>
    <dgm:pt modelId="{3333B8ED-E2F7-FE4D-A978-2F06946DA21D}">
      <dgm:prSet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gm:t>
    </dgm:pt>
    <dgm:pt modelId="{41030C4A-FE31-DE4A-8E25-7E83F55443D1}" type="parTrans" cxnId="{FD3250BF-985F-064F-845C-5A35F226FC6F}">
      <dgm:prSet/>
      <dgm:spPr/>
      <dgm:t>
        <a:bodyPr/>
        <a:lstStyle/>
        <a:p>
          <a:endParaRPr lang="es-ES_tradnl"/>
        </a:p>
      </dgm:t>
    </dgm:pt>
    <dgm:pt modelId="{2626151D-4850-734E-B4A9-201F3A36E1E7}" type="sibTrans" cxnId="{FD3250BF-985F-064F-845C-5A35F226FC6F}">
      <dgm:prSet/>
      <dgm:spPr/>
      <dgm:t>
        <a:bodyPr/>
        <a:lstStyle/>
        <a:p>
          <a:endParaRPr lang="es-ES_tradnl"/>
        </a:p>
      </dgm:t>
    </dgm:pt>
    <dgm:pt modelId="{C4D87B20-BC3B-624C-A704-855FBC247D4A}">
      <dgm:prSet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</dgm:t>
    </dgm:pt>
    <dgm:pt modelId="{7ED60482-DB29-6C40-9F73-37EC668195AA}" type="parTrans" cxnId="{D591DEF4-3BFA-0B48-8510-C464D90BF2AB}">
      <dgm:prSet/>
      <dgm:spPr/>
      <dgm:t>
        <a:bodyPr/>
        <a:lstStyle/>
        <a:p>
          <a:endParaRPr lang="es-ES_tradnl"/>
        </a:p>
      </dgm:t>
    </dgm:pt>
    <dgm:pt modelId="{B2744420-30DF-D644-8466-65964A87618B}" type="sibTrans" cxnId="{D591DEF4-3BFA-0B48-8510-C464D90BF2AB}">
      <dgm:prSet/>
      <dgm:spPr/>
      <dgm:t>
        <a:bodyPr/>
        <a:lstStyle/>
        <a:p>
          <a:endParaRPr lang="es-ES_tradnl"/>
        </a:p>
      </dgm:t>
    </dgm:pt>
    <dgm:pt modelId="{7AB87A7F-89EC-8A47-B319-B37EC61EF556}">
      <dgm:prSet phldrT="[Texto]"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Grupos de discusión</a:t>
          </a:r>
        </a:p>
      </dgm:t>
    </dgm:pt>
    <dgm:pt modelId="{AE0FFAA6-C4BC-3C4A-A73E-E1CD29698924}" type="parTrans" cxnId="{9898D32D-06D0-254B-BA09-F9CD5CB0BF5D}">
      <dgm:prSet/>
      <dgm:spPr/>
      <dgm:t>
        <a:bodyPr/>
        <a:lstStyle/>
        <a:p>
          <a:endParaRPr lang="es-ES"/>
        </a:p>
      </dgm:t>
    </dgm:pt>
    <dgm:pt modelId="{5266DB00-17D3-4B4F-B20C-418A0BD38EFB}" type="sibTrans" cxnId="{9898D32D-06D0-254B-BA09-F9CD5CB0BF5D}">
      <dgm:prSet/>
      <dgm:spPr/>
      <dgm:t>
        <a:bodyPr/>
        <a:lstStyle/>
        <a:p>
          <a:endParaRPr lang="es-ES"/>
        </a:p>
      </dgm:t>
    </dgm:pt>
    <dgm:pt modelId="{A86B19B8-8CE4-6743-B913-18DA2AC676EE}">
      <dgm:prSet phldrT="[Texto]"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Triangulación</a:t>
          </a:r>
        </a:p>
      </dgm:t>
    </dgm:pt>
    <dgm:pt modelId="{522DDE23-1693-724F-B26F-33BD0A147C46}" type="parTrans" cxnId="{E6841416-DCB1-174A-9670-5F2625E64E80}">
      <dgm:prSet/>
      <dgm:spPr/>
      <dgm:t>
        <a:bodyPr/>
        <a:lstStyle/>
        <a:p>
          <a:endParaRPr lang="es-ES"/>
        </a:p>
      </dgm:t>
    </dgm:pt>
    <dgm:pt modelId="{554452F6-285C-7E44-8635-E883D064D6AA}" type="sibTrans" cxnId="{E6841416-DCB1-174A-9670-5F2625E64E80}">
      <dgm:prSet/>
      <dgm:spPr/>
      <dgm:t>
        <a:bodyPr/>
        <a:lstStyle/>
        <a:p>
          <a:endParaRPr lang="es-ES"/>
        </a:p>
      </dgm:t>
    </dgm:pt>
    <dgm:pt modelId="{BCC5D1FF-7BDE-C840-906B-61F850E9A53A}">
      <dgm:prSet custT="1"/>
      <dgm:spPr/>
      <dgm:t>
        <a:bodyPr/>
        <a:lstStyle/>
        <a:p>
          <a:r>
            <a:rPr lang="es-ES_tradnl" sz="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Desarrollo de teoría</a:t>
          </a:r>
        </a:p>
      </dgm:t>
    </dgm:pt>
    <dgm:pt modelId="{C6968DF3-8D88-CF4A-BE12-6ABBF4570F15}" type="parTrans" cxnId="{DA966E1D-2FC8-B048-9E49-380E2B85619B}">
      <dgm:prSet/>
      <dgm:spPr/>
      <dgm:t>
        <a:bodyPr/>
        <a:lstStyle/>
        <a:p>
          <a:endParaRPr lang="es-ES"/>
        </a:p>
      </dgm:t>
    </dgm:pt>
    <dgm:pt modelId="{F68F1EDC-19A5-8A46-B85B-9E85A64D59EE}" type="sibTrans" cxnId="{DA966E1D-2FC8-B048-9E49-380E2B85619B}">
      <dgm:prSet/>
      <dgm:spPr/>
      <dgm:t>
        <a:bodyPr/>
        <a:lstStyle/>
        <a:p>
          <a:endParaRPr lang="es-ES"/>
        </a:p>
      </dgm:t>
    </dgm:pt>
    <dgm:pt modelId="{513E80F7-630E-5B4F-8C84-25AC6E302082}" type="pres">
      <dgm:prSet presAssocID="{F839B537-14BE-FA44-A4AB-ACA0314DEA91}" presName="linearFlow" presStyleCnt="0">
        <dgm:presLayoutVars>
          <dgm:dir/>
          <dgm:animLvl val="lvl"/>
          <dgm:resizeHandles val="exact"/>
        </dgm:presLayoutVars>
      </dgm:prSet>
      <dgm:spPr/>
    </dgm:pt>
    <dgm:pt modelId="{EB2C7012-3F42-5B4E-9FA8-10403240C648}" type="pres">
      <dgm:prSet presAssocID="{E8C064E5-EFA5-2A4E-A629-A54628C70CCB}" presName="composite" presStyleCnt="0"/>
      <dgm:spPr/>
    </dgm:pt>
    <dgm:pt modelId="{D466A574-33C3-8E4D-97D6-2C4E9F07DA46}" type="pres">
      <dgm:prSet presAssocID="{E8C064E5-EFA5-2A4E-A629-A54628C70CC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B05F480B-1163-474D-88CD-98301A5D9584}" type="pres">
      <dgm:prSet presAssocID="{E8C064E5-EFA5-2A4E-A629-A54628C70CCB}" presName="descendantText" presStyleLbl="alignAcc1" presStyleIdx="0" presStyleCnt="2">
        <dgm:presLayoutVars>
          <dgm:bulletEnabled val="1"/>
        </dgm:presLayoutVars>
      </dgm:prSet>
      <dgm:spPr/>
    </dgm:pt>
    <dgm:pt modelId="{C051CDAF-04B7-AD4C-87B8-6399011289D2}" type="pres">
      <dgm:prSet presAssocID="{48BB256E-26BC-F341-85F3-A128F14EABBF}" presName="sp" presStyleCnt="0"/>
      <dgm:spPr/>
    </dgm:pt>
    <dgm:pt modelId="{639DD273-67A4-9A45-AAD7-B9A5DBCBACA9}" type="pres">
      <dgm:prSet presAssocID="{D8C7D07A-2625-8D49-83C5-13C6BCCBEEE1}" presName="composite" presStyleCnt="0"/>
      <dgm:spPr/>
    </dgm:pt>
    <dgm:pt modelId="{9E12CEBA-C372-6D4D-B5D7-81938FE34780}" type="pres">
      <dgm:prSet presAssocID="{D8C7D07A-2625-8D49-83C5-13C6BCCBEEE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059E6365-4C67-0D48-BDAC-C0C5ED617DBF}" type="pres">
      <dgm:prSet presAssocID="{D8C7D07A-2625-8D49-83C5-13C6BCCBEEE1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D22EFE0C-174F-F94D-B4CD-F1E4F9DFD884}" type="presOf" srcId="{7AB87A7F-89EC-8A47-B319-B37EC61EF556}" destId="{B05F480B-1163-474D-88CD-98301A5D9584}" srcOrd="0" destOrd="1" presId="urn:microsoft.com/office/officeart/2005/8/layout/chevron2"/>
    <dgm:cxn modelId="{E6841416-DCB1-174A-9670-5F2625E64E80}" srcId="{E8C064E5-EFA5-2A4E-A629-A54628C70CCB}" destId="{A86B19B8-8CE4-6743-B913-18DA2AC676EE}" srcOrd="2" destOrd="0" parTransId="{522DDE23-1693-724F-B26F-33BD0A147C46}" sibTransId="{554452F6-285C-7E44-8635-E883D064D6AA}"/>
    <dgm:cxn modelId="{8AD37A18-4C78-2C40-9971-C19AA5062902}" type="presOf" srcId="{F839B537-14BE-FA44-A4AB-ACA0314DEA91}" destId="{513E80F7-630E-5B4F-8C84-25AC6E302082}" srcOrd="0" destOrd="0" presId="urn:microsoft.com/office/officeart/2005/8/layout/chevron2"/>
    <dgm:cxn modelId="{DA966E1D-2FC8-B048-9E49-380E2B85619B}" srcId="{D8C7D07A-2625-8D49-83C5-13C6BCCBEEE1}" destId="{BCC5D1FF-7BDE-C840-906B-61F850E9A53A}" srcOrd="3" destOrd="0" parTransId="{C6968DF3-8D88-CF4A-BE12-6ABBF4570F15}" sibTransId="{F68F1EDC-19A5-8A46-B85B-9E85A64D59EE}"/>
    <dgm:cxn modelId="{12569B2A-BE83-7C4E-BEAD-0927E86E356F}" type="presOf" srcId="{541E7248-F487-5C4A-80E9-C4F5F32A0179}" destId="{B05F480B-1163-474D-88CD-98301A5D9584}" srcOrd="0" destOrd="4" presId="urn:microsoft.com/office/officeart/2005/8/layout/chevron2"/>
    <dgm:cxn modelId="{3E74922D-AD8D-2545-B12F-5AB8A7CC21EF}" type="presOf" srcId="{3333B8ED-E2F7-FE4D-A978-2F06946DA21D}" destId="{059E6365-4C67-0D48-BDAC-C0C5ED617DBF}" srcOrd="0" destOrd="1" presId="urn:microsoft.com/office/officeart/2005/8/layout/chevron2"/>
    <dgm:cxn modelId="{9898D32D-06D0-254B-BA09-F9CD5CB0BF5D}" srcId="{E8C064E5-EFA5-2A4E-A629-A54628C70CCB}" destId="{7AB87A7F-89EC-8A47-B319-B37EC61EF556}" srcOrd="1" destOrd="0" parTransId="{AE0FFAA6-C4BC-3C4A-A73E-E1CD29698924}" sibTransId="{5266DB00-17D3-4B4F-B20C-418A0BD38EFB}"/>
    <dgm:cxn modelId="{2256A340-8F9C-754F-9BDC-351DCCCA727D}" type="presOf" srcId="{8B35AFCA-D27F-2849-A7BD-C841BBF44EC3}" destId="{059E6365-4C67-0D48-BDAC-C0C5ED617DBF}" srcOrd="0" destOrd="0" presId="urn:microsoft.com/office/officeart/2005/8/layout/chevron2"/>
    <dgm:cxn modelId="{9C1CEC42-A3FB-AC48-B3E6-FF584EEBA642}" srcId="{F839B537-14BE-FA44-A4AB-ACA0314DEA91}" destId="{D8C7D07A-2625-8D49-83C5-13C6BCCBEEE1}" srcOrd="1" destOrd="0" parTransId="{13276962-1903-AA4A-B5C6-1E7DA9BF6B04}" sibTransId="{9DBC8899-5B40-6747-9214-57220D893B18}"/>
    <dgm:cxn modelId="{CD5B2D5B-5D08-6245-8F28-8B1697A0CADA}" type="presOf" srcId="{E36C99D3-8AB9-7843-B969-C77430BCCEF7}" destId="{B05F480B-1163-474D-88CD-98301A5D9584}" srcOrd="0" destOrd="3" presId="urn:microsoft.com/office/officeart/2005/8/layout/chevron2"/>
    <dgm:cxn modelId="{9B2CDD66-67F9-E540-B039-2AB423E4FCB7}" type="presOf" srcId="{E8C064E5-EFA5-2A4E-A629-A54628C70CCB}" destId="{D466A574-33C3-8E4D-97D6-2C4E9F07DA46}" srcOrd="0" destOrd="0" presId="urn:microsoft.com/office/officeart/2005/8/layout/chevron2"/>
    <dgm:cxn modelId="{3EE0CB87-B102-D848-8BB9-C9C054BF826A}" type="presOf" srcId="{BCC5D1FF-7BDE-C840-906B-61F850E9A53A}" destId="{059E6365-4C67-0D48-BDAC-C0C5ED617DBF}" srcOrd="0" destOrd="3" presId="urn:microsoft.com/office/officeart/2005/8/layout/chevron2"/>
    <dgm:cxn modelId="{9BEA4692-F988-7D4F-9B1E-028B3F6D0675}" srcId="{E8C064E5-EFA5-2A4E-A629-A54628C70CCB}" destId="{4E213350-FA49-854F-862A-9B9C6B496EA4}" srcOrd="0" destOrd="0" parTransId="{88F62259-40D4-864F-B52C-7C1906E029B4}" sibTransId="{40512747-C2C7-F549-B89D-F2D5519D6A7F}"/>
    <dgm:cxn modelId="{6689B599-C418-AE4B-A469-8F176B41F1F8}" type="presOf" srcId="{4E213350-FA49-854F-862A-9B9C6B496EA4}" destId="{B05F480B-1163-474D-88CD-98301A5D9584}" srcOrd="0" destOrd="0" presId="urn:microsoft.com/office/officeart/2005/8/layout/chevron2"/>
    <dgm:cxn modelId="{1BB498A9-A9B1-F549-BAF9-62DF7FB5E239}" type="presOf" srcId="{C4D87B20-BC3B-624C-A704-855FBC247D4A}" destId="{059E6365-4C67-0D48-BDAC-C0C5ED617DBF}" srcOrd="0" destOrd="2" presId="urn:microsoft.com/office/officeart/2005/8/layout/chevron2"/>
    <dgm:cxn modelId="{07A348AC-19D0-0C4A-BD4C-B7B4FE3EB0AB}" srcId="{F839B537-14BE-FA44-A4AB-ACA0314DEA91}" destId="{E8C064E5-EFA5-2A4E-A629-A54628C70CCB}" srcOrd="0" destOrd="0" parTransId="{2E5AE271-664D-6F4C-B398-C223129A54B6}" sibTransId="{48BB256E-26BC-F341-85F3-A128F14EABBF}"/>
    <dgm:cxn modelId="{FD3250BF-985F-064F-845C-5A35F226FC6F}" srcId="{D8C7D07A-2625-8D49-83C5-13C6BCCBEEE1}" destId="{3333B8ED-E2F7-FE4D-A978-2F06946DA21D}" srcOrd="1" destOrd="0" parTransId="{41030C4A-FE31-DE4A-8E25-7E83F55443D1}" sibTransId="{2626151D-4850-734E-B4A9-201F3A36E1E7}"/>
    <dgm:cxn modelId="{0C425BC7-591D-2941-AE96-2D2E0ED036B4}" srcId="{E8C064E5-EFA5-2A4E-A629-A54628C70CCB}" destId="{E36C99D3-8AB9-7843-B969-C77430BCCEF7}" srcOrd="3" destOrd="0" parTransId="{FDFD7261-55ED-2944-90A4-702CEA0D374C}" sibTransId="{9436FD36-2C71-6548-A882-4BAE655B2482}"/>
    <dgm:cxn modelId="{3D92C8DE-15BC-E34B-AD95-02267442AA1C}" type="presOf" srcId="{A86B19B8-8CE4-6743-B913-18DA2AC676EE}" destId="{B05F480B-1163-474D-88CD-98301A5D9584}" srcOrd="0" destOrd="2" presId="urn:microsoft.com/office/officeart/2005/8/layout/chevron2"/>
    <dgm:cxn modelId="{D591DEF4-3BFA-0B48-8510-C464D90BF2AB}" srcId="{D8C7D07A-2625-8D49-83C5-13C6BCCBEEE1}" destId="{C4D87B20-BC3B-624C-A704-855FBC247D4A}" srcOrd="2" destOrd="0" parTransId="{7ED60482-DB29-6C40-9F73-37EC668195AA}" sibTransId="{B2744420-30DF-D644-8466-65964A87618B}"/>
    <dgm:cxn modelId="{60BD23F6-3BCB-8245-86B0-6DA5C3E41E72}" srcId="{E8C064E5-EFA5-2A4E-A629-A54628C70CCB}" destId="{541E7248-F487-5C4A-80E9-C4F5F32A0179}" srcOrd="4" destOrd="0" parTransId="{9667CF0A-7936-BC4B-849E-756DE66F6073}" sibTransId="{7037E79A-E251-F544-869C-7F432D775138}"/>
    <dgm:cxn modelId="{DBF84AF9-76B5-8249-8E53-706560B6DB14}" type="presOf" srcId="{D8C7D07A-2625-8D49-83C5-13C6BCCBEEE1}" destId="{9E12CEBA-C372-6D4D-B5D7-81938FE34780}" srcOrd="0" destOrd="0" presId="urn:microsoft.com/office/officeart/2005/8/layout/chevron2"/>
    <dgm:cxn modelId="{85635FFE-9933-4943-9C45-42E9AEE2D83E}" srcId="{D8C7D07A-2625-8D49-83C5-13C6BCCBEEE1}" destId="{8B35AFCA-D27F-2849-A7BD-C841BBF44EC3}" srcOrd="0" destOrd="0" parTransId="{64AB7B28-0D3C-1C4E-A613-D79779999389}" sibTransId="{6CF5EF47-849A-FE4A-8B2B-4E92198A1130}"/>
    <dgm:cxn modelId="{179521CA-A8BC-9249-9AC2-8D8AAE0DE678}" type="presParOf" srcId="{513E80F7-630E-5B4F-8C84-25AC6E302082}" destId="{EB2C7012-3F42-5B4E-9FA8-10403240C648}" srcOrd="0" destOrd="0" presId="urn:microsoft.com/office/officeart/2005/8/layout/chevron2"/>
    <dgm:cxn modelId="{39920784-E035-424A-8E7E-7B6FD2C0EEE7}" type="presParOf" srcId="{EB2C7012-3F42-5B4E-9FA8-10403240C648}" destId="{D466A574-33C3-8E4D-97D6-2C4E9F07DA46}" srcOrd="0" destOrd="0" presId="urn:microsoft.com/office/officeart/2005/8/layout/chevron2"/>
    <dgm:cxn modelId="{10528C00-0AC4-AE45-8961-B5638627C66C}" type="presParOf" srcId="{EB2C7012-3F42-5B4E-9FA8-10403240C648}" destId="{B05F480B-1163-474D-88CD-98301A5D9584}" srcOrd="1" destOrd="0" presId="urn:microsoft.com/office/officeart/2005/8/layout/chevron2"/>
    <dgm:cxn modelId="{AB8CB549-5FE3-2D46-BF62-D3ED11A7F55D}" type="presParOf" srcId="{513E80F7-630E-5B4F-8C84-25AC6E302082}" destId="{C051CDAF-04B7-AD4C-87B8-6399011289D2}" srcOrd="1" destOrd="0" presId="urn:microsoft.com/office/officeart/2005/8/layout/chevron2"/>
    <dgm:cxn modelId="{B9093855-513F-3F46-9E45-DE3A48F3220C}" type="presParOf" srcId="{513E80F7-630E-5B4F-8C84-25AC6E302082}" destId="{639DD273-67A4-9A45-AAD7-B9A5DBCBACA9}" srcOrd="2" destOrd="0" presId="urn:microsoft.com/office/officeart/2005/8/layout/chevron2"/>
    <dgm:cxn modelId="{45C07316-0EA7-F746-AD92-9295762EB860}" type="presParOf" srcId="{639DD273-67A4-9A45-AAD7-B9A5DBCBACA9}" destId="{9E12CEBA-C372-6D4D-B5D7-81938FE34780}" srcOrd="0" destOrd="0" presId="urn:microsoft.com/office/officeart/2005/8/layout/chevron2"/>
    <dgm:cxn modelId="{BAA5BB66-2B72-3F41-AE66-CC6721478148}" type="presParOf" srcId="{639DD273-67A4-9A45-AAD7-B9A5DBCBACA9}" destId="{059E6365-4C67-0D48-BDAC-C0C5ED617D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6A574-33C3-8E4D-97D6-2C4E9F07DA46}">
      <dsp:nvSpPr>
        <dsp:cNvPr id="0" name=""/>
        <dsp:cNvSpPr/>
      </dsp:nvSpPr>
      <dsp:spPr>
        <a:xfrm rot="5400000">
          <a:off x="-144368" y="146262"/>
          <a:ext cx="962455" cy="6737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Pregunta de investigación</a:t>
          </a:r>
        </a:p>
      </dsp:txBody>
      <dsp:txXfrm rot="-5400000">
        <a:off x="1" y="338752"/>
        <a:ext cx="673718" cy="288737"/>
      </dsp:txXfrm>
    </dsp:sp>
    <dsp:sp modelId="{B05F480B-1163-474D-88CD-98301A5D9584}">
      <dsp:nvSpPr>
        <dsp:cNvPr id="0" name=""/>
        <dsp:cNvSpPr/>
      </dsp:nvSpPr>
      <dsp:spPr>
        <a:xfrm rot="5400000">
          <a:off x="1399377" y="-723763"/>
          <a:ext cx="625596" cy="2076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¿Cómo se debe ejercer la dirección compleja en una empresa del sector automotriz de la ciudad de Querétaro ante las necesidades de la Industria 4.0 ?</a:t>
          </a:r>
          <a:r>
            <a:rPr lang="es-MX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S_tradnl" sz="800" kern="1200" dirty="0"/>
        </a:p>
      </dsp:txBody>
      <dsp:txXfrm rot="-5400000">
        <a:off x="673719" y="32434"/>
        <a:ext cx="2046374" cy="564518"/>
      </dsp:txXfrm>
    </dsp:sp>
    <dsp:sp modelId="{123D97F4-0763-794D-BC83-A3537A96472E}">
      <dsp:nvSpPr>
        <dsp:cNvPr id="0" name=""/>
        <dsp:cNvSpPr/>
      </dsp:nvSpPr>
      <dsp:spPr>
        <a:xfrm rot="5400000">
          <a:off x="-144368" y="989130"/>
          <a:ext cx="962455" cy="673718"/>
        </a:xfrm>
        <a:prstGeom prst="chevron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b="0" i="0" kern="1200" dirty="0"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Objetivos</a:t>
          </a:r>
          <a:endParaRPr lang="es-ES_tradnl" sz="900" b="0" i="0" kern="1200" dirty="0">
            <a:solidFill>
              <a:prstClr val="white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" y="1181620"/>
        <a:ext cx="673718" cy="288737"/>
      </dsp:txXfrm>
    </dsp:sp>
    <dsp:sp modelId="{4C68933A-9D8A-5B46-8F22-6F1694CDA1F4}">
      <dsp:nvSpPr>
        <dsp:cNvPr id="0" name=""/>
        <dsp:cNvSpPr/>
      </dsp:nvSpPr>
      <dsp:spPr>
        <a:xfrm rot="5400000">
          <a:off x="1399377" y="119103"/>
          <a:ext cx="625596" cy="2076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100"/>
            <a:buNone/>
          </a:pPr>
          <a:r>
            <a:rPr lang="es-ES" sz="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“Describir el proceso de dirección compleja en una empresa automotriz de la ciudad de Querétaro, adecuado a las necesidades de la Industria 4.0” </a:t>
          </a:r>
          <a:endParaRPr lang="es-ES_tradnl" sz="800" kern="1200" dirty="0"/>
        </a:p>
      </dsp:txBody>
      <dsp:txXfrm rot="-5400000">
        <a:off x="673719" y="875301"/>
        <a:ext cx="2046374" cy="564518"/>
      </dsp:txXfrm>
    </dsp:sp>
    <dsp:sp modelId="{75F43E01-6763-FE4B-BB31-3682AAEF7270}">
      <dsp:nvSpPr>
        <dsp:cNvPr id="0" name=""/>
        <dsp:cNvSpPr/>
      </dsp:nvSpPr>
      <dsp:spPr>
        <a:xfrm rot="5400000">
          <a:off x="-144368" y="1836499"/>
          <a:ext cx="962455" cy="6737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</a:p>
      </dsp:txBody>
      <dsp:txXfrm rot="-5400000">
        <a:off x="1" y="2028989"/>
        <a:ext cx="673718" cy="288737"/>
      </dsp:txXfrm>
    </dsp:sp>
    <dsp:sp modelId="{032BB559-9678-1546-83C0-A679F881F42F}">
      <dsp:nvSpPr>
        <dsp:cNvPr id="0" name=""/>
        <dsp:cNvSpPr/>
      </dsp:nvSpPr>
      <dsp:spPr>
        <a:xfrm rot="5400000">
          <a:off x="1394876" y="966472"/>
          <a:ext cx="634598" cy="20769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Estudio casos múltiples</a:t>
          </a:r>
          <a:endParaRPr lang="es-ES_tradnl" sz="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Fenomenología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Muestreo por casos típicos- ideales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Informantes de calidad</a:t>
          </a:r>
        </a:p>
      </dsp:txBody>
      <dsp:txXfrm rot="-5400000">
        <a:off x="673719" y="1718609"/>
        <a:ext cx="2045934" cy="572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6A574-33C3-8E4D-97D6-2C4E9F07DA46}">
      <dsp:nvSpPr>
        <dsp:cNvPr id="0" name=""/>
        <dsp:cNvSpPr/>
      </dsp:nvSpPr>
      <dsp:spPr>
        <a:xfrm rot="5400000">
          <a:off x="-146714" y="148265"/>
          <a:ext cx="978095" cy="6846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Técnicas y herramientas</a:t>
          </a:r>
          <a:endParaRPr lang="es-ES_tradnl" sz="9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43885"/>
        <a:ext cx="684667" cy="293428"/>
      </dsp:txXfrm>
    </dsp:sp>
    <dsp:sp modelId="{B05F480B-1163-474D-88CD-98301A5D9584}">
      <dsp:nvSpPr>
        <dsp:cNvPr id="0" name=""/>
        <dsp:cNvSpPr/>
      </dsp:nvSpPr>
      <dsp:spPr>
        <a:xfrm rot="5400000">
          <a:off x="1379039" y="-692820"/>
          <a:ext cx="635762" cy="2024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Entrevistas a profundidad</a:t>
          </a:r>
          <a:endParaRPr lang="es-ES_tradnl" sz="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Grupos de discusión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Triangulación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Encuestas (Complementario)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</a:t>
          </a:r>
          <a:r>
            <a:rPr lang="es-ES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álisis correlacional (Complementario)</a:t>
          </a:r>
          <a:endParaRPr lang="es-ES_tradnl" sz="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84668" y="32586"/>
        <a:ext cx="1993471" cy="573692"/>
      </dsp:txXfrm>
    </dsp:sp>
    <dsp:sp modelId="{9E12CEBA-C372-6D4D-B5D7-81938FE34780}">
      <dsp:nvSpPr>
        <dsp:cNvPr id="0" name=""/>
        <dsp:cNvSpPr/>
      </dsp:nvSpPr>
      <dsp:spPr>
        <a:xfrm rot="5400000">
          <a:off x="-146714" y="947794"/>
          <a:ext cx="978095" cy="6846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</dsp:txBody>
      <dsp:txXfrm rot="-5400000">
        <a:off x="1" y="1143414"/>
        <a:ext cx="684667" cy="293428"/>
      </dsp:txXfrm>
    </dsp:sp>
    <dsp:sp modelId="{059E6365-4C67-0D48-BDAC-C0C5ED617DBF}">
      <dsp:nvSpPr>
        <dsp:cNvPr id="0" name=""/>
        <dsp:cNvSpPr/>
      </dsp:nvSpPr>
      <dsp:spPr>
        <a:xfrm rot="5400000">
          <a:off x="1379039" y="106707"/>
          <a:ext cx="635762" cy="2024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</a:t>
          </a:r>
          <a:r>
            <a:rPr lang="es-ES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álisis final</a:t>
          </a:r>
          <a:endParaRPr lang="es-ES_tradnl" sz="8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Recomendaciones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Desarrollo de teoría</a:t>
          </a:r>
        </a:p>
      </dsp:txBody>
      <dsp:txXfrm rot="-5400000">
        <a:off x="684668" y="832114"/>
        <a:ext cx="1993471" cy="573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01/11/21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01/11/21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01/11/21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01/11/21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01/11/21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01/11/21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01/11/21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01/11/21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01/11/21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01/11/21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01/11/21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01/11/21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tif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8.tiff"/><Relationship Id="rId7" Type="http://schemas.openxmlformats.org/officeDocument/2006/relationships/image" Target="../media/image5.jpe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png"/><Relationship Id="rId15" Type="http://schemas.openxmlformats.org/officeDocument/2006/relationships/diagramData" Target="../diagrams/data2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tiff"/><Relationship Id="rId18" Type="http://schemas.openxmlformats.org/officeDocument/2006/relationships/image" Target="../media/image18.tiff"/><Relationship Id="rId3" Type="http://schemas.openxmlformats.org/officeDocument/2006/relationships/image" Target="../media/image11.tiff"/><Relationship Id="rId7" Type="http://schemas.openxmlformats.org/officeDocument/2006/relationships/image" Target="../media/image3.png"/><Relationship Id="rId12" Type="http://schemas.openxmlformats.org/officeDocument/2006/relationships/image" Target="../media/image12.jpeg"/><Relationship Id="rId17" Type="http://schemas.openxmlformats.org/officeDocument/2006/relationships/image" Target="../media/image17.tiff"/><Relationship Id="rId2" Type="http://schemas.openxmlformats.org/officeDocument/2006/relationships/image" Target="../media/image10.tiff"/><Relationship Id="rId16" Type="http://schemas.openxmlformats.org/officeDocument/2006/relationships/image" Target="../media/image16.tiff"/><Relationship Id="rId20" Type="http://schemas.openxmlformats.org/officeDocument/2006/relationships/image" Target="../media/image20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8.tiff"/><Relationship Id="rId15" Type="http://schemas.openxmlformats.org/officeDocument/2006/relationships/image" Target="../media/image15.tiff"/><Relationship Id="rId10" Type="http://schemas.openxmlformats.org/officeDocument/2006/relationships/image" Target="../media/image6.png"/><Relationship Id="rId19" Type="http://schemas.openxmlformats.org/officeDocument/2006/relationships/image" Target="../media/image19.tiff"/><Relationship Id="rId4" Type="http://schemas.openxmlformats.org/officeDocument/2006/relationships/image" Target="../media/image1.png"/><Relationship Id="rId9" Type="http://schemas.openxmlformats.org/officeDocument/2006/relationships/image" Target="../media/image5.jpeg"/><Relationship Id="rId1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ajtf23dx@yahoo.com.mx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-22042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0" y="2057674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/>
              <a:t>La dirección compleja en la Industria automotriz en el contexto de la Industria 4.0</a:t>
            </a:r>
            <a:r>
              <a:rPr lang="es-MX" sz="5400" dirty="0"/>
              <a:t> </a:t>
            </a:r>
            <a:endParaRPr lang="es-MX" sz="5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/>
              <a:t>Armando Jafet Torres Figueroa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Estudiante de Doctorado en Administración, Universidad Autónoma de Querétro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86D2CE-FE7E-6A44-8110-9E706E4854E4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0CEDCC0-882B-D049-BE32-5C45E744BCEA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05BD777-C596-0D4B-96C4-B5997BF8ED4F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4DC8E08-54CC-F646-A553-98F12A21C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8856"/>
            <a:ext cx="624078" cy="82405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D487ABDD-92BA-4190-94C6-F064E50B94F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31" y="306604"/>
            <a:ext cx="1432560" cy="384175"/>
          </a:xfrm>
          <a:prstGeom prst="rect">
            <a:avLst/>
          </a:prstGeom>
          <a:noFill/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2869462-B186-4944-AD60-F40699B3100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173" y="278925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DECF54C3-0913-449D-BACE-6DF0CB44EEB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380" y="103608"/>
            <a:ext cx="829310" cy="639445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6C94046-6A93-42E0-AD8E-BCECA3C1D7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3950" y="126472"/>
            <a:ext cx="1834490" cy="61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88113" y="1288237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JUSTIFICACIÓN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grpSp>
        <p:nvGrpSpPr>
          <p:cNvPr id="17" name="Google Shape;995;p39">
            <a:extLst>
              <a:ext uri="{FF2B5EF4-FFF2-40B4-BE49-F238E27FC236}">
                <a16:creationId xmlns:a16="http://schemas.microsoft.com/office/drawing/2014/main" id="{30421C51-5E27-CF42-8154-309C428AB9FB}"/>
              </a:ext>
            </a:extLst>
          </p:cNvPr>
          <p:cNvGrpSpPr/>
          <p:nvPr/>
        </p:nvGrpSpPr>
        <p:grpSpPr>
          <a:xfrm>
            <a:off x="475489" y="1962993"/>
            <a:ext cx="6052312" cy="3854948"/>
            <a:chOff x="7042762" y="5517191"/>
            <a:chExt cx="728775" cy="660659"/>
          </a:xfrm>
        </p:grpSpPr>
        <p:sp>
          <p:nvSpPr>
            <p:cNvPr id="23" name="Google Shape;996;p39">
              <a:extLst>
                <a:ext uri="{FF2B5EF4-FFF2-40B4-BE49-F238E27FC236}">
                  <a16:creationId xmlns:a16="http://schemas.microsoft.com/office/drawing/2014/main" id="{B2EB835C-8413-AD4C-9205-C8416FADFEEA}"/>
                </a:ext>
              </a:extLst>
            </p:cNvPr>
            <p:cNvSpPr/>
            <p:nvPr/>
          </p:nvSpPr>
          <p:spPr>
            <a:xfrm>
              <a:off x="7471154" y="5517191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Digitaliza-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ción</a:t>
              </a:r>
              <a:endParaRPr lang="es-E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997;p39">
              <a:extLst>
                <a:ext uri="{FF2B5EF4-FFF2-40B4-BE49-F238E27FC236}">
                  <a16:creationId xmlns:a16="http://schemas.microsoft.com/office/drawing/2014/main" id="{D3D5D67D-8E0B-AE4E-A6E7-510484FA1B8B}"/>
                </a:ext>
              </a:extLst>
            </p:cNvPr>
            <p:cNvSpPr/>
            <p:nvPr/>
          </p:nvSpPr>
          <p:spPr>
            <a:xfrm>
              <a:off x="7186495" y="6008950"/>
              <a:ext cx="168000" cy="168900"/>
            </a:xfrm>
            <a:prstGeom prst="ellipse">
              <a:avLst/>
            </a:prstGeom>
            <a:solidFill>
              <a:srgbClr val="97FF7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r>
                <a:rPr lang="es-E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Generación</a:t>
              </a:r>
            </a:p>
            <a:p>
              <a:pPr>
                <a:buClr>
                  <a:schemeClr val="dk1"/>
                </a:buClr>
                <a:buSzPts val="1400"/>
              </a:pPr>
              <a:r>
                <a:rPr lang="es-E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humana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998;p39">
              <a:extLst>
                <a:ext uri="{FF2B5EF4-FFF2-40B4-BE49-F238E27FC236}">
                  <a16:creationId xmlns:a16="http://schemas.microsoft.com/office/drawing/2014/main" id="{08713AFA-E8EB-E049-BE3D-F47171861512}"/>
                </a:ext>
              </a:extLst>
            </p:cNvPr>
            <p:cNvSpPr/>
            <p:nvPr/>
          </p:nvSpPr>
          <p:spPr>
            <a:xfrm>
              <a:off x="7463333" y="6009319"/>
              <a:ext cx="168836" cy="166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r>
                <a:rPr lang="es-E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Multi </a:t>
              </a:r>
              <a:r>
                <a:rPr lang="es-ES" sz="1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cul</a:t>
              </a:r>
              <a:r>
                <a:rPr lang="es-E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</a:p>
            <a:p>
              <a:pPr>
                <a:buClr>
                  <a:schemeClr val="dk1"/>
                </a:buClr>
                <a:buSzPts val="1400"/>
              </a:pPr>
              <a:r>
                <a:rPr lang="es-ES" sz="1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turalidad</a:t>
              </a:r>
              <a:endParaRPr lang="es-E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999;p39">
              <a:extLst>
                <a:ext uri="{FF2B5EF4-FFF2-40B4-BE49-F238E27FC236}">
                  <a16:creationId xmlns:a16="http://schemas.microsoft.com/office/drawing/2014/main" id="{E01C15DF-1870-2748-8EFA-90F96A4B045E}"/>
                </a:ext>
              </a:extLst>
            </p:cNvPr>
            <p:cNvSpPr/>
            <p:nvPr/>
          </p:nvSpPr>
          <p:spPr>
            <a:xfrm>
              <a:off x="7042762" y="5761354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s-E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ctivos intangibles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000;p39">
              <a:extLst>
                <a:ext uri="{FF2B5EF4-FFF2-40B4-BE49-F238E27FC236}">
                  <a16:creationId xmlns:a16="http://schemas.microsoft.com/office/drawing/2014/main" id="{EF42ED32-82F9-DA4C-A8C2-3887D34948E9}"/>
                </a:ext>
              </a:extLst>
            </p:cNvPr>
            <p:cNvSpPr/>
            <p:nvPr/>
          </p:nvSpPr>
          <p:spPr>
            <a:xfrm>
              <a:off x="7197102" y="5519278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Cambios tecnológico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001;p39">
              <a:extLst>
                <a:ext uri="{FF2B5EF4-FFF2-40B4-BE49-F238E27FC236}">
                  <a16:creationId xmlns:a16="http://schemas.microsoft.com/office/drawing/2014/main" id="{E13737A4-9477-0A4F-8C24-C6D55307F199}"/>
                </a:ext>
              </a:extLst>
            </p:cNvPr>
            <p:cNvSpPr/>
            <p:nvPr/>
          </p:nvSpPr>
          <p:spPr>
            <a:xfrm>
              <a:off x="7603537" y="5765100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Capacita-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4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ción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002;p39">
              <a:extLst>
                <a:ext uri="{FF2B5EF4-FFF2-40B4-BE49-F238E27FC236}">
                  <a16:creationId xmlns:a16="http://schemas.microsoft.com/office/drawing/2014/main" id="{AF00D60F-DFCE-B648-A121-239EE84EEC73}"/>
                </a:ext>
              </a:extLst>
            </p:cNvPr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003;p39">
              <a:extLst>
                <a:ext uri="{FF2B5EF4-FFF2-40B4-BE49-F238E27FC236}">
                  <a16:creationId xmlns:a16="http://schemas.microsoft.com/office/drawing/2014/main" id="{E0D32E73-4169-994B-B2ED-5D69200969D0}"/>
                </a:ext>
              </a:extLst>
            </p:cNvPr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004;p39">
              <a:extLst>
                <a:ext uri="{FF2B5EF4-FFF2-40B4-BE49-F238E27FC236}">
                  <a16:creationId xmlns:a16="http://schemas.microsoft.com/office/drawing/2014/main" id="{BF4062E1-1AC5-1948-8252-CCEDCF148C1D}"/>
                </a:ext>
              </a:extLst>
            </p:cNvPr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005;p39">
              <a:extLst>
                <a:ext uri="{FF2B5EF4-FFF2-40B4-BE49-F238E27FC236}">
                  <a16:creationId xmlns:a16="http://schemas.microsoft.com/office/drawing/2014/main" id="{47251738-77DE-B147-9861-18995A725FB6}"/>
                </a:ext>
              </a:extLst>
            </p:cNvPr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006;p39">
              <a:extLst>
                <a:ext uri="{FF2B5EF4-FFF2-40B4-BE49-F238E27FC236}">
                  <a16:creationId xmlns:a16="http://schemas.microsoft.com/office/drawing/2014/main" id="{690D6149-8D20-AE40-AEE7-45EF8C5DEB0C}"/>
                </a:ext>
              </a:extLst>
            </p:cNvPr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007;p39">
              <a:extLst>
                <a:ext uri="{FF2B5EF4-FFF2-40B4-BE49-F238E27FC236}">
                  <a16:creationId xmlns:a16="http://schemas.microsoft.com/office/drawing/2014/main" id="{1B9863E0-6911-524A-92F8-9ACFB56F7F06}"/>
                </a:ext>
              </a:extLst>
            </p:cNvPr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" name="Imagen 35">
            <a:extLst>
              <a:ext uri="{FF2B5EF4-FFF2-40B4-BE49-F238E27FC236}">
                <a16:creationId xmlns:a16="http://schemas.microsoft.com/office/drawing/2014/main" id="{D0745DAB-7852-6F4D-9E97-9F842F711F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6811" y="3082004"/>
            <a:ext cx="2537628" cy="1541961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6138A50D-3B15-D14F-A105-887A268B0C35}"/>
              </a:ext>
            </a:extLst>
          </p:cNvPr>
          <p:cNvSpPr txBox="1"/>
          <p:nvPr/>
        </p:nvSpPr>
        <p:spPr>
          <a:xfrm>
            <a:off x="693440" y="5151356"/>
            <a:ext cx="9300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/>
              <a:t>Manifestaciones</a:t>
            </a:r>
          </a:p>
        </p:txBody>
      </p:sp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009823" y="1179387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OBJETIVOS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F4D157-AE4A-40EB-945F-8381C4D342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4587DCB-628A-422E-B006-252740127B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0E0E3B-85C7-455A-ACF0-6B07D8696EE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17" name="Google Shape;175;p13">
            <a:extLst>
              <a:ext uri="{FF2B5EF4-FFF2-40B4-BE49-F238E27FC236}">
                <a16:creationId xmlns:a16="http://schemas.microsoft.com/office/drawing/2014/main" id="{05A8E2EE-E2A2-AD4F-8D8E-3DC52FFBC4B6}"/>
              </a:ext>
            </a:extLst>
          </p:cNvPr>
          <p:cNvSpPr txBox="1">
            <a:spLocks/>
          </p:cNvSpPr>
          <p:nvPr/>
        </p:nvSpPr>
        <p:spPr>
          <a:xfrm>
            <a:off x="6013812" y="2710010"/>
            <a:ext cx="4733057" cy="165121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buClr>
                <a:schemeClr val="dk1"/>
              </a:buClr>
              <a:buSzPts val="1100"/>
            </a:pP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“Describir el proceso de dirección compleja en una empresa automotriz de la ciudad de Querétaro, adecuado a las necesidades de la Industria 4.0” </a:t>
            </a:r>
          </a:p>
        </p:txBody>
      </p:sp>
      <p:grpSp>
        <p:nvGrpSpPr>
          <p:cNvPr id="23" name="Google Shape;1021;p39">
            <a:extLst>
              <a:ext uri="{FF2B5EF4-FFF2-40B4-BE49-F238E27FC236}">
                <a16:creationId xmlns:a16="http://schemas.microsoft.com/office/drawing/2014/main" id="{994FCA23-371F-1447-9403-907AB72741E5}"/>
              </a:ext>
            </a:extLst>
          </p:cNvPr>
          <p:cNvGrpSpPr/>
          <p:nvPr/>
        </p:nvGrpSpPr>
        <p:grpSpPr>
          <a:xfrm>
            <a:off x="4960620" y="1724245"/>
            <a:ext cx="6979167" cy="3757531"/>
            <a:chOff x="10894246" y="5477671"/>
            <a:chExt cx="759692" cy="801872"/>
          </a:xfrm>
        </p:grpSpPr>
        <p:sp>
          <p:nvSpPr>
            <p:cNvPr id="24" name="Google Shape;1022;p39">
              <a:extLst>
                <a:ext uri="{FF2B5EF4-FFF2-40B4-BE49-F238E27FC236}">
                  <a16:creationId xmlns:a16="http://schemas.microsoft.com/office/drawing/2014/main" id="{7539B9B8-AA7E-D542-9016-28D649479A6F}"/>
                </a:ext>
              </a:extLst>
            </p:cNvPr>
            <p:cNvSpPr/>
            <p:nvPr/>
          </p:nvSpPr>
          <p:spPr>
            <a:xfrm>
              <a:off x="11401033" y="5477671"/>
              <a:ext cx="224051" cy="2583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Identificar los nuevos roles de la dirección en una empresa automotriz, en la Industria 4.0.</a:t>
              </a:r>
              <a:endParaRPr lang="es-MX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0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6" name="Google Shape;1023;p39">
              <a:extLst>
                <a:ext uri="{FF2B5EF4-FFF2-40B4-BE49-F238E27FC236}">
                  <a16:creationId xmlns:a16="http://schemas.microsoft.com/office/drawing/2014/main" id="{2C4B0A97-7FA6-FA45-8E43-62FB44B03F40}"/>
                </a:ext>
              </a:extLst>
            </p:cNvPr>
            <p:cNvSpPr/>
            <p:nvPr/>
          </p:nvSpPr>
          <p:spPr>
            <a:xfrm>
              <a:off x="11429887" y="5998735"/>
              <a:ext cx="224051" cy="28080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lvl="0">
                <a:buClr>
                  <a:schemeClr val="dk1"/>
                </a:buClr>
                <a:buSzPts val="1400"/>
              </a:pPr>
              <a:r>
                <a:rPr lang="es-ES" sz="10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" action="ppaction://noaction"/>
                </a:rPr>
                <a:t>Desarrollar</a:t>
              </a:r>
              <a:r>
                <a:rPr lang="es-E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 modelo de dirección acorde a las circunstancias presentes y futuras al 2050 de las empresas del sector automotriz en Querétaro</a:t>
              </a:r>
              <a:r>
                <a:rPr lang="es-MX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sz="100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7" name="Google Shape;1024;p39">
              <a:extLst>
                <a:ext uri="{FF2B5EF4-FFF2-40B4-BE49-F238E27FC236}">
                  <a16:creationId xmlns:a16="http://schemas.microsoft.com/office/drawing/2014/main" id="{FB0C346D-F130-5F43-8CC5-A2F23F7F0A1A}"/>
                </a:ext>
              </a:extLst>
            </p:cNvPr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s-E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Desarrollar una teoría de dirección como resultado de la investigación.</a:t>
              </a:r>
              <a:endParaRPr lang="es-MX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0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8" name="Google Shape;1025;p39">
              <a:extLst>
                <a:ext uri="{FF2B5EF4-FFF2-40B4-BE49-F238E27FC236}">
                  <a16:creationId xmlns:a16="http://schemas.microsoft.com/office/drawing/2014/main" id="{C955A4FB-973C-AA40-A96A-F8E6C06E5312}"/>
                </a:ext>
              </a:extLst>
            </p:cNvPr>
            <p:cNvSpPr/>
            <p:nvPr/>
          </p:nvSpPr>
          <p:spPr>
            <a:xfrm>
              <a:off x="10894246" y="5994863"/>
              <a:ext cx="234926" cy="2650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r>
                <a:rPr lang="es-E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Definir la clave o palanca de la dirección compleja, ya sea administrativa o de liderazgo que sea mejor factor de efectividad.</a:t>
              </a:r>
              <a:endParaRPr lang="es-MX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00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9" name="Google Shape;1026;p39">
              <a:extLst>
                <a:ext uri="{FF2B5EF4-FFF2-40B4-BE49-F238E27FC236}">
                  <a16:creationId xmlns:a16="http://schemas.microsoft.com/office/drawing/2014/main" id="{A2FB7633-2E8D-A24E-9340-F0896E6052E1}"/>
                </a:ext>
              </a:extLst>
            </p:cNvPr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027;p39">
              <a:extLst>
                <a:ext uri="{FF2B5EF4-FFF2-40B4-BE49-F238E27FC236}">
                  <a16:creationId xmlns:a16="http://schemas.microsoft.com/office/drawing/2014/main" id="{8D0AB92D-B90A-EA4D-B846-09E3444AECFA}"/>
                </a:ext>
              </a:extLst>
            </p:cNvPr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028;p39">
              <a:extLst>
                <a:ext uri="{FF2B5EF4-FFF2-40B4-BE49-F238E27FC236}">
                  <a16:creationId xmlns:a16="http://schemas.microsoft.com/office/drawing/2014/main" id="{DB6839DF-2C3F-DA4E-B34F-48D75BB730A1}"/>
                </a:ext>
              </a:extLst>
            </p:cNvPr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029;p39">
              <a:extLst>
                <a:ext uri="{FF2B5EF4-FFF2-40B4-BE49-F238E27FC236}">
                  <a16:creationId xmlns:a16="http://schemas.microsoft.com/office/drawing/2014/main" id="{1BB28956-55AA-1C4D-B95B-22D9FF401940}"/>
                </a:ext>
              </a:extLst>
            </p:cNvPr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030;p39">
              <a:extLst>
                <a:ext uri="{FF2B5EF4-FFF2-40B4-BE49-F238E27FC236}">
                  <a16:creationId xmlns:a16="http://schemas.microsoft.com/office/drawing/2014/main" id="{F73FC9C9-C583-B648-8A39-63F96DDECFB9}"/>
                </a:ext>
              </a:extLst>
            </p:cNvPr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031;p39">
              <a:extLst>
                <a:ext uri="{FF2B5EF4-FFF2-40B4-BE49-F238E27FC236}">
                  <a16:creationId xmlns:a16="http://schemas.microsoft.com/office/drawing/2014/main" id="{2FA07BF9-D10D-224F-97CB-39DB20A869D5}"/>
                </a:ext>
              </a:extLst>
            </p:cNvPr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032;p39">
              <a:extLst>
                <a:ext uri="{FF2B5EF4-FFF2-40B4-BE49-F238E27FC236}">
                  <a16:creationId xmlns:a16="http://schemas.microsoft.com/office/drawing/2014/main" id="{2A0C90A0-1994-744A-B0D7-D237F656FDA0}"/>
                </a:ext>
              </a:extLst>
            </p:cNvPr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033;p39">
              <a:extLst>
                <a:ext uri="{FF2B5EF4-FFF2-40B4-BE49-F238E27FC236}">
                  <a16:creationId xmlns:a16="http://schemas.microsoft.com/office/drawing/2014/main" id="{761056AE-CCE1-DA4C-8F99-C39AD8890040}"/>
                </a:ext>
              </a:extLst>
            </p:cNvPr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88113" y="1288237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ANTECEDENTES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09D0BE1F-18D0-9C44-93DC-CDB0772B6DD0}"/>
              </a:ext>
            </a:extLst>
          </p:cNvPr>
          <p:cNvSpPr/>
          <p:nvPr/>
        </p:nvSpPr>
        <p:spPr>
          <a:xfrm>
            <a:off x="3068157" y="2039901"/>
            <a:ext cx="1340644" cy="542492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Open Sans" panose="020B0606030504020204" pitchFamily="34" charset="0"/>
              </a:rPr>
              <a:t>Líder - Manager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9" name="Rectangle 56">
            <a:extLst>
              <a:ext uri="{FF2B5EF4-FFF2-40B4-BE49-F238E27FC236}">
                <a16:creationId xmlns:a16="http://schemas.microsoft.com/office/drawing/2014/main" id="{1672791B-34A9-7A48-98AD-C9CDC20E4284}"/>
              </a:ext>
            </a:extLst>
          </p:cNvPr>
          <p:cNvSpPr/>
          <p:nvPr/>
        </p:nvSpPr>
        <p:spPr>
          <a:xfrm>
            <a:off x="7003544" y="2040158"/>
            <a:ext cx="1332587" cy="542492"/>
          </a:xfrm>
          <a:prstGeom prst="rect">
            <a:avLst/>
          </a:prstGeom>
          <a:solidFill>
            <a:srgbClr val="8D4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 4.0</a:t>
            </a:r>
            <a:endParaRPr lang="en-US" sz="1500" dirty="0"/>
          </a:p>
        </p:txBody>
      </p:sp>
      <p:sp>
        <p:nvSpPr>
          <p:cNvPr id="40" name="Rectangle 67">
            <a:extLst>
              <a:ext uri="{FF2B5EF4-FFF2-40B4-BE49-F238E27FC236}">
                <a16:creationId xmlns:a16="http://schemas.microsoft.com/office/drawing/2014/main" id="{3E610596-A5A6-E247-A2B2-1206D7CA82BA}"/>
              </a:ext>
            </a:extLst>
          </p:cNvPr>
          <p:cNvSpPr/>
          <p:nvPr/>
        </p:nvSpPr>
        <p:spPr>
          <a:xfrm>
            <a:off x="5722979" y="2039901"/>
            <a:ext cx="1306576" cy="542492"/>
          </a:xfrm>
          <a:prstGeom prst="rect">
            <a:avLst/>
          </a:prstGeom>
          <a:solidFill>
            <a:srgbClr val="27A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white"/>
                </a:solidFill>
                <a:latin typeface="Open Sans" panose="020B0606030504020204" pitchFamily="34" charset="0"/>
              </a:rPr>
              <a:t>Enfoque a objetivos</a:t>
            </a:r>
            <a:endParaRPr lang="en-US" sz="1500" dirty="0"/>
          </a:p>
        </p:txBody>
      </p:sp>
      <p:sp>
        <p:nvSpPr>
          <p:cNvPr id="41" name="Rectangle 68">
            <a:extLst>
              <a:ext uri="{FF2B5EF4-FFF2-40B4-BE49-F238E27FC236}">
                <a16:creationId xmlns:a16="http://schemas.microsoft.com/office/drawing/2014/main" id="{B453039B-6483-4F46-BF9F-D528DB81D721}"/>
              </a:ext>
            </a:extLst>
          </p:cNvPr>
          <p:cNvSpPr/>
          <p:nvPr/>
        </p:nvSpPr>
        <p:spPr>
          <a:xfrm>
            <a:off x="328715" y="2043359"/>
            <a:ext cx="1306576" cy="542492"/>
          </a:xfrm>
          <a:prstGeom prst="rect">
            <a:avLst/>
          </a:prstGeom>
          <a:solidFill>
            <a:srgbClr val="E84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white"/>
                </a:solidFill>
                <a:latin typeface="Open Sans" panose="020B0606030504020204" pitchFamily="34" charset="0"/>
              </a:rPr>
              <a:t>Productividad</a:t>
            </a:r>
            <a:endParaRPr lang="en-US" sz="1500" dirty="0"/>
          </a:p>
        </p:txBody>
      </p:sp>
      <p:sp>
        <p:nvSpPr>
          <p:cNvPr id="42" name="Rectangle 74">
            <a:extLst>
              <a:ext uri="{FF2B5EF4-FFF2-40B4-BE49-F238E27FC236}">
                <a16:creationId xmlns:a16="http://schemas.microsoft.com/office/drawing/2014/main" id="{3AE51D0C-A223-4D49-A40A-5E90DB3894DE}"/>
              </a:ext>
            </a:extLst>
          </p:cNvPr>
          <p:cNvSpPr/>
          <p:nvPr/>
        </p:nvSpPr>
        <p:spPr>
          <a:xfrm>
            <a:off x="3092745" y="2941839"/>
            <a:ext cx="1314527" cy="2046714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Surge del problema de trabajadores poco motivados y empresas con enfoque exclusivo a productividad.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Liderazgo transaccional y transformacional combinados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Eficacia de funciones administrativas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Liderazgo y función administrativa como funciones complementarias</a:t>
            </a:r>
          </a:p>
        </p:txBody>
      </p:sp>
      <p:sp>
        <p:nvSpPr>
          <p:cNvPr id="43" name="Rectangle 76">
            <a:extLst>
              <a:ext uri="{FF2B5EF4-FFF2-40B4-BE49-F238E27FC236}">
                <a16:creationId xmlns:a16="http://schemas.microsoft.com/office/drawing/2014/main" id="{EB598F61-52DD-D54D-A2BE-2263718FFF30}"/>
              </a:ext>
            </a:extLst>
          </p:cNvPr>
          <p:cNvSpPr/>
          <p:nvPr/>
        </p:nvSpPr>
        <p:spPr>
          <a:xfrm>
            <a:off x="7016549" y="2892010"/>
            <a:ext cx="1306576" cy="207749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MX" sz="800" dirty="0"/>
              <a:t>Cambio de paradigma, adaptación al cambio y necesidades individuales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MX" sz="800" dirty="0"/>
              <a:t>Decisiones proceso holistico, proactivo y considerando factores contextuales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MX" sz="800" dirty="0"/>
              <a:t>Desarrollo de fuerza laboral competitiva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MX" sz="800" dirty="0"/>
              <a:t>Enfoque a innovación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MX" sz="800" dirty="0"/>
              <a:t>Equipos de trabajo competitivos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es-MX" sz="800" dirty="0"/>
          </a:p>
        </p:txBody>
      </p:sp>
      <p:sp>
        <p:nvSpPr>
          <p:cNvPr id="44" name="Rectangle 68">
            <a:extLst>
              <a:ext uri="{FF2B5EF4-FFF2-40B4-BE49-F238E27FC236}">
                <a16:creationId xmlns:a16="http://schemas.microsoft.com/office/drawing/2014/main" id="{AE510B0D-221D-374B-979C-27587C5494CD}"/>
              </a:ext>
            </a:extLst>
          </p:cNvPr>
          <p:cNvSpPr/>
          <p:nvPr/>
        </p:nvSpPr>
        <p:spPr>
          <a:xfrm>
            <a:off x="1666278" y="2039901"/>
            <a:ext cx="1390812" cy="542492"/>
          </a:xfrm>
          <a:prstGeom prst="rect">
            <a:avLst/>
          </a:prstGeom>
          <a:gradFill>
            <a:gsLst>
              <a:gs pos="96000">
                <a:srgbClr val="FFD966"/>
              </a:gs>
              <a:gs pos="100000">
                <a:srgbClr val="FF9900">
                  <a:lumMod val="9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500" dirty="0">
                <a:solidFill>
                  <a:srgbClr val="FFFFFF"/>
                </a:solidFill>
                <a:ea typeface="Roboto Condensed"/>
                <a:cs typeface="Roboto Condensed"/>
              </a:rPr>
              <a:t>Cultura</a:t>
            </a:r>
          </a:p>
        </p:txBody>
      </p:sp>
      <p:sp>
        <p:nvSpPr>
          <p:cNvPr id="45" name="Rectangle 78">
            <a:extLst>
              <a:ext uri="{FF2B5EF4-FFF2-40B4-BE49-F238E27FC236}">
                <a16:creationId xmlns:a16="http://schemas.microsoft.com/office/drawing/2014/main" id="{C39EF438-A200-5A47-B567-DA2C2E926F2E}"/>
              </a:ext>
            </a:extLst>
          </p:cNvPr>
          <p:cNvSpPr/>
          <p:nvPr/>
        </p:nvSpPr>
        <p:spPr>
          <a:xfrm>
            <a:off x="1711926" y="3380218"/>
            <a:ext cx="1306576" cy="15542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Enfocadas en culturas de innovación, cumplimiento a objetivos, colaboración, flexibilidad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Eficacia en las interrelaciones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Soluciones sistémicas y holísticas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Muñoz, Morillas, </a:t>
            </a:r>
            <a:r>
              <a:rPr lang="es-ES" sz="800" dirty="0" err="1"/>
              <a:t>Nuñez</a:t>
            </a:r>
            <a:r>
              <a:rPr lang="es-ES" sz="800" dirty="0"/>
              <a:t> 2019</a:t>
            </a: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C9B6011A-96D8-6348-BDA9-F6E2D0B588C1}"/>
              </a:ext>
            </a:extLst>
          </p:cNvPr>
          <p:cNvCxnSpPr>
            <a:cxnSpLocks/>
            <a:stCxn id="38" idx="2"/>
            <a:endCxn id="42" idx="0"/>
          </p:cNvCxnSpPr>
          <p:nvPr/>
        </p:nvCxnSpPr>
        <p:spPr>
          <a:xfrm>
            <a:off x="3738479" y="2582393"/>
            <a:ext cx="11530" cy="3594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B9D21E7F-7779-154B-8A9D-5A6C9E57DA1A}"/>
              </a:ext>
            </a:extLst>
          </p:cNvPr>
          <p:cNvCxnSpPr>
            <a:cxnSpLocks/>
            <a:stCxn id="39" idx="2"/>
            <a:endCxn id="43" idx="0"/>
          </p:cNvCxnSpPr>
          <p:nvPr/>
        </p:nvCxnSpPr>
        <p:spPr>
          <a:xfrm flipH="1">
            <a:off x="7669837" y="2582650"/>
            <a:ext cx="1" cy="30936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8E8278A5-929B-E345-A9BF-78B442F7C988}"/>
              </a:ext>
            </a:extLst>
          </p:cNvPr>
          <p:cNvCxnSpPr>
            <a:cxnSpLocks/>
            <a:stCxn id="55" idx="2"/>
            <a:endCxn id="52" idx="0"/>
          </p:cNvCxnSpPr>
          <p:nvPr/>
        </p:nvCxnSpPr>
        <p:spPr>
          <a:xfrm>
            <a:off x="5069691" y="2582393"/>
            <a:ext cx="0" cy="5490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91990B14-A5A1-9A46-B235-A94FCFE3C33B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6371747" y="2582393"/>
            <a:ext cx="4520" cy="8593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BB845FEA-8274-7A4F-919D-AEB7F986FD12}"/>
              </a:ext>
            </a:extLst>
          </p:cNvPr>
          <p:cNvCxnSpPr>
            <a:cxnSpLocks/>
            <a:stCxn id="51" idx="0"/>
            <a:endCxn id="41" idx="2"/>
          </p:cNvCxnSpPr>
          <p:nvPr/>
        </p:nvCxnSpPr>
        <p:spPr>
          <a:xfrm flipV="1">
            <a:off x="982003" y="2585851"/>
            <a:ext cx="0" cy="391356"/>
          </a:xfrm>
          <a:prstGeom prst="line">
            <a:avLst/>
          </a:prstGeom>
          <a:ln w="19050">
            <a:solidFill>
              <a:srgbClr val="FC5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78">
            <a:extLst>
              <a:ext uri="{FF2B5EF4-FFF2-40B4-BE49-F238E27FC236}">
                <a16:creationId xmlns:a16="http://schemas.microsoft.com/office/drawing/2014/main" id="{55E2C92E-B105-0C4F-A9E3-F2156B5DB71C}"/>
              </a:ext>
            </a:extLst>
          </p:cNvPr>
          <p:cNvSpPr/>
          <p:nvPr/>
        </p:nvSpPr>
        <p:spPr>
          <a:xfrm>
            <a:off x="328715" y="2977207"/>
            <a:ext cx="1306576" cy="1323439"/>
          </a:xfrm>
          <a:prstGeom prst="rect">
            <a:avLst/>
          </a:prstGeom>
          <a:solidFill>
            <a:srgbClr val="FC5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lvl="0"/>
            <a:r>
              <a:rPr lang="es-ES" sz="800" dirty="0"/>
              <a:t>Uso de herramientas administrativas que permitan maximizar productividad de procesos.</a:t>
            </a:r>
          </a:p>
          <a:p>
            <a:pPr lvl="0"/>
            <a:endParaRPr lang="es-ES" sz="800" dirty="0"/>
          </a:p>
          <a:p>
            <a:pPr lvl="0"/>
            <a:r>
              <a:rPr lang="es-ES" sz="800" dirty="0"/>
              <a:t>Uso de indicadores para </a:t>
            </a:r>
            <a:r>
              <a:rPr lang="es-ES" sz="800" dirty="0" err="1"/>
              <a:t>moniitoreo</a:t>
            </a:r>
            <a:r>
              <a:rPr lang="es-ES" sz="800" dirty="0"/>
              <a:t> y control</a:t>
            </a:r>
          </a:p>
          <a:p>
            <a:pPr lvl="0"/>
            <a:endParaRPr lang="es-ES" sz="800" dirty="0"/>
          </a:p>
          <a:p>
            <a:pPr lvl="0"/>
            <a:r>
              <a:rPr lang="es-ES" sz="800" dirty="0"/>
              <a:t>Énfasis en mejora continua</a:t>
            </a:r>
          </a:p>
          <a:p>
            <a:pPr lvl="0"/>
            <a:endParaRPr lang="es-ES" sz="800" dirty="0"/>
          </a:p>
        </p:txBody>
      </p:sp>
      <p:sp>
        <p:nvSpPr>
          <p:cNvPr id="52" name="Rectangle 55">
            <a:extLst>
              <a:ext uri="{FF2B5EF4-FFF2-40B4-BE49-F238E27FC236}">
                <a16:creationId xmlns:a16="http://schemas.microsoft.com/office/drawing/2014/main" id="{016465F5-A308-E24C-858D-CAFC01C3C71E}"/>
              </a:ext>
            </a:extLst>
          </p:cNvPr>
          <p:cNvSpPr/>
          <p:nvPr/>
        </p:nvSpPr>
        <p:spPr>
          <a:xfrm>
            <a:off x="4416403" y="3131415"/>
            <a:ext cx="1306576" cy="135421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Gestión del conocimiento ante retos tecnológicos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Cultura corporativa, enfoque participativo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Desarrollo de talento humano que genere ventaja competitiva a través de innovación</a:t>
            </a:r>
          </a:p>
        </p:txBody>
      </p:sp>
      <p:sp>
        <p:nvSpPr>
          <p:cNvPr id="53" name="Rectangle 71">
            <a:extLst>
              <a:ext uri="{FF2B5EF4-FFF2-40B4-BE49-F238E27FC236}">
                <a16:creationId xmlns:a16="http://schemas.microsoft.com/office/drawing/2014/main" id="{87D3B55A-3CB0-A44F-83BB-DE71AEB75187}"/>
              </a:ext>
            </a:extLst>
          </p:cNvPr>
          <p:cNvSpPr/>
          <p:nvPr/>
        </p:nvSpPr>
        <p:spPr>
          <a:xfrm>
            <a:off x="5732110" y="3417800"/>
            <a:ext cx="1306576" cy="13542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Maximizar capacidad de talento humano hacia logro de objetivos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Abstraer objetivos  hacia tareas específicas y tangibles</a:t>
            </a:r>
          </a:p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800" dirty="0"/>
              <a:t>Análisis de condiciones laborales favorables hacia la productividad</a:t>
            </a:r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45C205A6-4B9A-7F49-B1D8-D39D8B5F44A6}"/>
              </a:ext>
            </a:extLst>
          </p:cNvPr>
          <p:cNvCxnSpPr>
            <a:cxnSpLocks/>
            <a:stCxn id="45" idx="0"/>
            <a:endCxn id="44" idx="2"/>
          </p:cNvCxnSpPr>
          <p:nvPr/>
        </p:nvCxnSpPr>
        <p:spPr>
          <a:xfrm flipH="1" flipV="1">
            <a:off x="2361684" y="2582393"/>
            <a:ext cx="3530" cy="79782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66">
            <a:extLst>
              <a:ext uri="{FF2B5EF4-FFF2-40B4-BE49-F238E27FC236}">
                <a16:creationId xmlns:a16="http://schemas.microsoft.com/office/drawing/2014/main" id="{0BB16DAB-A4DF-234F-B3FE-08FAF2432A94}"/>
              </a:ext>
            </a:extLst>
          </p:cNvPr>
          <p:cNvSpPr/>
          <p:nvPr/>
        </p:nvSpPr>
        <p:spPr>
          <a:xfrm>
            <a:off x="4416403" y="2039901"/>
            <a:ext cx="1306576" cy="542492"/>
          </a:xfrm>
          <a:prstGeom prst="rect">
            <a:avLst/>
          </a:prstGeom>
          <a:solidFill>
            <a:srgbClr val="29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Trancision tecnológica</a:t>
            </a:r>
            <a:endParaRPr lang="en-US" sz="1500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6BD73B4B-D91B-A545-B3BB-81132F1EEB4F}"/>
              </a:ext>
            </a:extLst>
          </p:cNvPr>
          <p:cNvSpPr txBox="1"/>
          <p:nvPr/>
        </p:nvSpPr>
        <p:spPr>
          <a:xfrm>
            <a:off x="3192848" y="1510733"/>
            <a:ext cx="2839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Modelos de dirección</a:t>
            </a:r>
          </a:p>
        </p:txBody>
      </p:sp>
    </p:spTree>
    <p:extLst>
      <p:ext uri="{BB962C8B-B14F-4D97-AF65-F5344CB8AC3E}">
        <p14:creationId xmlns:p14="http://schemas.microsoft.com/office/powerpoint/2010/main" val="20427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6009823" y="1179387"/>
            <a:ext cx="519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METODOLOGÍA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0" r="20693"/>
          <a:stretch/>
        </p:blipFill>
        <p:spPr>
          <a:xfrm>
            <a:off x="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8F4D157-AE4A-40EB-945F-8381C4D342E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4587DCB-628A-422E-B006-252740127B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0E0E3B-85C7-455A-ACF0-6B07D8696EE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0209D2F-EA55-4181-8D9E-604921BBA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E21DC6E6-B93B-466E-BA93-DF1024FE799E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graphicFrame>
        <p:nvGraphicFramePr>
          <p:cNvPr id="41" name="Diagrama 40">
            <a:extLst>
              <a:ext uri="{FF2B5EF4-FFF2-40B4-BE49-F238E27FC236}">
                <a16:creationId xmlns:a16="http://schemas.microsoft.com/office/drawing/2014/main" id="{A1D9DC47-938E-F94B-809C-733048091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708892"/>
              </p:ext>
            </p:extLst>
          </p:nvPr>
        </p:nvGraphicFramePr>
        <p:xfrm>
          <a:off x="6809971" y="1785677"/>
          <a:ext cx="2750632" cy="265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2" name="Diagrama 41">
            <a:extLst>
              <a:ext uri="{FF2B5EF4-FFF2-40B4-BE49-F238E27FC236}">
                <a16:creationId xmlns:a16="http://schemas.microsoft.com/office/drawing/2014/main" id="{73E49EA4-9F52-B94C-8B78-FB0DD122A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843484"/>
              </p:ext>
            </p:extLst>
          </p:nvPr>
        </p:nvGraphicFramePr>
        <p:xfrm>
          <a:off x="6817641" y="4300095"/>
          <a:ext cx="2709174" cy="178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43" name="Google Shape;175;p13">
            <a:extLst>
              <a:ext uri="{FF2B5EF4-FFF2-40B4-BE49-F238E27FC236}">
                <a16:creationId xmlns:a16="http://schemas.microsoft.com/office/drawing/2014/main" id="{8DD55BC2-5080-6347-9101-C0954A07EE01}"/>
              </a:ext>
            </a:extLst>
          </p:cNvPr>
          <p:cNvSpPr txBox="1">
            <a:spLocks/>
          </p:cNvSpPr>
          <p:nvPr/>
        </p:nvSpPr>
        <p:spPr>
          <a:xfrm>
            <a:off x="10081501" y="1717723"/>
            <a:ext cx="2171867" cy="171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Condensed"/>
              <a:buNone/>
              <a:defRPr sz="3000" b="0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MX" sz="1200" dirty="0">
                <a:solidFill>
                  <a:schemeClr val="tx1"/>
                </a:solidFill>
                <a:latin typeface="+mn-lt"/>
              </a:rPr>
              <a:t>Conocer cómo perciben y experimentan los líderes formales y sus seguidores, el fenómeno de dirección de una empresa, para que sea efectiva en el contexto de la Industria 4.0 </a:t>
            </a: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</a:pPr>
            <a:endParaRPr lang="es-MX" sz="120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" sz="1200" dirty="0">
                <a:solidFill>
                  <a:schemeClr val="tx1"/>
                </a:solidFill>
                <a:latin typeface="+mn-lt"/>
              </a:rPr>
              <a:t>Empresas representativas del sector automotriz en la ciudad de Querétaro</a:t>
            </a:r>
          </a:p>
        </p:txBody>
      </p:sp>
    </p:spTree>
    <p:extLst>
      <p:ext uri="{BB962C8B-B14F-4D97-AF65-F5344CB8AC3E}">
        <p14:creationId xmlns:p14="http://schemas.microsoft.com/office/powerpoint/2010/main" val="188938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A4158B3-A72B-7847-9708-4F07136DD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45847"/>
            <a:ext cx="1382832" cy="13828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6D818E2-1D4D-034C-8193-089DFA940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3" y="2474094"/>
            <a:ext cx="1427949" cy="142794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22828" y="14033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31240" y="1186336"/>
            <a:ext cx="442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AVANCE DE RESULTADOS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BA07C8-105F-8340-BD4E-579030CD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40" r="20693"/>
          <a:stretch/>
        </p:blipFill>
        <p:spPr>
          <a:xfrm>
            <a:off x="5880100" y="1179914"/>
            <a:ext cx="6289072" cy="531035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D9207C0-6806-C04F-9680-D33692410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B2CECA-D980-4A53-B3B0-E61569B76B8C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B45DAF-2E47-46B6-A20E-1E8E268AE6F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3B15DC3-BEE1-4F95-A524-9CFF61EA3EF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59BBE5B-6B7E-4B9E-91D9-33A2B384E9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D29AC20-CAFC-4CAC-8FAA-1B5C6F7960B8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4C53E35C-63BF-FF40-9EEC-2A3A58D72146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5888847" y="1368334"/>
            <a:ext cx="2872599" cy="168562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D234EFC7-7D49-DA4D-BFAB-ED1FB494E0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0939" y="2345176"/>
            <a:ext cx="1579520" cy="765165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752E7107-8373-374A-BA4F-0C2CDF7C97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03810" y="1799408"/>
            <a:ext cx="1730088" cy="674686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7FBA900F-2D57-B04A-915A-8653667E3B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7949" y="5668483"/>
            <a:ext cx="1390662" cy="605347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E2CA642-55E1-1B4A-8FF9-0FBFE1B8E0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97182" y="2559124"/>
            <a:ext cx="1777653" cy="614268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FA0CD968-AC41-4C40-A363-869DF95C5E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03333" y="1760928"/>
            <a:ext cx="807003" cy="80700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C510DA-A9EF-DD40-80F4-F2B4B9EDF9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479" y="1760401"/>
            <a:ext cx="1842032" cy="1021991"/>
          </a:xfrm>
          <a:prstGeom prst="rect">
            <a:avLst/>
          </a:prstGeom>
        </p:spPr>
      </p:pic>
      <p:grpSp>
        <p:nvGrpSpPr>
          <p:cNvPr id="63" name="Google Shape;770;p39">
            <a:extLst>
              <a:ext uri="{FF2B5EF4-FFF2-40B4-BE49-F238E27FC236}">
                <a16:creationId xmlns:a16="http://schemas.microsoft.com/office/drawing/2014/main" id="{BF9704B0-1D86-E340-8B34-FB134504A100}"/>
              </a:ext>
            </a:extLst>
          </p:cNvPr>
          <p:cNvGrpSpPr/>
          <p:nvPr/>
        </p:nvGrpSpPr>
        <p:grpSpPr>
          <a:xfrm>
            <a:off x="5222147" y="3702523"/>
            <a:ext cx="1915684" cy="1942272"/>
            <a:chOff x="4539787" y="1011032"/>
            <a:chExt cx="598955" cy="721060"/>
          </a:xfrm>
        </p:grpSpPr>
        <p:sp>
          <p:nvSpPr>
            <p:cNvPr id="64" name="Google Shape;771;p39">
              <a:extLst>
                <a:ext uri="{FF2B5EF4-FFF2-40B4-BE49-F238E27FC236}">
                  <a16:creationId xmlns:a16="http://schemas.microsoft.com/office/drawing/2014/main" id="{DDFE07E4-01CB-4847-A0FB-F3110681FE3A}"/>
                </a:ext>
              </a:extLst>
            </p:cNvPr>
            <p:cNvSpPr/>
            <p:nvPr/>
          </p:nvSpPr>
          <p:spPr>
            <a:xfrm>
              <a:off x="4849478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s-E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Liderazgo</a:t>
              </a:r>
              <a:endParaRPr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772;p39">
              <a:extLst>
                <a:ext uri="{FF2B5EF4-FFF2-40B4-BE49-F238E27FC236}">
                  <a16:creationId xmlns:a16="http://schemas.microsoft.com/office/drawing/2014/main" id="{9AE5F725-756D-734B-B5DD-F8BBF68C13A6}"/>
                </a:ext>
              </a:extLst>
            </p:cNvPr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s-ES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s-ES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Administración</a:t>
              </a:r>
            </a:p>
          </p:txBody>
        </p:sp>
        <p:sp>
          <p:nvSpPr>
            <p:cNvPr id="66" name="Google Shape;773;p39">
              <a:extLst>
                <a:ext uri="{FF2B5EF4-FFF2-40B4-BE49-F238E27FC236}">
                  <a16:creationId xmlns:a16="http://schemas.microsoft.com/office/drawing/2014/main" id="{0926DDCE-724D-A743-BEB0-67FD66F700A8}"/>
                </a:ext>
              </a:extLst>
            </p:cNvPr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s-E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</a:t>
              </a:r>
              <a:r>
                <a:rPr lang="es-ES" sz="1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Roles</a:t>
              </a:r>
              <a:endParaRPr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774;p39">
              <a:extLst>
                <a:ext uri="{FF2B5EF4-FFF2-40B4-BE49-F238E27FC236}">
                  <a16:creationId xmlns:a16="http://schemas.microsoft.com/office/drawing/2014/main" id="{7016DB82-9F18-2C48-B370-7E7DFC1E7462}"/>
                </a:ext>
              </a:extLst>
            </p:cNvPr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s-E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buClr>
                  <a:schemeClr val="dk1"/>
                </a:buClr>
                <a:buSzPts val="1400"/>
              </a:pPr>
              <a:r>
                <a:rPr lang="es-ES" sz="1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Conocimiento</a:t>
              </a:r>
            </a:p>
            <a:p>
              <a:pPr lvl="0">
                <a:buClr>
                  <a:schemeClr val="dk1"/>
                </a:buClr>
                <a:buSzPts val="1400"/>
              </a:pPr>
              <a:r>
                <a:rPr lang="es-ES" sz="1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técnico</a:t>
              </a:r>
            </a:p>
          </p:txBody>
        </p:sp>
        <p:sp>
          <p:nvSpPr>
            <p:cNvPr id="68" name="Google Shape;775;p39">
              <a:extLst>
                <a:ext uri="{FF2B5EF4-FFF2-40B4-BE49-F238E27FC236}">
                  <a16:creationId xmlns:a16="http://schemas.microsoft.com/office/drawing/2014/main" id="{A56E4F68-C975-F843-89A2-D16AFCAF88A3}"/>
                </a:ext>
              </a:extLst>
            </p:cNvPr>
            <p:cNvSpPr/>
            <p:nvPr/>
          </p:nvSpPr>
          <p:spPr>
            <a:xfrm>
              <a:off x="4657687" y="1371202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lang="es-E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Sociales 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ES" sz="1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cognitivas</a:t>
              </a:r>
              <a:endParaRPr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1" name="Imagen 70">
            <a:extLst>
              <a:ext uri="{FF2B5EF4-FFF2-40B4-BE49-F238E27FC236}">
                <a16:creationId xmlns:a16="http://schemas.microsoft.com/office/drawing/2014/main" id="{E9D72321-2093-284E-AE61-67996ABDE9F6}"/>
              </a:ext>
            </a:extLst>
          </p:cNvPr>
          <p:cNvPicPr/>
          <p:nvPr/>
        </p:nvPicPr>
        <p:blipFill>
          <a:blip r:embed="rId19"/>
          <a:stretch>
            <a:fillRect/>
          </a:stretch>
        </p:blipFill>
        <p:spPr>
          <a:xfrm>
            <a:off x="131240" y="3016660"/>
            <a:ext cx="5431790" cy="34632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E8B684D-68E5-574B-B84B-E934AE20588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59435" y="1703806"/>
            <a:ext cx="1811930" cy="10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D85B0E0-B6BC-CC4C-9A3D-6261BC0F22AE}"/>
              </a:ext>
            </a:extLst>
          </p:cNvPr>
          <p:cNvGrpSpPr/>
          <p:nvPr/>
        </p:nvGrpSpPr>
        <p:grpSpPr>
          <a:xfrm>
            <a:off x="0" y="0"/>
            <a:ext cx="12192000" cy="1179914"/>
            <a:chOff x="0" y="0"/>
            <a:chExt cx="12192000" cy="11799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D9696B6D-73CA-8543-AF1B-2675FDA4876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D972788-2CA6-7341-BDD2-3A19B559D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04972" cy="1179914"/>
            </a:xfrm>
            <a:prstGeom prst="rect">
              <a:avLst/>
            </a:prstGeom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Autores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B0A2AE9-12B7-B747-AA9C-1B2E8BF5ECC6}"/>
              </a:ext>
            </a:extLst>
          </p:cNvPr>
          <p:cNvSpPr/>
          <p:nvPr/>
        </p:nvSpPr>
        <p:spPr>
          <a:xfrm>
            <a:off x="10617200" y="0"/>
            <a:ext cx="1574800" cy="1179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Área de video si lo graban en ZOOM</a:t>
            </a:r>
          </a:p>
          <a:p>
            <a:pPr algn="ctr"/>
            <a:r>
              <a:rPr lang="es-MX" sz="1400" dirty="0"/>
              <a:t>(quita este recuadro)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EF54A-4995-364D-8BF8-9798289F8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008" y="101238"/>
            <a:ext cx="624078" cy="82405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199086" y="3040374"/>
            <a:ext cx="745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Contacto:</a:t>
            </a:r>
          </a:p>
          <a:p>
            <a:pPr algn="ctr"/>
            <a:r>
              <a:rPr lang="es-MX" sz="3200" dirty="0"/>
              <a:t>E-mail: </a:t>
            </a:r>
            <a:r>
              <a:rPr lang="es-MX" sz="3200" dirty="0">
                <a:hlinkClick r:id="rId5"/>
              </a:rPr>
              <a:t>ajtf23dx@yahoo.com.mx</a:t>
            </a:r>
            <a:endParaRPr lang="es-MX" sz="3200" dirty="0"/>
          </a:p>
          <a:p>
            <a:pPr algn="ctr"/>
            <a:r>
              <a:rPr lang="es-MX" sz="3200" dirty="0"/>
              <a:t>Whatsapp: 4424891003.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BBE9C78-C6DB-4E7A-9F19-248EF8C38F1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290659"/>
            <a:ext cx="1432560" cy="384175"/>
          </a:xfrm>
          <a:prstGeom prst="rect">
            <a:avLst/>
          </a:prstGeom>
          <a:noFill/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33E5508-A117-4709-B5B1-470827F3527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82" y="262980"/>
            <a:ext cx="1666875" cy="505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4D97F2F-E3B3-4771-8DD6-4550C14EA89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889" y="87663"/>
            <a:ext cx="829310" cy="639445"/>
          </a:xfrm>
          <a:prstGeom prst="rect">
            <a:avLst/>
          </a:prstGeom>
          <a:noFill/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CC3FCD4-8198-41E0-B5A3-BA5EE875B7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459" y="166799"/>
            <a:ext cx="1834490" cy="61993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D662C23-8B53-46B0-89E0-F8BBA050887B}"/>
              </a:ext>
            </a:extLst>
          </p:cNvPr>
          <p:cNvSpPr txBox="1"/>
          <p:nvPr/>
        </p:nvSpPr>
        <p:spPr>
          <a:xfrm>
            <a:off x="943495" y="816672"/>
            <a:ext cx="2401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Universidad Autónoma de Querétaro</a:t>
            </a:r>
          </a:p>
          <a:p>
            <a:r>
              <a:rPr lang="es-MX" sz="1100" dirty="0"/>
              <a:t>Universidad del Atlántico </a:t>
            </a:r>
          </a:p>
        </p:txBody>
      </p: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725</Words>
  <Application>Microsoft Macintosh PowerPoint</Application>
  <PresentationFormat>Panorámica</PresentationFormat>
  <Paragraphs>138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Roboto Condensed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27</cp:revision>
  <dcterms:created xsi:type="dcterms:W3CDTF">2020-09-22T18:49:23Z</dcterms:created>
  <dcterms:modified xsi:type="dcterms:W3CDTF">2021-11-04T03:15:10Z</dcterms:modified>
</cp:coreProperties>
</file>