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1" r:id="rId4"/>
    <p:sldId id="258" r:id="rId5"/>
    <p:sldId id="261" r:id="rId6"/>
    <p:sldId id="262" r:id="rId7"/>
    <p:sldId id="264" r:id="rId8"/>
    <p:sldId id="265" r:id="rId9"/>
    <p:sldId id="263" r:id="rId10"/>
    <p:sldId id="267" r:id="rId11"/>
    <p:sldId id="268" r:id="rId12"/>
    <p:sldId id="269" r:id="rId13"/>
    <p:sldId id="270" r:id="rId14"/>
    <p:sldId id="259" r:id="rId1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2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728"/>
  </p:normalViewPr>
  <p:slideViewPr>
    <p:cSldViewPr snapToGrid="0" snapToObjects="1">
      <p:cViewPr varScale="1">
        <p:scale>
          <a:sx n="69" d="100"/>
          <a:sy n="69" d="100"/>
        </p:scale>
        <p:origin x="7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BE3F8E-B64D-354F-8760-F963BA0DA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BEC0DF-F923-C843-B3C4-2AF922808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1C0DF7-FC57-914C-8DCC-BB65DEEDC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28/10/2021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ED087F-78F3-F344-AA22-5BFFDE215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27E845-DE3A-5643-BBD5-D781F6974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52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9371C-0A2D-FC41-BC3F-2A9716852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025B02-0CA5-C148-87E2-E960CF95A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BFF75C-BB54-2D49-A806-9061C6F9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28/10/2021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24F091-74D0-5C40-8D83-97F7EAD79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83D353-7565-444E-ABAC-9E577EBD3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883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0522FD-F958-1249-A15F-3D58241F3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FBA2CE-DF9A-C54D-9701-ADF278AFE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077ADB-F064-3B48-A37D-C86442E9F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28/10/2021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E276E8-4100-A64A-B0C2-058891BC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F28F17-20ED-0646-AEFA-430ED8F2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673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76538-C34E-E34A-BEA6-3C734E387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DA24A8-BE88-8949-B33F-C9EC279E9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0D6BB1-2B99-C94F-BC5E-4C007C86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28/10/2021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18B3B9-CCB7-8641-AD03-CAB9507B7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C62F79-496C-6641-984F-FBEAC0D2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298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A6065C-2B49-5841-ADC1-7B8ED9D75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41F125-CC6F-EB45-AA8D-781E84D41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2602F2-90F7-DA4A-B173-C80208187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28/10/2021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F659BB-A32A-2044-A224-6BAE96D62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31E6B2-6ADD-5944-B249-9F57498F8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363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6B47E5-36CB-0748-A1F3-C33AB3233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105170-3ABF-0545-9B6D-3A4F836AD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3B8B19-D3D7-7748-8E3F-48DD703EA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15E4C3-94BB-A74E-B8A2-591023FB3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28/10/2021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B7F58A-D6BF-5945-BCC8-5BCCE26C9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4BD9D9-2642-9649-8D0B-A1D63323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51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5DC8CF-B1E9-994B-9076-B7620E09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B7945F-BBF4-6243-8826-A2EADB1A5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02A1BE-F833-4E46-9668-F158C9FF5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995B65E-8D70-6341-B26D-8C2AE08BF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FD4145-D036-0A4B-BF8C-6C8AD0CD7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968AD44-D7C4-A743-B2D8-05350A1C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28/10/2021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19B0355-B6E8-4446-8540-AED3F7707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ADA5C0A-4623-0943-B6BB-280650ABE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747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76DC1-79B9-9640-8BBA-EFD560D3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1E8593-9CA9-2B4E-B0AC-031D2F4C2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28/10/2021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D2B79E-3403-9D45-9A15-8ADAE3D86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646AC9-1951-7948-A44F-F799A6B3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7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DA5A6A-137F-0B48-8C69-ECE4E2C4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28/10/2021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DA162D5-77DC-3B40-8A18-2A1BAD82F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DEF420-D368-804E-8CC4-3B0082D9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707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4E4B2-94E9-6B45-82CB-D187F0124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5E26CB-E6C6-484D-9632-3E6542973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65E088-52C4-6F44-9CC8-5828ACF45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3BB6C0-8EFA-4345-9CE4-739FC282F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28/10/2021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930AC1-E5D4-234D-9072-62DA61F2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D3BA5F-A0F4-864F-BE18-9564FF8D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666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14FC52-D32C-B44D-BB5D-9D836FFF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7B426BE-E3EA-304F-A841-9B1734C43A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8E9A57-5918-6046-980E-A0D85C82B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63B259-7060-3940-9422-D4CE618A1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28/10/2021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1705E8-E4DC-5A46-8CD4-EB8D5B001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FBD902-C969-E246-82E6-5A9F269B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033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00011B3-7F0E-4243-99A6-06C2425B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D8F3BE-C11C-8D47-B84D-A8034186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235E94-BC77-C74A-A205-D4D5CFCB0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EF622-0C42-F146-9702-1A81A6D276A8}" type="datetimeFigureOut">
              <a:rPr lang="es-MX" smtClean="0"/>
              <a:t>28/10/2021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08FE7F-5DF1-4C4C-9045-5946C08A9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76DA39-72F3-3D45-9B01-68DCA18D1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682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D4DC33A-47BD-0948-B93B-EB53944B523D}"/>
              </a:ext>
            </a:extLst>
          </p:cNvPr>
          <p:cNvSpPr txBox="1"/>
          <p:nvPr/>
        </p:nvSpPr>
        <p:spPr>
          <a:xfrm>
            <a:off x="0" y="2517868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“Manual de procedimientos para mantenimiento preventivo y predictivo en Hospitales de segundo nivel en Querétaro.”</a:t>
            </a:r>
            <a:endParaRPr lang="es-ES" sz="36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0" y="49022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 smtClean="0"/>
              <a:t>Gloria Serena Soria Delgado</a:t>
            </a:r>
            <a:endParaRPr lang="es-MX" sz="2400" b="1" i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9E41E08-BEB2-954D-8483-03B9ED33950B}"/>
              </a:ext>
            </a:extLst>
          </p:cNvPr>
          <p:cNvSpPr txBox="1"/>
          <p:nvPr/>
        </p:nvSpPr>
        <p:spPr>
          <a:xfrm>
            <a:off x="0" y="562306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i="1" dirty="0"/>
              <a:t>DIRECTOR DE TESIS</a:t>
            </a:r>
          </a:p>
          <a:p>
            <a:pPr algn="ctr"/>
            <a:r>
              <a:rPr lang="es-ES" sz="2000" b="1" i="1" dirty="0"/>
              <a:t>Valencia Pérez, MI, </a:t>
            </a:r>
            <a:r>
              <a:rPr lang="es-ES" sz="2000" b="1" i="1" dirty="0" err="1"/>
              <a:t>pDA</a:t>
            </a:r>
            <a:r>
              <a:rPr lang="es-ES" sz="2000" b="1" i="1" dirty="0"/>
              <a:t>. Héctor Fernando</a:t>
            </a:r>
            <a:endParaRPr lang="es-MX" sz="2000" b="1" i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B86D2CE-FE7E-6A44-8110-9E706E4854E4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0CEDCC0-882B-D049-BE32-5C45E744BCEA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EE2003FB-3699-8841-A946-BA8A710FB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523181"/>
            <a:ext cx="1329264" cy="1026026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82B0A80C-4814-5F4A-917E-C0DA8F15FE37}"/>
              </a:ext>
            </a:extLst>
          </p:cNvPr>
          <p:cNvSpPr txBox="1"/>
          <p:nvPr/>
        </p:nvSpPr>
        <p:spPr>
          <a:xfrm>
            <a:off x="103278" y="162943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 smtClean="0"/>
              <a:t>Maestría en Gestión de la Tecnología </a:t>
            </a:r>
            <a:endParaRPr lang="es-MX" sz="2400" b="1" i="1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14DC8E08-54CC-F646-A553-98F12A21C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4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Gloria Serena Soria Delgado– Maestría en Gestión de la Tecnología– Tercer Cuatrimestre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41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i="1" dirty="0">
                <a:solidFill>
                  <a:srgbClr val="C00000"/>
                </a:solidFill>
              </a:rPr>
              <a:t>“Manual de procedimientos para mantenimiento preventivo y predictivo en Hospitales de segundo nivel en Querétaro.”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4398172" y="1520158"/>
            <a:ext cx="767965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solidFill>
                  <a:srgbClr val="7030A0"/>
                </a:solidFill>
              </a:rPr>
              <a:t>Variables: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Gestión del equipo electro médico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Índice de </a:t>
            </a:r>
            <a:r>
              <a:rPr lang="es-ES" sz="2400" dirty="0"/>
              <a:t>mantenimiento preventivo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Tiempo promedio para el mantenimiento </a:t>
            </a:r>
            <a:r>
              <a:rPr lang="es-ES" sz="2400" dirty="0" smtClean="0"/>
              <a:t>correctivo y preventivo mensualmente </a:t>
            </a:r>
            <a:r>
              <a:rPr lang="es-ES" sz="2400" dirty="0"/>
              <a:t>%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Disponibilidad </a:t>
            </a:r>
            <a:r>
              <a:rPr lang="es-ES" sz="2400" dirty="0"/>
              <a:t>del equipo biomédico mensual %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1353" y="3964789"/>
            <a:ext cx="3007133" cy="2512285"/>
          </a:xfrm>
          <a:prstGeom prst="rect">
            <a:avLst/>
          </a:prstGeom>
        </p:spPr>
      </p:pic>
      <p:pic>
        <p:nvPicPr>
          <p:cNvPr id="7170" name="Picture 2" descr="Cuarentena por el coronavirus: por qué perdemos la noción del tiempo cuando  estamos confinados - BBC News Mund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6298"/>
            <a:ext cx="4398172" cy="247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El procedimiento de un adecuado mantenimiento de equipos médico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03"/>
          <a:stretch/>
        </p:blipFill>
        <p:spPr bwMode="auto">
          <a:xfrm>
            <a:off x="1" y="1171320"/>
            <a:ext cx="4398172" cy="293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53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Gloria Serena Soria Delgado– </a:t>
            </a:r>
            <a:r>
              <a:rPr lang="es-MX" dirty="0"/>
              <a:t>Maestría </a:t>
            </a:r>
            <a:r>
              <a:rPr lang="es-MX" dirty="0" smtClean="0"/>
              <a:t>en Gestión de la Tecnología– Tercer Cuatrimestre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101031" y="1201187"/>
            <a:ext cx="65768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7030A0"/>
                </a:solidFill>
              </a:rPr>
              <a:t>Resultados esperados</a:t>
            </a:r>
            <a:r>
              <a:rPr lang="es-MX" sz="3200" dirty="0" smtClean="0">
                <a:solidFill>
                  <a:srgbClr val="7030A0"/>
                </a:solidFill>
              </a:rPr>
              <a:t>:</a:t>
            </a:r>
            <a:endParaRPr lang="es-MX" sz="3200" dirty="0">
              <a:solidFill>
                <a:srgbClr val="7030A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Crear a </a:t>
            </a:r>
            <a:r>
              <a:rPr lang="es-ES" sz="2400" dirty="0"/>
              <a:t>partir de este manual las herramientas necesarias y funcionales para la organización de mantenimientos preventivos y predictivos.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Optimizar tiempo y disminuir fallas.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Proporcionar </a:t>
            </a:r>
            <a:r>
              <a:rPr lang="es-ES" sz="2400" dirty="0"/>
              <a:t>un manual útil para cualquier ingeniero biomédico que trabaje en un hospital de este </a:t>
            </a:r>
            <a:r>
              <a:rPr lang="es-ES" sz="2400" dirty="0" smtClean="0"/>
              <a:t>tipo. </a:t>
            </a:r>
            <a:endParaRPr lang="es-ES" sz="2400" dirty="0"/>
          </a:p>
          <a:p>
            <a:pPr algn="just"/>
            <a:endParaRPr lang="es-ES" sz="24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i="1" dirty="0">
                <a:solidFill>
                  <a:srgbClr val="C00000"/>
                </a:solidFill>
              </a:rPr>
              <a:t>“Manual de procedimientos para mantenimiento preventivo y predictivo en Hospitales de segundo nivel en Querétaro.”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9218" name="Picture 2" descr="Las 15 mejores aplicaciones para optimizar tu tiempo en el trabajo en 2017  - Catinf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890" y="1157872"/>
            <a:ext cx="5514109" cy="277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Un Ingeniero Biomédico para trabajar en el King&amp;#39;s College London -  Ingalicia.or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892" y="3638078"/>
            <a:ext cx="5514108" cy="285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7"/>
          <a:srcRect l="9632" t="16205" r="5787" b="6482"/>
          <a:stretch/>
        </p:blipFill>
        <p:spPr>
          <a:xfrm>
            <a:off x="2199086" y="4129322"/>
            <a:ext cx="2426346" cy="216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2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Gloria Serena Soria Delgado– </a:t>
            </a:r>
            <a:r>
              <a:rPr lang="es-MX" dirty="0"/>
              <a:t>Maestría </a:t>
            </a:r>
            <a:r>
              <a:rPr lang="es-MX" dirty="0" smtClean="0"/>
              <a:t>en Gestión de la Tecnología– Tercer Cuatrimestre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101030" y="1201187"/>
            <a:ext cx="1209096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7030A0"/>
                </a:solidFill>
              </a:rPr>
              <a:t>Referencias</a:t>
            </a:r>
            <a:r>
              <a:rPr lang="es-MX" sz="3200" dirty="0" smtClean="0">
                <a:solidFill>
                  <a:srgbClr val="7030A0"/>
                </a:solidFill>
              </a:rPr>
              <a:t>:</a:t>
            </a:r>
            <a:endParaRPr lang="es-MX" sz="3200" dirty="0">
              <a:solidFill>
                <a:srgbClr val="7030A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1400" dirty="0"/>
              <a:t>Amador Guevara, J. (1981). Hospital Y Salud Publica. 9–12.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1400" dirty="0" err="1"/>
              <a:t>Bambarén</a:t>
            </a:r>
            <a:r>
              <a:rPr lang="es-ES" sz="1400" dirty="0"/>
              <a:t>, C., &amp; </a:t>
            </a:r>
            <a:r>
              <a:rPr lang="es-ES" sz="1400" dirty="0" err="1"/>
              <a:t>Alatrista</a:t>
            </a:r>
            <a:r>
              <a:rPr lang="es-ES" sz="1400" dirty="0"/>
              <a:t>, S. (2011). Mantenimiento de los establecimientos de salud. Una guía para la mejora de la calidad y seguridad de los servicios. </a:t>
            </a:r>
            <a:r>
              <a:rPr lang="es-ES" sz="1400" dirty="0" err="1"/>
              <a:t>Retrieved</a:t>
            </a:r>
            <a:r>
              <a:rPr lang="es-ES" sz="1400" dirty="0"/>
              <a:t> </a:t>
            </a:r>
            <a:r>
              <a:rPr lang="es-ES" sz="1400" dirty="0" err="1"/>
              <a:t>from</a:t>
            </a:r>
            <a:r>
              <a:rPr lang="es-ES" sz="1400" dirty="0"/>
              <a:t> http://bvs.minsa.gob.pe/local/minsa/ONGS 0354.pdf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1400" dirty="0" err="1"/>
              <a:t>Bonachera</a:t>
            </a:r>
            <a:r>
              <a:rPr lang="es-ES" sz="1400" dirty="0"/>
              <a:t>, Á. R. (24 de Mayo de 2018). México está “al borde de una crisis de salud pública”, dice el Instituto Mexicano para la Competitividad. CNN español.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1400" dirty="0"/>
              <a:t>Centro de Investigación Económica y Presupuestaria, A. C. (2021). CIEP. Obtenido de https://ciep.mx/presupuesto-para-salud-2021-prioridad-en-la-creacion-de-plazas-medicas/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1400" dirty="0"/>
              <a:t>Collazos, M., García, L. J., Ladino, J. A., Cano, A., &amp; González, S. A. (2015). Análisis del estado actual de la Ingeniería Clínica en las instituciones hospitalarias de Cali. Revista Ingeniería </a:t>
            </a:r>
            <a:r>
              <a:rPr lang="es-ES" sz="1400" dirty="0" err="1"/>
              <a:t>Biomécia</a:t>
            </a:r>
            <a:r>
              <a:rPr lang="es-ES" sz="1400" dirty="0"/>
              <a:t>, 9, 73–80.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1400" dirty="0"/>
              <a:t>Córdova Villalobos, J. Á., Ortiz Domínguez, M. E., Hernández Ávila, M., &amp; De León- </a:t>
            </a:r>
            <a:r>
              <a:rPr lang="es-ES" sz="1400" dirty="0" err="1"/>
              <a:t>May</a:t>
            </a:r>
            <a:r>
              <a:rPr lang="es-ES" sz="1400" dirty="0"/>
              <a:t>, M. E. (2007). Gestión de Equipo Médico. Programa de Acción Especifico 2007-2012. Gestión de Equipo Médico., 1, 53.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1400" dirty="0"/>
              <a:t>David, A. M., Carrillo, P., &amp; Cristina, A. (</a:t>
            </a:r>
            <a:r>
              <a:rPr lang="es-ES" sz="1400" dirty="0" err="1"/>
              <a:t>n.d</a:t>
            </a:r>
            <a:r>
              <a:rPr lang="es-ES" sz="1400" dirty="0"/>
              <a:t>.). Diagnóstico sobre la participación de los departamentos de ingeniería biomédica en la gestión de tecnología médica del Instituto de Salud del Estado de México. 1–13.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1400" dirty="0" err="1"/>
              <a:t>Doniz</a:t>
            </a:r>
            <a:r>
              <a:rPr lang="es-ES" sz="1400" dirty="0"/>
              <a:t>, A. (2011). Implementación de mantenimiento preventivo/predictivo en equipo </a:t>
            </a:r>
            <a:r>
              <a:rPr lang="es-ES" sz="1400" dirty="0" err="1"/>
              <a:t>biomedico</a:t>
            </a:r>
            <a:r>
              <a:rPr lang="es-ES" sz="1400" dirty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1400" dirty="0"/>
              <a:t>DRA. SARA TERESA VALDES RODRÍGUEZ. (2007). MANUAL DE ORGANIZACIÓN. Hospital Nacional de Maternidad DR. RAUL ARGUELLO ESCOLAN.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1400" dirty="0"/>
              <a:t>Dr. </a:t>
            </a:r>
            <a:r>
              <a:rPr lang="es-ES" sz="1400" dirty="0" err="1"/>
              <a:t>Vignolo</a:t>
            </a:r>
            <a:r>
              <a:rPr lang="es-ES" sz="1400" dirty="0"/>
              <a:t> Julio, D. M. (2011). Niveles de atención, de prevención y atención primaria de la salud. Archivos de Medicina Interna, </a:t>
            </a:r>
            <a:r>
              <a:rPr lang="es-ES" sz="1400" dirty="0" err="1"/>
              <a:t>Vol</a:t>
            </a:r>
            <a:r>
              <a:rPr lang="es-ES" sz="1400" dirty="0"/>
              <a:t> 33. No.1.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1400" dirty="0"/>
              <a:t>Francisco Javier </a:t>
            </a:r>
            <a:r>
              <a:rPr lang="es-ES" sz="1400" dirty="0" err="1"/>
              <a:t>Guelbenzu</a:t>
            </a:r>
            <a:r>
              <a:rPr lang="es-ES" sz="1400" dirty="0"/>
              <a:t> </a:t>
            </a:r>
            <a:r>
              <a:rPr lang="es-ES" sz="1400" dirty="0" err="1"/>
              <a:t>Morte</a:t>
            </a:r>
            <a:r>
              <a:rPr lang="es-ES" sz="1400" dirty="0"/>
              <a:t>, P. L. D. A. (1990). Organización del mantenimiento en centros sanitarios. Instituto Nacional de La Salud Secretaria General.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1400" dirty="0"/>
              <a:t>García, A. (2007). Control de las funciones operativas de un Departamento de Ingeniería Biomédica. Revista Mexicana de Ingeniería Biomédica, 28(1), 13–20. </a:t>
            </a:r>
            <a:r>
              <a:rPr lang="es-ES" sz="1400" dirty="0" err="1"/>
              <a:t>Retrieved</a:t>
            </a:r>
            <a:r>
              <a:rPr lang="es-ES" sz="1400" dirty="0"/>
              <a:t> </a:t>
            </a:r>
            <a:r>
              <a:rPr lang="es-ES" sz="1400" dirty="0" err="1"/>
              <a:t>from</a:t>
            </a:r>
            <a:r>
              <a:rPr lang="es-ES" sz="1400" dirty="0"/>
              <a:t> http</a:t>
            </a:r>
            <a:r>
              <a:rPr lang="es-ES" sz="1400"/>
              <a:t>://</a:t>
            </a:r>
            <a:r>
              <a:rPr lang="es-ES" sz="1400" smtClean="0"/>
              <a:t>www.medigraphic.com/pdfs/inge/ib-2007/ib071e.pdf</a:t>
            </a:r>
            <a:endParaRPr lang="es-ES" sz="1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400" dirty="0" smtClean="0"/>
          </a:p>
          <a:p>
            <a:pPr algn="just"/>
            <a:endParaRPr lang="es-ES" sz="24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i="1" dirty="0">
                <a:solidFill>
                  <a:srgbClr val="C00000"/>
                </a:solidFill>
              </a:rPr>
              <a:t>“Manual de procedimientos para mantenimiento preventivo y predictivo en Hospitales de segundo nivel en Querétaro.”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1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Gloria Serena Soria Delgado– </a:t>
            </a:r>
            <a:r>
              <a:rPr lang="es-MX" dirty="0"/>
              <a:t>Maestría </a:t>
            </a:r>
            <a:r>
              <a:rPr lang="es-MX" dirty="0" smtClean="0"/>
              <a:t>en Gestión de la Tecnología– Tercer Cuatrimestre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101030" y="1201187"/>
            <a:ext cx="1209096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7030A0"/>
                </a:solidFill>
              </a:rPr>
              <a:t>Referencias</a:t>
            </a:r>
            <a:r>
              <a:rPr lang="es-MX" sz="3200" dirty="0" smtClean="0">
                <a:solidFill>
                  <a:srgbClr val="7030A0"/>
                </a:solidFill>
              </a:rPr>
              <a:t>:</a:t>
            </a:r>
            <a:endParaRPr lang="es-MX" sz="3200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400" dirty="0"/>
              <a:t>Garrido, S. G. (2012). Ingeniería de mantenimiento. </a:t>
            </a:r>
            <a:r>
              <a:rPr lang="es-ES" sz="1400" dirty="0" err="1"/>
              <a:t>Renovetec</a:t>
            </a:r>
            <a:r>
              <a:rPr lang="es-ES" sz="1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400" dirty="0"/>
              <a:t>Gobierno Federal. (Agosto de 2010). Biblioteca Virtual DGPLADES. Obtenido de Modelos de recursos para la planeación de unidades médicas de la Secretaría de Salud: https://www.gob.mx/salud/acciones-y-programas/biblioteca-virtual-dgplades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400" dirty="0"/>
              <a:t>Lama, S. de. (2008). El Entorno Hospitalario (p. 46). p. 46.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400" dirty="0" err="1"/>
              <a:t>Lazzaro</a:t>
            </a:r>
            <a:r>
              <a:rPr lang="es-ES" sz="1400" dirty="0"/>
              <a:t>, V. (1995). Sistemas y </a:t>
            </a:r>
            <a:r>
              <a:rPr lang="es-ES" sz="1400" dirty="0" err="1"/>
              <a:t>procedimientos:Un</a:t>
            </a:r>
            <a:r>
              <a:rPr lang="es-ES" sz="1400" dirty="0"/>
              <a:t> manual para los negocios y la industria. Obtenido de http://tesis.uson.mx/digital/tesis/docs/22008/capitulo2.pdf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400" dirty="0"/>
              <a:t>Mexicana, N. O. (22 de Junio de 2010). Diario Oficial de la Federación. Obtenido de https://www.dof.gob.mx/nota_detalle.php?codigo=5284306&amp;fecha=08/01/2013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400" dirty="0"/>
              <a:t>México, S. de S. I. de S. del E. de. (2005). Manual General De </a:t>
            </a:r>
            <a:r>
              <a:rPr lang="es-ES" sz="1400" dirty="0" err="1"/>
              <a:t>Organizacion</a:t>
            </a:r>
            <a:r>
              <a:rPr lang="es-ES" sz="1400" dirty="0"/>
              <a:t> Del. Gobierno Del Estado de México. </a:t>
            </a:r>
            <a:r>
              <a:rPr lang="es-ES" sz="1400" dirty="0" err="1"/>
              <a:t>Retrieved</a:t>
            </a:r>
            <a:r>
              <a:rPr lang="es-ES" sz="1400" dirty="0"/>
              <a:t> </a:t>
            </a:r>
            <a:r>
              <a:rPr lang="es-ES" sz="1400" dirty="0" err="1"/>
              <a:t>from</a:t>
            </a:r>
            <a:r>
              <a:rPr lang="es-ES" sz="1400" dirty="0"/>
              <a:t> http://salud.edomex.gob.mx/html/uma/manual/MANUAL GENERAL ORGANIZACION.pdf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400" dirty="0"/>
              <a:t>Médicos, Y. U. S. O. D. E. L. O. S. D. (2012). Introducción a la gestión de inventarios de equipo médico. Organización Mundial de La Salud.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400" dirty="0"/>
              <a:t>Monitoreo Social del Consenso de Montevideo Sobre Población y Desarrollo. (12 de 07 de 2015). miraquetemiro.org. Obtenido de https://data.miraquetemiro.org/sites/default/files/documentos/6criterios_clasif_riesgosan_DM_251108%201.pdf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400" dirty="0"/>
              <a:t>Nacional, E., Unidos, E., &amp; Secretaría, M. (2000). NORMA Oficial Mexicana NOM-197-SSA1 -2000 , Que establece los requisitos mínimos de infraestructura y equipamiento de hospitales y consultorios de atención médica especializada 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400" dirty="0"/>
              <a:t>Organización Mundial de la Salud. (2012). Introducción al programa de mantenimiento de equipos médicos. Serie de Documentos </a:t>
            </a:r>
            <a:r>
              <a:rPr lang="es-ES" sz="1400" dirty="0" err="1"/>
              <a:t>Tecnicos</a:t>
            </a:r>
            <a:r>
              <a:rPr lang="es-ES" sz="1400" dirty="0"/>
              <a:t> de La OMS Sobre Dispositivos Médicos, 14–23. </a:t>
            </a:r>
            <a:r>
              <a:rPr lang="es-ES" sz="1400" dirty="0" err="1"/>
              <a:t>Retrieved</a:t>
            </a:r>
            <a:r>
              <a:rPr lang="es-ES" sz="1400" dirty="0"/>
              <a:t> </a:t>
            </a:r>
            <a:r>
              <a:rPr lang="es-ES" sz="1400" dirty="0" err="1"/>
              <a:t>from</a:t>
            </a:r>
            <a:r>
              <a:rPr lang="es-ES" sz="1400" dirty="0"/>
              <a:t> http://apps.who.int/iris/bitstream/10665/44830/1/9789243501536_spa.pdf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400" dirty="0"/>
              <a:t>Ortega, A. (05 de Agosto de 2021). </a:t>
            </a:r>
            <a:r>
              <a:rPr lang="es-ES" sz="1400" dirty="0" err="1"/>
              <a:t>Expensión</a:t>
            </a:r>
            <a:r>
              <a:rPr lang="es-ES" sz="1400" dirty="0"/>
              <a:t> Política. Obtenido de https://politica.expansion.mx/mexico/2021/08/05/coneval-15-6-millones-de-personas-sin-acceso-a-la-salud-con-amlo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400" dirty="0"/>
              <a:t>Prieto, F., Raúl, H. J., &amp; Uribe, R. (2007). Ingeniería clínica. </a:t>
            </a:r>
            <a:r>
              <a:rPr lang="es-ES" sz="1400" dirty="0" err="1"/>
              <a:t>Gac</a:t>
            </a:r>
            <a:r>
              <a:rPr lang="es-ES" sz="1400" dirty="0"/>
              <a:t> </a:t>
            </a:r>
            <a:r>
              <a:rPr lang="es-ES" sz="1400" dirty="0" err="1"/>
              <a:t>Méd</a:t>
            </a:r>
            <a:r>
              <a:rPr lang="es-ES" sz="1400" dirty="0"/>
              <a:t> </a:t>
            </a:r>
            <a:r>
              <a:rPr lang="es-ES" sz="1400" dirty="0" err="1"/>
              <a:t>Mex</a:t>
            </a:r>
            <a:r>
              <a:rPr lang="es-ES" sz="1400" dirty="0"/>
              <a:t>, 131(1).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400" dirty="0"/>
              <a:t>Romero, M. M. P. (2010). Manual de Bioética para ingenieros biomédicos. Universidad de La Sabana, 210</a:t>
            </a:r>
            <a:r>
              <a:rPr lang="es-ES" sz="1400" dirty="0" smtClean="0"/>
              <a:t>.</a:t>
            </a:r>
            <a:endParaRPr lang="es-ES" sz="14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i="1" dirty="0">
                <a:solidFill>
                  <a:srgbClr val="C00000"/>
                </a:solidFill>
              </a:rPr>
              <a:t>“Manual de procedimientos para mantenimiento preventivo y predictivo en Hospitales de segundo nivel en Querétaro.”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2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Gloria Serena Soria Delgado– Maestría en Gestión de la Tecnología– Tercer Cuatrimestre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2199086" y="1866641"/>
            <a:ext cx="745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/>
              <a:t>Gloria Serena Soria </a:t>
            </a:r>
            <a:r>
              <a:rPr lang="es-MX" sz="3200" dirty="0" smtClean="0"/>
              <a:t>Delgado</a:t>
            </a:r>
            <a:endParaRPr lang="es-MX" sz="32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C876C7D7-40F8-6F42-91E4-FE1988589A0A}"/>
              </a:ext>
            </a:extLst>
          </p:cNvPr>
          <p:cNvSpPr txBox="1"/>
          <p:nvPr/>
        </p:nvSpPr>
        <p:spPr>
          <a:xfrm>
            <a:off x="1409954" y="2770953"/>
            <a:ext cx="90331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/>
              <a:t>Datos de contacto como </a:t>
            </a:r>
            <a:endParaRPr lang="es-MX" sz="3200" dirty="0" smtClean="0"/>
          </a:p>
          <a:p>
            <a:pPr algn="ctr"/>
            <a:r>
              <a:rPr lang="es-MX" sz="3200" dirty="0"/>
              <a:t>M</a:t>
            </a:r>
            <a:r>
              <a:rPr lang="es-MX" sz="3200" dirty="0" smtClean="0"/>
              <a:t>ail: gloria_ssd1996@hotmail.com </a:t>
            </a:r>
          </a:p>
          <a:p>
            <a:pPr algn="ctr"/>
            <a:r>
              <a:rPr lang="es-MX" sz="3200" dirty="0" err="1" smtClean="0"/>
              <a:t>Whats</a:t>
            </a:r>
            <a:r>
              <a:rPr lang="es-MX" sz="3200" dirty="0"/>
              <a:t>:</a:t>
            </a:r>
            <a:r>
              <a:rPr lang="es-MX" sz="3200" dirty="0" smtClean="0"/>
              <a:t> 4421442862</a:t>
            </a:r>
          </a:p>
          <a:p>
            <a:pPr algn="ctr"/>
            <a:r>
              <a:rPr lang="es-MX" sz="3200" dirty="0" smtClean="0"/>
              <a:t>Instagram</a:t>
            </a:r>
            <a:r>
              <a:rPr lang="es-MX" sz="3200" dirty="0" smtClean="0"/>
              <a:t>: </a:t>
            </a:r>
            <a:r>
              <a:rPr lang="es-MX" sz="3200" dirty="0" err="1" smtClean="0"/>
              <a:t>gloria_ssd</a:t>
            </a:r>
            <a:endParaRPr lang="es-MX" sz="3200" dirty="0" smtClean="0"/>
          </a:p>
          <a:p>
            <a:pPr algn="ctr"/>
            <a:r>
              <a:rPr lang="es-MX" sz="3200" dirty="0" smtClean="0"/>
              <a:t>Video Respaldo:</a:t>
            </a:r>
          </a:p>
          <a:p>
            <a:pPr algn="ctr"/>
            <a:r>
              <a:rPr lang="es-MX" sz="3200" dirty="0"/>
              <a:t>https://www.youtube.com/watch?v=wivTCNv6gbg</a:t>
            </a:r>
            <a:endParaRPr lang="es-MX" sz="32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92600" y="3237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i="1" dirty="0">
                <a:solidFill>
                  <a:srgbClr val="C00000"/>
                </a:solidFill>
              </a:rPr>
              <a:t>“Manual de procedimientos para mantenimiento preventivo y predictivo en Hospitales de segundo nivel en Querétaro.”</a:t>
            </a:r>
          </a:p>
        </p:txBody>
      </p:sp>
    </p:spTree>
    <p:extLst>
      <p:ext uri="{BB962C8B-B14F-4D97-AF65-F5344CB8AC3E}">
        <p14:creationId xmlns:p14="http://schemas.microsoft.com/office/powerpoint/2010/main" val="121714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Gloria Serena Soria Delgado– </a:t>
            </a:r>
            <a:r>
              <a:rPr lang="es-MX" dirty="0"/>
              <a:t>Maestría </a:t>
            </a:r>
            <a:r>
              <a:rPr lang="es-MX" dirty="0" smtClean="0"/>
              <a:t>en Gestión de la Tecnología– Tercer Cuatrimestre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138546" y="1271941"/>
            <a:ext cx="6151418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chemeClr val="bg1"/>
                </a:solidFill>
              </a:rPr>
              <a:t>Índice de presentación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i="1" dirty="0">
                <a:solidFill>
                  <a:srgbClr val="C00000"/>
                </a:solidFill>
              </a:rPr>
              <a:t>“Manual de procedimientos para mantenimiento preventivo y predictivo en Hospitales de segundo nivel en Querétaro.”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99E41E08-BEB2-954D-8483-03B9ED33950B}"/>
              </a:ext>
            </a:extLst>
          </p:cNvPr>
          <p:cNvSpPr txBox="1"/>
          <p:nvPr/>
        </p:nvSpPr>
        <p:spPr>
          <a:xfrm>
            <a:off x="138545" y="1817394"/>
            <a:ext cx="6082146" cy="41167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sz="1600" dirty="0" smtClean="0"/>
              <a:t>Justificación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sz="1600" dirty="0" smtClean="0"/>
              <a:t>Objetivo General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sz="1600" dirty="0" smtClean="0"/>
              <a:t>Objetivos </a:t>
            </a:r>
            <a:r>
              <a:rPr lang="es-MX" sz="1600" dirty="0"/>
              <a:t>Específicos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sz="1600" dirty="0" smtClean="0"/>
              <a:t>Marco Teórico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sz="1600" dirty="0" smtClean="0"/>
              <a:t>Hipótesis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sz="1600" dirty="0"/>
              <a:t>Preguntas de investigación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sz="1600" dirty="0"/>
              <a:t>Metodología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sz="1600" dirty="0" smtClean="0"/>
              <a:t>Variables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sz="1600" dirty="0" smtClean="0"/>
              <a:t>Resultados esperados</a:t>
            </a:r>
            <a:endParaRPr lang="es-MX" sz="16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sz="1600" dirty="0" smtClean="0"/>
              <a:t>Referencias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sz="1600" dirty="0" smtClean="0"/>
              <a:t>Contacto </a:t>
            </a:r>
            <a:endParaRPr lang="es-MX" sz="1600" dirty="0"/>
          </a:p>
        </p:txBody>
      </p:sp>
      <p:pic>
        <p:nvPicPr>
          <p:cNvPr id="1030" name="Picture 6" descr="Ingeniería biomédica, con gran panorama laboral en Méxi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690" y="1157872"/>
            <a:ext cx="6017347" cy="531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5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Gloria Serena Soria Delgado– </a:t>
            </a:r>
            <a:r>
              <a:rPr lang="es-MX" dirty="0"/>
              <a:t>Maestría </a:t>
            </a:r>
            <a:r>
              <a:rPr lang="es-MX" dirty="0" smtClean="0"/>
              <a:t>en Gestión de la Tecnología– Tercer Cuatrimestre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205508" y="1271941"/>
            <a:ext cx="629946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solidFill>
                  <a:srgbClr val="7030A0"/>
                </a:solidFill>
              </a:rPr>
              <a:t>Justificación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México se encuentra al borde de una crisis de salud pública, esto según el Instituto Mexicano para la Competitividad (IMCO</a:t>
            </a:r>
            <a:r>
              <a:rPr lang="es-ES" sz="2400" dirty="0" smtClean="0"/>
              <a:t>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La importancia de los mantenimientos hospitalarios correctos, justo radica en la priorización del recurso y en evitar gastos innecesarios</a:t>
            </a:r>
            <a:endParaRPr lang="es-MX" sz="24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i="1" dirty="0">
                <a:solidFill>
                  <a:srgbClr val="C00000"/>
                </a:solidFill>
              </a:rPr>
              <a:t>“Manual de procedimientos para mantenimiento preventivo y predictivo en Hospitales de segundo nivel en Querétaro.”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9086" y="4778081"/>
            <a:ext cx="2004614" cy="1669053"/>
          </a:xfrm>
          <a:prstGeom prst="rect">
            <a:avLst/>
          </a:prstGeom>
        </p:spPr>
      </p:pic>
      <p:pic>
        <p:nvPicPr>
          <p:cNvPr id="1026" name="Picture 2" descr="Expertos del sector salud advirtieron crisis de salud pública en Méxi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455" y="1173743"/>
            <a:ext cx="5613400" cy="370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 sistema de salud cruje, faltan fondos - México - ANSA Latin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455" y="4168415"/>
            <a:ext cx="56134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3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Gloria Serena Soria Delgado– Maestría en Gestión de la Tecnología– Tercer Cuatrimestre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41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i="1" dirty="0">
                <a:solidFill>
                  <a:srgbClr val="C00000"/>
                </a:solidFill>
              </a:rPr>
              <a:t>“Manual de procedimientos para mantenimiento preventivo y predictivo en Hospitales de segundo nivel en Querétaro.”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6619140" y="1446205"/>
            <a:ext cx="54586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rgbClr val="7030A0"/>
                </a:solidFill>
              </a:rPr>
              <a:t>Objetivo General</a:t>
            </a:r>
            <a:r>
              <a:rPr lang="es-MX" sz="3200" dirty="0" smtClean="0">
                <a:solidFill>
                  <a:srgbClr val="7030A0"/>
                </a:solidFill>
              </a:rPr>
              <a:t>:</a:t>
            </a:r>
          </a:p>
          <a:p>
            <a:pPr algn="just"/>
            <a:r>
              <a:rPr lang="es-ES" sz="2400" dirty="0"/>
              <a:t>El objetivo general de esta investigación es generar una metodología por medio de un manual, que podrán ayudar a la óptima gestión del departamento de ingeniería biomédica, asegurándonos de que se haga un mantenimiento </a:t>
            </a:r>
            <a:r>
              <a:rPr lang="es-ES" sz="2400" dirty="0" smtClean="0"/>
              <a:t>preventivo y </a:t>
            </a:r>
            <a:r>
              <a:rPr lang="es-ES" sz="2400" dirty="0"/>
              <a:t>predictivo correcto y personalizado para hospitales de segundo nivel.</a:t>
            </a:r>
          </a:p>
        </p:txBody>
      </p:sp>
      <p:pic>
        <p:nvPicPr>
          <p:cNvPr id="2050" name="Picture 2" descr="Los Objetivos de la Gestión de Mantenimiento - CMMS S.A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7873"/>
            <a:ext cx="6527304" cy="316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426649"/>
            <a:ext cx="6527304" cy="3008643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6363" y="4883182"/>
            <a:ext cx="2482885" cy="160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4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Gloria Serena Soria Delgado– </a:t>
            </a:r>
            <a:r>
              <a:rPr lang="es-MX" dirty="0"/>
              <a:t>Maestría </a:t>
            </a:r>
            <a:r>
              <a:rPr lang="es-MX" dirty="0" smtClean="0"/>
              <a:t>en Gestión de la Tecnología– Tercer Cuatrimestre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205509" y="1417556"/>
            <a:ext cx="598747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rgbClr val="7030A0"/>
                </a:solidFill>
              </a:rPr>
              <a:t>Objetivos Específicos: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Jerarquizar y clasificar los equipos electro médicos.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Generar herramientas que ayuden a calendarizar los </a:t>
            </a:r>
            <a:r>
              <a:rPr lang="es-ES" sz="2400" dirty="0" smtClean="0"/>
              <a:t>mantenimientos.</a:t>
            </a:r>
            <a:endParaRPr lang="es-E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Diferenciar </a:t>
            </a:r>
            <a:r>
              <a:rPr lang="es-ES" sz="2400" dirty="0"/>
              <a:t>este tipo de </a:t>
            </a:r>
            <a:r>
              <a:rPr lang="es-ES" sz="2400" dirty="0" smtClean="0"/>
              <a:t>hospitales.</a:t>
            </a:r>
            <a:endParaRPr lang="es-ES" sz="24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i="1" dirty="0">
                <a:solidFill>
                  <a:srgbClr val="C00000"/>
                </a:solidFill>
              </a:rPr>
              <a:t>“Manual de procedimientos para mantenimiento preventivo y predictivo en Hospitales de segundo nivel en Querétaro.”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3074" name="Picture 2" descr="10 Equipos médicos que no deben faltar en ningún hospita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"/>
          <a:stretch/>
        </p:blipFill>
        <p:spPr bwMode="auto">
          <a:xfrm>
            <a:off x="6592455" y="1207713"/>
            <a:ext cx="5599545" cy="259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lasificación y función de equipos médicos para hospital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99164"/>
            <a:ext cx="5715000" cy="279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1" name="Picture 8" descr="4 – Objetivos | Robótica ENA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008" y="4043169"/>
            <a:ext cx="1974583" cy="24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95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Gloria Serena Soria Delgado– Maestría en Gestión de la Tecnología– Tercer Cuatrimestre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41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i="1" dirty="0">
                <a:solidFill>
                  <a:srgbClr val="C00000"/>
                </a:solidFill>
              </a:rPr>
              <a:t>“Manual de procedimientos para mantenimiento preventivo y predictivo en Hospitales de segundo nivel en Querétaro.”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7843389" y="1520158"/>
            <a:ext cx="42344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rgbClr val="7030A0"/>
                </a:solidFill>
              </a:rPr>
              <a:t>Marco teórico: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Ingeniería biomédica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Ingeniería clínica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NOM </a:t>
            </a:r>
            <a:r>
              <a:rPr lang="es-ES" sz="2400" dirty="0"/>
              <a:t>016-SSA-2012 </a:t>
            </a:r>
            <a:endParaRPr lang="es-ES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Hospital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Equipos </a:t>
            </a:r>
            <a:r>
              <a:rPr lang="es-ES" sz="2400" dirty="0"/>
              <a:t>biomédicos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Departamento biomédico</a:t>
            </a:r>
            <a:endParaRPr lang="es-ES" sz="2400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9128" y="4454424"/>
            <a:ext cx="3335472" cy="2054706"/>
          </a:xfrm>
          <a:prstGeom prst="rect">
            <a:avLst/>
          </a:prstGeom>
        </p:spPr>
      </p:pic>
      <p:pic>
        <p:nvPicPr>
          <p:cNvPr id="4104" name="Picture 8" descr="Ingeniería Biomédica | Mejores Universidades ✓ | Cuánto gana 20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9914"/>
            <a:ext cx="3732827" cy="248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portancia de un Departamento de Ingeniería Biomédic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161" y="1166826"/>
            <a:ext cx="3745674" cy="249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Qué equipo médico se requiere para cada especialidad médica - Ucin Médic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63941"/>
            <a:ext cx="3851564" cy="283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Cursos de Mantenimient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827" y="3663940"/>
            <a:ext cx="3758675" cy="283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75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Gloria Serena Soria Delgado– </a:t>
            </a:r>
            <a:r>
              <a:rPr lang="es-MX" dirty="0"/>
              <a:t>Maestría </a:t>
            </a:r>
            <a:r>
              <a:rPr lang="es-MX" dirty="0" smtClean="0"/>
              <a:t>en Gestión de la Tecnología– Tercer Cuatrimestre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205509" y="1417556"/>
            <a:ext cx="616821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7030A0"/>
                </a:solidFill>
              </a:rPr>
              <a:t>Hipótesis</a:t>
            </a:r>
            <a:r>
              <a:rPr lang="es-ES" sz="3200" dirty="0" smtClean="0">
                <a:solidFill>
                  <a:srgbClr val="7030A0"/>
                </a:solidFill>
              </a:rPr>
              <a:t>:</a:t>
            </a:r>
            <a:endParaRPr lang="es-MX" sz="3200" dirty="0">
              <a:solidFill>
                <a:srgbClr val="7030A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Es posible la creación de herramientas que optimicen la gestión y administración de los mantenimientos preventivos y predictivos de los equipos electro médicos en hospitales de segundo nivel en el estado de </a:t>
            </a:r>
            <a:r>
              <a:rPr lang="es-ES" sz="2400" dirty="0" smtClean="0"/>
              <a:t>Querétaro.</a:t>
            </a:r>
            <a:endParaRPr lang="es-ES" sz="24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i="1" dirty="0">
                <a:solidFill>
                  <a:srgbClr val="C00000"/>
                </a:solidFill>
              </a:rPr>
              <a:t>“Manual de procedimientos para mantenimiento preventivo y predictivo en Hospitales de segundo nivel en Querétaro.”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7716" y="3848991"/>
            <a:ext cx="2705898" cy="2705898"/>
          </a:xfrm>
          <a:prstGeom prst="rect">
            <a:avLst/>
          </a:prstGeom>
        </p:spPr>
      </p:pic>
      <p:pic>
        <p:nvPicPr>
          <p:cNvPr id="5122" name="Picture 2" descr="bt2 asociados - Manual de Uso y Mantenimiento de Edificio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95783"/>
            <a:ext cx="5715000" cy="265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escarga este icono gratis en formato SVG, PSD, PNG, EPS o como webfont.  Flaticon, la mayor base de datos de iconos vectoriales g… | Iconos,  Hipotesis, Crear icono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3796118"/>
            <a:ext cx="3744587" cy="267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69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Gloria Serena Soria Delgado– </a:t>
            </a:r>
            <a:r>
              <a:rPr lang="es-MX" dirty="0"/>
              <a:t>Maestría </a:t>
            </a:r>
            <a:r>
              <a:rPr lang="es-MX" dirty="0" smtClean="0"/>
              <a:t>en Gestión de la Tecnología– Tercer Cuatrimestre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5899727" y="1207713"/>
            <a:ext cx="616821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7030A0"/>
                </a:solidFill>
              </a:rPr>
              <a:t>Preguntas de investigación:</a:t>
            </a:r>
            <a:endParaRPr lang="es-MX" sz="3200" dirty="0">
              <a:solidFill>
                <a:srgbClr val="7030A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¿Por qué es importante la gestión de los distintos tipos de mantenimientos?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¿</a:t>
            </a:r>
            <a:r>
              <a:rPr lang="es-ES" sz="2400" dirty="0"/>
              <a:t>Para qué va a servir este manual de mantenimiento?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¿</a:t>
            </a:r>
            <a:r>
              <a:rPr lang="es-ES" sz="2400" dirty="0"/>
              <a:t>Cuál es el objetivo del uso de este manual?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i="1" dirty="0">
                <a:solidFill>
                  <a:srgbClr val="C00000"/>
                </a:solidFill>
              </a:rPr>
              <a:t>“Manual de procedimientos para mantenimiento preventivo y predictivo en Hospitales de segundo nivel en Querétaro.”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88" y="1207712"/>
            <a:ext cx="3372117" cy="4215147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3609" y="3258555"/>
            <a:ext cx="2649126" cy="3496197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7"/>
          <a:srcRect l="25619" r="26610"/>
          <a:stretch/>
        </p:blipFill>
        <p:spPr>
          <a:xfrm>
            <a:off x="7708212" y="4404058"/>
            <a:ext cx="2090057" cy="175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7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Gloria Serena Soria Delgado– </a:t>
            </a:r>
            <a:r>
              <a:rPr lang="es-MX" dirty="0"/>
              <a:t>Maestría </a:t>
            </a:r>
            <a:r>
              <a:rPr lang="es-MX" dirty="0" smtClean="0"/>
              <a:t>en Gestión de la Tecnología– Tercer Cuatrimestre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101031" y="1201187"/>
            <a:ext cx="68302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7030A0"/>
                </a:solidFill>
              </a:rPr>
              <a:t>Metodología</a:t>
            </a:r>
            <a:r>
              <a:rPr lang="es-MX" sz="3200" dirty="0" smtClean="0">
                <a:solidFill>
                  <a:srgbClr val="7030A0"/>
                </a:solidFill>
              </a:rPr>
              <a:t>:</a:t>
            </a:r>
            <a:endParaRPr lang="es-MX" sz="3200" dirty="0">
              <a:solidFill>
                <a:srgbClr val="7030A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Metodología a usar es mixta.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Es un tipo de investigación – acción (IA).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Población: Hospitales </a:t>
            </a:r>
            <a:r>
              <a:rPr lang="es-ES" sz="2400" dirty="0"/>
              <a:t>de segundo nivel </a:t>
            </a:r>
            <a:r>
              <a:rPr lang="es-ES" sz="2400" dirty="0" smtClean="0"/>
              <a:t>dentro del municipio de </a:t>
            </a:r>
            <a:r>
              <a:rPr lang="es-ES" sz="2400" dirty="0"/>
              <a:t>Querétaro.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Entrevista semiestructurada dirigida a expertos en la </a:t>
            </a:r>
            <a:r>
              <a:rPr lang="es-ES" sz="2400" dirty="0" smtClean="0"/>
              <a:t>materia.</a:t>
            </a:r>
            <a:endParaRPr lang="es-ES" sz="2400" dirty="0"/>
          </a:p>
          <a:p>
            <a:pPr algn="just"/>
            <a:endParaRPr lang="es-ES" sz="24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i="1" dirty="0">
                <a:solidFill>
                  <a:srgbClr val="C00000"/>
                </a:solidFill>
              </a:rPr>
              <a:t>“Manual de procedimientos para mantenimiento preventivo y predictivo en Hospitales de segundo nivel en Querétaro.”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1321" y="1157872"/>
            <a:ext cx="5250873" cy="327967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4586" y="3950805"/>
            <a:ext cx="5250874" cy="2539466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3291" y="4074420"/>
            <a:ext cx="1938389" cy="193838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2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1818</Words>
  <Application>Microsoft Office PowerPoint</Application>
  <PresentationFormat>Panorámica</PresentationFormat>
  <Paragraphs>142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Gloria Serena Soria Delgado</cp:lastModifiedBy>
  <cp:revision>38</cp:revision>
  <dcterms:created xsi:type="dcterms:W3CDTF">2020-09-22T18:49:23Z</dcterms:created>
  <dcterms:modified xsi:type="dcterms:W3CDTF">2021-10-29T04:10:24Z</dcterms:modified>
</cp:coreProperties>
</file>