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 userDrawn="1">
          <p15:clr>
            <a:srgbClr val="A4A3A4"/>
          </p15:clr>
        </p15:guide>
        <p15:guide id="2" pos="102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bria Rubio" initials="R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3" autoAdjust="0"/>
    <p:restoredTop sz="94660"/>
  </p:normalViewPr>
  <p:slideViewPr>
    <p:cSldViewPr snapToGrid="0">
      <p:cViewPr varScale="1">
        <p:scale>
          <a:sx n="17" d="100"/>
          <a:sy n="17" d="100"/>
        </p:scale>
        <p:origin x="480" y="126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03B67D-5393-4D49-AFE9-D0EB10BCEE67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7067B015-310B-4ED2-A7C6-CF1C1B95EB74}">
      <dgm:prSet phldrT="[Texto]"/>
      <dgm:spPr>
        <a:xfrm>
          <a:off x="2759" y="27815"/>
          <a:ext cx="1497508" cy="89850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SV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Análisis reflexivo</a:t>
          </a:r>
        </a:p>
      </dgm:t>
    </dgm:pt>
    <dgm:pt modelId="{5281A7E9-3722-48A9-92C1-4AE04A7B4FA2}" type="parTrans" cxnId="{F0714D23-F7D7-47BA-9409-E43CE4179848}">
      <dgm:prSet/>
      <dgm:spPr/>
      <dgm:t>
        <a:bodyPr/>
        <a:lstStyle/>
        <a:p>
          <a:endParaRPr lang="es-SV"/>
        </a:p>
      </dgm:t>
    </dgm:pt>
    <dgm:pt modelId="{F63D7D0B-0D82-4D3A-9C87-0AEFACA6B6A0}" type="sibTrans" cxnId="{F0714D23-F7D7-47BA-9409-E43CE4179848}">
      <dgm:prSet/>
      <dgm:spPr>
        <a:xfrm rot="5400000">
          <a:off x="-249478" y="744045"/>
          <a:ext cx="1113305" cy="134775"/>
        </a:xfrm>
        <a:prstGeom prst="rect">
          <a:avLst/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SV"/>
        </a:p>
      </dgm:t>
    </dgm:pt>
    <dgm:pt modelId="{A345580F-2774-4A93-BB72-ECB9E64064D2}">
      <dgm:prSet phldrT="[Texto]"/>
      <dgm:spPr>
        <a:xfrm>
          <a:off x="2759" y="1150947"/>
          <a:ext cx="1497508" cy="89850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SV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Vinculación a la red RITMMA</a:t>
          </a:r>
        </a:p>
      </dgm:t>
    </dgm:pt>
    <dgm:pt modelId="{CB90B4CD-EB1A-401F-938A-E7AE660CB0E6}" type="parTrans" cxnId="{50FBB574-32DD-485B-BD86-13A467D3F401}">
      <dgm:prSet/>
      <dgm:spPr/>
      <dgm:t>
        <a:bodyPr/>
        <a:lstStyle/>
        <a:p>
          <a:endParaRPr lang="es-SV"/>
        </a:p>
      </dgm:t>
    </dgm:pt>
    <dgm:pt modelId="{2F1209FC-C404-4C2F-AE12-8EEA583C1C95}" type="sibTrans" cxnId="{50FBB574-32DD-485B-BD86-13A467D3F401}">
      <dgm:prSet/>
      <dgm:spPr>
        <a:xfrm rot="5400000">
          <a:off x="-249478" y="1867177"/>
          <a:ext cx="1113305" cy="134775"/>
        </a:xfrm>
        <a:prstGeom prst="rect">
          <a:avLst/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SV"/>
        </a:p>
      </dgm:t>
    </dgm:pt>
    <dgm:pt modelId="{860444B4-ED35-45BB-985D-447318ED8F9B}">
      <dgm:prSet phldrT="[Texto]"/>
      <dgm:spPr>
        <a:xfrm>
          <a:off x="2759" y="2274078"/>
          <a:ext cx="1497508" cy="89850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SV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Sensibilización en temas sociales y economía circular</a:t>
          </a:r>
        </a:p>
      </dgm:t>
    </dgm:pt>
    <dgm:pt modelId="{D56E568F-AF46-4B57-BD39-F33BB779C141}" type="parTrans" cxnId="{4A0E2635-89E9-4F70-9F35-76EC5C69E9A4}">
      <dgm:prSet/>
      <dgm:spPr/>
      <dgm:t>
        <a:bodyPr/>
        <a:lstStyle/>
        <a:p>
          <a:endParaRPr lang="es-SV"/>
        </a:p>
      </dgm:t>
    </dgm:pt>
    <dgm:pt modelId="{C1D73D67-BC29-4A3F-AE49-D05495BFF485}" type="sibTrans" cxnId="{4A0E2635-89E9-4F70-9F35-76EC5C69E9A4}">
      <dgm:prSet/>
      <dgm:spPr>
        <a:xfrm>
          <a:off x="312087" y="2428742"/>
          <a:ext cx="1981860" cy="134775"/>
        </a:xfrm>
        <a:prstGeom prst="rect">
          <a:avLst/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SV"/>
        </a:p>
      </dgm:t>
    </dgm:pt>
    <dgm:pt modelId="{D2DF9298-BDE8-4FB5-A9C9-B7FE1908A4C4}">
      <dgm:prSet phldrT="[Texto]"/>
      <dgm:spPr>
        <a:xfrm>
          <a:off x="1994445" y="2274078"/>
          <a:ext cx="1497508" cy="89850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SV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Elaboración de la hoja de ruta</a:t>
          </a:r>
        </a:p>
      </dgm:t>
    </dgm:pt>
    <dgm:pt modelId="{6AAA4091-B04F-4399-961F-87E40B05D30A}" type="parTrans" cxnId="{F5C285A7-AB1E-49F8-8271-DDEFF1BA11DA}">
      <dgm:prSet/>
      <dgm:spPr/>
      <dgm:t>
        <a:bodyPr/>
        <a:lstStyle/>
        <a:p>
          <a:endParaRPr lang="es-SV"/>
        </a:p>
      </dgm:t>
    </dgm:pt>
    <dgm:pt modelId="{CFFC9DD6-2D66-43D2-8756-74C5E72441EC}" type="sibTrans" cxnId="{F5C285A7-AB1E-49F8-8271-DDEFF1BA11DA}">
      <dgm:prSet/>
      <dgm:spPr>
        <a:xfrm rot="16200000">
          <a:off x="1742207" y="1867177"/>
          <a:ext cx="1113305" cy="134775"/>
        </a:xfrm>
        <a:prstGeom prst="rect">
          <a:avLst/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SV"/>
        </a:p>
      </dgm:t>
    </dgm:pt>
    <dgm:pt modelId="{3E563264-B3AB-455B-9FBE-2FD99CE35B14}">
      <dgm:prSet phldrT="[Texto]"/>
      <dgm:spPr>
        <a:xfrm>
          <a:off x="1994445" y="1150947"/>
          <a:ext cx="1497508" cy="89850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SV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Definición de los desafíos por resolver</a:t>
          </a:r>
        </a:p>
      </dgm:t>
    </dgm:pt>
    <dgm:pt modelId="{C3FB2EA1-90D3-40E8-B481-B519CF2F378F}" type="parTrans" cxnId="{3CF46D02-5953-47F3-8699-1336BEDC86E4}">
      <dgm:prSet/>
      <dgm:spPr/>
      <dgm:t>
        <a:bodyPr/>
        <a:lstStyle/>
        <a:p>
          <a:endParaRPr lang="es-SV"/>
        </a:p>
      </dgm:t>
    </dgm:pt>
    <dgm:pt modelId="{6C794931-304F-46E6-81EE-2F8B0C5AA98B}" type="sibTrans" cxnId="{3CF46D02-5953-47F3-8699-1336BEDC86E4}">
      <dgm:prSet/>
      <dgm:spPr>
        <a:xfrm rot="16200000">
          <a:off x="1742207" y="744045"/>
          <a:ext cx="1113305" cy="134775"/>
        </a:xfrm>
        <a:prstGeom prst="rect">
          <a:avLst/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SV"/>
        </a:p>
      </dgm:t>
    </dgm:pt>
    <dgm:pt modelId="{CDE51F8C-1C1C-408A-BDC2-6AE246283AB8}">
      <dgm:prSet phldrT="[Texto]"/>
      <dgm:spPr>
        <a:xfrm>
          <a:off x="1994445" y="27815"/>
          <a:ext cx="1497508" cy="89850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SV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Convocatoria para estudiantes</a:t>
          </a:r>
        </a:p>
      </dgm:t>
    </dgm:pt>
    <dgm:pt modelId="{C32B4F04-74B2-41BB-A72B-6CD105795A97}" type="parTrans" cxnId="{268ACE86-CD0A-4A84-B4E6-0ACFE4A8E49C}">
      <dgm:prSet/>
      <dgm:spPr/>
      <dgm:t>
        <a:bodyPr/>
        <a:lstStyle/>
        <a:p>
          <a:endParaRPr lang="es-SV"/>
        </a:p>
      </dgm:t>
    </dgm:pt>
    <dgm:pt modelId="{EFEEFECD-D5B3-4999-B2AA-3A9B2C2D1FD6}" type="sibTrans" cxnId="{268ACE86-CD0A-4A84-B4E6-0ACFE4A8E49C}">
      <dgm:prSet/>
      <dgm:spPr>
        <a:xfrm>
          <a:off x="2303773" y="182479"/>
          <a:ext cx="1981860" cy="134775"/>
        </a:xfrm>
        <a:prstGeom prst="rect">
          <a:avLst/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SV"/>
        </a:p>
      </dgm:t>
    </dgm:pt>
    <dgm:pt modelId="{8DDDC6C3-C9E8-4713-8A29-36EC2986E992}">
      <dgm:prSet phldrT="[Texto]"/>
      <dgm:spPr>
        <a:xfrm>
          <a:off x="3986132" y="27815"/>
          <a:ext cx="1497508" cy="89850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SV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Jornada de ideación y prototipado "design sprint"</a:t>
          </a:r>
        </a:p>
      </dgm:t>
    </dgm:pt>
    <dgm:pt modelId="{1C63710B-8907-4496-A139-2B5DA5035530}" type="parTrans" cxnId="{6CAA3C67-AAFF-43DF-82D5-A9BF89783119}">
      <dgm:prSet/>
      <dgm:spPr/>
      <dgm:t>
        <a:bodyPr/>
        <a:lstStyle/>
        <a:p>
          <a:endParaRPr lang="es-SV"/>
        </a:p>
      </dgm:t>
    </dgm:pt>
    <dgm:pt modelId="{FE1EFF26-2571-4794-BC02-8D9D3D1D8A4D}" type="sibTrans" cxnId="{6CAA3C67-AAFF-43DF-82D5-A9BF89783119}">
      <dgm:prSet/>
      <dgm:spPr>
        <a:xfrm rot="5400000">
          <a:off x="3733894" y="744045"/>
          <a:ext cx="1113305" cy="134775"/>
        </a:xfrm>
        <a:prstGeom prst="rect">
          <a:avLst/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SV"/>
        </a:p>
      </dgm:t>
    </dgm:pt>
    <dgm:pt modelId="{00EC1FC7-E307-4010-8887-F7F36312CE2F}">
      <dgm:prSet phldrT="[Texto]"/>
      <dgm:spPr>
        <a:xfrm>
          <a:off x="3986132" y="1150947"/>
          <a:ext cx="1497508" cy="89850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SV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Presentación de propuestas</a:t>
          </a:r>
        </a:p>
      </dgm:t>
    </dgm:pt>
    <dgm:pt modelId="{424ECC29-1ADD-4450-937C-66C47E0135A8}" type="parTrans" cxnId="{9CC1C0A9-740F-489F-88AF-655FFDD6E5A5}">
      <dgm:prSet/>
      <dgm:spPr/>
      <dgm:t>
        <a:bodyPr/>
        <a:lstStyle/>
        <a:p>
          <a:endParaRPr lang="es-SV"/>
        </a:p>
      </dgm:t>
    </dgm:pt>
    <dgm:pt modelId="{C067B296-2CE4-4280-BC7E-08EFFCC6D4FC}" type="sibTrans" cxnId="{9CC1C0A9-740F-489F-88AF-655FFDD6E5A5}">
      <dgm:prSet/>
      <dgm:spPr>
        <a:xfrm rot="5400000">
          <a:off x="3733894" y="1867177"/>
          <a:ext cx="1113305" cy="134775"/>
        </a:xfrm>
        <a:prstGeom prst="rect">
          <a:avLst/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SV"/>
        </a:p>
      </dgm:t>
    </dgm:pt>
    <dgm:pt modelId="{DEE281F6-1FD1-477B-B20A-F005353A6F96}">
      <dgm:prSet phldrT="[Texto]"/>
      <dgm:spPr>
        <a:xfrm>
          <a:off x="3986132" y="2274078"/>
          <a:ext cx="1497508" cy="89850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SV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Revisión y mejora de las propuestas</a:t>
          </a:r>
        </a:p>
      </dgm:t>
    </dgm:pt>
    <dgm:pt modelId="{C7170748-B225-4054-837A-F9CE0692BD76}" type="parTrans" cxnId="{1A49A0F9-EC09-46BC-A611-E59A80E53807}">
      <dgm:prSet/>
      <dgm:spPr/>
      <dgm:t>
        <a:bodyPr/>
        <a:lstStyle/>
        <a:p>
          <a:endParaRPr lang="es-SV"/>
        </a:p>
      </dgm:t>
    </dgm:pt>
    <dgm:pt modelId="{8D2BB651-8BA0-472C-9C5A-934376131E3B}" type="sibTrans" cxnId="{1A49A0F9-EC09-46BC-A611-E59A80E53807}">
      <dgm:prSet/>
      <dgm:spPr/>
      <dgm:t>
        <a:bodyPr/>
        <a:lstStyle/>
        <a:p>
          <a:endParaRPr lang="es-SV"/>
        </a:p>
      </dgm:t>
    </dgm:pt>
    <dgm:pt modelId="{4B574800-8307-41F4-8A6F-1B1FFF98459F}" type="pres">
      <dgm:prSet presAssocID="{3003B67D-5393-4D49-AFE9-D0EB10BCEE6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SV"/>
        </a:p>
      </dgm:t>
    </dgm:pt>
    <dgm:pt modelId="{47D587AE-0C6A-421A-9720-79E11A284D17}" type="pres">
      <dgm:prSet presAssocID="{7067B015-310B-4ED2-A7C6-CF1C1B95EB74}" presName="compNode" presStyleCnt="0"/>
      <dgm:spPr/>
    </dgm:pt>
    <dgm:pt modelId="{1588E2B7-E623-4964-81AC-4A694D01D460}" type="pres">
      <dgm:prSet presAssocID="{7067B015-310B-4ED2-A7C6-CF1C1B95EB74}" presName="dummyConnPt" presStyleCnt="0"/>
      <dgm:spPr/>
    </dgm:pt>
    <dgm:pt modelId="{845551CE-9432-420C-85A5-F6203A1302BC}" type="pres">
      <dgm:prSet presAssocID="{7067B015-310B-4ED2-A7C6-CF1C1B95EB74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B1A01164-E9B1-470D-A8BF-FCD04346DA9C}" type="pres">
      <dgm:prSet presAssocID="{F63D7D0B-0D82-4D3A-9C87-0AEFACA6B6A0}" presName="sibTrans" presStyleLbl="bgSibTrans2D1" presStyleIdx="0" presStyleCnt="8"/>
      <dgm:spPr/>
      <dgm:t>
        <a:bodyPr/>
        <a:lstStyle/>
        <a:p>
          <a:endParaRPr lang="es-SV"/>
        </a:p>
      </dgm:t>
    </dgm:pt>
    <dgm:pt modelId="{48BB33FD-131D-4DC0-8229-6FB65CBD3407}" type="pres">
      <dgm:prSet presAssocID="{A345580F-2774-4A93-BB72-ECB9E64064D2}" presName="compNode" presStyleCnt="0"/>
      <dgm:spPr/>
    </dgm:pt>
    <dgm:pt modelId="{E4EFFF66-CA1C-4814-AAFA-9951BC88824F}" type="pres">
      <dgm:prSet presAssocID="{A345580F-2774-4A93-BB72-ECB9E64064D2}" presName="dummyConnPt" presStyleCnt="0"/>
      <dgm:spPr/>
    </dgm:pt>
    <dgm:pt modelId="{DDC6DCD2-9169-405B-9D8B-CBB8E32C3508}" type="pres">
      <dgm:prSet presAssocID="{A345580F-2774-4A93-BB72-ECB9E64064D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AC02F5DB-B562-4B6B-9656-DE6F15463021}" type="pres">
      <dgm:prSet presAssocID="{2F1209FC-C404-4C2F-AE12-8EEA583C1C95}" presName="sibTrans" presStyleLbl="bgSibTrans2D1" presStyleIdx="1" presStyleCnt="8"/>
      <dgm:spPr/>
      <dgm:t>
        <a:bodyPr/>
        <a:lstStyle/>
        <a:p>
          <a:endParaRPr lang="es-SV"/>
        </a:p>
      </dgm:t>
    </dgm:pt>
    <dgm:pt modelId="{6FB4F8D3-F96F-4ED9-9981-C43A88444807}" type="pres">
      <dgm:prSet presAssocID="{860444B4-ED35-45BB-985D-447318ED8F9B}" presName="compNode" presStyleCnt="0"/>
      <dgm:spPr/>
    </dgm:pt>
    <dgm:pt modelId="{A8B15ED5-2BEC-42E3-A485-512FBF14F0A5}" type="pres">
      <dgm:prSet presAssocID="{860444B4-ED35-45BB-985D-447318ED8F9B}" presName="dummyConnPt" presStyleCnt="0"/>
      <dgm:spPr/>
    </dgm:pt>
    <dgm:pt modelId="{6B202AA5-9667-4384-A490-5355CB90F994}" type="pres">
      <dgm:prSet presAssocID="{860444B4-ED35-45BB-985D-447318ED8F9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179173C5-7B7A-47A0-9329-22BD5BC1425B}" type="pres">
      <dgm:prSet presAssocID="{C1D73D67-BC29-4A3F-AE49-D05495BFF485}" presName="sibTrans" presStyleLbl="bgSibTrans2D1" presStyleIdx="2" presStyleCnt="8"/>
      <dgm:spPr/>
      <dgm:t>
        <a:bodyPr/>
        <a:lstStyle/>
        <a:p>
          <a:endParaRPr lang="es-SV"/>
        </a:p>
      </dgm:t>
    </dgm:pt>
    <dgm:pt modelId="{ECFE5768-DF55-4111-A5EF-260B978FE0C1}" type="pres">
      <dgm:prSet presAssocID="{D2DF9298-BDE8-4FB5-A9C9-B7FE1908A4C4}" presName="compNode" presStyleCnt="0"/>
      <dgm:spPr/>
    </dgm:pt>
    <dgm:pt modelId="{36982F63-80DD-4523-9AA1-B84BE77C0CDF}" type="pres">
      <dgm:prSet presAssocID="{D2DF9298-BDE8-4FB5-A9C9-B7FE1908A4C4}" presName="dummyConnPt" presStyleCnt="0"/>
      <dgm:spPr/>
    </dgm:pt>
    <dgm:pt modelId="{FED6A648-C8F2-4D5D-8839-855EA9BE452B}" type="pres">
      <dgm:prSet presAssocID="{D2DF9298-BDE8-4FB5-A9C9-B7FE1908A4C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AB4D906C-A836-4253-AB8C-DACA15A0DF29}" type="pres">
      <dgm:prSet presAssocID="{CFFC9DD6-2D66-43D2-8756-74C5E72441EC}" presName="sibTrans" presStyleLbl="bgSibTrans2D1" presStyleIdx="3" presStyleCnt="8"/>
      <dgm:spPr/>
      <dgm:t>
        <a:bodyPr/>
        <a:lstStyle/>
        <a:p>
          <a:endParaRPr lang="es-SV"/>
        </a:p>
      </dgm:t>
    </dgm:pt>
    <dgm:pt modelId="{88D58B3A-CC71-4873-82E1-8CF71D302A34}" type="pres">
      <dgm:prSet presAssocID="{3E563264-B3AB-455B-9FBE-2FD99CE35B14}" presName="compNode" presStyleCnt="0"/>
      <dgm:spPr/>
    </dgm:pt>
    <dgm:pt modelId="{23DA0B64-F1B0-4A1E-B43E-B2CCF5036E48}" type="pres">
      <dgm:prSet presAssocID="{3E563264-B3AB-455B-9FBE-2FD99CE35B14}" presName="dummyConnPt" presStyleCnt="0"/>
      <dgm:spPr/>
    </dgm:pt>
    <dgm:pt modelId="{2D225EE9-0DCC-4F39-9145-B88AFFDD3690}" type="pres">
      <dgm:prSet presAssocID="{3E563264-B3AB-455B-9FBE-2FD99CE35B1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AB049273-C581-45D2-8283-8BEDD7206DBD}" type="pres">
      <dgm:prSet presAssocID="{6C794931-304F-46E6-81EE-2F8B0C5AA98B}" presName="sibTrans" presStyleLbl="bgSibTrans2D1" presStyleIdx="4" presStyleCnt="8"/>
      <dgm:spPr/>
      <dgm:t>
        <a:bodyPr/>
        <a:lstStyle/>
        <a:p>
          <a:endParaRPr lang="es-SV"/>
        </a:p>
      </dgm:t>
    </dgm:pt>
    <dgm:pt modelId="{E4CB41B3-E3DD-4D83-902C-9955FC9C1FDC}" type="pres">
      <dgm:prSet presAssocID="{CDE51F8C-1C1C-408A-BDC2-6AE246283AB8}" presName="compNode" presStyleCnt="0"/>
      <dgm:spPr/>
    </dgm:pt>
    <dgm:pt modelId="{994DBD93-9F0A-416C-89CB-688740A72714}" type="pres">
      <dgm:prSet presAssocID="{CDE51F8C-1C1C-408A-BDC2-6AE246283AB8}" presName="dummyConnPt" presStyleCnt="0"/>
      <dgm:spPr/>
    </dgm:pt>
    <dgm:pt modelId="{C3DDF288-E3CB-4087-8ECC-5FAEAED6300B}" type="pres">
      <dgm:prSet presAssocID="{CDE51F8C-1C1C-408A-BDC2-6AE246283AB8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770DBBAD-4228-4F1C-AEBC-174169D92A00}" type="pres">
      <dgm:prSet presAssocID="{EFEEFECD-D5B3-4999-B2AA-3A9B2C2D1FD6}" presName="sibTrans" presStyleLbl="bgSibTrans2D1" presStyleIdx="5" presStyleCnt="8"/>
      <dgm:spPr/>
      <dgm:t>
        <a:bodyPr/>
        <a:lstStyle/>
        <a:p>
          <a:endParaRPr lang="es-SV"/>
        </a:p>
      </dgm:t>
    </dgm:pt>
    <dgm:pt modelId="{675C2E31-B70F-418A-A5C3-D70A5507EBDC}" type="pres">
      <dgm:prSet presAssocID="{8DDDC6C3-C9E8-4713-8A29-36EC2986E992}" presName="compNode" presStyleCnt="0"/>
      <dgm:spPr/>
    </dgm:pt>
    <dgm:pt modelId="{CDDEE8E4-1D97-4AAB-A23F-CB40073B3918}" type="pres">
      <dgm:prSet presAssocID="{8DDDC6C3-C9E8-4713-8A29-36EC2986E992}" presName="dummyConnPt" presStyleCnt="0"/>
      <dgm:spPr/>
    </dgm:pt>
    <dgm:pt modelId="{2115E4CF-F1C3-417C-A281-0A607DD115C7}" type="pres">
      <dgm:prSet presAssocID="{8DDDC6C3-C9E8-4713-8A29-36EC2986E99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D810AD84-A378-4872-9960-2949EFE46964}" type="pres">
      <dgm:prSet presAssocID="{FE1EFF26-2571-4794-BC02-8D9D3D1D8A4D}" presName="sibTrans" presStyleLbl="bgSibTrans2D1" presStyleIdx="6" presStyleCnt="8"/>
      <dgm:spPr/>
      <dgm:t>
        <a:bodyPr/>
        <a:lstStyle/>
        <a:p>
          <a:endParaRPr lang="es-SV"/>
        </a:p>
      </dgm:t>
    </dgm:pt>
    <dgm:pt modelId="{E4512438-4D38-44DB-9D06-3388F2DE0586}" type="pres">
      <dgm:prSet presAssocID="{00EC1FC7-E307-4010-8887-F7F36312CE2F}" presName="compNode" presStyleCnt="0"/>
      <dgm:spPr/>
    </dgm:pt>
    <dgm:pt modelId="{BB74D876-D2FC-4360-BAA1-C7E736DA9A4D}" type="pres">
      <dgm:prSet presAssocID="{00EC1FC7-E307-4010-8887-F7F36312CE2F}" presName="dummyConnPt" presStyleCnt="0"/>
      <dgm:spPr/>
    </dgm:pt>
    <dgm:pt modelId="{B9A87A00-F030-45C5-85D1-42A76A45B443}" type="pres">
      <dgm:prSet presAssocID="{00EC1FC7-E307-4010-8887-F7F36312CE2F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52F77135-A66A-492A-830C-530B35ED5210}" type="pres">
      <dgm:prSet presAssocID="{C067B296-2CE4-4280-BC7E-08EFFCC6D4FC}" presName="sibTrans" presStyleLbl="bgSibTrans2D1" presStyleIdx="7" presStyleCnt="8"/>
      <dgm:spPr/>
      <dgm:t>
        <a:bodyPr/>
        <a:lstStyle/>
        <a:p>
          <a:endParaRPr lang="es-SV"/>
        </a:p>
      </dgm:t>
    </dgm:pt>
    <dgm:pt modelId="{3EBC3159-BB9F-4CF4-9436-248761F27DBC}" type="pres">
      <dgm:prSet presAssocID="{DEE281F6-1FD1-477B-B20A-F005353A6F96}" presName="compNode" presStyleCnt="0"/>
      <dgm:spPr/>
    </dgm:pt>
    <dgm:pt modelId="{4653BF4D-F5D2-49D6-A7F1-0D4F35784883}" type="pres">
      <dgm:prSet presAssocID="{DEE281F6-1FD1-477B-B20A-F005353A6F96}" presName="dummyConnPt" presStyleCnt="0"/>
      <dgm:spPr/>
    </dgm:pt>
    <dgm:pt modelId="{EBACD399-B9CB-4D7E-AFE9-BA7C1AE82035}" type="pres">
      <dgm:prSet presAssocID="{DEE281F6-1FD1-477B-B20A-F005353A6F96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EB30CAC0-ABED-4766-9F03-7740BEA305A2}" type="presOf" srcId="{3003B67D-5393-4D49-AFE9-D0EB10BCEE67}" destId="{4B574800-8307-41F4-8A6F-1B1FFF98459F}" srcOrd="0" destOrd="0" presId="urn:microsoft.com/office/officeart/2005/8/layout/bProcess4"/>
    <dgm:cxn modelId="{8F722005-A11E-4577-BC3B-9BF68C2C18AE}" type="presOf" srcId="{860444B4-ED35-45BB-985D-447318ED8F9B}" destId="{6B202AA5-9667-4384-A490-5355CB90F994}" srcOrd="0" destOrd="0" presId="urn:microsoft.com/office/officeart/2005/8/layout/bProcess4"/>
    <dgm:cxn modelId="{F1836E06-C6A7-4FA9-B8D1-9C0559C7F870}" type="presOf" srcId="{CFFC9DD6-2D66-43D2-8756-74C5E72441EC}" destId="{AB4D906C-A836-4253-AB8C-DACA15A0DF29}" srcOrd="0" destOrd="0" presId="urn:microsoft.com/office/officeart/2005/8/layout/bProcess4"/>
    <dgm:cxn modelId="{F0E1B4FB-DC30-4CF7-B712-760D5A1638BE}" type="presOf" srcId="{7067B015-310B-4ED2-A7C6-CF1C1B95EB74}" destId="{845551CE-9432-420C-85A5-F6203A1302BC}" srcOrd="0" destOrd="0" presId="urn:microsoft.com/office/officeart/2005/8/layout/bProcess4"/>
    <dgm:cxn modelId="{A3F1CE06-25FA-4D67-AF2B-E778EC10AE70}" type="presOf" srcId="{C1D73D67-BC29-4A3F-AE49-D05495BFF485}" destId="{179173C5-7B7A-47A0-9329-22BD5BC1425B}" srcOrd="0" destOrd="0" presId="urn:microsoft.com/office/officeart/2005/8/layout/bProcess4"/>
    <dgm:cxn modelId="{6CAA3C67-AAFF-43DF-82D5-A9BF89783119}" srcId="{3003B67D-5393-4D49-AFE9-D0EB10BCEE67}" destId="{8DDDC6C3-C9E8-4713-8A29-36EC2986E992}" srcOrd="6" destOrd="0" parTransId="{1C63710B-8907-4496-A139-2B5DA5035530}" sibTransId="{FE1EFF26-2571-4794-BC02-8D9D3D1D8A4D}"/>
    <dgm:cxn modelId="{50FBB574-32DD-485B-BD86-13A467D3F401}" srcId="{3003B67D-5393-4D49-AFE9-D0EB10BCEE67}" destId="{A345580F-2774-4A93-BB72-ECB9E64064D2}" srcOrd="1" destOrd="0" parTransId="{CB90B4CD-EB1A-401F-938A-E7AE660CB0E6}" sibTransId="{2F1209FC-C404-4C2F-AE12-8EEA583C1C95}"/>
    <dgm:cxn modelId="{20B62AD1-0525-46F8-A7E0-8663980BF969}" type="presOf" srcId="{2F1209FC-C404-4C2F-AE12-8EEA583C1C95}" destId="{AC02F5DB-B562-4B6B-9656-DE6F15463021}" srcOrd="0" destOrd="0" presId="urn:microsoft.com/office/officeart/2005/8/layout/bProcess4"/>
    <dgm:cxn modelId="{F5C285A7-AB1E-49F8-8271-DDEFF1BA11DA}" srcId="{3003B67D-5393-4D49-AFE9-D0EB10BCEE67}" destId="{D2DF9298-BDE8-4FB5-A9C9-B7FE1908A4C4}" srcOrd="3" destOrd="0" parTransId="{6AAA4091-B04F-4399-961F-87E40B05D30A}" sibTransId="{CFFC9DD6-2D66-43D2-8756-74C5E72441EC}"/>
    <dgm:cxn modelId="{E337F73F-33D0-438A-A330-EF26EE39BE5F}" type="presOf" srcId="{8DDDC6C3-C9E8-4713-8A29-36EC2986E992}" destId="{2115E4CF-F1C3-417C-A281-0A607DD115C7}" srcOrd="0" destOrd="0" presId="urn:microsoft.com/office/officeart/2005/8/layout/bProcess4"/>
    <dgm:cxn modelId="{9CC1C0A9-740F-489F-88AF-655FFDD6E5A5}" srcId="{3003B67D-5393-4D49-AFE9-D0EB10BCEE67}" destId="{00EC1FC7-E307-4010-8887-F7F36312CE2F}" srcOrd="7" destOrd="0" parTransId="{424ECC29-1ADD-4450-937C-66C47E0135A8}" sibTransId="{C067B296-2CE4-4280-BC7E-08EFFCC6D4FC}"/>
    <dgm:cxn modelId="{4D7D571D-F4B8-4142-B8AA-8557A8FE8A92}" type="presOf" srcId="{F63D7D0B-0D82-4D3A-9C87-0AEFACA6B6A0}" destId="{B1A01164-E9B1-470D-A8BF-FCD04346DA9C}" srcOrd="0" destOrd="0" presId="urn:microsoft.com/office/officeart/2005/8/layout/bProcess4"/>
    <dgm:cxn modelId="{4288578D-4B5F-41BC-A2DC-862A57D52DF0}" type="presOf" srcId="{DEE281F6-1FD1-477B-B20A-F005353A6F96}" destId="{EBACD399-B9CB-4D7E-AFE9-BA7C1AE82035}" srcOrd="0" destOrd="0" presId="urn:microsoft.com/office/officeart/2005/8/layout/bProcess4"/>
    <dgm:cxn modelId="{3CF46D02-5953-47F3-8699-1336BEDC86E4}" srcId="{3003B67D-5393-4D49-AFE9-D0EB10BCEE67}" destId="{3E563264-B3AB-455B-9FBE-2FD99CE35B14}" srcOrd="4" destOrd="0" parTransId="{C3FB2EA1-90D3-40E8-B481-B519CF2F378F}" sibTransId="{6C794931-304F-46E6-81EE-2F8B0C5AA98B}"/>
    <dgm:cxn modelId="{842865C3-2F5F-4423-AA05-ED94F4A2F377}" type="presOf" srcId="{6C794931-304F-46E6-81EE-2F8B0C5AA98B}" destId="{AB049273-C581-45D2-8283-8BEDD7206DBD}" srcOrd="0" destOrd="0" presId="urn:microsoft.com/office/officeart/2005/8/layout/bProcess4"/>
    <dgm:cxn modelId="{29DF0F1F-D9FB-43DF-91AF-CE68AF8B0521}" type="presOf" srcId="{00EC1FC7-E307-4010-8887-F7F36312CE2F}" destId="{B9A87A00-F030-45C5-85D1-42A76A45B443}" srcOrd="0" destOrd="0" presId="urn:microsoft.com/office/officeart/2005/8/layout/bProcess4"/>
    <dgm:cxn modelId="{9B4370E5-1FC6-45F6-BA8D-94B477E2EA52}" type="presOf" srcId="{C067B296-2CE4-4280-BC7E-08EFFCC6D4FC}" destId="{52F77135-A66A-492A-830C-530B35ED5210}" srcOrd="0" destOrd="0" presId="urn:microsoft.com/office/officeart/2005/8/layout/bProcess4"/>
    <dgm:cxn modelId="{268ACE86-CD0A-4A84-B4E6-0ACFE4A8E49C}" srcId="{3003B67D-5393-4D49-AFE9-D0EB10BCEE67}" destId="{CDE51F8C-1C1C-408A-BDC2-6AE246283AB8}" srcOrd="5" destOrd="0" parTransId="{C32B4F04-74B2-41BB-A72B-6CD105795A97}" sibTransId="{EFEEFECD-D5B3-4999-B2AA-3A9B2C2D1FD6}"/>
    <dgm:cxn modelId="{1BF478F8-64AE-4B20-B714-5E594F54BE8C}" type="presOf" srcId="{A345580F-2774-4A93-BB72-ECB9E64064D2}" destId="{DDC6DCD2-9169-405B-9D8B-CBB8E32C3508}" srcOrd="0" destOrd="0" presId="urn:microsoft.com/office/officeart/2005/8/layout/bProcess4"/>
    <dgm:cxn modelId="{A10C65EF-0DB6-46B4-9309-0744D05F1F60}" type="presOf" srcId="{3E563264-B3AB-455B-9FBE-2FD99CE35B14}" destId="{2D225EE9-0DCC-4F39-9145-B88AFFDD3690}" srcOrd="0" destOrd="0" presId="urn:microsoft.com/office/officeart/2005/8/layout/bProcess4"/>
    <dgm:cxn modelId="{7E70610F-E33D-41C9-ABB1-C260F389A4CC}" type="presOf" srcId="{FE1EFF26-2571-4794-BC02-8D9D3D1D8A4D}" destId="{D810AD84-A378-4872-9960-2949EFE46964}" srcOrd="0" destOrd="0" presId="urn:microsoft.com/office/officeart/2005/8/layout/bProcess4"/>
    <dgm:cxn modelId="{5F4F97E8-D3DC-4D84-B30E-E7DB4121A6E4}" type="presOf" srcId="{D2DF9298-BDE8-4FB5-A9C9-B7FE1908A4C4}" destId="{FED6A648-C8F2-4D5D-8839-855EA9BE452B}" srcOrd="0" destOrd="0" presId="urn:microsoft.com/office/officeart/2005/8/layout/bProcess4"/>
    <dgm:cxn modelId="{76EFDB71-A728-4051-AF09-C6DFB5BC2558}" type="presOf" srcId="{CDE51F8C-1C1C-408A-BDC2-6AE246283AB8}" destId="{C3DDF288-E3CB-4087-8ECC-5FAEAED6300B}" srcOrd="0" destOrd="0" presId="urn:microsoft.com/office/officeart/2005/8/layout/bProcess4"/>
    <dgm:cxn modelId="{1A49A0F9-EC09-46BC-A611-E59A80E53807}" srcId="{3003B67D-5393-4D49-AFE9-D0EB10BCEE67}" destId="{DEE281F6-1FD1-477B-B20A-F005353A6F96}" srcOrd="8" destOrd="0" parTransId="{C7170748-B225-4054-837A-F9CE0692BD76}" sibTransId="{8D2BB651-8BA0-472C-9C5A-934376131E3B}"/>
    <dgm:cxn modelId="{3FD80B69-248B-4EDA-B081-0395E1399EA4}" type="presOf" srcId="{EFEEFECD-D5B3-4999-B2AA-3A9B2C2D1FD6}" destId="{770DBBAD-4228-4F1C-AEBC-174169D92A00}" srcOrd="0" destOrd="0" presId="urn:microsoft.com/office/officeart/2005/8/layout/bProcess4"/>
    <dgm:cxn modelId="{4A0E2635-89E9-4F70-9F35-76EC5C69E9A4}" srcId="{3003B67D-5393-4D49-AFE9-D0EB10BCEE67}" destId="{860444B4-ED35-45BB-985D-447318ED8F9B}" srcOrd="2" destOrd="0" parTransId="{D56E568F-AF46-4B57-BD39-F33BB779C141}" sibTransId="{C1D73D67-BC29-4A3F-AE49-D05495BFF485}"/>
    <dgm:cxn modelId="{F0714D23-F7D7-47BA-9409-E43CE4179848}" srcId="{3003B67D-5393-4D49-AFE9-D0EB10BCEE67}" destId="{7067B015-310B-4ED2-A7C6-CF1C1B95EB74}" srcOrd="0" destOrd="0" parTransId="{5281A7E9-3722-48A9-92C1-4AE04A7B4FA2}" sibTransId="{F63D7D0B-0D82-4D3A-9C87-0AEFACA6B6A0}"/>
    <dgm:cxn modelId="{B35C249F-B987-411E-9BD5-DAA3D15D4EE0}" type="presParOf" srcId="{4B574800-8307-41F4-8A6F-1B1FFF98459F}" destId="{47D587AE-0C6A-421A-9720-79E11A284D17}" srcOrd="0" destOrd="0" presId="urn:microsoft.com/office/officeart/2005/8/layout/bProcess4"/>
    <dgm:cxn modelId="{8AA7A9FB-D4A5-4672-923E-0941C3D856C6}" type="presParOf" srcId="{47D587AE-0C6A-421A-9720-79E11A284D17}" destId="{1588E2B7-E623-4964-81AC-4A694D01D460}" srcOrd="0" destOrd="0" presId="urn:microsoft.com/office/officeart/2005/8/layout/bProcess4"/>
    <dgm:cxn modelId="{A30C7F3C-23B9-4329-BE44-9A61E65FF239}" type="presParOf" srcId="{47D587AE-0C6A-421A-9720-79E11A284D17}" destId="{845551CE-9432-420C-85A5-F6203A1302BC}" srcOrd="1" destOrd="0" presId="urn:microsoft.com/office/officeart/2005/8/layout/bProcess4"/>
    <dgm:cxn modelId="{3F3880F7-D34D-4DE1-AC45-0D34E2840C30}" type="presParOf" srcId="{4B574800-8307-41F4-8A6F-1B1FFF98459F}" destId="{B1A01164-E9B1-470D-A8BF-FCD04346DA9C}" srcOrd="1" destOrd="0" presId="urn:microsoft.com/office/officeart/2005/8/layout/bProcess4"/>
    <dgm:cxn modelId="{4E1A89D2-4D5D-4198-854C-9D01CFB659E3}" type="presParOf" srcId="{4B574800-8307-41F4-8A6F-1B1FFF98459F}" destId="{48BB33FD-131D-4DC0-8229-6FB65CBD3407}" srcOrd="2" destOrd="0" presId="urn:microsoft.com/office/officeart/2005/8/layout/bProcess4"/>
    <dgm:cxn modelId="{8C2AC58F-3820-4512-954A-4B060ACCA257}" type="presParOf" srcId="{48BB33FD-131D-4DC0-8229-6FB65CBD3407}" destId="{E4EFFF66-CA1C-4814-AAFA-9951BC88824F}" srcOrd="0" destOrd="0" presId="urn:microsoft.com/office/officeart/2005/8/layout/bProcess4"/>
    <dgm:cxn modelId="{BCCA85C0-D595-4C6A-9CC2-624F55C438DE}" type="presParOf" srcId="{48BB33FD-131D-4DC0-8229-6FB65CBD3407}" destId="{DDC6DCD2-9169-405B-9D8B-CBB8E32C3508}" srcOrd="1" destOrd="0" presId="urn:microsoft.com/office/officeart/2005/8/layout/bProcess4"/>
    <dgm:cxn modelId="{92D67178-69AC-4791-954F-ECCA7EB9C13F}" type="presParOf" srcId="{4B574800-8307-41F4-8A6F-1B1FFF98459F}" destId="{AC02F5DB-B562-4B6B-9656-DE6F15463021}" srcOrd="3" destOrd="0" presId="urn:microsoft.com/office/officeart/2005/8/layout/bProcess4"/>
    <dgm:cxn modelId="{7C14771C-EF43-4701-BD4B-0B0AB10DF338}" type="presParOf" srcId="{4B574800-8307-41F4-8A6F-1B1FFF98459F}" destId="{6FB4F8D3-F96F-4ED9-9981-C43A88444807}" srcOrd="4" destOrd="0" presId="urn:microsoft.com/office/officeart/2005/8/layout/bProcess4"/>
    <dgm:cxn modelId="{BAE041D0-B714-443F-B9AD-799F158D7418}" type="presParOf" srcId="{6FB4F8D3-F96F-4ED9-9981-C43A88444807}" destId="{A8B15ED5-2BEC-42E3-A485-512FBF14F0A5}" srcOrd="0" destOrd="0" presId="urn:microsoft.com/office/officeart/2005/8/layout/bProcess4"/>
    <dgm:cxn modelId="{D6172EB5-E66B-4080-8518-892EC24A0B24}" type="presParOf" srcId="{6FB4F8D3-F96F-4ED9-9981-C43A88444807}" destId="{6B202AA5-9667-4384-A490-5355CB90F994}" srcOrd="1" destOrd="0" presId="urn:microsoft.com/office/officeart/2005/8/layout/bProcess4"/>
    <dgm:cxn modelId="{8A857265-346D-4FBF-8C70-092D687EA900}" type="presParOf" srcId="{4B574800-8307-41F4-8A6F-1B1FFF98459F}" destId="{179173C5-7B7A-47A0-9329-22BD5BC1425B}" srcOrd="5" destOrd="0" presId="urn:microsoft.com/office/officeart/2005/8/layout/bProcess4"/>
    <dgm:cxn modelId="{BFB1AC70-0ABA-4CC6-83E0-99C562C54249}" type="presParOf" srcId="{4B574800-8307-41F4-8A6F-1B1FFF98459F}" destId="{ECFE5768-DF55-4111-A5EF-260B978FE0C1}" srcOrd="6" destOrd="0" presId="urn:microsoft.com/office/officeart/2005/8/layout/bProcess4"/>
    <dgm:cxn modelId="{F14AF644-2962-4E8A-9CEC-87E5BF016BF3}" type="presParOf" srcId="{ECFE5768-DF55-4111-A5EF-260B978FE0C1}" destId="{36982F63-80DD-4523-9AA1-B84BE77C0CDF}" srcOrd="0" destOrd="0" presId="urn:microsoft.com/office/officeart/2005/8/layout/bProcess4"/>
    <dgm:cxn modelId="{3E58FFE9-171D-4B7A-A2BE-A1E50CD9A301}" type="presParOf" srcId="{ECFE5768-DF55-4111-A5EF-260B978FE0C1}" destId="{FED6A648-C8F2-4D5D-8839-855EA9BE452B}" srcOrd="1" destOrd="0" presId="urn:microsoft.com/office/officeart/2005/8/layout/bProcess4"/>
    <dgm:cxn modelId="{5B8C45C1-7290-4D10-BB5E-59D7074DE351}" type="presParOf" srcId="{4B574800-8307-41F4-8A6F-1B1FFF98459F}" destId="{AB4D906C-A836-4253-AB8C-DACA15A0DF29}" srcOrd="7" destOrd="0" presId="urn:microsoft.com/office/officeart/2005/8/layout/bProcess4"/>
    <dgm:cxn modelId="{49959C5A-6014-4EB5-9BFD-12056411D5D2}" type="presParOf" srcId="{4B574800-8307-41F4-8A6F-1B1FFF98459F}" destId="{88D58B3A-CC71-4873-82E1-8CF71D302A34}" srcOrd="8" destOrd="0" presId="urn:microsoft.com/office/officeart/2005/8/layout/bProcess4"/>
    <dgm:cxn modelId="{34D31AD7-D30F-4BE2-AEE1-F1CB3F7750C5}" type="presParOf" srcId="{88D58B3A-CC71-4873-82E1-8CF71D302A34}" destId="{23DA0B64-F1B0-4A1E-B43E-B2CCF5036E48}" srcOrd="0" destOrd="0" presId="urn:microsoft.com/office/officeart/2005/8/layout/bProcess4"/>
    <dgm:cxn modelId="{67E9C4A6-2854-48A9-B843-EC0222C863B9}" type="presParOf" srcId="{88D58B3A-CC71-4873-82E1-8CF71D302A34}" destId="{2D225EE9-0DCC-4F39-9145-B88AFFDD3690}" srcOrd="1" destOrd="0" presId="urn:microsoft.com/office/officeart/2005/8/layout/bProcess4"/>
    <dgm:cxn modelId="{E6A9115A-83A5-4AAF-B543-0A00FFD78333}" type="presParOf" srcId="{4B574800-8307-41F4-8A6F-1B1FFF98459F}" destId="{AB049273-C581-45D2-8283-8BEDD7206DBD}" srcOrd="9" destOrd="0" presId="urn:microsoft.com/office/officeart/2005/8/layout/bProcess4"/>
    <dgm:cxn modelId="{CBA6DA14-F502-4C3B-86FC-18540C6DD395}" type="presParOf" srcId="{4B574800-8307-41F4-8A6F-1B1FFF98459F}" destId="{E4CB41B3-E3DD-4D83-902C-9955FC9C1FDC}" srcOrd="10" destOrd="0" presId="urn:microsoft.com/office/officeart/2005/8/layout/bProcess4"/>
    <dgm:cxn modelId="{2C7E811F-2B11-4109-B399-E7D9FAF9E9EF}" type="presParOf" srcId="{E4CB41B3-E3DD-4D83-902C-9955FC9C1FDC}" destId="{994DBD93-9F0A-416C-89CB-688740A72714}" srcOrd="0" destOrd="0" presId="urn:microsoft.com/office/officeart/2005/8/layout/bProcess4"/>
    <dgm:cxn modelId="{635DC084-72AE-4DBD-9194-6065B6085E1E}" type="presParOf" srcId="{E4CB41B3-E3DD-4D83-902C-9955FC9C1FDC}" destId="{C3DDF288-E3CB-4087-8ECC-5FAEAED6300B}" srcOrd="1" destOrd="0" presId="urn:microsoft.com/office/officeart/2005/8/layout/bProcess4"/>
    <dgm:cxn modelId="{3C6487D4-0BF2-4216-A289-F6E0FAE2DEFB}" type="presParOf" srcId="{4B574800-8307-41F4-8A6F-1B1FFF98459F}" destId="{770DBBAD-4228-4F1C-AEBC-174169D92A00}" srcOrd="11" destOrd="0" presId="urn:microsoft.com/office/officeart/2005/8/layout/bProcess4"/>
    <dgm:cxn modelId="{9A835E85-2A73-4DFF-8A62-46E03E407B37}" type="presParOf" srcId="{4B574800-8307-41F4-8A6F-1B1FFF98459F}" destId="{675C2E31-B70F-418A-A5C3-D70A5507EBDC}" srcOrd="12" destOrd="0" presId="urn:microsoft.com/office/officeart/2005/8/layout/bProcess4"/>
    <dgm:cxn modelId="{BDCACBD8-D2D6-4D27-911A-0A7078E162C9}" type="presParOf" srcId="{675C2E31-B70F-418A-A5C3-D70A5507EBDC}" destId="{CDDEE8E4-1D97-4AAB-A23F-CB40073B3918}" srcOrd="0" destOrd="0" presId="urn:microsoft.com/office/officeart/2005/8/layout/bProcess4"/>
    <dgm:cxn modelId="{25B72121-15C2-4092-B050-0D89A08475BA}" type="presParOf" srcId="{675C2E31-B70F-418A-A5C3-D70A5507EBDC}" destId="{2115E4CF-F1C3-417C-A281-0A607DD115C7}" srcOrd="1" destOrd="0" presId="urn:microsoft.com/office/officeart/2005/8/layout/bProcess4"/>
    <dgm:cxn modelId="{5CD0D049-E35C-4CEB-BD25-AB73F6051D8C}" type="presParOf" srcId="{4B574800-8307-41F4-8A6F-1B1FFF98459F}" destId="{D810AD84-A378-4872-9960-2949EFE46964}" srcOrd="13" destOrd="0" presId="urn:microsoft.com/office/officeart/2005/8/layout/bProcess4"/>
    <dgm:cxn modelId="{63499AEA-73DE-4F12-A1C5-480521722A55}" type="presParOf" srcId="{4B574800-8307-41F4-8A6F-1B1FFF98459F}" destId="{E4512438-4D38-44DB-9D06-3388F2DE0586}" srcOrd="14" destOrd="0" presId="urn:microsoft.com/office/officeart/2005/8/layout/bProcess4"/>
    <dgm:cxn modelId="{BDE38788-CF03-48E2-929F-1A0D20CD4C47}" type="presParOf" srcId="{E4512438-4D38-44DB-9D06-3388F2DE0586}" destId="{BB74D876-D2FC-4360-BAA1-C7E736DA9A4D}" srcOrd="0" destOrd="0" presId="urn:microsoft.com/office/officeart/2005/8/layout/bProcess4"/>
    <dgm:cxn modelId="{BA1EB420-6C72-4B90-B3E9-F8490E7CA529}" type="presParOf" srcId="{E4512438-4D38-44DB-9D06-3388F2DE0586}" destId="{B9A87A00-F030-45C5-85D1-42A76A45B443}" srcOrd="1" destOrd="0" presId="urn:microsoft.com/office/officeart/2005/8/layout/bProcess4"/>
    <dgm:cxn modelId="{258D3B40-D958-41AB-8CDD-ACEF20E95799}" type="presParOf" srcId="{4B574800-8307-41F4-8A6F-1B1FFF98459F}" destId="{52F77135-A66A-492A-830C-530B35ED5210}" srcOrd="15" destOrd="0" presId="urn:microsoft.com/office/officeart/2005/8/layout/bProcess4"/>
    <dgm:cxn modelId="{7095ADAA-B130-4B13-B42F-F3BE42653020}" type="presParOf" srcId="{4B574800-8307-41F4-8A6F-1B1FFF98459F}" destId="{3EBC3159-BB9F-4CF4-9436-248761F27DBC}" srcOrd="16" destOrd="0" presId="urn:microsoft.com/office/officeart/2005/8/layout/bProcess4"/>
    <dgm:cxn modelId="{4BF5FBB9-741E-4DB3-B47E-4ADDDBBC41D4}" type="presParOf" srcId="{3EBC3159-BB9F-4CF4-9436-248761F27DBC}" destId="{4653BF4D-F5D2-49D6-A7F1-0D4F35784883}" srcOrd="0" destOrd="0" presId="urn:microsoft.com/office/officeart/2005/8/layout/bProcess4"/>
    <dgm:cxn modelId="{1BB1F588-4D84-4CDA-B117-B1E79B8FEF3B}" type="presParOf" srcId="{3EBC3159-BB9F-4CF4-9436-248761F27DBC}" destId="{EBACD399-B9CB-4D7E-AFE9-BA7C1AE8203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01164-E9B1-470D-A8BF-FCD04346DA9C}">
      <dsp:nvSpPr>
        <dsp:cNvPr id="0" name=""/>
        <dsp:cNvSpPr/>
      </dsp:nvSpPr>
      <dsp:spPr>
        <a:xfrm rot="5400000">
          <a:off x="-705538" y="3869389"/>
          <a:ext cx="3088647" cy="371816"/>
        </a:xfrm>
        <a:prstGeom prst="rect">
          <a:avLst/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551CE-9432-420C-85A5-F6203A1302BC}">
      <dsp:nvSpPr>
        <dsp:cNvPr id="0" name=""/>
        <dsp:cNvSpPr/>
      </dsp:nvSpPr>
      <dsp:spPr>
        <a:xfrm>
          <a:off x="7612" y="1902110"/>
          <a:ext cx="4131297" cy="2478778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Análisis reflexivo</a:t>
          </a:r>
        </a:p>
      </dsp:txBody>
      <dsp:txXfrm>
        <a:off x="80213" y="1974711"/>
        <a:ext cx="3986095" cy="2333576"/>
      </dsp:txXfrm>
    </dsp:sp>
    <dsp:sp modelId="{AC02F5DB-B562-4B6B-9656-DE6F15463021}">
      <dsp:nvSpPr>
        <dsp:cNvPr id="0" name=""/>
        <dsp:cNvSpPr/>
      </dsp:nvSpPr>
      <dsp:spPr>
        <a:xfrm rot="5400000">
          <a:off x="-705538" y="6967863"/>
          <a:ext cx="3088647" cy="371816"/>
        </a:xfrm>
        <a:prstGeom prst="rect">
          <a:avLst/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C6DCD2-9169-405B-9D8B-CBB8E32C3508}">
      <dsp:nvSpPr>
        <dsp:cNvPr id="0" name=""/>
        <dsp:cNvSpPr/>
      </dsp:nvSpPr>
      <dsp:spPr>
        <a:xfrm>
          <a:off x="7612" y="5000583"/>
          <a:ext cx="4131297" cy="2478778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Vinculación a la red RITMMA</a:t>
          </a:r>
        </a:p>
      </dsp:txBody>
      <dsp:txXfrm>
        <a:off x="80213" y="5073184"/>
        <a:ext cx="3986095" cy="2333576"/>
      </dsp:txXfrm>
    </dsp:sp>
    <dsp:sp modelId="{179173C5-7B7A-47A0-9329-22BD5BC1425B}">
      <dsp:nvSpPr>
        <dsp:cNvPr id="0" name=""/>
        <dsp:cNvSpPr/>
      </dsp:nvSpPr>
      <dsp:spPr>
        <a:xfrm>
          <a:off x="843697" y="8517099"/>
          <a:ext cx="5484800" cy="371816"/>
        </a:xfrm>
        <a:prstGeom prst="rect">
          <a:avLst/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202AA5-9667-4384-A490-5355CB90F994}">
      <dsp:nvSpPr>
        <dsp:cNvPr id="0" name=""/>
        <dsp:cNvSpPr/>
      </dsp:nvSpPr>
      <dsp:spPr>
        <a:xfrm>
          <a:off x="7612" y="8099057"/>
          <a:ext cx="4131297" cy="2478778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Sensibilización en temas sociales y economía circular</a:t>
          </a:r>
        </a:p>
      </dsp:txBody>
      <dsp:txXfrm>
        <a:off x="80213" y="8171658"/>
        <a:ext cx="3986095" cy="2333576"/>
      </dsp:txXfrm>
    </dsp:sp>
    <dsp:sp modelId="{AB4D906C-A836-4253-AB8C-DACA15A0DF29}">
      <dsp:nvSpPr>
        <dsp:cNvPr id="0" name=""/>
        <dsp:cNvSpPr/>
      </dsp:nvSpPr>
      <dsp:spPr>
        <a:xfrm rot="16200000">
          <a:off x="4789087" y="6967863"/>
          <a:ext cx="3088647" cy="371816"/>
        </a:xfrm>
        <a:prstGeom prst="rect">
          <a:avLst/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6A648-C8F2-4D5D-8839-855EA9BE452B}">
      <dsp:nvSpPr>
        <dsp:cNvPr id="0" name=""/>
        <dsp:cNvSpPr/>
      </dsp:nvSpPr>
      <dsp:spPr>
        <a:xfrm>
          <a:off x="5502238" y="8099057"/>
          <a:ext cx="4131297" cy="2478778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Elaboración de la hoja de ruta</a:t>
          </a:r>
        </a:p>
      </dsp:txBody>
      <dsp:txXfrm>
        <a:off x="5574839" y="8171658"/>
        <a:ext cx="3986095" cy="2333576"/>
      </dsp:txXfrm>
    </dsp:sp>
    <dsp:sp modelId="{AB049273-C581-45D2-8283-8BEDD7206DBD}">
      <dsp:nvSpPr>
        <dsp:cNvPr id="0" name=""/>
        <dsp:cNvSpPr/>
      </dsp:nvSpPr>
      <dsp:spPr>
        <a:xfrm rot="16200000">
          <a:off x="4789087" y="3869389"/>
          <a:ext cx="3088647" cy="371816"/>
        </a:xfrm>
        <a:prstGeom prst="rect">
          <a:avLst/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25EE9-0DCC-4F39-9145-B88AFFDD3690}">
      <dsp:nvSpPr>
        <dsp:cNvPr id="0" name=""/>
        <dsp:cNvSpPr/>
      </dsp:nvSpPr>
      <dsp:spPr>
        <a:xfrm>
          <a:off x="5502238" y="5000583"/>
          <a:ext cx="4131297" cy="2478778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Definición de los desafíos por resolver</a:t>
          </a:r>
        </a:p>
      </dsp:txBody>
      <dsp:txXfrm>
        <a:off x="5574839" y="5073184"/>
        <a:ext cx="3986095" cy="2333576"/>
      </dsp:txXfrm>
    </dsp:sp>
    <dsp:sp modelId="{770DBBAD-4228-4F1C-AEBC-174169D92A00}">
      <dsp:nvSpPr>
        <dsp:cNvPr id="0" name=""/>
        <dsp:cNvSpPr/>
      </dsp:nvSpPr>
      <dsp:spPr>
        <a:xfrm>
          <a:off x="6338324" y="2320153"/>
          <a:ext cx="5484800" cy="371816"/>
        </a:xfrm>
        <a:prstGeom prst="rect">
          <a:avLst/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DF288-E3CB-4087-8ECC-5FAEAED6300B}">
      <dsp:nvSpPr>
        <dsp:cNvPr id="0" name=""/>
        <dsp:cNvSpPr/>
      </dsp:nvSpPr>
      <dsp:spPr>
        <a:xfrm>
          <a:off x="5502238" y="1902110"/>
          <a:ext cx="4131297" cy="2478778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Convocatoria para estudiantes</a:t>
          </a:r>
        </a:p>
      </dsp:txBody>
      <dsp:txXfrm>
        <a:off x="5574839" y="1974711"/>
        <a:ext cx="3986095" cy="2333576"/>
      </dsp:txXfrm>
    </dsp:sp>
    <dsp:sp modelId="{D810AD84-A378-4872-9960-2949EFE46964}">
      <dsp:nvSpPr>
        <dsp:cNvPr id="0" name=""/>
        <dsp:cNvSpPr/>
      </dsp:nvSpPr>
      <dsp:spPr>
        <a:xfrm rot="5400000">
          <a:off x="10283713" y="3869389"/>
          <a:ext cx="3088647" cy="371816"/>
        </a:xfrm>
        <a:prstGeom prst="rect">
          <a:avLst/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5E4CF-F1C3-417C-A281-0A607DD115C7}">
      <dsp:nvSpPr>
        <dsp:cNvPr id="0" name=""/>
        <dsp:cNvSpPr/>
      </dsp:nvSpPr>
      <dsp:spPr>
        <a:xfrm>
          <a:off x="10996864" y="1902110"/>
          <a:ext cx="4131297" cy="2478778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Jornada de ideación y prototipado "design sprint"</a:t>
          </a:r>
        </a:p>
      </dsp:txBody>
      <dsp:txXfrm>
        <a:off x="11069465" y="1974711"/>
        <a:ext cx="3986095" cy="2333576"/>
      </dsp:txXfrm>
    </dsp:sp>
    <dsp:sp modelId="{52F77135-A66A-492A-830C-530B35ED5210}">
      <dsp:nvSpPr>
        <dsp:cNvPr id="0" name=""/>
        <dsp:cNvSpPr/>
      </dsp:nvSpPr>
      <dsp:spPr>
        <a:xfrm rot="5400000">
          <a:off x="10283713" y="6967863"/>
          <a:ext cx="3088647" cy="371816"/>
        </a:xfrm>
        <a:prstGeom prst="rect">
          <a:avLst/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A87A00-F030-45C5-85D1-42A76A45B443}">
      <dsp:nvSpPr>
        <dsp:cNvPr id="0" name=""/>
        <dsp:cNvSpPr/>
      </dsp:nvSpPr>
      <dsp:spPr>
        <a:xfrm>
          <a:off x="10996864" y="5000583"/>
          <a:ext cx="4131297" cy="2478778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Presentación de propuestas</a:t>
          </a:r>
        </a:p>
      </dsp:txBody>
      <dsp:txXfrm>
        <a:off x="11069465" y="5073184"/>
        <a:ext cx="3986095" cy="2333576"/>
      </dsp:txXfrm>
    </dsp:sp>
    <dsp:sp modelId="{EBACD399-B9CB-4D7E-AFE9-BA7C1AE82035}">
      <dsp:nvSpPr>
        <dsp:cNvPr id="0" name=""/>
        <dsp:cNvSpPr/>
      </dsp:nvSpPr>
      <dsp:spPr>
        <a:xfrm>
          <a:off x="10996864" y="8099057"/>
          <a:ext cx="4131297" cy="2478778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Revisión y mejora de las propuestas</a:t>
          </a:r>
        </a:p>
      </dsp:txBody>
      <dsp:txXfrm>
        <a:off x="11069465" y="8171658"/>
        <a:ext cx="3986095" cy="2333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8A67-9639-4DF5-9A5A-57CED4D8CA55}" type="datetimeFigureOut">
              <a:rPr lang="es-MX" smtClean="0"/>
              <a:t>14/10/2021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7134-62E2-4D96-BBB7-79D07E0A37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604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8A67-9639-4DF5-9A5A-57CED4D8CA55}" type="datetimeFigureOut">
              <a:rPr lang="es-MX" smtClean="0"/>
              <a:t>14/10/2021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7134-62E2-4D96-BBB7-79D07E0A37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5895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8A67-9639-4DF5-9A5A-57CED4D8CA55}" type="datetimeFigureOut">
              <a:rPr lang="es-MX" smtClean="0"/>
              <a:t>14/10/2021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7134-62E2-4D96-BBB7-79D07E0A37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597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8A67-9639-4DF5-9A5A-57CED4D8CA55}" type="datetimeFigureOut">
              <a:rPr lang="es-MX" smtClean="0"/>
              <a:t>14/10/2021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7134-62E2-4D96-BBB7-79D07E0A37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101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8A67-9639-4DF5-9A5A-57CED4D8CA55}" type="datetimeFigureOut">
              <a:rPr lang="es-MX" smtClean="0"/>
              <a:t>14/10/2021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7134-62E2-4D96-BBB7-79D07E0A37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4780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8A67-9639-4DF5-9A5A-57CED4D8CA55}" type="datetimeFigureOut">
              <a:rPr lang="es-MX" smtClean="0"/>
              <a:t>14/10/2021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7134-62E2-4D96-BBB7-79D07E0A37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620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8A67-9639-4DF5-9A5A-57CED4D8CA55}" type="datetimeFigureOut">
              <a:rPr lang="es-MX" smtClean="0"/>
              <a:t>14/10/2021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7134-62E2-4D96-BBB7-79D07E0A37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077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8A67-9639-4DF5-9A5A-57CED4D8CA55}" type="datetimeFigureOut">
              <a:rPr lang="es-MX" smtClean="0"/>
              <a:t>14/10/2021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7134-62E2-4D96-BBB7-79D07E0A37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3449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8A67-9639-4DF5-9A5A-57CED4D8CA55}" type="datetimeFigureOut">
              <a:rPr lang="es-MX" smtClean="0"/>
              <a:t>14/10/2021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7134-62E2-4D96-BBB7-79D07E0A37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914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8A67-9639-4DF5-9A5A-57CED4D8CA55}" type="datetimeFigureOut">
              <a:rPr lang="es-MX" smtClean="0"/>
              <a:t>14/10/2021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7134-62E2-4D96-BBB7-79D07E0A37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551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8A67-9639-4DF5-9A5A-57CED4D8CA55}" type="datetimeFigureOut">
              <a:rPr lang="es-MX" smtClean="0"/>
              <a:t>14/10/2021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7134-62E2-4D96-BBB7-79D07E0A37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739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08A67-9639-4DF5-9A5A-57CED4D8CA55}" type="datetimeFigureOut">
              <a:rPr lang="es-MX" smtClean="0"/>
              <a:t>14/10/2021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37134-62E2-4D96-BBB7-79D07E0A37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688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4.png"/><Relationship Id="rId10" Type="http://schemas.openxmlformats.org/officeDocument/2006/relationships/diagramData" Target="../diagrams/data1.xml"/><Relationship Id="rId4" Type="http://schemas.openxmlformats.org/officeDocument/2006/relationships/image" Target="../media/image3.emf"/><Relationship Id="rId9" Type="http://schemas.openxmlformats.org/officeDocument/2006/relationships/image" Target="../media/image8.jpg"/><Relationship Id="rId14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n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0" y="6165978"/>
            <a:ext cx="32455003" cy="3721412"/>
          </a:xfrm>
          <a:prstGeom prst="rect">
            <a:avLst/>
          </a:prstGeom>
        </p:spPr>
      </p:pic>
      <p:pic>
        <p:nvPicPr>
          <p:cNvPr id="38" name="Imagen 37" descr="IQ_ Template Post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4"/>
          <a:stretch/>
        </p:blipFill>
        <p:spPr>
          <a:xfrm>
            <a:off x="95410" y="14656824"/>
            <a:ext cx="32394144" cy="29557637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816502" y="9887390"/>
            <a:ext cx="30754941" cy="555859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BD2D99FB-FF1D-48D5-B7A9-109604858EB1}"/>
              </a:ext>
            </a:extLst>
          </p:cNvPr>
          <p:cNvSpPr txBox="1"/>
          <p:nvPr/>
        </p:nvSpPr>
        <p:spPr>
          <a:xfrm>
            <a:off x="813634" y="9887390"/>
            <a:ext cx="3039205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Resumen:</a:t>
            </a:r>
          </a:p>
          <a:p>
            <a:endParaRPr lang="es-MX" sz="4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MX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En este estudio de caso </a:t>
            </a:r>
            <a:r>
              <a:rPr lang="es-MX" sz="4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 describe el proceso que se vivió por parte de un empresario, investigadores y estudiantes, para solucionar un problema real de una fábrica salvadoreña de muebles de madera. En este caso existió un trabajo interactivo y dinámico desde las partes académica y empresarial, donde convergen ideas creativas, métodos basados en el “</a:t>
            </a:r>
            <a:r>
              <a:rPr lang="es-MX" sz="40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design</a:t>
            </a:r>
            <a:r>
              <a:rPr lang="es-MX" sz="4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MX" sz="40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thinking</a:t>
            </a:r>
            <a:r>
              <a:rPr lang="es-MX" sz="4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”, uso de tecnologías para el diseño asistido por computadora y para el prototipado rápido, tomando como referencia la empatía social y la economía circular.</a:t>
            </a:r>
          </a:p>
          <a:p>
            <a:endParaRPr lang="es-MX" sz="4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MX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Palabras clave</a:t>
            </a:r>
            <a:r>
              <a:rPr lang="es-MX" sz="4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Innovación </a:t>
            </a:r>
            <a:r>
              <a:rPr lang="es-MX" sz="4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empresarial, </a:t>
            </a:r>
            <a:r>
              <a:rPr lang="es-MX" sz="4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fábrica de muebles, responsabilidad social, economía circular</a:t>
            </a:r>
            <a:endParaRPr lang="es-MX" sz="4000" dirty="0"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85294" y="15737215"/>
            <a:ext cx="15422832" cy="11399555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16515450" y="15665496"/>
            <a:ext cx="15422832" cy="15214141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A20CF7E8-C044-4BC5-9C6B-CEFB6DC6D2BD}"/>
              </a:ext>
            </a:extLst>
          </p:cNvPr>
          <p:cNvSpPr txBox="1"/>
          <p:nvPr/>
        </p:nvSpPr>
        <p:spPr>
          <a:xfrm>
            <a:off x="736745" y="15895094"/>
            <a:ext cx="15135775" cy="106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>
                <a:latin typeface="Helvetica" panose="020B0604020202020204" pitchFamily="34" charset="0"/>
                <a:cs typeface="Helvetica" panose="020B0604020202020204" pitchFamily="34" charset="0"/>
              </a:rPr>
              <a:t>I. Introducción </a:t>
            </a:r>
          </a:p>
          <a:p>
            <a:pPr algn="just">
              <a:lnSpc>
                <a:spcPts val="5000"/>
              </a:lnSpc>
            </a:pPr>
            <a:endParaRPr lang="es-SV" sz="4000" dirty="0" smtClean="0"/>
          </a:p>
          <a:p>
            <a:pPr algn="just">
              <a:lnSpc>
                <a:spcPts val="5000"/>
              </a:lnSpc>
            </a:pPr>
            <a:r>
              <a:rPr lang="es-SV" sz="4000" dirty="0" smtClean="0"/>
              <a:t>En </a:t>
            </a:r>
            <a:r>
              <a:rPr lang="es-SV" sz="4000" dirty="0"/>
              <a:t>el año 2006 nace en San Salvador, El Salvador, CP INDUSTRIAL, una empresa se enfoca en el mercado de renta alta y se dedica a la fabricación de muebles a la medida para el hogar, la industria y la ambientación de espacios comerciales. William López, gerente y propietario, una persona sencilla y humilde pero con un carácter perseverante, ha logrado mantener activa su empresa a pesar de las dificultades económicas, la legislación local y  los retos a nivel tecnológico, sin embargo, en enero del 2018, después de verse enfrentado a diferentes desafíos tanto internos como externos para su crecimiento  económico y social, se preguntó: ¿Cómo puedo desarrollar un modelo de negocio que genere valor social y económico? ¿Cómo puedo ofertar productos que sean económicamente más accesibles para el mercado de renta baja? ¿Cómo puedo generar un modelo de negocio que garantice la estabilidad de los trabajadores</a:t>
            </a:r>
            <a:r>
              <a:rPr lang="es-SV" sz="4000" dirty="0" smtClean="0"/>
              <a:t>?</a:t>
            </a:r>
            <a:endParaRPr lang="es-MX" sz="4000" dirty="0">
              <a:latin typeface="Myriad Pro" panose="020B0503030403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06010" y="27634705"/>
            <a:ext cx="15422832" cy="12592643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16515450" y="31181220"/>
            <a:ext cx="15422832" cy="9046127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62BEC5EA-8352-44C6-BB4B-6FA614DB4BDC}"/>
              </a:ext>
            </a:extLst>
          </p:cNvPr>
          <p:cNvSpPr txBox="1"/>
          <p:nvPr/>
        </p:nvSpPr>
        <p:spPr>
          <a:xfrm>
            <a:off x="828404" y="27861294"/>
            <a:ext cx="15135774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>
                <a:latin typeface="Helvetica" panose="020B0604020202020204" pitchFamily="34" charset="0"/>
                <a:cs typeface="Helvetica" panose="020B0604020202020204" pitchFamily="34" charset="0"/>
              </a:rPr>
              <a:t>II. Metodología </a:t>
            </a:r>
          </a:p>
          <a:p>
            <a:pPr algn="just">
              <a:lnSpc>
                <a:spcPts val="5000"/>
              </a:lnSpc>
            </a:pPr>
            <a:endParaRPr lang="es-MX" sz="4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lnSpc>
                <a:spcPts val="5000"/>
              </a:lnSpc>
            </a:pPr>
            <a:endParaRPr lang="es-MX" sz="4000" dirty="0"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032D2D62-815E-4668-ABA8-B512204A73B2}"/>
              </a:ext>
            </a:extLst>
          </p:cNvPr>
          <p:cNvSpPr txBox="1"/>
          <p:nvPr/>
        </p:nvSpPr>
        <p:spPr>
          <a:xfrm>
            <a:off x="16572706" y="15757549"/>
            <a:ext cx="15180184" cy="1512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>
                <a:latin typeface="Helvetica" panose="020B0604020202020204" pitchFamily="34" charset="0"/>
                <a:cs typeface="Helvetica" panose="020B0604020202020204" pitchFamily="34" charset="0"/>
              </a:rPr>
              <a:t>III. Resultados  </a:t>
            </a:r>
          </a:p>
          <a:p>
            <a:pPr algn="just">
              <a:lnSpc>
                <a:spcPts val="5000"/>
              </a:lnSpc>
            </a:pPr>
            <a:r>
              <a:rPr lang="es-MX" sz="4000" dirty="0" smtClean="0">
                <a:cs typeface="Arial" panose="020B0604020202020204" pitchFamily="34" charset="0"/>
              </a:rPr>
              <a:t>El desarrollo del modelo de negocio propuesto para CP Industrial a nivel estratégico se fundamentará en responsabilidad social empresarial y en economía circular.</a:t>
            </a:r>
          </a:p>
          <a:p>
            <a:pPr algn="just">
              <a:lnSpc>
                <a:spcPts val="5000"/>
              </a:lnSpc>
            </a:pPr>
            <a:r>
              <a:rPr lang="es-MX" sz="4000" dirty="0" smtClean="0">
                <a:cs typeface="Arial" panose="020B0604020202020204" pitchFamily="34" charset="0"/>
              </a:rPr>
              <a:t>A nivel operativo los análisis, diseño y planificación se enfocaron en muebles de sala, comedor y dormitorio, tomando en cuenta:</a:t>
            </a:r>
          </a:p>
          <a:p>
            <a:pPr marL="1028700" lvl="1" indent="-571500" algn="just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s-MX" sz="4000" dirty="0" smtClean="0">
                <a:cs typeface="Arial" panose="020B0604020202020204" pitchFamily="34" charset="0"/>
              </a:rPr>
              <a:t>Los productos se enfocarían al segmento de familias con ingreso de renta baja, que viven en viviendas pequeñas.</a:t>
            </a:r>
          </a:p>
          <a:p>
            <a:pPr marL="1028700" lvl="1" indent="-571500" algn="just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s-MX" sz="4000" dirty="0" smtClean="0">
                <a:cs typeface="Arial" panose="020B0604020202020204" pitchFamily="34" charset="0"/>
              </a:rPr>
              <a:t>Los productos serán amigables con el medioambiente.</a:t>
            </a:r>
          </a:p>
          <a:p>
            <a:pPr marL="1028700" lvl="1" indent="-571500" algn="just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s-MX" sz="4000" dirty="0" smtClean="0">
                <a:cs typeface="Arial" panose="020B0604020202020204" pitchFamily="34" charset="0"/>
              </a:rPr>
              <a:t>Los productos cumplirán un enfoque minimalista.</a:t>
            </a:r>
          </a:p>
          <a:p>
            <a:pPr marL="1028700" lvl="1" indent="-571500" algn="just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s-MX" sz="4000" dirty="0" smtClean="0">
                <a:cs typeface="Arial" panose="020B0604020202020204" pitchFamily="34" charset="0"/>
              </a:rPr>
              <a:t>En los procesos se dará prioridad a material prima local.</a:t>
            </a:r>
          </a:p>
          <a:p>
            <a:pPr marL="1028700" lvl="1" indent="-571500" algn="just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s-MX" sz="4000" dirty="0" smtClean="0">
                <a:cs typeface="Arial" panose="020B0604020202020204" pitchFamily="34" charset="0"/>
              </a:rPr>
              <a:t>Se reducirá el uso de accesorios metálicos.</a:t>
            </a:r>
          </a:p>
          <a:p>
            <a:pPr marL="1028700" lvl="1" indent="-571500" algn="just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s-MX" sz="4000" dirty="0" smtClean="0">
                <a:cs typeface="Arial" panose="020B0604020202020204" pitchFamily="34" charset="0"/>
              </a:rPr>
              <a:t>El producto terminado debe ser de fácil armado.</a:t>
            </a:r>
          </a:p>
          <a:p>
            <a:pPr marL="1028700" lvl="1" indent="-571500" algn="just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s-MX" sz="4000" dirty="0" smtClean="0">
                <a:cs typeface="Arial" panose="020B0604020202020204" pitchFamily="34" charset="0"/>
              </a:rPr>
              <a:t>Su transporte debe ser de fácil embalaje en función de los contenedores de carga.</a:t>
            </a:r>
          </a:p>
          <a:p>
            <a:pPr marL="1028700" lvl="1" indent="-571500" algn="just">
              <a:lnSpc>
                <a:spcPts val="5000"/>
              </a:lnSpc>
              <a:buFont typeface="Arial" panose="020B0604020202020204" pitchFamily="34" charset="0"/>
              <a:buChar char="•"/>
            </a:pPr>
            <a:r>
              <a:rPr lang="es-MX" sz="4000" dirty="0" smtClean="0">
                <a:cs typeface="Arial" panose="020B0604020202020204" pitchFamily="34" charset="0"/>
              </a:rPr>
              <a:t>Se deben reducir los desperdicios en el ciclo de vida del producto.</a:t>
            </a:r>
          </a:p>
          <a:p>
            <a:pPr algn="just">
              <a:lnSpc>
                <a:spcPts val="5000"/>
              </a:lnSpc>
            </a:pPr>
            <a:r>
              <a:rPr lang="es-MX" sz="4000" dirty="0" smtClean="0">
                <a:cs typeface="Arial" panose="020B0604020202020204" pitchFamily="34" charset="0"/>
              </a:rPr>
              <a:t>Para conformar los equipos de trabajo multidisciplinarios y generar las primeras ideas se realizó una jornada “</a:t>
            </a:r>
            <a:r>
              <a:rPr lang="es-MX" sz="4000" dirty="0" err="1" smtClean="0">
                <a:cs typeface="Arial" panose="020B0604020202020204" pitchFamily="34" charset="0"/>
              </a:rPr>
              <a:t>design</a:t>
            </a:r>
            <a:r>
              <a:rPr lang="es-MX" sz="4000" dirty="0" smtClean="0">
                <a:cs typeface="Arial" panose="020B0604020202020204" pitchFamily="34" charset="0"/>
              </a:rPr>
              <a:t> sprint” aplicando la metodología “</a:t>
            </a:r>
            <a:r>
              <a:rPr lang="es-MX" sz="4000" dirty="0" err="1" smtClean="0">
                <a:cs typeface="Arial" panose="020B0604020202020204" pitchFamily="34" charset="0"/>
              </a:rPr>
              <a:t>design</a:t>
            </a:r>
            <a:r>
              <a:rPr lang="es-MX" sz="4000" dirty="0" smtClean="0">
                <a:cs typeface="Arial" panose="020B0604020202020204" pitchFamily="34" charset="0"/>
              </a:rPr>
              <a:t> </a:t>
            </a:r>
            <a:r>
              <a:rPr lang="es-MX" sz="4000" dirty="0" err="1" smtClean="0">
                <a:cs typeface="Arial" panose="020B0604020202020204" pitchFamily="34" charset="0"/>
              </a:rPr>
              <a:t>thinking</a:t>
            </a:r>
            <a:r>
              <a:rPr lang="es-MX" sz="4000" dirty="0" smtClean="0">
                <a:cs typeface="Arial" panose="020B0604020202020204" pitchFamily="34" charset="0"/>
              </a:rPr>
              <a:t>”, donde los primeros diseños fueron presentados entre los participantes y especialistas. </a:t>
            </a:r>
          </a:p>
          <a:p>
            <a:pPr algn="just">
              <a:lnSpc>
                <a:spcPts val="5000"/>
              </a:lnSpc>
            </a:pPr>
            <a:r>
              <a:rPr lang="es-MX" sz="4000" dirty="0" smtClean="0">
                <a:cs typeface="Arial" panose="020B0604020202020204" pitchFamily="34" charset="0"/>
              </a:rPr>
              <a:t>A continuación cada propuesta fue mejorada en los siguientes meses de trabajo, y de la cual se generaron prototipos a escala con técnicas de dibujos asistido por computadora, simulación e impresión 3D.</a:t>
            </a:r>
            <a:endParaRPr lang="es-MX" sz="4000" dirty="0">
              <a:cs typeface="Arial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8BE5D79F-65D3-4B36-BD72-CE77DFD40152}"/>
              </a:ext>
            </a:extLst>
          </p:cNvPr>
          <p:cNvSpPr txBox="1"/>
          <p:nvPr/>
        </p:nvSpPr>
        <p:spPr>
          <a:xfrm>
            <a:off x="16659516" y="31226043"/>
            <a:ext cx="15006564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IV. </a:t>
            </a:r>
            <a:r>
              <a:rPr lang="es-MX" sz="6000" b="1" dirty="0">
                <a:latin typeface="Helvetica" panose="020B0604020202020204" pitchFamily="34" charset="0"/>
                <a:cs typeface="Helvetica" panose="020B0604020202020204" pitchFamily="34" charset="0"/>
              </a:rPr>
              <a:t>Conclusiones </a:t>
            </a:r>
          </a:p>
          <a:p>
            <a:pPr marL="228600" indent="-742950" algn="just">
              <a:lnSpc>
                <a:spcPts val="5000"/>
              </a:lnSpc>
              <a:buFont typeface="+mj-lt"/>
              <a:buAutoNum type="alphaLcPeriod"/>
            </a:pPr>
            <a:r>
              <a:rPr lang="es-ES_tradnl" sz="5400" b="1" dirty="0" smtClean="0">
                <a:latin typeface="Myriad Pro" panose="020B0503030403020204" pitchFamily="34" charset="0"/>
                <a:cs typeface="Arial" panose="020B0604020202020204" pitchFamily="34" charset="0"/>
              </a:rPr>
              <a:t>La solución de problemas empresariales representa desafíos que pueden ser abordados por la academia en el proceso de enseñanza aprendizaje.</a:t>
            </a:r>
          </a:p>
          <a:p>
            <a:pPr marL="228600" indent="-742950" algn="just">
              <a:lnSpc>
                <a:spcPts val="5000"/>
              </a:lnSpc>
              <a:buFont typeface="+mj-lt"/>
              <a:buAutoNum type="alphaLcPeriod"/>
            </a:pPr>
            <a:r>
              <a:rPr lang="es-ES_tradnl" sz="5400" b="1" dirty="0" smtClean="0">
                <a:latin typeface="Myriad Pro" panose="020B0503030403020204" pitchFamily="34" charset="0"/>
                <a:cs typeface="Arial" panose="020B0604020202020204" pitchFamily="34" charset="0"/>
              </a:rPr>
              <a:t>El trabajo de grupos multidisciplinarios ayuda a potenciar la empatía en los grupos de trabajo, lo cual lleva a la propuesta de soluciones integrales.</a:t>
            </a:r>
          </a:p>
          <a:p>
            <a:pPr marL="228600" indent="-742950" algn="just">
              <a:lnSpc>
                <a:spcPts val="5000"/>
              </a:lnSpc>
              <a:buFont typeface="+mj-lt"/>
              <a:buAutoNum type="alphaLcPeriod"/>
            </a:pPr>
            <a:r>
              <a:rPr lang="es-ES_tradnl" sz="5400" b="1" dirty="0" smtClean="0">
                <a:latin typeface="Myriad Pro" panose="020B0503030403020204" pitchFamily="34" charset="0"/>
                <a:cs typeface="Arial" panose="020B0604020202020204" pitchFamily="34" charset="0"/>
              </a:rPr>
              <a:t>La conformación de redes de apoyo, permite el acercamiento y fortalecimiento de los vínculos entre academia y empresa.</a:t>
            </a:r>
          </a:p>
          <a:p>
            <a:pPr marL="228600" indent="-742950" algn="just">
              <a:lnSpc>
                <a:spcPts val="5000"/>
              </a:lnSpc>
              <a:buFont typeface="+mj-lt"/>
              <a:buAutoNum type="alphaLcPeriod"/>
            </a:pPr>
            <a:r>
              <a:rPr lang="es-ES_tradnl" sz="5400" b="1" dirty="0" smtClean="0">
                <a:latin typeface="Myriad Pro" panose="020B0503030403020204" pitchFamily="34" charset="0"/>
                <a:cs typeface="Arial" panose="020B0604020202020204" pitchFamily="34" charset="0"/>
              </a:rPr>
              <a:t>Los estudios de casos permiten que nuevas generaciones de alumnos y empresarios sean beneficiados con experiencias de solución a problemas de las actividades económicas.</a:t>
            </a:r>
            <a:endParaRPr lang="es-ES_tradnl" sz="5400" b="1" dirty="0"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="" xmlns:a16="http://schemas.microsoft.com/office/drawing/2014/main" id="{9A1CB178-7AE2-4AC4-B15F-1DEB8B68F5DC}"/>
              </a:ext>
            </a:extLst>
          </p:cNvPr>
          <p:cNvSpPr txBox="1"/>
          <p:nvPr/>
        </p:nvSpPr>
        <p:spPr>
          <a:xfrm>
            <a:off x="95410" y="40227348"/>
            <a:ext cx="320254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Referencias</a:t>
            </a:r>
          </a:p>
          <a:p>
            <a:endParaRPr lang="es-MX" sz="40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MX" sz="50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Agradecimientos</a:t>
            </a:r>
          </a:p>
          <a:p>
            <a:r>
              <a:rPr lang="es-MX" sz="4000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Agradecimientos especiales a CYTED, CONACYT, Universidad del Atlántico, Universidad Don Bosco y CP Industrial por facilitar el trabajo interinstitucional para el desarrollo industrial de los países.</a:t>
            </a:r>
            <a:endParaRPr lang="es-MX" sz="4000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="" xmlns:a16="http://schemas.microsoft.com/office/drawing/2014/main" id="{F319B15F-691D-46EB-9A79-CE7A6132771D}"/>
              </a:ext>
            </a:extLst>
          </p:cNvPr>
          <p:cNvSpPr txBox="1"/>
          <p:nvPr/>
        </p:nvSpPr>
        <p:spPr>
          <a:xfrm>
            <a:off x="26877718" y="4546277"/>
            <a:ext cx="55215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0" b="1" dirty="0">
                <a:latin typeface="Helvetica" panose="020B0604020202020204" pitchFamily="34" charset="0"/>
                <a:cs typeface="Helvetica" panose="020B0604020202020204" pitchFamily="34" charset="0"/>
              </a:rPr>
              <a:t>ID:______</a:t>
            </a:r>
          </a:p>
        </p:txBody>
      </p:sp>
      <p:pic>
        <p:nvPicPr>
          <p:cNvPr id="28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51939" y="259465"/>
            <a:ext cx="3829102" cy="4137190"/>
          </a:xfrm>
          <a:prstGeom prst="rect">
            <a:avLst/>
          </a:prstGeom>
        </p:spPr>
      </p:pic>
      <p:sp>
        <p:nvSpPr>
          <p:cNvPr id="32" name="9 CuadroTexto"/>
          <p:cNvSpPr txBox="1">
            <a:spLocks noChangeArrowheads="1"/>
          </p:cNvSpPr>
          <p:nvPr/>
        </p:nvSpPr>
        <p:spPr bwMode="auto">
          <a:xfrm>
            <a:off x="95410" y="6515951"/>
            <a:ext cx="3202543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7200" b="1" dirty="0" smtClean="0">
                <a:solidFill>
                  <a:schemeClr val="bg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INNOVACIÓN EMPRESARIAL CON ENFOQUE SOCIAL. UN CASO DE LA EMPRESA CP INDUSTRIAL</a:t>
            </a:r>
            <a:endParaRPr lang="es-MX" sz="7200" b="1" dirty="0">
              <a:solidFill>
                <a:schemeClr val="bg1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endParaRPr lang="es-MX" sz="7200" b="1" dirty="0">
              <a:solidFill>
                <a:schemeClr val="bg1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7200" b="1" dirty="0">
                <a:solidFill>
                  <a:schemeClr val="bg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Autores</a:t>
            </a:r>
            <a:r>
              <a:rPr lang="es-MX" sz="7200" b="1" dirty="0" smtClean="0">
                <a:solidFill>
                  <a:schemeClr val="bg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: Gilberto Carrillo, John Sánchez, Danny García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b="1" dirty="0"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62"/>
          <a:stretch/>
        </p:blipFill>
        <p:spPr>
          <a:xfrm>
            <a:off x="736745" y="475407"/>
            <a:ext cx="11073757" cy="2431080"/>
          </a:xfrm>
          <a:prstGeom prst="rect">
            <a:avLst/>
          </a:prstGeom>
        </p:spPr>
      </p:pic>
      <p:grpSp>
        <p:nvGrpSpPr>
          <p:cNvPr id="34" name="Grupo 33">
            <a:extLst>
              <a:ext uri="{FF2B5EF4-FFF2-40B4-BE49-F238E27FC236}">
                <a16:creationId xmlns="" xmlns:a16="http://schemas.microsoft.com/office/drawing/2014/main" id="{839E5425-9AD4-4D9C-A31B-3FDBDC4FF335}"/>
              </a:ext>
            </a:extLst>
          </p:cNvPr>
          <p:cNvGrpSpPr/>
          <p:nvPr/>
        </p:nvGrpSpPr>
        <p:grpSpPr>
          <a:xfrm>
            <a:off x="17036164" y="1698320"/>
            <a:ext cx="8172896" cy="2972007"/>
            <a:chOff x="-87714" y="0"/>
            <a:chExt cx="3021414" cy="981075"/>
          </a:xfrm>
        </p:grpSpPr>
        <p:sp>
          <p:nvSpPr>
            <p:cNvPr id="35" name="Cuadro de texto 2">
              <a:extLst>
                <a:ext uri="{FF2B5EF4-FFF2-40B4-BE49-F238E27FC236}">
                  <a16:creationId xmlns="" xmlns:a16="http://schemas.microsoft.com/office/drawing/2014/main" id="{6EA619D2-2B68-46AA-894B-59D5C8B81D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5875" y="104775"/>
              <a:ext cx="1647825" cy="8572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s-ES" sz="20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CIGECOM</a:t>
              </a:r>
              <a:endParaRPr lang="es-CO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s-ES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Congreso Internacional en Gestión Competitiva, Tecnología e Innovación, Coloquio estudiantil y IV Encuentro de Investigadores de la Red Iberoamericana RITMMA 2021</a:t>
              </a:r>
              <a:endParaRPr lang="es-CO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6" name="Imagen 35" descr="Boomerang">
              <a:extLst>
                <a:ext uri="{FF2B5EF4-FFF2-40B4-BE49-F238E27FC236}">
                  <a16:creationId xmlns="" xmlns:a16="http://schemas.microsoft.com/office/drawing/2014/main" id="{422900CB-B130-4D0F-B4ED-F6E418B8DD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360"/>
            <a:stretch/>
          </p:blipFill>
          <p:spPr bwMode="auto">
            <a:xfrm>
              <a:off x="-87714" y="0"/>
              <a:ext cx="1348740" cy="98107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BD178639-46AF-4E11-96E8-074B22CC83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0" y="3844877"/>
            <a:ext cx="3902107" cy="215591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D987C43C-5D15-45E6-9B79-F559AEA30A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288" y="4587974"/>
            <a:ext cx="4325138" cy="13123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88BEE080-B83C-4255-8737-1CA368816D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469" y="4128360"/>
            <a:ext cx="2756545" cy="188441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EFCCB445-72DE-42BD-A591-FE5917DB008A}"/>
              </a:ext>
            </a:extLst>
          </p:cNvPr>
          <p:cNvSpPr txBox="1"/>
          <p:nvPr/>
        </p:nvSpPr>
        <p:spPr>
          <a:xfrm>
            <a:off x="4605009" y="2636186"/>
            <a:ext cx="68090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>
                <a:solidFill>
                  <a:schemeClr val="bg1">
                    <a:lumMod val="50000"/>
                  </a:schemeClr>
                </a:solidFill>
              </a:rPr>
              <a:t>UNIVERSIDAD DEL ATLÁNTICO </a:t>
            </a:r>
          </a:p>
          <a:p>
            <a:pPr algn="just"/>
            <a:r>
              <a:rPr lang="es-MX" sz="2800" dirty="0">
                <a:solidFill>
                  <a:schemeClr val="bg1">
                    <a:lumMod val="50000"/>
                  </a:schemeClr>
                </a:solidFill>
              </a:rPr>
              <a:t>RED IBEROAMERICANA: INNOVACIÓN TRANSFERENCIA TECNOLÓGICA EN FABRICANTES DE MUEBLES . RITMMA</a:t>
            </a:r>
            <a:endParaRPr lang="es-CO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7" name="Diagrama 26"/>
          <p:cNvGraphicFramePr/>
          <p:nvPr>
            <p:extLst>
              <p:ext uri="{D42A27DB-BD31-4B8C-83A1-F6EECF244321}">
                <p14:modId xmlns:p14="http://schemas.microsoft.com/office/powerpoint/2010/main" val="2470614571"/>
              </p:ext>
            </p:extLst>
          </p:nvPr>
        </p:nvGraphicFramePr>
        <p:xfrm>
          <a:off x="736745" y="28329859"/>
          <a:ext cx="15135775" cy="12479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4747693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</TotalTime>
  <Words>735</Words>
  <Application>Microsoft Office PowerPoint</Application>
  <PresentationFormat>Personalizado</PresentationFormat>
  <Paragraphs>48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Myriad Pro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Rubria Rubio</dc:creator>
  <cp:lastModifiedBy>Usuario</cp:lastModifiedBy>
  <cp:revision>43</cp:revision>
  <dcterms:created xsi:type="dcterms:W3CDTF">2018-09-25T16:14:04Z</dcterms:created>
  <dcterms:modified xsi:type="dcterms:W3CDTF">2021-10-14T17:31:05Z</dcterms:modified>
</cp:coreProperties>
</file>