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61" r:id="rId6"/>
    <p:sldId id="264" r:id="rId7"/>
    <p:sldId id="266" r:id="rId8"/>
    <p:sldId id="262" r:id="rId9"/>
    <p:sldId id="259"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728"/>
  </p:normalViewPr>
  <p:slideViewPr>
    <p:cSldViewPr snapToGrid="0" snapToObjects="1">
      <p:cViewPr varScale="1">
        <p:scale>
          <a:sx n="72" d="100"/>
          <a:sy n="72" d="100"/>
        </p:scale>
        <p:origin x="8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diarcosamantha@gmail.com"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1446550"/>
          </a:xfrm>
          <a:prstGeom prst="rect">
            <a:avLst/>
          </a:prstGeom>
          <a:noFill/>
        </p:spPr>
        <p:txBody>
          <a:bodyPr wrap="square" rtlCol="0">
            <a:spAutoFit/>
          </a:bodyPr>
          <a:lstStyle/>
          <a:p>
            <a:pPr algn="ctr"/>
            <a:r>
              <a:rPr lang="es-MX" sz="4400" b="1" dirty="0"/>
              <a:t>Guía de implementación de métodos para la evaluación financiera en microempresas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SAMANTHA MIROSLAVA ARCOS CURIEL</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Dra. Josefina Morgan Beltrán</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ficina, Trabajo, Escritorio, Computadora">
            <a:extLst>
              <a:ext uri="{FF2B5EF4-FFF2-40B4-BE49-F238E27FC236}">
                <a16:creationId xmlns:a16="http://schemas.microsoft.com/office/drawing/2014/main" id="{808F8381-CF12-49D6-85DA-B05B121A3D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22" t="6082"/>
          <a:stretch/>
        </p:blipFill>
        <p:spPr bwMode="auto">
          <a:xfrm>
            <a:off x="5902928" y="1183151"/>
            <a:ext cx="6289072" cy="572522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4154984"/>
          </a:xfrm>
          <a:prstGeom prst="rect">
            <a:avLst/>
          </a:prstGeom>
          <a:noFill/>
        </p:spPr>
        <p:txBody>
          <a:bodyPr wrap="square" rtlCol="0">
            <a:spAutoFit/>
          </a:bodyPr>
          <a:lstStyle/>
          <a:p>
            <a:r>
              <a:rPr lang="es-MX" sz="3200" dirty="0"/>
              <a:t>Justificación</a:t>
            </a:r>
          </a:p>
          <a:p>
            <a:endParaRPr lang="es-MX" sz="3200" dirty="0"/>
          </a:p>
          <a:p>
            <a:r>
              <a:rPr lang="es-MX" sz="2400" b="0" i="0" u="none" strike="noStrike" dirty="0">
                <a:solidFill>
                  <a:srgbClr val="000000"/>
                </a:solidFill>
                <a:effectLst/>
              </a:rPr>
              <a:t>Debido al avance tecnológico actual, la presencia de microempresas será más evidente. Lo cual dejará lagunas de conocimiento financiero donde el previo trabajo fungirá como apoyo ante dicha necesidad. La intención principal es disminuir la cantidad de empresas que dimiten por fracaso económico</a:t>
            </a:r>
            <a:r>
              <a:rPr lang="es-MX" sz="3200" b="0" i="0" u="none" strike="noStrike" dirty="0">
                <a:solidFill>
                  <a:srgbClr val="000000"/>
                </a:solidFill>
                <a:effectLst/>
              </a:rPr>
              <a:t>.</a:t>
            </a:r>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Rectángulo 13">
            <a:extLst>
              <a:ext uri="{FF2B5EF4-FFF2-40B4-BE49-F238E27FC236}">
                <a16:creationId xmlns:a16="http://schemas.microsoft.com/office/drawing/2014/main" id="{5F29B764-346E-4E13-8A71-37B4ACF08E7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5"/>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lculadora, Cálculo, Seguro, Finanzas, Contabilidad">
            <a:extLst>
              <a:ext uri="{FF2B5EF4-FFF2-40B4-BE49-F238E27FC236}">
                <a16:creationId xmlns:a16="http://schemas.microsoft.com/office/drawing/2014/main" id="{B436A79B-C532-4BA6-9B9C-C9AB77F40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63" r="21759"/>
          <a:stretch/>
        </p:blipFill>
        <p:spPr bwMode="auto">
          <a:xfrm>
            <a:off x="-1" y="1173733"/>
            <a:ext cx="6289073" cy="53816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3046988"/>
          </a:xfrm>
          <a:prstGeom prst="rect">
            <a:avLst/>
          </a:prstGeom>
          <a:noFill/>
        </p:spPr>
        <p:txBody>
          <a:bodyPr wrap="square" rtlCol="0">
            <a:spAutoFit/>
          </a:bodyPr>
          <a:lstStyle/>
          <a:p>
            <a:r>
              <a:rPr lang="es-MX" sz="3200" dirty="0"/>
              <a:t>Objetivo</a:t>
            </a:r>
          </a:p>
          <a:p>
            <a:endParaRPr lang="es-MX" sz="3200" dirty="0"/>
          </a:p>
          <a:p>
            <a:r>
              <a:rPr lang="es-MX" sz="3200" dirty="0"/>
              <a:t>Proponer una guía básica de análisis financiero para la toma de decisiones de </a:t>
            </a:r>
            <a:r>
              <a:rPr lang="es-MX" sz="3200" dirty="0" err="1"/>
              <a:t>PyMES</a:t>
            </a:r>
            <a:r>
              <a:rPr lang="es-MX" sz="3200" dirty="0"/>
              <a:t>.</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Rectángulo 18">
            <a:extLst>
              <a:ext uri="{FF2B5EF4-FFF2-40B4-BE49-F238E27FC236}">
                <a16:creationId xmlns:a16="http://schemas.microsoft.com/office/drawing/2014/main" id="{DA00A151-6228-4501-9134-F8DF648CC87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9D3A1A3-4115-41F3-AE81-90A5B9A137FC}"/>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170099"/>
          </a:xfrm>
          <a:prstGeom prst="rect">
            <a:avLst/>
          </a:prstGeom>
          <a:noFill/>
        </p:spPr>
        <p:txBody>
          <a:bodyPr wrap="square" rtlCol="0">
            <a:spAutoFit/>
          </a:bodyPr>
          <a:lstStyle/>
          <a:p>
            <a:r>
              <a:rPr lang="es-MX" sz="3200" dirty="0"/>
              <a:t>Marco Teórico</a:t>
            </a:r>
          </a:p>
          <a:p>
            <a:endParaRPr lang="es-MX" sz="2800" dirty="0"/>
          </a:p>
          <a:p>
            <a:r>
              <a:rPr lang="es-MX" sz="2800" dirty="0"/>
              <a:t>*</a:t>
            </a:r>
            <a:r>
              <a:rPr lang="es-MX" sz="2800" dirty="0" err="1"/>
              <a:t>Admon</a:t>
            </a:r>
            <a:r>
              <a:rPr lang="es-MX" sz="2800" dirty="0"/>
              <a:t>. financiera en la empresa</a:t>
            </a:r>
          </a:p>
          <a:p>
            <a:r>
              <a:rPr lang="es-MX" sz="2800" dirty="0"/>
              <a:t>*Estados Financieros</a:t>
            </a:r>
          </a:p>
          <a:p>
            <a:r>
              <a:rPr lang="es-MX" sz="2800" dirty="0"/>
              <a:t>*Métodos de Análisis Financieros</a:t>
            </a:r>
          </a:p>
          <a:p>
            <a:r>
              <a:rPr lang="es-MX" sz="2800" dirty="0"/>
              <a:t>*Finanzas Conductuales</a:t>
            </a:r>
          </a:p>
          <a:p>
            <a:r>
              <a:rPr lang="es-MX" sz="2800" dirty="0"/>
              <a:t>*Microempresas </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Rectángulo 13">
            <a:extLst>
              <a:ext uri="{FF2B5EF4-FFF2-40B4-BE49-F238E27FC236}">
                <a16:creationId xmlns:a16="http://schemas.microsoft.com/office/drawing/2014/main" id="{5F29B764-346E-4E13-8A71-37B4ACF08E7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16" name="CuadroTexto 15">
            <a:extLst>
              <a:ext uri="{FF2B5EF4-FFF2-40B4-BE49-F238E27FC236}">
                <a16:creationId xmlns:a16="http://schemas.microsoft.com/office/drawing/2014/main" id="{F24A3F2F-832A-4EDD-9932-C012D183D2B7}"/>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spTree>
    <p:extLst>
      <p:ext uri="{BB962C8B-B14F-4D97-AF65-F5344CB8AC3E}">
        <p14:creationId xmlns:p14="http://schemas.microsoft.com/office/powerpoint/2010/main" val="27891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5075583" y="1727200"/>
            <a:ext cx="6930886" cy="3785652"/>
          </a:xfrm>
          <a:prstGeom prst="rect">
            <a:avLst/>
          </a:prstGeom>
          <a:noFill/>
        </p:spPr>
        <p:txBody>
          <a:bodyPr wrap="square" rtlCol="0">
            <a:spAutoFit/>
          </a:bodyPr>
          <a:lstStyle/>
          <a:p>
            <a:r>
              <a:rPr lang="es-MX" sz="3200" dirty="0"/>
              <a:t>Metodología Mixta</a:t>
            </a:r>
          </a:p>
          <a:p>
            <a:r>
              <a:rPr lang="es-MX" sz="2000" dirty="0"/>
              <a:t>Información documental de análisis de estados financieros.</a:t>
            </a:r>
          </a:p>
          <a:p>
            <a:r>
              <a:rPr lang="es-MX" sz="2000" dirty="0"/>
              <a:t>Entrevista a expertos sobre la toma de decisiones financieras.</a:t>
            </a:r>
          </a:p>
          <a:p>
            <a:endParaRPr lang="es-MX" sz="2000" dirty="0"/>
          </a:p>
          <a:p>
            <a:r>
              <a:rPr lang="es-MX" sz="2800" dirty="0"/>
              <a:t>Hipótesis</a:t>
            </a:r>
          </a:p>
          <a:p>
            <a:r>
              <a:rPr lang="es-MX" sz="2000" b="0" i="0" u="none" strike="noStrike" dirty="0">
                <a:solidFill>
                  <a:srgbClr val="000000"/>
                </a:solidFill>
                <a:effectLst/>
              </a:rPr>
              <a:t>El contar con un análisis financiero permite evaluar acontecimientos pasados, aplicar acciones al presente y considerar repercusiones al futuro. Para que dicha herramienta sea usada, requiere ser de fácil acceso, con poco lenguaje técnico, sin aplicación de formulas por parte del usuario y explicación breve y concisa.</a:t>
            </a:r>
            <a:endParaRPr lang="es-MX" sz="20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Rectángulo 18">
            <a:extLst>
              <a:ext uri="{FF2B5EF4-FFF2-40B4-BE49-F238E27FC236}">
                <a16:creationId xmlns:a16="http://schemas.microsoft.com/office/drawing/2014/main" id="{DA00A151-6228-4501-9134-F8DF648CC87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5E378709-158F-4144-B433-563EC7E205DE}"/>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pic>
        <p:nvPicPr>
          <p:cNvPr id="3074" name="Picture 2" descr="Cámara, Equipo De Cámara, Entrevista, Película">
            <a:extLst>
              <a:ext uri="{FF2B5EF4-FFF2-40B4-BE49-F238E27FC236}">
                <a16:creationId xmlns:a16="http://schemas.microsoft.com/office/drawing/2014/main" id="{F4E8B79B-DABE-462C-88C6-AF11F32BE4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30" t="12744" r="40585"/>
          <a:stretch/>
        </p:blipFill>
        <p:spPr bwMode="auto">
          <a:xfrm>
            <a:off x="0" y="1183151"/>
            <a:ext cx="4561509" cy="531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5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gunta, Signo De Interrogación, Encuesta De Opinión">
            <a:extLst>
              <a:ext uri="{FF2B5EF4-FFF2-40B4-BE49-F238E27FC236}">
                <a16:creationId xmlns:a16="http://schemas.microsoft.com/office/drawing/2014/main" id="{5481E69C-C1BC-4AC1-94A7-2991E9034F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22"/>
          <a:stretch/>
        </p:blipFill>
        <p:spPr bwMode="auto">
          <a:xfrm>
            <a:off x="5902928" y="1195775"/>
            <a:ext cx="6289072" cy="53435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970318"/>
          </a:xfrm>
          <a:prstGeom prst="rect">
            <a:avLst/>
          </a:prstGeom>
          <a:noFill/>
        </p:spPr>
        <p:txBody>
          <a:bodyPr wrap="square" rtlCol="0">
            <a:spAutoFit/>
          </a:bodyPr>
          <a:lstStyle/>
          <a:p>
            <a:r>
              <a:rPr lang="es-MX" sz="2800" dirty="0"/>
              <a:t>Preguntas de investigación</a:t>
            </a:r>
            <a:endParaRPr lang="es-MX" sz="3200" dirty="0"/>
          </a:p>
          <a:p>
            <a:r>
              <a:rPr lang="es-MX" sz="2800" dirty="0"/>
              <a:t>	General</a:t>
            </a:r>
          </a:p>
          <a:p>
            <a:pPr marL="514350" indent="-514350">
              <a:buAutoNum type="arabicPeriod"/>
            </a:pPr>
            <a:r>
              <a:rPr lang="es-MX" sz="2400" dirty="0"/>
              <a:t>¿Las microempresas consideran el análisis financiero para su toma de decisiones?</a:t>
            </a:r>
          </a:p>
          <a:p>
            <a:r>
              <a:rPr lang="es-MX" sz="2400" dirty="0"/>
              <a:t>	Particular</a:t>
            </a:r>
          </a:p>
          <a:p>
            <a:r>
              <a:rPr lang="es-MX" sz="2400" dirty="0"/>
              <a:t>2.    ¿Realizan estados financieros de manera formal y con qué periodicidad?</a:t>
            </a:r>
          </a:p>
          <a:p>
            <a:r>
              <a:rPr lang="es-MX" sz="2400" dirty="0"/>
              <a:t>3.    ¿Realizan análisis financieros?</a:t>
            </a:r>
          </a:p>
          <a:p>
            <a:pPr marL="514350" indent="-514350">
              <a:buAutoNum type="arabicPeriod"/>
            </a:pPr>
            <a:endParaRPr lang="es-MX" sz="2800" b="0" i="0" u="none" strike="noStrike" dirty="0">
              <a:effectLst/>
            </a:endParaRP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14" name="Rectángulo 13">
            <a:extLst>
              <a:ext uri="{FF2B5EF4-FFF2-40B4-BE49-F238E27FC236}">
                <a16:creationId xmlns:a16="http://schemas.microsoft.com/office/drawing/2014/main" id="{5F29B764-346E-4E13-8A71-37B4ACF08E7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5"/>
          <a:stretch>
            <a:fillRect/>
          </a:stretch>
        </p:blipFill>
        <p:spPr>
          <a:xfrm>
            <a:off x="10966014" y="5817941"/>
            <a:ext cx="1329264" cy="1026026"/>
          </a:xfrm>
          <a:prstGeom prst="rect">
            <a:avLst/>
          </a:prstGeom>
        </p:spPr>
      </p:pic>
      <p:sp>
        <p:nvSpPr>
          <p:cNvPr id="16" name="CuadroTexto 15">
            <a:extLst>
              <a:ext uri="{FF2B5EF4-FFF2-40B4-BE49-F238E27FC236}">
                <a16:creationId xmlns:a16="http://schemas.microsoft.com/office/drawing/2014/main" id="{53F4A873-ADAF-44A1-BA61-901CC6CE44E0}"/>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spTree>
    <p:extLst>
      <p:ext uri="{BB962C8B-B14F-4D97-AF65-F5344CB8AC3E}">
        <p14:creationId xmlns:p14="http://schemas.microsoft.com/office/powerpoint/2010/main" val="201757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203700" y="1727200"/>
            <a:ext cx="7667722" cy="4401205"/>
          </a:xfrm>
          <a:prstGeom prst="rect">
            <a:avLst/>
          </a:prstGeom>
          <a:noFill/>
        </p:spPr>
        <p:txBody>
          <a:bodyPr wrap="square" rtlCol="0">
            <a:spAutoFit/>
          </a:bodyPr>
          <a:lstStyle/>
          <a:p>
            <a:r>
              <a:rPr lang="es-MX" sz="2800" dirty="0"/>
              <a:t>Variables independientes</a:t>
            </a:r>
          </a:p>
          <a:p>
            <a:r>
              <a:rPr lang="es-MX" sz="2800" dirty="0"/>
              <a:t>	Análisis de Estados Financieros</a:t>
            </a:r>
          </a:p>
          <a:p>
            <a:endParaRPr lang="es-MX" sz="2800" dirty="0"/>
          </a:p>
          <a:p>
            <a:r>
              <a:rPr lang="es-MX" sz="2800" dirty="0"/>
              <a:t>Variables dependientes</a:t>
            </a:r>
          </a:p>
          <a:p>
            <a:r>
              <a:rPr lang="es-MX" sz="2800" dirty="0"/>
              <a:t>	Toma de decisiones </a:t>
            </a:r>
          </a:p>
          <a:p>
            <a:endParaRPr lang="es-MX" sz="2800" dirty="0"/>
          </a:p>
          <a:p>
            <a:r>
              <a:rPr lang="es-MX" sz="2800" dirty="0"/>
              <a:t>Aplicación en microempresas del giro creativo </a:t>
            </a:r>
            <a:r>
              <a:rPr lang="es-MX" sz="2000" dirty="0"/>
              <a:t>(mercadotecnia, diseño, arte, arquitectura, entre otros)</a:t>
            </a:r>
            <a:r>
              <a:rPr lang="es-MX" sz="2800" dirty="0"/>
              <a:t> en el municipio de Querétaro.</a:t>
            </a:r>
          </a:p>
          <a:p>
            <a:endParaRPr lang="es-MX" sz="28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Rectángulo 18">
            <a:extLst>
              <a:ext uri="{FF2B5EF4-FFF2-40B4-BE49-F238E27FC236}">
                <a16:creationId xmlns:a16="http://schemas.microsoft.com/office/drawing/2014/main" id="{DA00A151-6228-4501-9134-F8DF648CC87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B9BBC415-96C1-44B6-8E12-42BD26BDE892}"/>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pic>
        <p:nvPicPr>
          <p:cNvPr id="5122" name="Picture 2" descr="Puesta En Marcha, Cuadernos, Creativo, Computadora">
            <a:extLst>
              <a:ext uri="{FF2B5EF4-FFF2-40B4-BE49-F238E27FC236}">
                <a16:creationId xmlns:a16="http://schemas.microsoft.com/office/drawing/2014/main" id="{A8EBC75D-0160-4207-9189-054B7C5166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106" t="9872" r="26013" b="3016"/>
          <a:stretch/>
        </p:blipFill>
        <p:spPr bwMode="auto">
          <a:xfrm>
            <a:off x="0" y="1193814"/>
            <a:ext cx="3280829" cy="53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0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398172" y="1727200"/>
            <a:ext cx="5194300" cy="584775"/>
          </a:xfrm>
          <a:prstGeom prst="rect">
            <a:avLst/>
          </a:prstGeom>
          <a:noFill/>
        </p:spPr>
        <p:txBody>
          <a:bodyPr wrap="square" rtlCol="0">
            <a:spAutoFit/>
          </a:bodyPr>
          <a:lstStyle/>
          <a:p>
            <a:r>
              <a:rPr lang="es-MX" sz="3200" dirty="0"/>
              <a:t>Referencias</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Rectángulo 18">
            <a:extLst>
              <a:ext uri="{FF2B5EF4-FFF2-40B4-BE49-F238E27FC236}">
                <a16:creationId xmlns:a16="http://schemas.microsoft.com/office/drawing/2014/main" id="{DA00A151-6228-4501-9134-F8DF648CC87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1781B131-D784-49F2-B404-80395AC2EA4D}"/>
              </a:ext>
            </a:extLst>
          </p:cNvPr>
          <p:cNvSpPr txBox="1"/>
          <p:nvPr/>
        </p:nvSpPr>
        <p:spPr>
          <a:xfrm>
            <a:off x="4203700" y="3237"/>
            <a:ext cx="6324600" cy="830997"/>
          </a:xfrm>
          <a:prstGeom prst="rect">
            <a:avLst/>
          </a:prstGeom>
          <a:noFill/>
        </p:spPr>
        <p:txBody>
          <a:bodyPr wrap="square" rtlCol="0">
            <a:spAutoFit/>
          </a:bodyPr>
          <a:lstStyle/>
          <a:p>
            <a:pPr algn="ctr"/>
            <a:r>
              <a:rPr lang="es-MX" sz="2400" b="1" dirty="0"/>
              <a:t>Guía de implementación de métodos para la evaluación financiera en microempresas</a:t>
            </a:r>
          </a:p>
        </p:txBody>
      </p:sp>
      <p:sp>
        <p:nvSpPr>
          <p:cNvPr id="21" name="CuadroTexto 20">
            <a:extLst>
              <a:ext uri="{FF2B5EF4-FFF2-40B4-BE49-F238E27FC236}">
                <a16:creationId xmlns:a16="http://schemas.microsoft.com/office/drawing/2014/main" id="{A4B7451B-7E34-4CB8-8146-FCFCF13ABDDE}"/>
              </a:ext>
            </a:extLst>
          </p:cNvPr>
          <p:cNvSpPr txBox="1"/>
          <p:nvPr/>
        </p:nvSpPr>
        <p:spPr>
          <a:xfrm>
            <a:off x="940661" y="2544812"/>
            <a:ext cx="10310678" cy="3046988"/>
          </a:xfrm>
          <a:prstGeom prst="rect">
            <a:avLst/>
          </a:prstGeom>
          <a:noFill/>
        </p:spPr>
        <p:txBody>
          <a:bodyPr wrap="square" rtlCol="0">
            <a:spAutoFit/>
          </a:bodyPr>
          <a:lstStyle/>
          <a:p>
            <a:r>
              <a:rPr lang="es-MX" sz="3200" dirty="0"/>
              <a:t>Arias, R.M.C. (2018). </a:t>
            </a:r>
            <a:r>
              <a:rPr lang="es-MX" sz="3200" i="1" dirty="0"/>
              <a:t>Análisis e interpretación de los estados financieros</a:t>
            </a:r>
            <a:r>
              <a:rPr lang="es-MX" sz="3200" dirty="0"/>
              <a:t> (4ª ed.). Trillas</a:t>
            </a:r>
          </a:p>
          <a:p>
            <a:r>
              <a:rPr lang="es-MX" sz="3200" dirty="0"/>
              <a:t>Rodríguez, L. (2012). Análisis de estados financieros. Un enfoque en la toma de decisiones. McGraw-Hill</a:t>
            </a:r>
          </a:p>
          <a:p>
            <a:r>
              <a:rPr lang="es-MX" sz="3200" dirty="0"/>
              <a:t>Calleja, F. J., &amp; Felipe Calleja. (2017). Análisis de estados financieros. (1ra ed.). Pearson</a:t>
            </a:r>
          </a:p>
        </p:txBody>
      </p:sp>
    </p:spTree>
    <p:extLst>
      <p:ext uri="{BB962C8B-B14F-4D97-AF65-F5344CB8AC3E}">
        <p14:creationId xmlns:p14="http://schemas.microsoft.com/office/powerpoint/2010/main" val="164472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Samantha M. Arcos Curiel– Maestría en Administración –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1077218"/>
          </a:xfrm>
          <a:prstGeom prst="rect">
            <a:avLst/>
          </a:prstGeom>
          <a:noFill/>
        </p:spPr>
        <p:txBody>
          <a:bodyPr wrap="square" rtlCol="0">
            <a:spAutoFit/>
          </a:bodyPr>
          <a:lstStyle/>
          <a:p>
            <a:pPr algn="ctr"/>
            <a:r>
              <a:rPr lang="es-MX" sz="3200" dirty="0"/>
              <a:t>SAMANTHA MIROSLAVA</a:t>
            </a:r>
          </a:p>
          <a:p>
            <a:pPr algn="ctr"/>
            <a:r>
              <a:rPr lang="es-MX" sz="3200" dirty="0"/>
              <a:t>ARCOS CURIEL</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1077218"/>
          </a:xfrm>
          <a:prstGeom prst="rect">
            <a:avLst/>
          </a:prstGeom>
          <a:noFill/>
        </p:spPr>
        <p:txBody>
          <a:bodyPr wrap="square" rtlCol="0">
            <a:spAutoFit/>
          </a:bodyPr>
          <a:lstStyle/>
          <a:p>
            <a:pPr algn="ctr"/>
            <a:r>
              <a:rPr lang="es-MX" sz="3200" dirty="0">
                <a:hlinkClick r:id="rId5"/>
              </a:rPr>
              <a:t>diarcosamantha@gmail.com</a:t>
            </a:r>
            <a:endParaRPr lang="es-MX" sz="3200" dirty="0"/>
          </a:p>
          <a:p>
            <a:pPr algn="ctr"/>
            <a:r>
              <a:rPr lang="es-MX" sz="3200" dirty="0"/>
              <a:t>4424715332</a:t>
            </a:r>
          </a:p>
        </p:txBody>
      </p:sp>
    </p:spTree>
    <p:extLst>
      <p:ext uri="{BB962C8B-B14F-4D97-AF65-F5344CB8AC3E}">
        <p14:creationId xmlns:p14="http://schemas.microsoft.com/office/powerpoint/2010/main" val="1217147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794</Words>
  <Application>Microsoft Office PowerPoint</Application>
  <PresentationFormat>Panorámica</PresentationFormat>
  <Paragraphs>97</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Samantha Arcos</cp:lastModifiedBy>
  <cp:revision>19</cp:revision>
  <dcterms:created xsi:type="dcterms:W3CDTF">2020-09-22T18:49:23Z</dcterms:created>
  <dcterms:modified xsi:type="dcterms:W3CDTF">2021-11-06T04:36:59Z</dcterms:modified>
</cp:coreProperties>
</file>