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3" r:id="rId26"/>
    <p:sldId id="284" r:id="rId27"/>
    <p:sldId id="285" r:id="rId28"/>
    <p:sldId id="286" r:id="rId29"/>
    <p:sldId id="287" r:id="rId30"/>
    <p:sldId id="289" r:id="rId31"/>
    <p:sldId id="288" r:id="rId32"/>
    <p:sldId id="290" r:id="rId33"/>
    <p:sldId id="291" r:id="rId34"/>
    <p:sldId id="259" r:id="rId3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6"/>
    <p:restoredTop sz="94728"/>
  </p:normalViewPr>
  <p:slideViewPr>
    <p:cSldViewPr snapToGrid="0" snapToObjects="1">
      <p:cViewPr varScale="1">
        <p:scale>
          <a:sx n="81" d="100"/>
          <a:sy n="81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2B3C8-A8CF-4522-9BE3-F4EF7BEEE2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D32F77-1D6B-4F19-895D-F4C5BB4CBFC4}">
      <dgm:prSet phldrT="[Texto]" custT="1"/>
      <dgm:spPr/>
      <dgm:t>
        <a:bodyPr/>
        <a:lstStyle/>
        <a:p>
          <a:r>
            <a:rPr lang="es-CO" sz="1200" b="1" dirty="0">
              <a:latin typeface="Arial" panose="020B0604020202020204" pitchFamily="34" charset="0"/>
              <a:cs typeface="Arial" panose="020B0604020202020204" pitchFamily="34" charset="0"/>
            </a:rPr>
            <a:t>Estimar</a:t>
          </a:r>
          <a:r>
            <a:rPr lang="es-CO" sz="1200" dirty="0">
              <a:latin typeface="Arial" panose="020B0604020202020204" pitchFamily="34" charset="0"/>
              <a:cs typeface="Arial" panose="020B0604020202020204" pitchFamily="34" charset="0"/>
            </a:rPr>
            <a:t> procesos de CAT</a:t>
          </a:r>
        </a:p>
      </dgm:t>
    </dgm:pt>
    <dgm:pt modelId="{0B7F3F29-2FB6-44AD-B18E-F2E3499280B8}" type="parTrans" cxnId="{3AF914D9-1A6C-4C91-BA5A-A6D618198B8C}">
      <dgm:prSet/>
      <dgm:spPr/>
      <dgm:t>
        <a:bodyPr/>
        <a:lstStyle/>
        <a:p>
          <a:endParaRPr lang="es-CO"/>
        </a:p>
      </dgm:t>
    </dgm:pt>
    <dgm:pt modelId="{A99F7533-A43E-43D1-9A78-1727652C025E}" type="sibTrans" cxnId="{3AF914D9-1A6C-4C91-BA5A-A6D618198B8C}">
      <dgm:prSet/>
      <dgm:spPr/>
      <dgm:t>
        <a:bodyPr/>
        <a:lstStyle/>
        <a:p>
          <a:endParaRPr lang="es-CO"/>
        </a:p>
      </dgm:t>
    </dgm:pt>
    <dgm:pt modelId="{DD000247-AF0A-4C2A-BE7D-4E9E0EB83E33}" type="pres">
      <dgm:prSet presAssocID="{77A2B3C8-A8CF-4522-9BE3-F4EF7BEEE2A6}" presName="Name0" presStyleCnt="0">
        <dgm:presLayoutVars>
          <dgm:dir/>
          <dgm:resizeHandles val="exact"/>
        </dgm:presLayoutVars>
      </dgm:prSet>
      <dgm:spPr/>
    </dgm:pt>
    <dgm:pt modelId="{54543E0C-04FB-43CC-955A-E503A1333E91}" type="pres">
      <dgm:prSet presAssocID="{68D32F77-1D6B-4F19-895D-F4C5BB4CBFC4}" presName="node" presStyleLbl="node1" presStyleIdx="0" presStyleCnt="1" custLinFactNeighborY="-5730">
        <dgm:presLayoutVars>
          <dgm:bulletEnabled val="1"/>
        </dgm:presLayoutVars>
      </dgm:prSet>
      <dgm:spPr/>
    </dgm:pt>
  </dgm:ptLst>
  <dgm:cxnLst>
    <dgm:cxn modelId="{E941553F-275C-493B-BB99-2BBF6509E222}" type="presOf" srcId="{77A2B3C8-A8CF-4522-9BE3-F4EF7BEEE2A6}" destId="{DD000247-AF0A-4C2A-BE7D-4E9E0EB83E33}" srcOrd="0" destOrd="0" presId="urn:microsoft.com/office/officeart/2005/8/layout/process1"/>
    <dgm:cxn modelId="{298E0AD0-8421-42CB-94D7-4E26CF8B5CD7}" type="presOf" srcId="{68D32F77-1D6B-4F19-895D-F4C5BB4CBFC4}" destId="{54543E0C-04FB-43CC-955A-E503A1333E91}" srcOrd="0" destOrd="0" presId="urn:microsoft.com/office/officeart/2005/8/layout/process1"/>
    <dgm:cxn modelId="{3AF914D9-1A6C-4C91-BA5A-A6D618198B8C}" srcId="{77A2B3C8-A8CF-4522-9BE3-F4EF7BEEE2A6}" destId="{68D32F77-1D6B-4F19-895D-F4C5BB4CBFC4}" srcOrd="0" destOrd="0" parTransId="{0B7F3F29-2FB6-44AD-B18E-F2E3499280B8}" sibTransId="{A99F7533-A43E-43D1-9A78-1727652C025E}"/>
    <dgm:cxn modelId="{5FA5C9A4-1F47-4EDC-9608-EEB4BEC701F8}" type="presParOf" srcId="{DD000247-AF0A-4C2A-BE7D-4E9E0EB83E33}" destId="{54543E0C-04FB-43CC-955A-E503A1333E9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2B3C8-A8CF-4522-9BE3-F4EF7BEEE2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D32F77-1D6B-4F19-895D-F4C5BB4CBFC4}">
      <dgm:prSet phldrT="[Texto]" custT="1"/>
      <dgm:spPr>
        <a:solidFill>
          <a:srgbClr val="E28700"/>
        </a:solidFill>
      </dgm:spPr>
      <dgm:t>
        <a:bodyPr/>
        <a:lstStyle/>
        <a:p>
          <a:pPr>
            <a:buNone/>
          </a:pPr>
          <a:r>
            <a:rPr lang="es-CO" sz="1200" b="1" dirty="0">
              <a:latin typeface="Arial" panose="020B0604020202020204" pitchFamily="34" charset="0"/>
              <a:cs typeface="Arial" panose="020B0604020202020204" pitchFamily="34" charset="0"/>
            </a:rPr>
            <a:t>Medir</a:t>
          </a:r>
          <a:r>
            <a:rPr lang="es-CO" sz="1200" dirty="0">
              <a:latin typeface="Arial" panose="020B0604020202020204" pitchFamily="34" charset="0"/>
              <a:cs typeface="Arial" panose="020B0604020202020204" pitchFamily="34" charset="0"/>
            </a:rPr>
            <a:t> procesos de CAT</a:t>
          </a:r>
          <a:endParaRPr lang="es-CO" sz="1200" dirty="0">
            <a:solidFill>
              <a:schemeClr val="tx1"/>
            </a:solidFill>
            <a:highlight>
              <a:srgbClr val="C0C0C0"/>
            </a:highlight>
          </a:endParaRPr>
        </a:p>
      </dgm:t>
    </dgm:pt>
    <dgm:pt modelId="{0B7F3F29-2FB6-44AD-B18E-F2E3499280B8}" type="parTrans" cxnId="{3AF914D9-1A6C-4C91-BA5A-A6D618198B8C}">
      <dgm:prSet/>
      <dgm:spPr/>
      <dgm:t>
        <a:bodyPr/>
        <a:lstStyle/>
        <a:p>
          <a:endParaRPr lang="es-CO"/>
        </a:p>
      </dgm:t>
    </dgm:pt>
    <dgm:pt modelId="{A99F7533-A43E-43D1-9A78-1727652C025E}" type="sibTrans" cxnId="{3AF914D9-1A6C-4C91-BA5A-A6D618198B8C}">
      <dgm:prSet/>
      <dgm:spPr/>
      <dgm:t>
        <a:bodyPr/>
        <a:lstStyle/>
        <a:p>
          <a:endParaRPr lang="es-CO"/>
        </a:p>
      </dgm:t>
    </dgm:pt>
    <dgm:pt modelId="{DD000247-AF0A-4C2A-BE7D-4E9E0EB83E33}" type="pres">
      <dgm:prSet presAssocID="{77A2B3C8-A8CF-4522-9BE3-F4EF7BEEE2A6}" presName="Name0" presStyleCnt="0">
        <dgm:presLayoutVars>
          <dgm:dir/>
          <dgm:resizeHandles val="exact"/>
        </dgm:presLayoutVars>
      </dgm:prSet>
      <dgm:spPr/>
    </dgm:pt>
    <dgm:pt modelId="{54543E0C-04FB-43CC-955A-E503A1333E91}" type="pres">
      <dgm:prSet presAssocID="{68D32F77-1D6B-4F19-895D-F4C5BB4CBFC4}" presName="node" presStyleLbl="node1" presStyleIdx="0" presStyleCnt="1" custScaleY="104120" custLinFactNeighborX="-1424">
        <dgm:presLayoutVars>
          <dgm:bulletEnabled val="1"/>
        </dgm:presLayoutVars>
      </dgm:prSet>
      <dgm:spPr/>
    </dgm:pt>
  </dgm:ptLst>
  <dgm:cxnLst>
    <dgm:cxn modelId="{E941553F-275C-493B-BB99-2BBF6509E222}" type="presOf" srcId="{77A2B3C8-A8CF-4522-9BE3-F4EF7BEEE2A6}" destId="{DD000247-AF0A-4C2A-BE7D-4E9E0EB83E33}" srcOrd="0" destOrd="0" presId="urn:microsoft.com/office/officeart/2005/8/layout/process1"/>
    <dgm:cxn modelId="{298E0AD0-8421-42CB-94D7-4E26CF8B5CD7}" type="presOf" srcId="{68D32F77-1D6B-4F19-895D-F4C5BB4CBFC4}" destId="{54543E0C-04FB-43CC-955A-E503A1333E91}" srcOrd="0" destOrd="0" presId="urn:microsoft.com/office/officeart/2005/8/layout/process1"/>
    <dgm:cxn modelId="{3AF914D9-1A6C-4C91-BA5A-A6D618198B8C}" srcId="{77A2B3C8-A8CF-4522-9BE3-F4EF7BEEE2A6}" destId="{68D32F77-1D6B-4F19-895D-F4C5BB4CBFC4}" srcOrd="0" destOrd="0" parTransId="{0B7F3F29-2FB6-44AD-B18E-F2E3499280B8}" sibTransId="{A99F7533-A43E-43D1-9A78-1727652C025E}"/>
    <dgm:cxn modelId="{5FA5C9A4-1F47-4EDC-9608-EEB4BEC701F8}" type="presParOf" srcId="{DD000247-AF0A-4C2A-BE7D-4E9E0EB83E33}" destId="{54543E0C-04FB-43CC-955A-E503A1333E91}" srcOrd="0" destOrd="0" presId="urn:microsoft.com/office/officeart/2005/8/layout/process1"/>
  </dgm:cxnLst>
  <dgm:bg>
    <a:solidFill>
      <a:srgbClr val="F9A307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2B3C8-A8CF-4522-9BE3-F4EF7BEEE2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D32F77-1D6B-4F19-895D-F4C5BB4CBFC4}">
      <dgm:prSet phldrT="[Texto]" custT="1"/>
      <dgm:spPr/>
      <dgm:t>
        <a:bodyPr/>
        <a:lstStyle/>
        <a:p>
          <a:r>
            <a:rPr lang="es-CO" sz="1200" b="1" dirty="0">
              <a:latin typeface="Arial" panose="020B0604020202020204" pitchFamily="34" charset="0"/>
              <a:cs typeface="Arial" panose="020B0604020202020204" pitchFamily="34" charset="0"/>
            </a:rPr>
            <a:t>Evaluar</a:t>
          </a:r>
          <a:r>
            <a:rPr lang="es-CO" sz="1200" dirty="0">
              <a:latin typeface="Arial" panose="020B0604020202020204" pitchFamily="34" charset="0"/>
              <a:cs typeface="Arial" panose="020B0604020202020204" pitchFamily="34" charset="0"/>
            </a:rPr>
            <a:t> procesos de CAT</a:t>
          </a:r>
          <a:endParaRPr lang="es-CO" sz="1200" dirty="0"/>
        </a:p>
      </dgm:t>
    </dgm:pt>
    <dgm:pt modelId="{0B7F3F29-2FB6-44AD-B18E-F2E3499280B8}" type="parTrans" cxnId="{3AF914D9-1A6C-4C91-BA5A-A6D618198B8C}">
      <dgm:prSet/>
      <dgm:spPr/>
      <dgm:t>
        <a:bodyPr/>
        <a:lstStyle/>
        <a:p>
          <a:endParaRPr lang="es-CO"/>
        </a:p>
      </dgm:t>
    </dgm:pt>
    <dgm:pt modelId="{A99F7533-A43E-43D1-9A78-1727652C025E}" type="sibTrans" cxnId="{3AF914D9-1A6C-4C91-BA5A-A6D618198B8C}">
      <dgm:prSet/>
      <dgm:spPr/>
      <dgm:t>
        <a:bodyPr/>
        <a:lstStyle/>
        <a:p>
          <a:endParaRPr lang="es-CO"/>
        </a:p>
      </dgm:t>
    </dgm:pt>
    <dgm:pt modelId="{DD000247-AF0A-4C2A-BE7D-4E9E0EB83E33}" type="pres">
      <dgm:prSet presAssocID="{77A2B3C8-A8CF-4522-9BE3-F4EF7BEEE2A6}" presName="Name0" presStyleCnt="0">
        <dgm:presLayoutVars>
          <dgm:dir/>
          <dgm:resizeHandles val="exact"/>
        </dgm:presLayoutVars>
      </dgm:prSet>
      <dgm:spPr/>
    </dgm:pt>
    <dgm:pt modelId="{54543E0C-04FB-43CC-955A-E503A1333E91}" type="pres">
      <dgm:prSet presAssocID="{68D32F77-1D6B-4F19-895D-F4C5BB4CBFC4}" presName="node" presStyleLbl="node1" presStyleIdx="0" presStyleCnt="1" custLinFactNeighborX="-2504">
        <dgm:presLayoutVars>
          <dgm:bulletEnabled val="1"/>
        </dgm:presLayoutVars>
      </dgm:prSet>
      <dgm:spPr/>
    </dgm:pt>
  </dgm:ptLst>
  <dgm:cxnLst>
    <dgm:cxn modelId="{E941553F-275C-493B-BB99-2BBF6509E222}" type="presOf" srcId="{77A2B3C8-A8CF-4522-9BE3-F4EF7BEEE2A6}" destId="{DD000247-AF0A-4C2A-BE7D-4E9E0EB83E33}" srcOrd="0" destOrd="0" presId="urn:microsoft.com/office/officeart/2005/8/layout/process1"/>
    <dgm:cxn modelId="{298E0AD0-8421-42CB-94D7-4E26CF8B5CD7}" type="presOf" srcId="{68D32F77-1D6B-4F19-895D-F4C5BB4CBFC4}" destId="{54543E0C-04FB-43CC-955A-E503A1333E91}" srcOrd="0" destOrd="0" presId="urn:microsoft.com/office/officeart/2005/8/layout/process1"/>
    <dgm:cxn modelId="{3AF914D9-1A6C-4C91-BA5A-A6D618198B8C}" srcId="{77A2B3C8-A8CF-4522-9BE3-F4EF7BEEE2A6}" destId="{68D32F77-1D6B-4F19-895D-F4C5BB4CBFC4}" srcOrd="0" destOrd="0" parTransId="{0B7F3F29-2FB6-44AD-B18E-F2E3499280B8}" sibTransId="{A99F7533-A43E-43D1-9A78-1727652C025E}"/>
    <dgm:cxn modelId="{5FA5C9A4-1F47-4EDC-9608-EEB4BEC701F8}" type="presParOf" srcId="{DD000247-AF0A-4C2A-BE7D-4E9E0EB83E33}" destId="{54543E0C-04FB-43CC-955A-E503A1333E9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A2B3C8-A8CF-4522-9BE3-F4EF7BEEE2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D32F77-1D6B-4F19-895D-F4C5BB4CBFC4}">
      <dgm:prSet phldrT="[Texto]" custT="1"/>
      <dgm:spPr>
        <a:solidFill>
          <a:srgbClr val="E28700"/>
        </a:solidFill>
      </dgm:spPr>
      <dgm:t>
        <a:bodyPr/>
        <a:lstStyle/>
        <a:p>
          <a:pPr>
            <a:buNone/>
          </a:pPr>
          <a:r>
            <a:rPr lang="es-CO" sz="1200" b="1" dirty="0">
              <a:latin typeface="Arial" panose="020B0604020202020204" pitchFamily="34" charset="0"/>
              <a:cs typeface="Arial" panose="020B0604020202020204" pitchFamily="34" charset="0"/>
            </a:rPr>
            <a:t>Observar</a:t>
          </a:r>
          <a:r>
            <a:rPr lang="es-CO" sz="1200" dirty="0">
              <a:latin typeface="Arial" panose="020B0604020202020204" pitchFamily="34" charset="0"/>
              <a:cs typeface="Arial" panose="020B0604020202020204" pitchFamily="34" charset="0"/>
            </a:rPr>
            <a:t> procesos de CAT</a:t>
          </a:r>
          <a:endParaRPr lang="es-CO" sz="1200" dirty="0">
            <a:solidFill>
              <a:schemeClr val="tx1"/>
            </a:solidFill>
            <a:highlight>
              <a:srgbClr val="C0C0C0"/>
            </a:highlight>
          </a:endParaRPr>
        </a:p>
      </dgm:t>
    </dgm:pt>
    <dgm:pt modelId="{0B7F3F29-2FB6-44AD-B18E-F2E3499280B8}" type="parTrans" cxnId="{3AF914D9-1A6C-4C91-BA5A-A6D618198B8C}">
      <dgm:prSet/>
      <dgm:spPr/>
      <dgm:t>
        <a:bodyPr/>
        <a:lstStyle/>
        <a:p>
          <a:endParaRPr lang="es-CO"/>
        </a:p>
      </dgm:t>
    </dgm:pt>
    <dgm:pt modelId="{A99F7533-A43E-43D1-9A78-1727652C025E}" type="sibTrans" cxnId="{3AF914D9-1A6C-4C91-BA5A-A6D618198B8C}">
      <dgm:prSet/>
      <dgm:spPr/>
      <dgm:t>
        <a:bodyPr/>
        <a:lstStyle/>
        <a:p>
          <a:endParaRPr lang="es-CO"/>
        </a:p>
      </dgm:t>
    </dgm:pt>
    <dgm:pt modelId="{DD000247-AF0A-4C2A-BE7D-4E9E0EB83E33}" type="pres">
      <dgm:prSet presAssocID="{77A2B3C8-A8CF-4522-9BE3-F4EF7BEEE2A6}" presName="Name0" presStyleCnt="0">
        <dgm:presLayoutVars>
          <dgm:dir/>
          <dgm:resizeHandles val="exact"/>
        </dgm:presLayoutVars>
      </dgm:prSet>
      <dgm:spPr/>
    </dgm:pt>
    <dgm:pt modelId="{54543E0C-04FB-43CC-955A-E503A1333E91}" type="pres">
      <dgm:prSet presAssocID="{68D32F77-1D6B-4F19-895D-F4C5BB4CBFC4}" presName="node" presStyleLbl="node1" presStyleIdx="0" presStyleCnt="1" custScaleY="104120" custLinFactNeighborX="-1698">
        <dgm:presLayoutVars>
          <dgm:bulletEnabled val="1"/>
        </dgm:presLayoutVars>
      </dgm:prSet>
      <dgm:spPr/>
    </dgm:pt>
  </dgm:ptLst>
  <dgm:cxnLst>
    <dgm:cxn modelId="{E941553F-275C-493B-BB99-2BBF6509E222}" type="presOf" srcId="{77A2B3C8-A8CF-4522-9BE3-F4EF7BEEE2A6}" destId="{DD000247-AF0A-4C2A-BE7D-4E9E0EB83E33}" srcOrd="0" destOrd="0" presId="urn:microsoft.com/office/officeart/2005/8/layout/process1"/>
    <dgm:cxn modelId="{298E0AD0-8421-42CB-94D7-4E26CF8B5CD7}" type="presOf" srcId="{68D32F77-1D6B-4F19-895D-F4C5BB4CBFC4}" destId="{54543E0C-04FB-43CC-955A-E503A1333E91}" srcOrd="0" destOrd="0" presId="urn:microsoft.com/office/officeart/2005/8/layout/process1"/>
    <dgm:cxn modelId="{3AF914D9-1A6C-4C91-BA5A-A6D618198B8C}" srcId="{77A2B3C8-A8CF-4522-9BE3-F4EF7BEEE2A6}" destId="{68D32F77-1D6B-4F19-895D-F4C5BB4CBFC4}" srcOrd="0" destOrd="0" parTransId="{0B7F3F29-2FB6-44AD-B18E-F2E3499280B8}" sibTransId="{A99F7533-A43E-43D1-9A78-1727652C025E}"/>
    <dgm:cxn modelId="{5FA5C9A4-1F47-4EDC-9608-EEB4BEC701F8}" type="presParOf" srcId="{DD000247-AF0A-4C2A-BE7D-4E9E0EB83E33}" destId="{54543E0C-04FB-43CC-955A-E503A1333E9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A2B3C8-A8CF-4522-9BE3-F4EF7BEEE2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D32F77-1D6B-4F19-895D-F4C5BB4CBFC4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O" sz="1200" b="1" dirty="0">
              <a:latin typeface="Arial" panose="020B0604020202020204" pitchFamily="34" charset="0"/>
              <a:cs typeface="Arial" panose="020B0604020202020204" pitchFamily="34" charset="0"/>
            </a:rPr>
            <a:t>Valorar </a:t>
          </a:r>
          <a:r>
            <a:rPr lang="es-CO" sz="1200" b="0" dirty="0">
              <a:latin typeface="Arial" panose="020B0604020202020204" pitchFamily="34" charset="0"/>
              <a:cs typeface="Arial" panose="020B0604020202020204" pitchFamily="34" charset="0"/>
            </a:rPr>
            <a:t>grado de relación de resultados de procesos previos con resultados del proceso de explotación</a:t>
          </a:r>
          <a:endParaRPr lang="es-CO" sz="1200" b="0" dirty="0"/>
        </a:p>
      </dgm:t>
    </dgm:pt>
    <dgm:pt modelId="{0B7F3F29-2FB6-44AD-B18E-F2E3499280B8}" type="parTrans" cxnId="{3AF914D9-1A6C-4C91-BA5A-A6D618198B8C}">
      <dgm:prSet/>
      <dgm:spPr/>
      <dgm:t>
        <a:bodyPr/>
        <a:lstStyle/>
        <a:p>
          <a:endParaRPr lang="es-CO"/>
        </a:p>
      </dgm:t>
    </dgm:pt>
    <dgm:pt modelId="{A99F7533-A43E-43D1-9A78-1727652C025E}" type="sibTrans" cxnId="{3AF914D9-1A6C-4C91-BA5A-A6D618198B8C}">
      <dgm:prSet/>
      <dgm:spPr/>
      <dgm:t>
        <a:bodyPr/>
        <a:lstStyle/>
        <a:p>
          <a:endParaRPr lang="es-CO"/>
        </a:p>
      </dgm:t>
    </dgm:pt>
    <dgm:pt modelId="{DD000247-AF0A-4C2A-BE7D-4E9E0EB83E33}" type="pres">
      <dgm:prSet presAssocID="{77A2B3C8-A8CF-4522-9BE3-F4EF7BEEE2A6}" presName="Name0" presStyleCnt="0">
        <dgm:presLayoutVars>
          <dgm:dir/>
          <dgm:resizeHandles val="exact"/>
        </dgm:presLayoutVars>
      </dgm:prSet>
      <dgm:spPr/>
    </dgm:pt>
    <dgm:pt modelId="{54543E0C-04FB-43CC-955A-E503A1333E91}" type="pres">
      <dgm:prSet presAssocID="{68D32F77-1D6B-4F19-895D-F4C5BB4CBFC4}" presName="node" presStyleLbl="node1" presStyleIdx="0" presStyleCnt="1" custLinFactNeighborX="49" custLinFactNeighborY="1235">
        <dgm:presLayoutVars>
          <dgm:bulletEnabled val="1"/>
        </dgm:presLayoutVars>
      </dgm:prSet>
      <dgm:spPr/>
    </dgm:pt>
  </dgm:ptLst>
  <dgm:cxnLst>
    <dgm:cxn modelId="{E941553F-275C-493B-BB99-2BBF6509E222}" type="presOf" srcId="{77A2B3C8-A8CF-4522-9BE3-F4EF7BEEE2A6}" destId="{DD000247-AF0A-4C2A-BE7D-4E9E0EB83E33}" srcOrd="0" destOrd="0" presId="urn:microsoft.com/office/officeart/2005/8/layout/process1"/>
    <dgm:cxn modelId="{298E0AD0-8421-42CB-94D7-4E26CF8B5CD7}" type="presOf" srcId="{68D32F77-1D6B-4F19-895D-F4C5BB4CBFC4}" destId="{54543E0C-04FB-43CC-955A-E503A1333E91}" srcOrd="0" destOrd="0" presId="urn:microsoft.com/office/officeart/2005/8/layout/process1"/>
    <dgm:cxn modelId="{3AF914D9-1A6C-4C91-BA5A-A6D618198B8C}" srcId="{77A2B3C8-A8CF-4522-9BE3-F4EF7BEEE2A6}" destId="{68D32F77-1D6B-4F19-895D-F4C5BB4CBFC4}" srcOrd="0" destOrd="0" parTransId="{0B7F3F29-2FB6-44AD-B18E-F2E3499280B8}" sibTransId="{A99F7533-A43E-43D1-9A78-1727652C025E}"/>
    <dgm:cxn modelId="{5FA5C9A4-1F47-4EDC-9608-EEB4BEC701F8}" type="presParOf" srcId="{DD000247-AF0A-4C2A-BE7D-4E9E0EB83E33}" destId="{54543E0C-04FB-43CC-955A-E503A1333E9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A2B3C8-A8CF-4522-9BE3-F4EF7BEEE2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D32F77-1D6B-4F19-895D-F4C5BB4CBFC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Relación = Articulación</a:t>
          </a:r>
        </a:p>
        <a:p>
          <a:endParaRPr lang="es-CO" sz="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CO" sz="1100" b="0" dirty="0">
              <a:solidFill>
                <a:schemeClr val="tx1"/>
              </a:solidFill>
            </a:rPr>
            <a:t>Reconocer </a:t>
          </a:r>
          <a:r>
            <a:rPr lang="es-CO" sz="1100" b="1" dirty="0">
              <a:solidFill>
                <a:schemeClr val="tx1"/>
              </a:solidFill>
            </a:rPr>
            <a:t>Factores determinantes para el proceso de explotación</a:t>
          </a:r>
        </a:p>
      </dgm:t>
    </dgm:pt>
    <dgm:pt modelId="{0B7F3F29-2FB6-44AD-B18E-F2E3499280B8}" type="parTrans" cxnId="{3AF914D9-1A6C-4C91-BA5A-A6D618198B8C}">
      <dgm:prSet/>
      <dgm:spPr/>
      <dgm:t>
        <a:bodyPr/>
        <a:lstStyle/>
        <a:p>
          <a:endParaRPr lang="es-CO" sz="1100"/>
        </a:p>
      </dgm:t>
    </dgm:pt>
    <dgm:pt modelId="{A99F7533-A43E-43D1-9A78-1727652C025E}" type="sibTrans" cxnId="{3AF914D9-1A6C-4C91-BA5A-A6D618198B8C}">
      <dgm:prSet/>
      <dgm:spPr/>
      <dgm:t>
        <a:bodyPr/>
        <a:lstStyle/>
        <a:p>
          <a:endParaRPr lang="es-CO" sz="1100"/>
        </a:p>
      </dgm:t>
    </dgm:pt>
    <dgm:pt modelId="{DD000247-AF0A-4C2A-BE7D-4E9E0EB83E33}" type="pres">
      <dgm:prSet presAssocID="{77A2B3C8-A8CF-4522-9BE3-F4EF7BEEE2A6}" presName="Name0" presStyleCnt="0">
        <dgm:presLayoutVars>
          <dgm:dir/>
          <dgm:resizeHandles val="exact"/>
        </dgm:presLayoutVars>
      </dgm:prSet>
      <dgm:spPr/>
    </dgm:pt>
    <dgm:pt modelId="{54543E0C-04FB-43CC-955A-E503A1333E91}" type="pres">
      <dgm:prSet presAssocID="{68D32F77-1D6B-4F19-895D-F4C5BB4CBFC4}" presName="node" presStyleLbl="node1" presStyleIdx="0" presStyleCnt="1" custLinFactNeighborX="3010">
        <dgm:presLayoutVars>
          <dgm:bulletEnabled val="1"/>
        </dgm:presLayoutVars>
      </dgm:prSet>
      <dgm:spPr/>
    </dgm:pt>
  </dgm:ptLst>
  <dgm:cxnLst>
    <dgm:cxn modelId="{E941553F-275C-493B-BB99-2BBF6509E222}" type="presOf" srcId="{77A2B3C8-A8CF-4522-9BE3-F4EF7BEEE2A6}" destId="{DD000247-AF0A-4C2A-BE7D-4E9E0EB83E33}" srcOrd="0" destOrd="0" presId="urn:microsoft.com/office/officeart/2005/8/layout/process1"/>
    <dgm:cxn modelId="{298E0AD0-8421-42CB-94D7-4E26CF8B5CD7}" type="presOf" srcId="{68D32F77-1D6B-4F19-895D-F4C5BB4CBFC4}" destId="{54543E0C-04FB-43CC-955A-E503A1333E91}" srcOrd="0" destOrd="0" presId="urn:microsoft.com/office/officeart/2005/8/layout/process1"/>
    <dgm:cxn modelId="{3AF914D9-1A6C-4C91-BA5A-A6D618198B8C}" srcId="{77A2B3C8-A8CF-4522-9BE3-F4EF7BEEE2A6}" destId="{68D32F77-1D6B-4F19-895D-F4C5BB4CBFC4}" srcOrd="0" destOrd="0" parTransId="{0B7F3F29-2FB6-44AD-B18E-F2E3499280B8}" sibTransId="{A99F7533-A43E-43D1-9A78-1727652C025E}"/>
    <dgm:cxn modelId="{5FA5C9A4-1F47-4EDC-9608-EEB4BEC701F8}" type="presParOf" srcId="{DD000247-AF0A-4C2A-BE7D-4E9E0EB83E33}" destId="{54543E0C-04FB-43CC-955A-E503A1333E91}" srcOrd="0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A2B3C8-A8CF-4522-9BE3-F4EF7BEEE2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D32F77-1D6B-4F19-895D-F4C5BB4CBFC4}">
      <dgm:prSet phldrT="[Texto]" custT="1"/>
      <dgm:spPr>
        <a:solidFill>
          <a:srgbClr val="708B39"/>
        </a:solidFill>
      </dgm:spPr>
      <dgm:t>
        <a:bodyPr/>
        <a:lstStyle/>
        <a:p>
          <a:r>
            <a:rPr lang="es-CO" sz="1200" b="1" dirty="0">
              <a:latin typeface="Arial" panose="020B0604020202020204" pitchFamily="34" charset="0"/>
              <a:cs typeface="Arial" panose="020B0604020202020204" pitchFamily="34" charset="0"/>
            </a:rPr>
            <a:t>Resultado esperado:</a:t>
          </a:r>
        </a:p>
        <a:p>
          <a:r>
            <a:rPr lang="es-CO" sz="1200" b="0" dirty="0">
              <a:latin typeface="Arial" panose="020B0604020202020204" pitchFamily="34" charset="0"/>
              <a:cs typeface="Arial" panose="020B0604020202020204" pitchFamily="34" charset="0"/>
            </a:rPr>
            <a:t>- Proponer metodología para promover la CAT (Sin experimentarlo)</a:t>
          </a:r>
        </a:p>
      </dgm:t>
    </dgm:pt>
    <dgm:pt modelId="{0B7F3F29-2FB6-44AD-B18E-F2E3499280B8}" type="parTrans" cxnId="{3AF914D9-1A6C-4C91-BA5A-A6D618198B8C}">
      <dgm:prSet/>
      <dgm:spPr/>
      <dgm:t>
        <a:bodyPr/>
        <a:lstStyle/>
        <a:p>
          <a:endParaRPr lang="es-CO"/>
        </a:p>
      </dgm:t>
    </dgm:pt>
    <dgm:pt modelId="{A99F7533-A43E-43D1-9A78-1727652C025E}" type="sibTrans" cxnId="{3AF914D9-1A6C-4C91-BA5A-A6D618198B8C}">
      <dgm:prSet/>
      <dgm:spPr/>
      <dgm:t>
        <a:bodyPr/>
        <a:lstStyle/>
        <a:p>
          <a:endParaRPr lang="es-CO"/>
        </a:p>
      </dgm:t>
    </dgm:pt>
    <dgm:pt modelId="{DD000247-AF0A-4C2A-BE7D-4E9E0EB83E33}" type="pres">
      <dgm:prSet presAssocID="{77A2B3C8-A8CF-4522-9BE3-F4EF7BEEE2A6}" presName="Name0" presStyleCnt="0">
        <dgm:presLayoutVars>
          <dgm:dir/>
          <dgm:resizeHandles val="exact"/>
        </dgm:presLayoutVars>
      </dgm:prSet>
      <dgm:spPr/>
    </dgm:pt>
    <dgm:pt modelId="{54543E0C-04FB-43CC-955A-E503A1333E91}" type="pres">
      <dgm:prSet presAssocID="{68D32F77-1D6B-4F19-895D-F4C5BB4CBFC4}" presName="node" presStyleLbl="node1" presStyleIdx="0" presStyleCnt="1" custLinFactNeighborX="3010">
        <dgm:presLayoutVars>
          <dgm:bulletEnabled val="1"/>
        </dgm:presLayoutVars>
      </dgm:prSet>
      <dgm:spPr/>
    </dgm:pt>
  </dgm:ptLst>
  <dgm:cxnLst>
    <dgm:cxn modelId="{E941553F-275C-493B-BB99-2BBF6509E222}" type="presOf" srcId="{77A2B3C8-A8CF-4522-9BE3-F4EF7BEEE2A6}" destId="{DD000247-AF0A-4C2A-BE7D-4E9E0EB83E33}" srcOrd="0" destOrd="0" presId="urn:microsoft.com/office/officeart/2005/8/layout/process1"/>
    <dgm:cxn modelId="{298E0AD0-8421-42CB-94D7-4E26CF8B5CD7}" type="presOf" srcId="{68D32F77-1D6B-4F19-895D-F4C5BB4CBFC4}" destId="{54543E0C-04FB-43CC-955A-E503A1333E91}" srcOrd="0" destOrd="0" presId="urn:microsoft.com/office/officeart/2005/8/layout/process1"/>
    <dgm:cxn modelId="{3AF914D9-1A6C-4C91-BA5A-A6D618198B8C}" srcId="{77A2B3C8-A8CF-4522-9BE3-F4EF7BEEE2A6}" destId="{68D32F77-1D6B-4F19-895D-F4C5BB4CBFC4}" srcOrd="0" destOrd="0" parTransId="{0B7F3F29-2FB6-44AD-B18E-F2E3499280B8}" sibTransId="{A99F7533-A43E-43D1-9A78-1727652C025E}"/>
    <dgm:cxn modelId="{5FA5C9A4-1F47-4EDC-9608-EEB4BEC701F8}" type="presParOf" srcId="{DD000247-AF0A-4C2A-BE7D-4E9E0EB83E33}" destId="{54543E0C-04FB-43CC-955A-E503A1333E91}" srcOrd="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A2B3C8-A8CF-4522-9BE3-F4EF7BEEE2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8D32F77-1D6B-4F19-895D-F4C5BB4CBFC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CO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Conocimiento nuevo a priori</a:t>
          </a:r>
        </a:p>
        <a:p>
          <a:endParaRPr lang="es-CO" sz="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CO" sz="11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Abrir espacios para nuevas investigaciones y/o continuar con la experimentación de la metodología</a:t>
          </a:r>
          <a:endParaRPr lang="es-CO" sz="1100" b="0" dirty="0">
            <a:solidFill>
              <a:schemeClr val="tx1"/>
            </a:solidFill>
          </a:endParaRPr>
        </a:p>
      </dgm:t>
    </dgm:pt>
    <dgm:pt modelId="{0B7F3F29-2FB6-44AD-B18E-F2E3499280B8}" type="parTrans" cxnId="{3AF914D9-1A6C-4C91-BA5A-A6D618198B8C}">
      <dgm:prSet/>
      <dgm:spPr/>
      <dgm:t>
        <a:bodyPr/>
        <a:lstStyle/>
        <a:p>
          <a:endParaRPr lang="es-CO" sz="1100"/>
        </a:p>
      </dgm:t>
    </dgm:pt>
    <dgm:pt modelId="{A99F7533-A43E-43D1-9A78-1727652C025E}" type="sibTrans" cxnId="{3AF914D9-1A6C-4C91-BA5A-A6D618198B8C}">
      <dgm:prSet/>
      <dgm:spPr/>
      <dgm:t>
        <a:bodyPr/>
        <a:lstStyle/>
        <a:p>
          <a:endParaRPr lang="es-CO" sz="1100"/>
        </a:p>
      </dgm:t>
    </dgm:pt>
    <dgm:pt modelId="{DD000247-AF0A-4C2A-BE7D-4E9E0EB83E33}" type="pres">
      <dgm:prSet presAssocID="{77A2B3C8-A8CF-4522-9BE3-F4EF7BEEE2A6}" presName="Name0" presStyleCnt="0">
        <dgm:presLayoutVars>
          <dgm:dir/>
          <dgm:resizeHandles val="exact"/>
        </dgm:presLayoutVars>
      </dgm:prSet>
      <dgm:spPr/>
    </dgm:pt>
    <dgm:pt modelId="{54543E0C-04FB-43CC-955A-E503A1333E91}" type="pres">
      <dgm:prSet presAssocID="{68D32F77-1D6B-4F19-895D-F4C5BB4CBFC4}" presName="node" presStyleLbl="node1" presStyleIdx="0" presStyleCnt="1" custLinFactNeighborX="3010">
        <dgm:presLayoutVars>
          <dgm:bulletEnabled val="1"/>
        </dgm:presLayoutVars>
      </dgm:prSet>
      <dgm:spPr/>
    </dgm:pt>
  </dgm:ptLst>
  <dgm:cxnLst>
    <dgm:cxn modelId="{E941553F-275C-493B-BB99-2BBF6509E222}" type="presOf" srcId="{77A2B3C8-A8CF-4522-9BE3-F4EF7BEEE2A6}" destId="{DD000247-AF0A-4C2A-BE7D-4E9E0EB83E33}" srcOrd="0" destOrd="0" presId="urn:microsoft.com/office/officeart/2005/8/layout/process1"/>
    <dgm:cxn modelId="{298E0AD0-8421-42CB-94D7-4E26CF8B5CD7}" type="presOf" srcId="{68D32F77-1D6B-4F19-895D-F4C5BB4CBFC4}" destId="{54543E0C-04FB-43CC-955A-E503A1333E91}" srcOrd="0" destOrd="0" presId="urn:microsoft.com/office/officeart/2005/8/layout/process1"/>
    <dgm:cxn modelId="{3AF914D9-1A6C-4C91-BA5A-A6D618198B8C}" srcId="{77A2B3C8-A8CF-4522-9BE3-F4EF7BEEE2A6}" destId="{68D32F77-1D6B-4F19-895D-F4C5BB4CBFC4}" srcOrd="0" destOrd="0" parTransId="{0B7F3F29-2FB6-44AD-B18E-F2E3499280B8}" sibTransId="{A99F7533-A43E-43D1-9A78-1727652C025E}"/>
    <dgm:cxn modelId="{5FA5C9A4-1F47-4EDC-9608-EEB4BEC701F8}" type="presParOf" srcId="{DD000247-AF0A-4C2A-BE7D-4E9E0EB83E33}" destId="{54543E0C-04FB-43CC-955A-E503A1333E91}" srcOrd="0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3E0C-04FB-43CC-955A-E503A1333E91}">
      <dsp:nvSpPr>
        <dsp:cNvPr id="0" name=""/>
        <dsp:cNvSpPr/>
      </dsp:nvSpPr>
      <dsp:spPr>
        <a:xfrm>
          <a:off x="870" y="0"/>
          <a:ext cx="1780385" cy="815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Arial" panose="020B0604020202020204" pitchFamily="34" charset="0"/>
              <a:cs typeface="Arial" panose="020B0604020202020204" pitchFamily="34" charset="0"/>
            </a:rPr>
            <a:t>Estimar</a:t>
          </a:r>
          <a:r>
            <a:rPr 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 procesos de CAT</a:t>
          </a:r>
        </a:p>
      </dsp:txBody>
      <dsp:txXfrm>
        <a:off x="24757" y="23887"/>
        <a:ext cx="1732611" cy="767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3E0C-04FB-43CC-955A-E503A1333E91}">
      <dsp:nvSpPr>
        <dsp:cNvPr id="0" name=""/>
        <dsp:cNvSpPr/>
      </dsp:nvSpPr>
      <dsp:spPr>
        <a:xfrm>
          <a:off x="0" y="0"/>
          <a:ext cx="1946445" cy="601564"/>
        </a:xfrm>
        <a:prstGeom prst="roundRect">
          <a:avLst>
            <a:gd name="adj" fmla="val 10000"/>
          </a:avLst>
        </a:prstGeom>
        <a:solidFill>
          <a:srgbClr val="E28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Arial" panose="020B0604020202020204" pitchFamily="34" charset="0"/>
              <a:cs typeface="Arial" panose="020B0604020202020204" pitchFamily="34" charset="0"/>
            </a:rPr>
            <a:t>Medir</a:t>
          </a:r>
          <a:r>
            <a:rPr 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 procesos de CAT</a:t>
          </a:r>
          <a:endParaRPr lang="es-CO" sz="1200" kern="1200" dirty="0">
            <a:solidFill>
              <a:schemeClr val="tx1"/>
            </a:solidFill>
            <a:highlight>
              <a:srgbClr val="C0C0C0"/>
            </a:highlight>
          </a:endParaRPr>
        </a:p>
      </dsp:txBody>
      <dsp:txXfrm>
        <a:off x="17619" y="17619"/>
        <a:ext cx="1911207" cy="566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3E0C-04FB-43CC-955A-E503A1333E91}">
      <dsp:nvSpPr>
        <dsp:cNvPr id="0" name=""/>
        <dsp:cNvSpPr/>
      </dsp:nvSpPr>
      <dsp:spPr>
        <a:xfrm>
          <a:off x="0" y="0"/>
          <a:ext cx="1766607" cy="777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Arial" panose="020B0604020202020204" pitchFamily="34" charset="0"/>
              <a:cs typeface="Arial" panose="020B0604020202020204" pitchFamily="34" charset="0"/>
            </a:rPr>
            <a:t>Evaluar</a:t>
          </a:r>
          <a:r>
            <a:rPr 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 procesos de CAT</a:t>
          </a:r>
          <a:endParaRPr lang="es-CO" sz="1200" kern="1200" dirty="0"/>
        </a:p>
      </dsp:txBody>
      <dsp:txXfrm>
        <a:off x="22771" y="22771"/>
        <a:ext cx="1721065" cy="731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3E0C-04FB-43CC-955A-E503A1333E91}">
      <dsp:nvSpPr>
        <dsp:cNvPr id="0" name=""/>
        <dsp:cNvSpPr/>
      </dsp:nvSpPr>
      <dsp:spPr>
        <a:xfrm>
          <a:off x="0" y="0"/>
          <a:ext cx="1979056" cy="566871"/>
        </a:xfrm>
        <a:prstGeom prst="roundRect">
          <a:avLst>
            <a:gd name="adj" fmla="val 10000"/>
          </a:avLst>
        </a:prstGeom>
        <a:solidFill>
          <a:srgbClr val="E28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Arial" panose="020B0604020202020204" pitchFamily="34" charset="0"/>
              <a:cs typeface="Arial" panose="020B0604020202020204" pitchFamily="34" charset="0"/>
            </a:rPr>
            <a:t>Observar</a:t>
          </a:r>
          <a:r>
            <a:rPr lang="es-CO" sz="1200" kern="1200" dirty="0">
              <a:latin typeface="Arial" panose="020B0604020202020204" pitchFamily="34" charset="0"/>
              <a:cs typeface="Arial" panose="020B0604020202020204" pitchFamily="34" charset="0"/>
            </a:rPr>
            <a:t> procesos de CAT</a:t>
          </a:r>
          <a:endParaRPr lang="es-CO" sz="1200" kern="1200" dirty="0">
            <a:solidFill>
              <a:schemeClr val="tx1"/>
            </a:solidFill>
            <a:highlight>
              <a:srgbClr val="C0C0C0"/>
            </a:highlight>
          </a:endParaRPr>
        </a:p>
      </dsp:txBody>
      <dsp:txXfrm>
        <a:off x="16603" y="16603"/>
        <a:ext cx="1945850" cy="533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3E0C-04FB-43CC-955A-E503A1333E91}">
      <dsp:nvSpPr>
        <dsp:cNvPr id="0" name=""/>
        <dsp:cNvSpPr/>
      </dsp:nvSpPr>
      <dsp:spPr>
        <a:xfrm>
          <a:off x="1726" y="0"/>
          <a:ext cx="1766607" cy="96132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Arial" panose="020B0604020202020204" pitchFamily="34" charset="0"/>
              <a:cs typeface="Arial" panose="020B0604020202020204" pitchFamily="34" charset="0"/>
            </a:rPr>
            <a:t>Valorar </a:t>
          </a:r>
          <a:r>
            <a:rPr lang="es-CO" sz="1200" b="0" kern="1200" dirty="0">
              <a:latin typeface="Arial" panose="020B0604020202020204" pitchFamily="34" charset="0"/>
              <a:cs typeface="Arial" panose="020B0604020202020204" pitchFamily="34" charset="0"/>
            </a:rPr>
            <a:t>grado de relación de resultados de procesos previos con resultados del proceso de explotación</a:t>
          </a:r>
          <a:endParaRPr lang="es-CO" sz="1200" b="0" kern="1200" dirty="0"/>
        </a:p>
      </dsp:txBody>
      <dsp:txXfrm>
        <a:off x="29882" y="28156"/>
        <a:ext cx="1710295" cy="905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3E0C-04FB-43CC-955A-E503A1333E91}">
      <dsp:nvSpPr>
        <dsp:cNvPr id="0" name=""/>
        <dsp:cNvSpPr/>
      </dsp:nvSpPr>
      <dsp:spPr>
        <a:xfrm>
          <a:off x="1726" y="0"/>
          <a:ext cx="1766607" cy="95243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Relación = Articulación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</a:rPr>
            <a:t>Reconocer </a:t>
          </a:r>
          <a:r>
            <a:rPr lang="es-CO" sz="1100" b="1" kern="1200" dirty="0">
              <a:solidFill>
                <a:schemeClr val="tx1"/>
              </a:solidFill>
            </a:rPr>
            <a:t>Factores determinantes para el proceso de explotación</a:t>
          </a:r>
        </a:p>
      </dsp:txBody>
      <dsp:txXfrm>
        <a:off x="29622" y="27896"/>
        <a:ext cx="1710815" cy="8966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3E0C-04FB-43CC-955A-E503A1333E91}">
      <dsp:nvSpPr>
        <dsp:cNvPr id="0" name=""/>
        <dsp:cNvSpPr/>
      </dsp:nvSpPr>
      <dsp:spPr>
        <a:xfrm>
          <a:off x="0" y="80229"/>
          <a:ext cx="1768334" cy="1061000"/>
        </a:xfrm>
        <a:prstGeom prst="roundRect">
          <a:avLst>
            <a:gd name="adj" fmla="val 10000"/>
          </a:avLst>
        </a:prstGeom>
        <a:solidFill>
          <a:srgbClr val="708B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>
              <a:latin typeface="Arial" panose="020B0604020202020204" pitchFamily="34" charset="0"/>
              <a:cs typeface="Arial" panose="020B0604020202020204" pitchFamily="34" charset="0"/>
            </a:rPr>
            <a:t>Resultado esperado: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Proponer metodología para promover la CAT (Sin experimentarlo)</a:t>
          </a:r>
        </a:p>
      </dsp:txBody>
      <dsp:txXfrm>
        <a:off x="31076" y="111305"/>
        <a:ext cx="1706182" cy="998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3E0C-04FB-43CC-955A-E503A1333E91}">
      <dsp:nvSpPr>
        <dsp:cNvPr id="0" name=""/>
        <dsp:cNvSpPr/>
      </dsp:nvSpPr>
      <dsp:spPr>
        <a:xfrm>
          <a:off x="1982" y="0"/>
          <a:ext cx="2028399" cy="102891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Conocimiento nuevo a priori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Abrir espacios para nuevas investigaciones y/o continuar con la experimentación de la metodología</a:t>
          </a:r>
          <a:endParaRPr lang="es-CO" sz="1100" b="0" kern="1200" dirty="0">
            <a:solidFill>
              <a:schemeClr val="tx1"/>
            </a:solidFill>
          </a:endParaRPr>
        </a:p>
      </dsp:txBody>
      <dsp:txXfrm>
        <a:off x="32118" y="30136"/>
        <a:ext cx="1968127" cy="96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26" Type="http://schemas.openxmlformats.org/officeDocument/2006/relationships/diagramQuickStyle" Target="../diagrams/quickStyle4.xml"/><Relationship Id="rId39" Type="http://schemas.openxmlformats.org/officeDocument/2006/relationships/diagramData" Target="../diagrams/data7.xml"/><Relationship Id="rId21" Type="http://schemas.openxmlformats.org/officeDocument/2006/relationships/diagramQuickStyle" Target="../diagrams/quickStyle3.xml"/><Relationship Id="rId34" Type="http://schemas.openxmlformats.org/officeDocument/2006/relationships/diagramData" Target="../diagrams/data6.xml"/><Relationship Id="rId42" Type="http://schemas.openxmlformats.org/officeDocument/2006/relationships/diagramColors" Target="../diagrams/colors7.xml"/><Relationship Id="rId47" Type="http://schemas.openxmlformats.org/officeDocument/2006/relationships/diagramColors" Target="../diagrams/colors8.xm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2.xml"/><Relationship Id="rId29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diagramQuickStyle" Target="../diagrams/quickStyle1.xml"/><Relationship Id="rId24" Type="http://schemas.openxmlformats.org/officeDocument/2006/relationships/diagramData" Target="../diagrams/data4.xml"/><Relationship Id="rId32" Type="http://schemas.openxmlformats.org/officeDocument/2006/relationships/diagramColors" Target="../diagrams/colors5.xml"/><Relationship Id="rId37" Type="http://schemas.openxmlformats.org/officeDocument/2006/relationships/diagramColors" Target="../diagrams/colors6.xml"/><Relationship Id="rId40" Type="http://schemas.openxmlformats.org/officeDocument/2006/relationships/diagramLayout" Target="../diagrams/layout7.xml"/><Relationship Id="rId45" Type="http://schemas.openxmlformats.org/officeDocument/2006/relationships/diagramLayout" Target="../diagrams/layout8.xml"/><Relationship Id="rId5" Type="http://schemas.openxmlformats.org/officeDocument/2006/relationships/image" Target="../media/image4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28" Type="http://schemas.microsoft.com/office/2007/relationships/diagramDrawing" Target="../diagrams/drawing4.xml"/><Relationship Id="rId36" Type="http://schemas.openxmlformats.org/officeDocument/2006/relationships/diagramQuickStyle" Target="../diagrams/quickStyle6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31" Type="http://schemas.openxmlformats.org/officeDocument/2006/relationships/diagramQuickStyle" Target="../diagrams/quickStyle5.xml"/><Relationship Id="rId44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Relationship Id="rId27" Type="http://schemas.openxmlformats.org/officeDocument/2006/relationships/diagramColors" Target="../diagrams/colors4.xml"/><Relationship Id="rId30" Type="http://schemas.openxmlformats.org/officeDocument/2006/relationships/diagramLayout" Target="../diagrams/layout5.xml"/><Relationship Id="rId35" Type="http://schemas.openxmlformats.org/officeDocument/2006/relationships/diagramLayout" Target="../diagrams/layout6.xml"/><Relationship Id="rId43" Type="http://schemas.microsoft.com/office/2007/relationships/diagramDrawing" Target="../diagrams/drawing7.xml"/><Relationship Id="rId48" Type="http://schemas.microsoft.com/office/2007/relationships/diagramDrawing" Target="../diagrams/drawing8.xml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5" Type="http://schemas.openxmlformats.org/officeDocument/2006/relationships/diagramLayout" Target="../diagrams/layout4.xml"/><Relationship Id="rId33" Type="http://schemas.microsoft.com/office/2007/relationships/diagramDrawing" Target="../diagrams/drawing5.xml"/><Relationship Id="rId38" Type="http://schemas.microsoft.com/office/2007/relationships/diagramDrawing" Target="../diagrams/drawing6.xml"/><Relationship Id="rId46" Type="http://schemas.openxmlformats.org/officeDocument/2006/relationships/diagramQuickStyle" Target="../diagrams/quickStyle8.xml"/><Relationship Id="rId20" Type="http://schemas.openxmlformats.org/officeDocument/2006/relationships/diagramLayout" Target="../diagrams/layout3.xml"/><Relationship Id="rId41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../Investigaci&#243;n%20Avance%201.1%20DGTI%20(PhD)/FORMALIZACIO&#769;N%20DE%20INDICADORES%20-%20INVESTIGACIO&#769;N%20LAC%20(DGTI-UAQ)%20-%20(Desarrollo%20-%20Avance%201.1)%20(Pte%20HOY).doc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26.emf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hyperlink" Target="mailto:lacarvaj@globalsynergyco.com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lacarvaj@hotmai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-22042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8856"/>
            <a:ext cx="624078" cy="8240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87ABDD-92BA-4190-94C6-F064E50B94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31" y="306604"/>
            <a:ext cx="1432560" cy="38417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2869462-B186-4944-AD60-F40699B3100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3" y="278925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ECF54C3-0913-449D-BACE-6DF0CB44EEB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80" y="103608"/>
            <a:ext cx="829310" cy="639445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C94046-6A93-42E0-AD8E-BCECA3C1D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950" y="126472"/>
            <a:ext cx="1834490" cy="61993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B11E23-228C-4196-B908-0A57033309F2}"/>
              </a:ext>
            </a:extLst>
          </p:cNvPr>
          <p:cNvSpPr txBox="1"/>
          <p:nvPr/>
        </p:nvSpPr>
        <p:spPr>
          <a:xfrm>
            <a:off x="1045031" y="2410999"/>
            <a:ext cx="10129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/>
              <a:t>Tesis:</a:t>
            </a:r>
            <a:r>
              <a:rPr lang="es-MX" sz="3600" b="1" dirty="0"/>
              <a:t> </a:t>
            </a:r>
          </a:p>
          <a:p>
            <a:pPr algn="ctr"/>
            <a:r>
              <a:rPr lang="es-MX" sz="3400" b="1" dirty="0"/>
              <a:t>METODOLOGÍA PARA ABSORCIÓN DE TECNOLOGÍA EN PYMES DE SERVICIOS DE KPO EN COLOMBIA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BE85BF-D762-4678-A840-3297479C1ED2}"/>
              </a:ext>
            </a:extLst>
          </p:cNvPr>
          <p:cNvSpPr txBox="1"/>
          <p:nvPr/>
        </p:nvSpPr>
        <p:spPr>
          <a:xfrm>
            <a:off x="0" y="449845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LEONARDO ANDRÉS CARVAJAL ALVAREZ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13640BF-CBFA-43A7-8819-BF50D074E902}"/>
              </a:ext>
            </a:extLst>
          </p:cNvPr>
          <p:cNvSpPr txBox="1"/>
          <p:nvPr/>
        </p:nvSpPr>
        <p:spPr>
          <a:xfrm>
            <a:off x="0" y="520744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/>
              <a:t>Dr. Luis Rodrigo Valencia Pérez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E540F7D-5E40-4C68-9DD5-931893EB7352}"/>
              </a:ext>
            </a:extLst>
          </p:cNvPr>
          <p:cNvSpPr txBox="1"/>
          <p:nvPr/>
        </p:nvSpPr>
        <p:spPr>
          <a:xfrm>
            <a:off x="8278" y="173631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Doctorado en Gestión Tecnológica e Innovación</a:t>
            </a:r>
          </a:p>
        </p:txBody>
      </p: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17" name="28 Rectángulo">
            <a:extLst>
              <a:ext uri="{FF2B5EF4-FFF2-40B4-BE49-F238E27FC236}">
                <a16:creationId xmlns:a16="http://schemas.microsoft.com/office/drawing/2014/main" id="{D883FC2A-86C2-4688-A9F0-331F8C0EFACD}"/>
              </a:ext>
            </a:extLst>
          </p:cNvPr>
          <p:cNvSpPr/>
          <p:nvPr/>
        </p:nvSpPr>
        <p:spPr bwMode="auto">
          <a:xfrm>
            <a:off x="19058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4. Justificación</a:t>
            </a:r>
            <a:endParaRPr lang="es-ES" sz="2400" b="1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23" name="20 Rectángulo">
            <a:extLst>
              <a:ext uri="{FF2B5EF4-FFF2-40B4-BE49-F238E27FC236}">
                <a16:creationId xmlns:a16="http://schemas.microsoft.com/office/drawing/2014/main" id="{82804D1F-2DC6-4D2F-811B-344825393A45}"/>
              </a:ext>
            </a:extLst>
          </p:cNvPr>
          <p:cNvSpPr/>
          <p:nvPr/>
        </p:nvSpPr>
        <p:spPr>
          <a:xfrm>
            <a:off x="434664" y="1821492"/>
            <a:ext cx="114219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endParaRPr lang="es-ES" sz="600" dirty="0"/>
          </a:p>
          <a:p>
            <a:pPr marL="177800" indent="-177800" algn="just">
              <a:buFont typeface="Arial" pitchFamily="34" charset="0"/>
              <a:buChar char="•"/>
            </a:pPr>
            <a:endParaRPr lang="es-ES" sz="400" dirty="0">
              <a:latin typeface="+mn-lt"/>
            </a:endParaRPr>
          </a:p>
          <a:p>
            <a:pPr algn="just"/>
            <a:r>
              <a:rPr lang="es-ES" sz="2000" b="1" dirty="0">
                <a:solidFill>
                  <a:srgbClr val="11668B"/>
                </a:solidFill>
              </a:rPr>
              <a:t>Una</a:t>
            </a:r>
            <a:r>
              <a:rPr lang="es-ES" sz="2000" b="1" i="1" dirty="0">
                <a:solidFill>
                  <a:srgbClr val="11668B"/>
                </a:solidFill>
              </a:rPr>
              <a:t> metodología para la absorción de tecnología a nivel de empresa, en pymes de servicios de KPO:</a:t>
            </a:r>
          </a:p>
          <a:p>
            <a:pPr algn="just"/>
            <a:r>
              <a:rPr lang="es-ES" sz="1700" dirty="0">
                <a:latin typeface="+mn-lt"/>
              </a:rPr>
              <a:t>	</a:t>
            </a: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  <a:tab pos="806450" algn="l"/>
              </a:tabLst>
            </a:pPr>
            <a:r>
              <a:rPr lang="es-ES" sz="1700" dirty="0">
                <a:latin typeface="+mn-lt"/>
              </a:rPr>
              <a:t>Puede llevar a las </a:t>
            </a:r>
            <a:r>
              <a:rPr lang="es-ES" sz="1700" b="1" dirty="0">
                <a:latin typeface="+mn-lt"/>
              </a:rPr>
              <a:t>condiciones requeridas del pilar PT, conduciendo a generar ventajas competitivas.</a:t>
            </a: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endParaRPr lang="es-ES" sz="800" dirty="0">
              <a:latin typeface="+mn-lt"/>
            </a:endParaRP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r>
              <a:rPr lang="es-ES" sz="1700" dirty="0">
                <a:latin typeface="+mn-lt"/>
              </a:rPr>
              <a:t>Es esencial para </a:t>
            </a:r>
            <a:r>
              <a:rPr lang="es-ES" sz="1700" b="1" dirty="0">
                <a:latin typeface="+mn-lt"/>
              </a:rPr>
              <a:t>acoplar e integrar procesos de CAT. </a:t>
            </a: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endParaRPr lang="es-ES" sz="800" dirty="0"/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r>
              <a:rPr lang="es-ES" sz="1700" dirty="0">
                <a:latin typeface="+mn-lt"/>
              </a:rPr>
              <a:t>Busca orientar frente al </a:t>
            </a:r>
            <a:r>
              <a:rPr lang="es-ES" sz="1700" b="1" dirty="0">
                <a:latin typeface="+mn-lt"/>
              </a:rPr>
              <a:t>reto de ser más eficaces en asimilar y generar conocimiento </a:t>
            </a:r>
            <a:r>
              <a:rPr lang="es-ES" sz="1700" dirty="0">
                <a:latin typeface="+mn-lt"/>
              </a:rPr>
              <a:t>organizacional y aprendizaje.</a:t>
            </a: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endParaRPr lang="es-ES" sz="800" dirty="0">
              <a:latin typeface="+mn-lt"/>
            </a:endParaRP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r>
              <a:rPr lang="es-ES" sz="1700" dirty="0">
                <a:latin typeface="+mn-lt"/>
              </a:rPr>
              <a:t>Promueve que la </a:t>
            </a:r>
            <a:r>
              <a:rPr lang="es-ES" sz="1700" b="1" dirty="0">
                <a:latin typeface="+mn-lt"/>
              </a:rPr>
              <a:t>CAT se convierta en habilidad clave para innovar.</a:t>
            </a: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endParaRPr lang="es-ES" sz="800" dirty="0"/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r>
              <a:rPr lang="es-ES" sz="1700" dirty="0"/>
              <a:t>Conduce a la </a:t>
            </a:r>
            <a:r>
              <a:rPr lang="es-ES" sz="1700" b="1" dirty="0"/>
              <a:t>innovación incremental de procesos de AT</a:t>
            </a:r>
            <a:r>
              <a:rPr lang="es-ES" sz="1700" dirty="0"/>
              <a:t>, impactando en la adopción y PT.</a:t>
            </a: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endParaRPr lang="es-ES" sz="800" dirty="0"/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r>
              <a:rPr lang="es-ES" sz="1700" dirty="0">
                <a:latin typeface="+mn-lt"/>
              </a:rPr>
              <a:t>Favorece la capacidad de </a:t>
            </a:r>
            <a:r>
              <a:rPr lang="es-ES" sz="1700" b="1" dirty="0">
                <a:latin typeface="+mn-lt"/>
              </a:rPr>
              <a:t>aprovechar los beneficios de las tecnologías </a:t>
            </a:r>
            <a:r>
              <a:rPr lang="es-ES" sz="1700" dirty="0">
                <a:latin typeface="+mn-lt"/>
              </a:rPr>
              <a:t>existentes.</a:t>
            </a: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endParaRPr lang="es-ES" sz="800" i="1" dirty="0">
              <a:latin typeface="+mn-lt"/>
            </a:endParaRPr>
          </a:p>
          <a:p>
            <a:pPr marL="625475" indent="-342900" algn="just" defTabSz="808038">
              <a:buFont typeface="+mj-lt"/>
              <a:buAutoNum type="alphaLcParenR"/>
              <a:tabLst>
                <a:tab pos="446088" algn="l"/>
              </a:tabLst>
            </a:pPr>
            <a:r>
              <a:rPr lang="es-ES" sz="1700" dirty="0">
                <a:latin typeface="+mn-lt"/>
              </a:rPr>
              <a:t>Puede ser </a:t>
            </a:r>
            <a:r>
              <a:rPr lang="es-ES" sz="1700" b="1" dirty="0">
                <a:latin typeface="+mn-lt"/>
              </a:rPr>
              <a:t>antecedente y referencia para modelos</a:t>
            </a:r>
            <a:r>
              <a:rPr lang="es-ES" sz="1700" dirty="0">
                <a:latin typeface="+mn-lt"/>
              </a:rPr>
              <a:t> en otros subsectores, sectores de servicios y contextos nacionales.</a:t>
            </a:r>
          </a:p>
        </p:txBody>
      </p:sp>
    </p:spTree>
    <p:extLst>
      <p:ext uri="{BB962C8B-B14F-4D97-AF65-F5344CB8AC3E}">
        <p14:creationId xmlns:p14="http://schemas.microsoft.com/office/powerpoint/2010/main" val="264621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15" name="28 Rectángulo">
            <a:extLst>
              <a:ext uri="{FF2B5EF4-FFF2-40B4-BE49-F238E27FC236}">
                <a16:creationId xmlns:a16="http://schemas.microsoft.com/office/drawing/2014/main" id="{A8E67158-47A9-40A9-94AD-24EA05EC9F31}"/>
              </a:ext>
            </a:extLst>
          </p:cNvPr>
          <p:cNvSpPr/>
          <p:nvPr/>
        </p:nvSpPr>
        <p:spPr bwMode="auto">
          <a:xfrm>
            <a:off x="19058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5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Antecedentes y estado del arte</a:t>
            </a:r>
            <a:endParaRPr lang="es-ES" sz="2400" b="1" u="sng" dirty="0">
              <a:solidFill>
                <a:srgbClr val="11668B"/>
              </a:solidFill>
              <a:latin typeface="+mn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26E88D5-BDEC-4ED7-B33F-C6C96736F6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44" t="18449" r="3049" b="5704"/>
          <a:stretch/>
        </p:blipFill>
        <p:spPr>
          <a:xfrm>
            <a:off x="475839" y="2674025"/>
            <a:ext cx="7030627" cy="333975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CC3FC58-093F-438D-8904-C7508A11C3C2}"/>
              </a:ext>
            </a:extLst>
          </p:cNvPr>
          <p:cNvSpPr txBox="1"/>
          <p:nvPr/>
        </p:nvSpPr>
        <p:spPr>
          <a:xfrm>
            <a:off x="2074669" y="2318411"/>
            <a:ext cx="388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Modelo de Capacidades Dinámicas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DB5EF44-8E89-4814-B76F-F05B4900B9F8}"/>
              </a:ext>
            </a:extLst>
          </p:cNvPr>
          <p:cNvSpPr txBox="1"/>
          <p:nvPr/>
        </p:nvSpPr>
        <p:spPr>
          <a:xfrm>
            <a:off x="7968208" y="1479428"/>
            <a:ext cx="3989291" cy="44319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11668B"/>
                </a:solidFill>
              </a:rPr>
              <a:t>Modelo de Capacidad de Absorción </a:t>
            </a:r>
            <a:r>
              <a:rPr lang="es-ES" dirty="0">
                <a:solidFill>
                  <a:srgbClr val="11668B"/>
                </a:solidFill>
              </a:rPr>
              <a:t>(Algunos autores)</a:t>
            </a:r>
          </a:p>
          <a:p>
            <a:pPr algn="just"/>
            <a:endParaRPr lang="es-ES" sz="500" b="1" dirty="0">
              <a:solidFill>
                <a:srgbClr val="F9A307"/>
              </a:solidFill>
              <a:latin typeface="+mn-lt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ES" sz="1600" b="1" dirty="0">
                <a:latin typeface="+mn-lt"/>
              </a:rPr>
              <a:t>Cohen y Levinthal (1990)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ES" sz="400" dirty="0">
              <a:latin typeface="+mn-lt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ES" sz="1600" b="1" i="1" dirty="0">
                <a:latin typeface="+mn-lt"/>
              </a:rPr>
              <a:t>Zahra y George (2002)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i="1" dirty="0">
              <a:effectLst/>
              <a:latin typeface="+mn-lt"/>
              <a:ea typeface="Calibri" panose="020F0502020204030204" pitchFamily="34" charset="0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</a:rPr>
              <a:t>Nieto y Quevedo (2005)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dirty="0">
              <a:effectLst/>
              <a:latin typeface="+mn-lt"/>
              <a:ea typeface="Calibri" panose="020F0502020204030204" pitchFamily="34" charset="0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</a:rPr>
              <a:t>Jansen, Van Den Bosch y Volberda (2005)</a:t>
            </a:r>
            <a:endParaRPr lang="es-ES" sz="1600" dirty="0">
              <a:latin typeface="+mn-lt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dirty="0">
              <a:effectLst/>
              <a:latin typeface="+mn-lt"/>
              <a:ea typeface="Calibri" panose="020F0502020204030204" pitchFamily="34" charset="0"/>
              <a:cs typeface="Roboto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b="1" dirty="0">
                <a:effectLst/>
                <a:latin typeface="+mn-lt"/>
                <a:ea typeface="Calibri" panose="020F0502020204030204" pitchFamily="34" charset="0"/>
                <a:cs typeface="Roboto"/>
              </a:rPr>
              <a:t>Todorova y Durisin (2007)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dirty="0">
              <a:effectLst/>
              <a:latin typeface="+mn-lt"/>
              <a:ea typeface="Calibri" panose="020F0502020204030204" pitchFamily="34" charset="0"/>
              <a:cs typeface="Roboto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  <a:cs typeface="Roboto"/>
              </a:rPr>
              <a:t>Flor y Oltra (2008)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dirty="0">
              <a:effectLst/>
              <a:latin typeface="+mn-lt"/>
              <a:ea typeface="Calibri" panose="020F0502020204030204" pitchFamily="34" charset="0"/>
              <a:cs typeface="Roboto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  <a:cs typeface="Roboto"/>
              </a:rPr>
              <a:t>Flor, Oltra y García (2011)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dirty="0">
              <a:effectLst/>
              <a:latin typeface="+mn-lt"/>
              <a:ea typeface="Calibri" panose="020F0502020204030204" pitchFamily="34" charset="0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</a:rPr>
              <a:t>Jiménez, García y Molina (2011)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dirty="0">
              <a:effectLst/>
              <a:latin typeface="+mn-lt"/>
              <a:ea typeface="Calibri" panose="020F0502020204030204" pitchFamily="34" charset="0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</a:rPr>
              <a:t>Gebauer, Worch y Truffer (2012)</a:t>
            </a:r>
            <a:endParaRPr lang="es-MX" sz="1600" dirty="0">
              <a:effectLst/>
              <a:latin typeface="+mn-lt"/>
              <a:ea typeface="Calibri" panose="020F0502020204030204" pitchFamily="34" charset="0"/>
              <a:cs typeface="Roboto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dirty="0">
              <a:effectLst/>
              <a:latin typeface="+mn-lt"/>
              <a:ea typeface="Calibri" panose="020F0502020204030204" pitchFamily="34" charset="0"/>
              <a:cs typeface="Roboto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  <a:cs typeface="Roboto"/>
              </a:rPr>
              <a:t>Terreros, Zerón y García (2014)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dirty="0">
              <a:effectLst/>
              <a:latin typeface="+mn-lt"/>
              <a:ea typeface="Calibri" panose="020F0502020204030204" pitchFamily="34" charset="0"/>
              <a:cs typeface="Roboto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  <a:cs typeface="Roboto"/>
              </a:rPr>
              <a:t>González y Hurtado (2014; 2015)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MX" sz="400" dirty="0">
              <a:effectLst/>
              <a:latin typeface="+mn-lt"/>
              <a:ea typeface="Calibri" panose="020F0502020204030204" pitchFamily="34" charset="0"/>
              <a:cs typeface="Roboto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MX" sz="1600" dirty="0">
                <a:effectLst/>
                <a:latin typeface="+mn-lt"/>
                <a:ea typeface="Calibri" panose="020F0502020204030204" pitchFamily="34" charset="0"/>
                <a:cs typeface="Roboto"/>
              </a:rPr>
              <a:t>Elizalde, Rojas y Ochoa (2019)</a:t>
            </a:r>
            <a:endParaRPr lang="es-CO" sz="1600" b="1" dirty="0">
              <a:latin typeface="+mn-l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A20C510-9E6A-4DB6-9267-3F0E728DF3D5}"/>
              </a:ext>
            </a:extLst>
          </p:cNvPr>
          <p:cNvSpPr txBox="1"/>
          <p:nvPr/>
        </p:nvSpPr>
        <p:spPr>
          <a:xfrm>
            <a:off x="58697" y="6042774"/>
            <a:ext cx="787388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500" dirty="0">
                <a:latin typeface="+mn-lt"/>
              </a:rPr>
              <a:t>Fuente: Garzón con base en </a:t>
            </a:r>
            <a:r>
              <a:rPr lang="es-ES" sz="1500" b="1" dirty="0">
                <a:latin typeface="+mn-lt"/>
              </a:rPr>
              <a:t>Teece y Pisano (1994), Teece et al. (1997) </a:t>
            </a:r>
            <a:r>
              <a:rPr lang="es-ES" sz="1500" dirty="0">
                <a:latin typeface="+mn-lt"/>
              </a:rPr>
              <a:t>y</a:t>
            </a:r>
            <a:r>
              <a:rPr lang="es-ES" sz="1500" b="1" dirty="0">
                <a:latin typeface="+mn-lt"/>
              </a:rPr>
              <a:t> Teece (2009)</a:t>
            </a:r>
            <a:endParaRPr lang="es-CO" sz="1500" dirty="0">
              <a:latin typeface="+mn-l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F428734-7D4D-4482-A668-846466B3B7E3}"/>
              </a:ext>
            </a:extLst>
          </p:cNvPr>
          <p:cNvSpPr txBox="1"/>
          <p:nvPr/>
        </p:nvSpPr>
        <p:spPr>
          <a:xfrm>
            <a:off x="1609376" y="1944968"/>
            <a:ext cx="481517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defRPr sz="2400" b="1">
                <a:solidFill>
                  <a:srgbClr val="11668B"/>
                </a:solidFill>
                <a:latin typeface="+mn-lt"/>
              </a:defRPr>
            </a:lvl1pPr>
          </a:lstStyle>
          <a:p>
            <a:r>
              <a:rPr lang="es-ES" sz="1800" dirty="0">
                <a:solidFill>
                  <a:schemeClr val="bg1"/>
                </a:solidFill>
              </a:rPr>
              <a:t>Capacidad de Absorción de Tecnología (CAT)</a:t>
            </a:r>
            <a:endParaRPr lang="es-CO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15" name="28 Rectángulo">
            <a:extLst>
              <a:ext uri="{FF2B5EF4-FFF2-40B4-BE49-F238E27FC236}">
                <a16:creationId xmlns:a16="http://schemas.microsoft.com/office/drawing/2014/main" id="{7F246182-E112-4B28-A4B5-7EB3C3CBD100}"/>
              </a:ext>
            </a:extLst>
          </p:cNvPr>
          <p:cNvSpPr/>
          <p:nvPr/>
        </p:nvSpPr>
        <p:spPr bwMode="auto">
          <a:xfrm>
            <a:off x="19058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6. Fundamentación teórica</a:t>
            </a:r>
            <a:endParaRPr lang="es-ES" sz="2400" b="1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0E3612-5F63-4CC6-9C38-A711437E24EC}"/>
              </a:ext>
            </a:extLst>
          </p:cNvPr>
          <p:cNvSpPr txBox="1"/>
          <p:nvPr/>
        </p:nvSpPr>
        <p:spPr>
          <a:xfrm>
            <a:off x="324764" y="1854795"/>
            <a:ext cx="3748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Relación de ejes teóricos desde la función de la Gestión de Tecnología </a:t>
            </a:r>
            <a:endParaRPr lang="es-CO" sz="1600" dirty="0">
              <a:latin typeface="+mn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7369415-1184-48E1-AEBC-ED1B70C27258}"/>
              </a:ext>
            </a:extLst>
          </p:cNvPr>
          <p:cNvSpPr txBox="1"/>
          <p:nvPr/>
        </p:nvSpPr>
        <p:spPr>
          <a:xfrm>
            <a:off x="384306" y="3223910"/>
            <a:ext cx="3700810" cy="6771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+mn-lt"/>
              </a:rPr>
              <a:t>Modelo de Capacidad de Absorción:</a:t>
            </a:r>
          </a:p>
          <a:p>
            <a:pPr algn="ctr"/>
            <a:r>
              <a:rPr lang="es-ES" sz="2000" b="1" dirty="0">
                <a:solidFill>
                  <a:srgbClr val="11668B"/>
                </a:solidFill>
              </a:rPr>
              <a:t>Zahra y George (2002)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935E079-4256-4ECE-A280-29CA34C04857}"/>
              </a:ext>
            </a:extLst>
          </p:cNvPr>
          <p:cNvGrpSpPr/>
          <p:nvPr/>
        </p:nvGrpSpPr>
        <p:grpSpPr>
          <a:xfrm>
            <a:off x="2660264" y="1435799"/>
            <a:ext cx="8534124" cy="4857594"/>
            <a:chOff x="2660264" y="1435799"/>
            <a:chExt cx="8534124" cy="4857594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7FFA777-87F0-4578-87AC-3F9748B567A7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160" y="1435799"/>
              <a:ext cx="6745228" cy="4810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DCD6222E-E1EC-4B7C-B1B8-303907E5096F}"/>
                </a:ext>
              </a:extLst>
            </p:cNvPr>
            <p:cNvSpPr txBox="1"/>
            <p:nvPr/>
          </p:nvSpPr>
          <p:spPr>
            <a:xfrm>
              <a:off x="2660264" y="5080448"/>
              <a:ext cx="1368002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>
                <a:defRPr sz="1600" b="1">
                  <a:solidFill>
                    <a:srgbClr val="C00000"/>
                  </a:solidFill>
                </a:defRPr>
              </a:lvl1pPr>
            </a:lstStyle>
            <a:p>
              <a:r>
                <a:rPr lang="es-ES" sz="1400" dirty="0"/>
                <a:t>Capacidad Potencial</a:t>
              </a:r>
              <a:endParaRPr lang="es-CO" sz="1400" dirty="0"/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667AF946-6CCE-43F4-92D6-CAC6282B18BD}"/>
                </a:ext>
              </a:extLst>
            </p:cNvPr>
            <p:cNvSpPr txBox="1"/>
            <p:nvPr/>
          </p:nvSpPr>
          <p:spPr>
            <a:xfrm>
              <a:off x="8664828" y="5770173"/>
              <a:ext cx="1365471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C00000"/>
                  </a:solidFill>
                  <a:latin typeface="+mn-lt"/>
                </a:rPr>
                <a:t>Capacidad Realizada</a:t>
              </a:r>
              <a:endParaRPr lang="es-CO" sz="1400" dirty="0">
                <a:solidFill>
                  <a:srgbClr val="C00000"/>
                </a:solidFill>
                <a:latin typeface="+mn-lt"/>
              </a:endParaRPr>
            </a:p>
          </p:txBody>
        </p:sp>
        <p:cxnSp>
          <p:nvCxnSpPr>
            <p:cNvPr id="30" name="Conector: curvado 29">
              <a:extLst>
                <a:ext uri="{FF2B5EF4-FFF2-40B4-BE49-F238E27FC236}">
                  <a16:creationId xmlns:a16="http://schemas.microsoft.com/office/drawing/2014/main" id="{14B95C69-CDAF-4BB7-A276-A804EA9AF27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43545" y="5333607"/>
              <a:ext cx="1368000" cy="1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: curvado 30">
              <a:extLst>
                <a:ext uri="{FF2B5EF4-FFF2-40B4-BE49-F238E27FC236}">
                  <a16:creationId xmlns:a16="http://schemas.microsoft.com/office/drawing/2014/main" id="{886BF040-6AC1-4F4A-8B13-DB1070D2EE0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106555" y="5482045"/>
              <a:ext cx="504000" cy="57600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453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15" name="28 Rectángulo">
            <a:extLst>
              <a:ext uri="{FF2B5EF4-FFF2-40B4-BE49-F238E27FC236}">
                <a16:creationId xmlns:a16="http://schemas.microsoft.com/office/drawing/2014/main" id="{29EC3EF6-F47E-4BBB-9C29-4F0F0FCBDFAD}"/>
              </a:ext>
            </a:extLst>
          </p:cNvPr>
          <p:cNvSpPr/>
          <p:nvPr/>
        </p:nvSpPr>
        <p:spPr bwMode="auto">
          <a:xfrm>
            <a:off x="19058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6. Fundamentación teórica</a:t>
            </a:r>
            <a:endParaRPr lang="es-ES" sz="2400" b="1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797E13B-CFD9-46C7-963E-CE61D786D683}"/>
              </a:ext>
            </a:extLst>
          </p:cNvPr>
          <p:cNvSpPr txBox="1"/>
          <p:nvPr/>
        </p:nvSpPr>
        <p:spPr>
          <a:xfrm>
            <a:off x="482601" y="2315932"/>
            <a:ext cx="1975936" cy="6155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D6A300"/>
                </a:solidFill>
              </a:rPr>
              <a:t>TEMA GENERAL:</a:t>
            </a:r>
          </a:p>
          <a:p>
            <a:pPr algn="ctr"/>
            <a:r>
              <a:rPr lang="es-ES" sz="1100" b="1" dirty="0"/>
              <a:t>PREPARACIÓN TECNOLÓGICA </a:t>
            </a:r>
          </a:p>
          <a:p>
            <a:pPr algn="ctr"/>
            <a:r>
              <a:rPr lang="es-ES" sz="1100" b="1" dirty="0"/>
              <a:t>(Tecnología disponible)</a:t>
            </a:r>
            <a:endParaRPr lang="es-ES" sz="1100" b="1" dirty="0">
              <a:latin typeface="+mn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376F20A-6216-4FE8-874B-E9C40905AD68}"/>
              </a:ext>
            </a:extLst>
          </p:cNvPr>
          <p:cNvSpPr txBox="1"/>
          <p:nvPr/>
        </p:nvSpPr>
        <p:spPr>
          <a:xfrm>
            <a:off x="482600" y="3065740"/>
            <a:ext cx="1975937" cy="7848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D6A300"/>
                </a:solidFill>
              </a:rPr>
              <a:t>SUBTEMA:</a:t>
            </a:r>
          </a:p>
          <a:p>
            <a:pPr algn="ctr"/>
            <a:r>
              <a:rPr lang="es-ES" sz="1100" b="1" dirty="0"/>
              <a:t>ADOPCIÓN TECNOLÓGICA </a:t>
            </a:r>
          </a:p>
          <a:p>
            <a:pPr algn="ctr"/>
            <a:r>
              <a:rPr lang="es-ES" sz="1100" b="1" dirty="0"/>
              <a:t>(Transferencia vertical de tecnología)</a:t>
            </a:r>
            <a:endParaRPr lang="es-ES" sz="1100" b="1" dirty="0">
              <a:latin typeface="+mn-lt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B58D9DD-099C-4193-B2CE-CA2892F96FB8}"/>
              </a:ext>
            </a:extLst>
          </p:cNvPr>
          <p:cNvSpPr txBox="1"/>
          <p:nvPr/>
        </p:nvSpPr>
        <p:spPr>
          <a:xfrm>
            <a:off x="491244" y="3999024"/>
            <a:ext cx="1967668" cy="6155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D6A300"/>
                </a:solidFill>
              </a:rPr>
              <a:t>INDICADOR:</a:t>
            </a:r>
          </a:p>
          <a:p>
            <a:pPr algn="ctr"/>
            <a:r>
              <a:rPr lang="es-ES" sz="1100" b="1" dirty="0"/>
              <a:t>CAPACIDAD DE ABSORCIÓN DE TECNOLOGÍA</a:t>
            </a:r>
            <a:endParaRPr lang="es-ES" sz="1100" b="1" dirty="0">
              <a:latin typeface="+mn-l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3B5A0C-7C7E-435B-843D-BDC577B70ECE}"/>
              </a:ext>
            </a:extLst>
          </p:cNvPr>
          <p:cNvSpPr txBox="1"/>
          <p:nvPr/>
        </p:nvSpPr>
        <p:spPr>
          <a:xfrm>
            <a:off x="497340" y="4761024"/>
            <a:ext cx="1961836" cy="6155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D6A300"/>
                </a:solidFill>
              </a:rPr>
              <a:t>LÍNEA DE INVESTIGACIÓN:</a:t>
            </a:r>
          </a:p>
          <a:p>
            <a:pPr algn="ctr"/>
            <a:r>
              <a:rPr lang="es-ES" sz="1100" b="1" dirty="0"/>
              <a:t>GESTIÓN DEL CONOCIMIENTO Y REDES</a:t>
            </a:r>
            <a:endParaRPr lang="es-ES" sz="1100" b="1" dirty="0">
              <a:latin typeface="+mn-lt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FC08B20-AAED-4913-A824-5212AAFF6FFB}"/>
              </a:ext>
            </a:extLst>
          </p:cNvPr>
          <p:cNvGrpSpPr/>
          <p:nvPr/>
        </p:nvGrpSpPr>
        <p:grpSpPr>
          <a:xfrm>
            <a:off x="3232471" y="1338040"/>
            <a:ext cx="7839143" cy="5087261"/>
            <a:chOff x="3208721" y="1338040"/>
            <a:chExt cx="7839143" cy="5087261"/>
          </a:xfrm>
        </p:grpSpPr>
        <p:pic>
          <p:nvPicPr>
            <p:cNvPr id="29" name="Picture 2" descr="La transformación digital en las empresas [Infografía]">
              <a:extLst>
                <a:ext uri="{FF2B5EF4-FFF2-40B4-BE49-F238E27FC236}">
                  <a16:creationId xmlns:a16="http://schemas.microsoft.com/office/drawing/2014/main" id="{8869A027-0207-439A-A631-17BEA6FC8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821" y="3849882"/>
              <a:ext cx="2310043" cy="122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56ED82D-AD5D-423B-A9A6-A8895F399598}"/>
                </a:ext>
              </a:extLst>
            </p:cNvPr>
            <p:cNvSpPr txBox="1"/>
            <p:nvPr/>
          </p:nvSpPr>
          <p:spPr>
            <a:xfrm>
              <a:off x="8997075" y="5168938"/>
              <a:ext cx="19689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sz="1200" b="1" dirty="0">
                  <a:solidFill>
                    <a:srgbClr val="D6A300"/>
                  </a:solidFill>
                </a:rPr>
                <a:t>Nuevas tendencias:</a:t>
              </a:r>
            </a:p>
            <a:p>
              <a:pPr marL="268288" algn="just"/>
              <a:r>
                <a:rPr lang="es-ES" sz="1200" b="1" dirty="0">
                  <a:latin typeface="+mn-lt"/>
                </a:rPr>
                <a:t>Sistemas de Inteligencia Empresarial</a:t>
              </a:r>
            </a:p>
          </p:txBody>
        </p: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119C3105-AC89-418C-9B5D-53181C42CE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23678" y="2781779"/>
              <a:ext cx="4500000" cy="3643522"/>
              <a:chOff x="3804925" y="2280966"/>
              <a:chExt cx="4932000" cy="3993300"/>
            </a:xfrm>
          </p:grpSpPr>
          <p:grpSp>
            <p:nvGrpSpPr>
              <p:cNvPr id="43" name="Grupo 42">
                <a:extLst>
                  <a:ext uri="{FF2B5EF4-FFF2-40B4-BE49-F238E27FC236}">
                    <a16:creationId xmlns:a16="http://schemas.microsoft.com/office/drawing/2014/main" id="{8A907D33-C80D-4E2B-814D-806396A46CB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804925" y="2309532"/>
                <a:ext cx="4932000" cy="3964734"/>
                <a:chOff x="4655840" y="674359"/>
                <a:chExt cx="3862408" cy="3563593"/>
              </a:xfrm>
            </p:grpSpPr>
            <p:pic>
              <p:nvPicPr>
                <p:cNvPr id="46" name="Imagen 45">
                  <a:extLst>
                    <a:ext uri="{FF2B5EF4-FFF2-40B4-BE49-F238E27FC236}">
                      <a16:creationId xmlns:a16="http://schemas.microsoft.com/office/drawing/2014/main" id="{F6FE3D48-7754-42B3-9617-E7E20C92E9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b="57128"/>
                <a:stretch/>
              </p:blipFill>
              <p:spPr>
                <a:xfrm>
                  <a:off x="4655840" y="674359"/>
                  <a:ext cx="3862408" cy="2047005"/>
                </a:xfrm>
                <a:prstGeom prst="rect">
                  <a:avLst/>
                </a:prstGeom>
              </p:spPr>
            </p:pic>
            <p:pic>
              <p:nvPicPr>
                <p:cNvPr id="47" name="Imagen 46">
                  <a:extLst>
                    <a:ext uri="{FF2B5EF4-FFF2-40B4-BE49-F238E27FC236}">
                      <a16:creationId xmlns:a16="http://schemas.microsoft.com/office/drawing/2014/main" id="{83A986B0-A376-4452-9955-7D842CBE0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t="68035" b="-59"/>
                <a:stretch/>
              </p:blipFill>
              <p:spPr>
                <a:xfrm>
                  <a:off x="4655840" y="2708920"/>
                  <a:ext cx="3862408" cy="1529032"/>
                </a:xfrm>
                <a:prstGeom prst="rect">
                  <a:avLst/>
                </a:prstGeom>
              </p:spPr>
            </p:pic>
          </p:grpSp>
          <p:cxnSp>
            <p:nvCxnSpPr>
              <p:cNvPr id="44" name="Conector: curvado 43">
                <a:extLst>
                  <a:ext uri="{FF2B5EF4-FFF2-40B4-BE49-F238E27FC236}">
                    <a16:creationId xmlns:a16="http://schemas.microsoft.com/office/drawing/2014/main" id="{B9E20A9D-5038-4292-BDCD-F20489279C60}"/>
                  </a:ext>
                </a:extLst>
              </p:cNvPr>
              <p:cNvCxnSpPr>
                <a:cxnSpLocks/>
              </p:cNvCxnSpPr>
              <p:nvPr/>
            </p:nvCxnSpPr>
            <p:spPr>
              <a:xfrm rot="1500000">
                <a:off x="7880864" y="2726838"/>
                <a:ext cx="180000" cy="3060000"/>
              </a:xfrm>
              <a:prstGeom prst="curvedConnector3">
                <a:avLst>
                  <a:gd name="adj1" fmla="val 578643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: curvado 44">
                <a:extLst>
                  <a:ext uri="{FF2B5EF4-FFF2-40B4-BE49-F238E27FC236}">
                    <a16:creationId xmlns:a16="http://schemas.microsoft.com/office/drawing/2014/main" id="{5A4F979C-2683-45F6-8FAF-16CF448B8BA4}"/>
                  </a:ext>
                </a:extLst>
              </p:cNvPr>
              <p:cNvCxnSpPr>
                <a:cxnSpLocks/>
              </p:cNvCxnSpPr>
              <p:nvPr/>
            </p:nvCxnSpPr>
            <p:spPr>
              <a:xfrm rot="16260000">
                <a:off x="6211363" y="633678"/>
                <a:ext cx="59184" cy="3353760"/>
              </a:xfrm>
              <a:prstGeom prst="curvedConnector3">
                <a:avLst>
                  <a:gd name="adj1" fmla="val 786858"/>
                </a:avLst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Picture 4" descr="Industria 4.0 Qué es Ventajas e Inconvenientes para Implantarlo Paso a Paso">
              <a:extLst>
                <a:ext uri="{FF2B5EF4-FFF2-40B4-BE49-F238E27FC236}">
                  <a16:creationId xmlns:a16="http://schemas.microsoft.com/office/drawing/2014/main" id="{A9C08B60-3A8C-4970-AC2B-F16BE46D9B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523" y="1338040"/>
              <a:ext cx="1790064" cy="1013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63AB3A9-FF75-4F9D-B630-23BABB9BA6CF}"/>
                </a:ext>
              </a:extLst>
            </p:cNvPr>
            <p:cNvSpPr txBox="1"/>
            <p:nvPr/>
          </p:nvSpPr>
          <p:spPr>
            <a:xfrm>
              <a:off x="8737821" y="3376416"/>
              <a:ext cx="991395" cy="430887"/>
            </a:xfrm>
            <a:prstGeom prst="rect">
              <a:avLst/>
            </a:prstGeom>
            <a:solidFill>
              <a:srgbClr val="11668B"/>
            </a:solidFill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>
                <a:defRPr sz="2400" b="1">
                  <a:solidFill>
                    <a:srgbClr val="11668B"/>
                  </a:solidFill>
                  <a:latin typeface="+mn-lt"/>
                </a:defRPr>
              </a:lvl1pPr>
            </a:lstStyle>
            <a:p>
              <a:r>
                <a:rPr lang="es-ES" sz="1100" dirty="0">
                  <a:solidFill>
                    <a:schemeClr val="bg1"/>
                  </a:solidFill>
                </a:rPr>
                <a:t>CREACIÓN DE VALOR</a:t>
              </a:r>
              <a:endParaRPr lang="es-CO" sz="1100" dirty="0">
                <a:solidFill>
                  <a:schemeClr val="bg1"/>
                </a:solidFill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09B608C-6FD1-4B80-AD71-18DE4B593E9D}"/>
                </a:ext>
              </a:extLst>
            </p:cNvPr>
            <p:cNvSpPr txBox="1"/>
            <p:nvPr/>
          </p:nvSpPr>
          <p:spPr>
            <a:xfrm>
              <a:off x="4175540" y="1782879"/>
              <a:ext cx="991395" cy="430887"/>
            </a:xfrm>
            <a:prstGeom prst="rect">
              <a:avLst/>
            </a:prstGeom>
            <a:solidFill>
              <a:srgbClr val="11668B"/>
            </a:solidFill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>
                <a:defRPr sz="2400" b="1">
                  <a:solidFill>
                    <a:srgbClr val="11668B"/>
                  </a:solidFill>
                  <a:latin typeface="+mn-lt"/>
                </a:defRPr>
              </a:lvl1pPr>
            </a:lstStyle>
            <a:p>
              <a:r>
                <a:rPr lang="es-ES" sz="1100" dirty="0">
                  <a:solidFill>
                    <a:schemeClr val="bg1"/>
                  </a:solidFill>
                </a:rPr>
                <a:t>CREACIÓN DE VALOR</a:t>
              </a:r>
              <a:endParaRPr lang="es-CO" sz="1100" dirty="0">
                <a:solidFill>
                  <a:schemeClr val="bg1"/>
                </a:solidFill>
              </a:endParaRPr>
            </a:p>
          </p:txBody>
        </p:sp>
        <p:sp>
          <p:nvSpPr>
            <p:cNvPr id="35" name="Abrir llave 34">
              <a:extLst>
                <a:ext uri="{FF2B5EF4-FFF2-40B4-BE49-F238E27FC236}">
                  <a16:creationId xmlns:a16="http://schemas.microsoft.com/office/drawing/2014/main" id="{3A4D319D-92CE-4A26-975B-B0914DF47880}"/>
                </a:ext>
              </a:extLst>
            </p:cNvPr>
            <p:cNvSpPr/>
            <p:nvPr/>
          </p:nvSpPr>
          <p:spPr>
            <a:xfrm>
              <a:off x="8902588" y="5193322"/>
              <a:ext cx="143876" cy="646331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Abrir llave 35">
              <a:extLst>
                <a:ext uri="{FF2B5EF4-FFF2-40B4-BE49-F238E27FC236}">
                  <a16:creationId xmlns:a16="http://schemas.microsoft.com/office/drawing/2014/main" id="{14A09EB4-2FA8-486A-A0EB-886FE8694894}"/>
                </a:ext>
              </a:extLst>
            </p:cNvPr>
            <p:cNvSpPr/>
            <p:nvPr/>
          </p:nvSpPr>
          <p:spPr>
            <a:xfrm>
              <a:off x="7235166" y="1420253"/>
              <a:ext cx="143876" cy="91949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20A4E09B-BD62-4BE8-B7C7-BFAD19FA9C0B}"/>
                </a:ext>
              </a:extLst>
            </p:cNvPr>
            <p:cNvSpPr txBox="1"/>
            <p:nvPr/>
          </p:nvSpPr>
          <p:spPr>
            <a:xfrm>
              <a:off x="7327139" y="1383590"/>
              <a:ext cx="341401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sz="1200" b="1" dirty="0">
                  <a:solidFill>
                    <a:srgbClr val="D6A300"/>
                  </a:solidFill>
                </a:rPr>
                <a:t>Nuevas tendencias:</a:t>
              </a:r>
            </a:p>
            <a:p>
              <a:pPr marL="268288" algn="just"/>
              <a:r>
                <a:rPr lang="es-ES" sz="1200" b="1" dirty="0">
                  <a:latin typeface="+mn-lt"/>
                </a:rPr>
                <a:t>Big Data</a:t>
              </a:r>
            </a:p>
            <a:p>
              <a:pPr marL="268288" algn="just"/>
              <a:r>
                <a:rPr lang="es-ES" sz="1200" b="1" dirty="0"/>
                <a:t>Integración de Procesos</a:t>
              </a:r>
            </a:p>
            <a:p>
              <a:pPr marL="268288" algn="just"/>
              <a:r>
                <a:rPr lang="es-ES" sz="1200" b="1" dirty="0">
                  <a:latin typeface="+mn-lt"/>
                </a:rPr>
                <a:t>Sistemas de Integración Vertical y Horizontal</a:t>
              </a:r>
            </a:p>
            <a:p>
              <a:pPr marL="268288" algn="just"/>
              <a:r>
                <a:rPr lang="es-ES" sz="1200" b="1" dirty="0"/>
                <a:t>Hiperconectividad</a:t>
              </a:r>
              <a:endParaRPr lang="es-ES" sz="1200" b="1" dirty="0">
                <a:latin typeface="+mn-lt"/>
              </a:endParaRPr>
            </a:p>
          </p:txBody>
        </p:sp>
        <p:sp>
          <p:nvSpPr>
            <p:cNvPr id="38" name="Flecha: hacia abajo 37">
              <a:extLst>
                <a:ext uri="{FF2B5EF4-FFF2-40B4-BE49-F238E27FC236}">
                  <a16:creationId xmlns:a16="http://schemas.microsoft.com/office/drawing/2014/main" id="{8E08107D-1323-4176-A30E-844639C9AB4A}"/>
                </a:ext>
              </a:extLst>
            </p:cNvPr>
            <p:cNvSpPr/>
            <p:nvPr/>
          </p:nvSpPr>
          <p:spPr>
            <a:xfrm>
              <a:off x="6072459" y="2205460"/>
              <a:ext cx="216000" cy="612000"/>
            </a:xfrm>
            <a:prstGeom prst="downArrow">
              <a:avLst/>
            </a:prstGeom>
            <a:solidFill>
              <a:srgbClr val="11668B"/>
            </a:solidFill>
          </p:spPr>
          <p:txBody>
            <a:bodyPr wrap="square">
              <a:spAutoFit/>
            </a:bodyPr>
            <a:lstStyle/>
            <a:p>
              <a:pPr algn="ctr"/>
              <a:endParaRPr lang="es-CO" sz="1100" b="1">
                <a:solidFill>
                  <a:schemeClr val="bg1"/>
                </a:solidFill>
              </a:endParaRPr>
            </a:p>
          </p:txBody>
        </p:sp>
        <p:sp>
          <p:nvSpPr>
            <p:cNvPr id="39" name="Flecha: hacia abajo 38">
              <a:extLst>
                <a:ext uri="{FF2B5EF4-FFF2-40B4-BE49-F238E27FC236}">
                  <a16:creationId xmlns:a16="http://schemas.microsoft.com/office/drawing/2014/main" id="{67C73E34-E33A-495B-9377-C3DE6F4C9AEA}"/>
                </a:ext>
              </a:extLst>
            </p:cNvPr>
            <p:cNvSpPr/>
            <p:nvPr/>
          </p:nvSpPr>
          <p:spPr>
            <a:xfrm rot="2627557">
              <a:off x="5135573" y="2094146"/>
              <a:ext cx="216000" cy="864000"/>
            </a:xfrm>
            <a:prstGeom prst="downArrow">
              <a:avLst/>
            </a:prstGeom>
            <a:solidFill>
              <a:srgbClr val="11668B"/>
            </a:solidFill>
          </p:spPr>
          <p:txBody>
            <a:bodyPr wrap="square">
              <a:spAutoFit/>
            </a:bodyPr>
            <a:lstStyle/>
            <a:p>
              <a:pPr algn="ctr"/>
              <a:endParaRPr lang="es-CO" sz="1100" b="1">
                <a:solidFill>
                  <a:schemeClr val="bg1"/>
                </a:solidFill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FB913AE0-379A-4A5E-B4C1-AC3950C4C48E}"/>
                </a:ext>
              </a:extLst>
            </p:cNvPr>
            <p:cNvSpPr txBox="1"/>
            <p:nvPr/>
          </p:nvSpPr>
          <p:spPr>
            <a:xfrm>
              <a:off x="6122502" y="2475839"/>
              <a:ext cx="11117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D6A300"/>
                  </a:solidFill>
                </a:rPr>
                <a:t>POLÍTICAS ECONÓMICAS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7BBC5A76-F7C7-4B37-96D6-5819747F9F82}"/>
                </a:ext>
              </a:extLst>
            </p:cNvPr>
            <p:cNvSpPr txBox="1"/>
            <p:nvPr/>
          </p:nvSpPr>
          <p:spPr>
            <a:xfrm>
              <a:off x="4981651" y="2599307"/>
              <a:ext cx="111173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D6A300"/>
                  </a:solidFill>
                </a:rPr>
                <a:t>ECONOMÍA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EE7C7327-62BC-4F80-8214-682DF25F0BB9}"/>
                </a:ext>
              </a:extLst>
            </p:cNvPr>
            <p:cNvSpPr txBox="1"/>
            <p:nvPr/>
          </p:nvSpPr>
          <p:spPr>
            <a:xfrm>
              <a:off x="3208721" y="2288157"/>
              <a:ext cx="111173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00" b="1" dirty="0">
                  <a:solidFill>
                    <a:srgbClr val="D6A300"/>
                  </a:solidFill>
                </a:rPr>
                <a:t>DESARROLLO ECONÓMICO (Reducción de brechas)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48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48" name="28 Rectángulo">
            <a:extLst>
              <a:ext uri="{FF2B5EF4-FFF2-40B4-BE49-F238E27FC236}">
                <a16:creationId xmlns:a16="http://schemas.microsoft.com/office/drawing/2014/main" id="{0303CAE7-8042-4565-B2BE-A1D552BA5601}"/>
              </a:ext>
            </a:extLst>
          </p:cNvPr>
          <p:cNvSpPr/>
          <p:nvPr/>
        </p:nvSpPr>
        <p:spPr bwMode="auto">
          <a:xfrm>
            <a:off x="19058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7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Hipótesis</a:t>
            </a:r>
            <a:endParaRPr lang="es-ES" sz="2400" b="1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4F9409C-8CED-4A37-9398-E3C56DC7287F}"/>
              </a:ext>
            </a:extLst>
          </p:cNvPr>
          <p:cNvSpPr txBox="1"/>
          <p:nvPr/>
        </p:nvSpPr>
        <p:spPr>
          <a:xfrm>
            <a:off x="1487488" y="2310223"/>
            <a:ext cx="9145016" cy="2144177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CO" sz="2000" b="1" dirty="0">
                <a:latin typeface="+mn-lt"/>
                <a:cs typeface="Times New Roman" panose="02020603050405020304" pitchFamily="18" charset="0"/>
              </a:rPr>
              <a:t>Hipótesis nula (H</a:t>
            </a:r>
            <a:r>
              <a:rPr lang="es-CO" sz="2000" b="1" baseline="-25000" dirty="0">
                <a:latin typeface="+mn-lt"/>
                <a:cs typeface="Times New Roman" panose="02020603050405020304" pitchFamily="18" charset="0"/>
              </a:rPr>
              <a:t>0</a:t>
            </a:r>
            <a:r>
              <a:rPr lang="es-CO" sz="2000" b="1" dirty="0">
                <a:latin typeface="+mn-lt"/>
                <a:cs typeface="Times New Roman" panose="02020603050405020304" pitchFamily="18" charset="0"/>
              </a:rPr>
              <a:t>): </a:t>
            </a:r>
            <a:r>
              <a:rPr lang="es-CO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 las pymes de servicios de KPO se promueve la CAT si la incorporación de nuevo conocimiento externo </a:t>
            </a:r>
            <a:r>
              <a:rPr lang="es-CO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 tiene articulación</a:t>
            </a:r>
            <a:r>
              <a:rPr lang="es-CO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con su captura, su relación con el existente y la construcción de nuevos esquemas cognitivos.</a:t>
            </a:r>
          </a:p>
          <a:p>
            <a:pPr algn="just">
              <a:spcAft>
                <a:spcPts val="800"/>
              </a:spcAft>
            </a:pPr>
            <a:endParaRPr lang="es-CO" sz="8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CO" sz="2000" b="1" dirty="0">
                <a:latin typeface="+mn-lt"/>
                <a:cs typeface="Times New Roman" panose="02020603050405020304" pitchFamily="18" charset="0"/>
              </a:rPr>
              <a:t>Hipótesis alternativa (H</a:t>
            </a:r>
            <a:r>
              <a:rPr lang="es-CO" sz="2000" b="1" baseline="-25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s-CO" sz="2000" b="1" dirty="0">
                <a:latin typeface="+mn-lt"/>
                <a:cs typeface="Times New Roman" panose="02020603050405020304" pitchFamily="18" charset="0"/>
              </a:rPr>
              <a:t>): </a:t>
            </a:r>
            <a:r>
              <a:rPr lang="es-CO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 las pymes de servicios de KPO se promueve la CAT si la incorporación de nuevo conocimiento externo </a:t>
            </a:r>
            <a:r>
              <a:rPr lang="es-CO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tiene articulación</a:t>
            </a:r>
            <a:r>
              <a:rPr lang="es-CO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con su captura, su relación con el existente y la construcción de nuevos esquemas cognitivos.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4201817-342C-4B36-82D3-1B03EA846BD1}"/>
              </a:ext>
            </a:extLst>
          </p:cNvPr>
          <p:cNvSpPr txBox="1"/>
          <p:nvPr/>
        </p:nvSpPr>
        <p:spPr>
          <a:xfrm>
            <a:off x="683368" y="5013176"/>
            <a:ext cx="10873208" cy="67191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Para esta investigación en particular, cuyo enfoque es mixto (ver diseño metodológico), se plantea sólo </a:t>
            </a:r>
            <a:r>
              <a:rPr lang="es-CO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hipótesis en lugar de proposición</a:t>
            </a:r>
            <a:r>
              <a:rPr lang="es-CO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ya</a:t>
            </a:r>
            <a:r>
              <a:rPr lang="es-CO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que se está brindando más peso al método de medición cuantitativo que al cualitativo. </a:t>
            </a:r>
          </a:p>
        </p:txBody>
      </p:sp>
    </p:spTree>
    <p:extLst>
      <p:ext uri="{BB962C8B-B14F-4D97-AF65-F5344CB8AC3E}">
        <p14:creationId xmlns:p14="http://schemas.microsoft.com/office/powerpoint/2010/main" val="237876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6" name="28 Rectángulo">
            <a:extLst>
              <a:ext uri="{FF2B5EF4-FFF2-40B4-BE49-F238E27FC236}">
                <a16:creationId xmlns:a16="http://schemas.microsoft.com/office/drawing/2014/main" id="{2C4E5729-28F9-41EE-867C-D5594252BBE9}"/>
              </a:ext>
            </a:extLst>
          </p:cNvPr>
          <p:cNvSpPr/>
          <p:nvPr/>
        </p:nvSpPr>
        <p:spPr bwMode="auto">
          <a:xfrm>
            <a:off x="190586" y="1296830"/>
            <a:ext cx="8894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7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Hipótesis </a:t>
            </a:r>
            <a:r>
              <a:rPr lang="es-ES" sz="2400" dirty="0">
                <a:solidFill>
                  <a:srgbClr val="11668B"/>
                </a:solidFill>
                <a:latin typeface="+mj-lt"/>
              </a:rPr>
              <a:t>(Variables, dimensiones, componentes y funciones)</a:t>
            </a:r>
            <a:endParaRPr lang="es-ES" sz="2400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E6C6ED4-0A43-4C81-98B8-A2B3A928CD92}"/>
              </a:ext>
            </a:extLst>
          </p:cNvPr>
          <p:cNvSpPr txBox="1"/>
          <p:nvPr/>
        </p:nvSpPr>
        <p:spPr>
          <a:xfrm>
            <a:off x="4667715" y="1877424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y = a + b(x</a:t>
            </a:r>
            <a:r>
              <a:rPr lang="es-CO" baseline="-25000" dirty="0"/>
              <a:t>1</a:t>
            </a:r>
            <a:r>
              <a:rPr lang="es-CO" dirty="0"/>
              <a:t>) + c(x</a:t>
            </a:r>
            <a:r>
              <a:rPr lang="es-CO" baseline="-25000" dirty="0"/>
              <a:t>2</a:t>
            </a:r>
            <a:r>
              <a:rPr lang="es-CO" dirty="0"/>
              <a:t>) + d(x</a:t>
            </a:r>
            <a:r>
              <a:rPr lang="es-CO" baseline="-25000" dirty="0"/>
              <a:t>3</a:t>
            </a:r>
            <a:r>
              <a:rPr lang="es-CO" dirty="0"/>
              <a:t>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40303D-0BC6-4F81-AB36-AD367445F2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5051" y="2407436"/>
            <a:ext cx="8961897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7" y="1296830"/>
            <a:ext cx="7220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(Congruencia de la investigación</a:t>
            </a:r>
            <a:r>
              <a:rPr lang="es-ES" sz="2400" dirty="0">
                <a:solidFill>
                  <a:srgbClr val="11668B"/>
                </a:solidFill>
              </a:rPr>
              <a:t>)</a:t>
            </a:r>
            <a:endParaRPr lang="es-ES" u="sng" dirty="0">
              <a:solidFill>
                <a:srgbClr val="11668B"/>
              </a:solidFill>
              <a:latin typeface="+mn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67C3CF-B60C-4018-8A48-790FCF05A6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5445" y="1758495"/>
            <a:ext cx="6001109" cy="47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6" y="1296830"/>
            <a:ext cx="11589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11668B"/>
                </a:solidFill>
              </a:rPr>
              <a:t>(Operacionalización de variables: Conceptualización y relación con Capital Intelectual)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DCAA012-8C33-4A6C-BFEC-B368FF174B3F}"/>
              </a:ext>
            </a:extLst>
          </p:cNvPr>
          <p:cNvGrpSpPr/>
          <p:nvPr/>
        </p:nvGrpSpPr>
        <p:grpSpPr>
          <a:xfrm>
            <a:off x="1859588" y="1920500"/>
            <a:ext cx="7854429" cy="4297641"/>
            <a:chOff x="1859588" y="1920500"/>
            <a:chExt cx="7854429" cy="4297641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D1F66694-0F99-4C12-A3F1-9B8424515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59588" y="3205124"/>
              <a:ext cx="1869355" cy="2659105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A637D2DA-9067-45FF-BAD4-18E172CAF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822" r="8193" b="6106"/>
            <a:stretch/>
          </p:blipFill>
          <p:spPr>
            <a:xfrm>
              <a:off x="3823855" y="1920500"/>
              <a:ext cx="5890162" cy="4297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9473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6" y="1296830"/>
            <a:ext cx="1158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11668B"/>
                </a:solidFill>
              </a:rPr>
              <a:t>(Operacionalización de variables: Traducción a indicadores)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E1CE50-B7B4-4460-927E-E431093A4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2833" y="1710995"/>
            <a:ext cx="10126334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3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6" y="1296830"/>
            <a:ext cx="1158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11668B"/>
                </a:solidFill>
              </a:rPr>
              <a:t>(Operacionalización de variables: Traducción a indicadores)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645809-53A8-498B-B27C-C7EA2BD6D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104" y="1879016"/>
            <a:ext cx="10156816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2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7" name="3 Rectángulo">
            <a:extLst>
              <a:ext uri="{FF2B5EF4-FFF2-40B4-BE49-F238E27FC236}">
                <a16:creationId xmlns:a16="http://schemas.microsoft.com/office/drawing/2014/main" id="{94D6A60B-5139-48AF-9A80-84708EED42C7}"/>
              </a:ext>
            </a:extLst>
          </p:cNvPr>
          <p:cNvSpPr/>
          <p:nvPr/>
        </p:nvSpPr>
        <p:spPr>
          <a:xfrm>
            <a:off x="351376" y="3260188"/>
            <a:ext cx="523002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CO" sz="1900" dirty="0">
                <a:latin typeface="+mn-lt"/>
                <a:cs typeface="+mn-cs"/>
              </a:rPr>
              <a:t>Contexto</a:t>
            </a:r>
          </a:p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CO" sz="1900" dirty="0">
                <a:latin typeface="+mn-lt"/>
                <a:cs typeface="+mn-cs"/>
              </a:rPr>
              <a:t>Descripción - Planteamiento del problema</a:t>
            </a:r>
          </a:p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O" sz="1900" dirty="0">
                <a:latin typeface="+mn-lt"/>
                <a:cs typeface="+mn-cs"/>
              </a:rPr>
              <a:t>Objetivos</a:t>
            </a:r>
          </a:p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O" sz="1900" dirty="0"/>
              <a:t>Justificación</a:t>
            </a:r>
            <a:endParaRPr lang="es-CO" sz="1900" dirty="0">
              <a:latin typeface="+mn-lt"/>
              <a:cs typeface="+mn-cs"/>
            </a:endParaRPr>
          </a:p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O" sz="1900" dirty="0">
                <a:latin typeface="+mn-lt"/>
                <a:cs typeface="+mn-cs"/>
              </a:rPr>
              <a:t>Antecedentes y estado del arte</a:t>
            </a:r>
          </a:p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O" sz="1900" dirty="0">
                <a:latin typeface="+mn-lt"/>
                <a:cs typeface="+mn-cs"/>
              </a:rPr>
              <a:t>Fundamentación teórica</a:t>
            </a:r>
          </a:p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O" sz="1900" dirty="0">
                <a:latin typeface="+mn-lt"/>
                <a:cs typeface="+mn-cs"/>
              </a:rPr>
              <a:t>Hipótesis</a:t>
            </a:r>
          </a:p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O" sz="1900" dirty="0">
                <a:latin typeface="+mn-lt"/>
                <a:cs typeface="+mn-cs"/>
              </a:rPr>
              <a:t>Método</a:t>
            </a:r>
          </a:p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O" sz="1900" dirty="0">
                <a:latin typeface="+mn-lt"/>
                <a:cs typeface="+mn-cs"/>
              </a:rPr>
              <a:t>Resultados esperados y posibles aplicaciones</a:t>
            </a:r>
          </a:p>
          <a:p>
            <a:pPr marL="457217" indent="-457217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s-CO" sz="1900" dirty="0"/>
              <a:t>Referencias más significativas</a:t>
            </a:r>
            <a:endParaRPr lang="es-CO" sz="1900" dirty="0">
              <a:latin typeface="+mn-lt"/>
              <a:cs typeface="+mn-cs"/>
            </a:endParaRPr>
          </a:p>
        </p:txBody>
      </p:sp>
      <p:sp>
        <p:nvSpPr>
          <p:cNvPr id="23" name="3 Rectángulo">
            <a:extLst>
              <a:ext uri="{FF2B5EF4-FFF2-40B4-BE49-F238E27FC236}">
                <a16:creationId xmlns:a16="http://schemas.microsoft.com/office/drawing/2014/main" id="{705D1C5E-DDB2-4178-987C-18144DF0DA7B}"/>
              </a:ext>
            </a:extLst>
          </p:cNvPr>
          <p:cNvSpPr/>
          <p:nvPr/>
        </p:nvSpPr>
        <p:spPr>
          <a:xfrm>
            <a:off x="351376" y="2521847"/>
            <a:ext cx="5505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200" b="1" dirty="0">
                <a:solidFill>
                  <a:srgbClr val="11668B"/>
                </a:solidFill>
                <a:latin typeface="+mn-lt"/>
                <a:ea typeface="Tahoma"/>
                <a:cs typeface="Tahoma"/>
              </a:rPr>
              <a:t>Índice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153696" y="1513760"/>
            <a:ext cx="534457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b="1" i="1" dirty="0">
                <a:solidFill>
                  <a:srgbClr val="C00000"/>
                </a:solidFill>
              </a:rPr>
              <a:t>Tesis:</a:t>
            </a:r>
          </a:p>
          <a:p>
            <a:pPr algn="ctr"/>
            <a:r>
              <a:rPr lang="es-MX" sz="1700" b="1" i="1" dirty="0">
                <a:solidFill>
                  <a:srgbClr val="C00000"/>
                </a:solidFill>
              </a:rPr>
              <a:t>METODOLOGÍA PARA ABSORCIÓN DE TECNOLOGÍA EN PYMES DE SERVICIOS DE KPO EN COLOMBIA</a:t>
            </a:r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6" y="1296830"/>
            <a:ext cx="1158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11668B"/>
                </a:solidFill>
              </a:rPr>
              <a:t>(El proceso desde los indicadores hasta el resultado esperado)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419A44E-CAD8-49F9-AFB0-6F16951CDE9F}"/>
              </a:ext>
            </a:extLst>
          </p:cNvPr>
          <p:cNvGrpSpPr/>
          <p:nvPr/>
        </p:nvGrpSpPr>
        <p:grpSpPr>
          <a:xfrm>
            <a:off x="532772" y="1927191"/>
            <a:ext cx="11107844" cy="4420887"/>
            <a:chOff x="532772" y="1927191"/>
            <a:chExt cx="11107844" cy="4420887"/>
          </a:xfrm>
        </p:grpSpPr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51D14391-DCC5-4246-8707-00509CD101DA}"/>
                </a:ext>
              </a:extLst>
            </p:cNvPr>
            <p:cNvSpPr txBox="1"/>
            <p:nvPr/>
          </p:nvSpPr>
          <p:spPr>
            <a:xfrm>
              <a:off x="7164606" y="2838787"/>
              <a:ext cx="4476010" cy="2477601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endParaRPr lang="es-CO" sz="15500" dirty="0"/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B80A3D42-3CC6-4CCF-8DE6-FC993D7D812F}"/>
                </a:ext>
              </a:extLst>
            </p:cNvPr>
            <p:cNvSpPr txBox="1"/>
            <p:nvPr/>
          </p:nvSpPr>
          <p:spPr>
            <a:xfrm>
              <a:off x="1976464" y="1927191"/>
              <a:ext cx="4476010" cy="2092881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endParaRPr lang="es-CO" sz="13000" dirty="0"/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B0F46F3C-EFAC-4D03-A2E7-1800F7FD53FE}"/>
                </a:ext>
              </a:extLst>
            </p:cNvPr>
            <p:cNvSpPr txBox="1"/>
            <p:nvPr/>
          </p:nvSpPr>
          <p:spPr>
            <a:xfrm>
              <a:off x="2012089" y="4255197"/>
              <a:ext cx="4476010" cy="2092881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endParaRPr lang="es-CO" sz="13000" dirty="0"/>
            </a:p>
          </p:txBody>
        </p:sp>
        <p:graphicFrame>
          <p:nvGraphicFramePr>
            <p:cNvPr id="69" name="Diagrama 68">
              <a:extLst>
                <a:ext uri="{FF2B5EF4-FFF2-40B4-BE49-F238E27FC236}">
                  <a16:creationId xmlns:a16="http://schemas.microsoft.com/office/drawing/2014/main" id="{4302895C-B86D-45FB-A328-5F2A1FD653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72503601"/>
                </p:ext>
              </p:extLst>
            </p:nvPr>
          </p:nvGraphicFramePr>
          <p:xfrm>
            <a:off x="4615891" y="2052988"/>
            <a:ext cx="1782126" cy="8155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70" name="Diagrama 69">
              <a:extLst>
                <a:ext uri="{FF2B5EF4-FFF2-40B4-BE49-F238E27FC236}">
                  <a16:creationId xmlns:a16="http://schemas.microsoft.com/office/drawing/2014/main" id="{AA592B4D-4344-4273-9062-E05B0884234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47499071"/>
                </p:ext>
              </p:extLst>
            </p:nvPr>
          </p:nvGraphicFramePr>
          <p:xfrm>
            <a:off x="2095612" y="2134190"/>
            <a:ext cx="1948348" cy="6015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CFD04CBA-B7BA-4E29-BF4A-274B0DE4AF06}"/>
                </a:ext>
              </a:extLst>
            </p:cNvPr>
            <p:cNvGrpSpPr/>
            <p:nvPr/>
          </p:nvGrpSpPr>
          <p:grpSpPr>
            <a:xfrm>
              <a:off x="2058836" y="3205116"/>
              <a:ext cx="1980991" cy="662318"/>
              <a:chOff x="0" y="0"/>
              <a:chExt cx="2119394" cy="1192342"/>
            </a:xfrm>
            <a:solidFill>
              <a:srgbClr val="F5BB17"/>
            </a:solidFill>
          </p:grpSpPr>
          <p:sp>
            <p:nvSpPr>
              <p:cNvPr id="72" name="Rectángulo: esquinas redondeadas 71">
                <a:extLst>
                  <a:ext uri="{FF2B5EF4-FFF2-40B4-BE49-F238E27FC236}">
                    <a16:creationId xmlns:a16="http://schemas.microsoft.com/office/drawing/2014/main" id="{15651335-D651-41E7-BDC8-0C981AB9D66E}"/>
                  </a:ext>
                </a:extLst>
              </p:cNvPr>
              <p:cNvSpPr/>
              <p:nvPr/>
            </p:nvSpPr>
            <p:spPr>
              <a:xfrm>
                <a:off x="0" y="0"/>
                <a:ext cx="2119394" cy="1192342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ectángulo: esquinas redondeadas 4">
                <a:extLst>
                  <a:ext uri="{FF2B5EF4-FFF2-40B4-BE49-F238E27FC236}">
                    <a16:creationId xmlns:a16="http://schemas.microsoft.com/office/drawing/2014/main" id="{0FF4CCD6-607C-49CA-9BAF-0451B9154409}"/>
                  </a:ext>
                </a:extLst>
              </p:cNvPr>
              <p:cNvSpPr txBox="1"/>
              <p:nvPr/>
            </p:nvSpPr>
            <p:spPr>
              <a:xfrm>
                <a:off x="34923" y="34923"/>
                <a:ext cx="2049548" cy="112249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9070" tIns="179070" rIns="179070" bIns="179070" numCol="1" spcCol="1270" anchor="ctr" anchorCtr="0">
                <a:noAutofit/>
              </a:bodyPr>
              <a:lstStyle/>
              <a:p>
                <a:pPr algn="ctr" defTabSz="20891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CO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Identificar</a:t>
                </a:r>
                <a:r>
                  <a:rPr lang="es-CO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indicadores clave </a:t>
                </a:r>
                <a:r>
                  <a:rPr lang="es-CO" sz="1200" b="1" dirty="0">
                    <a:solidFill>
                      <a:schemeClr val="tx1"/>
                    </a:solidFill>
                    <a:highlight>
                      <a:srgbClr val="C0C0C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(Cuantitativos)</a:t>
                </a:r>
                <a:endParaRPr lang="es-CO" sz="1200" dirty="0"/>
              </a:p>
            </p:txBody>
          </p:sp>
        </p:grpSp>
        <p:grpSp>
          <p:nvGrpSpPr>
            <p:cNvPr id="74" name="Grupo 73">
              <a:extLst>
                <a:ext uri="{FF2B5EF4-FFF2-40B4-BE49-F238E27FC236}">
                  <a16:creationId xmlns:a16="http://schemas.microsoft.com/office/drawing/2014/main" id="{9AF3C35C-E03C-4E9A-A4C8-419C7667ED41}"/>
                </a:ext>
              </a:extLst>
            </p:cNvPr>
            <p:cNvGrpSpPr/>
            <p:nvPr/>
          </p:nvGrpSpPr>
          <p:grpSpPr>
            <a:xfrm rot="16200000">
              <a:off x="2867704" y="2793064"/>
              <a:ext cx="376961" cy="336971"/>
              <a:chOff x="2355850" y="527324"/>
              <a:chExt cx="452659" cy="529526"/>
            </a:xfrm>
          </p:grpSpPr>
          <p:sp>
            <p:nvSpPr>
              <p:cNvPr id="75" name="Flecha: a la derecha 74">
                <a:extLst>
                  <a:ext uri="{FF2B5EF4-FFF2-40B4-BE49-F238E27FC236}">
                    <a16:creationId xmlns:a16="http://schemas.microsoft.com/office/drawing/2014/main" id="{875A27FC-B4FA-42ED-83D4-381ABB26F89C}"/>
                  </a:ext>
                </a:extLst>
              </p:cNvPr>
              <p:cNvSpPr/>
              <p:nvPr/>
            </p:nvSpPr>
            <p:spPr>
              <a:xfrm>
                <a:off x="2355850" y="527324"/>
                <a:ext cx="452659" cy="52952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Flecha: a la derecha 4">
                <a:extLst>
                  <a:ext uri="{FF2B5EF4-FFF2-40B4-BE49-F238E27FC236}">
                    <a16:creationId xmlns:a16="http://schemas.microsoft.com/office/drawing/2014/main" id="{423C37FC-6089-48D3-9705-883931A93B0E}"/>
                  </a:ext>
                </a:extLst>
              </p:cNvPr>
              <p:cNvSpPr txBox="1"/>
              <p:nvPr/>
            </p:nvSpPr>
            <p:spPr>
              <a:xfrm>
                <a:off x="2355850" y="633229"/>
                <a:ext cx="316861" cy="317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2200" kern="1200"/>
              </a:p>
            </p:txBody>
          </p:sp>
        </p:grpSp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D981BE41-C8F6-4C60-B2CB-AEA3B1203BE5}"/>
                </a:ext>
              </a:extLst>
            </p:cNvPr>
            <p:cNvGrpSpPr/>
            <p:nvPr/>
          </p:nvGrpSpPr>
          <p:grpSpPr>
            <a:xfrm>
              <a:off x="4176743" y="2269012"/>
              <a:ext cx="376961" cy="336971"/>
              <a:chOff x="2355850" y="527324"/>
              <a:chExt cx="452659" cy="529526"/>
            </a:xfrm>
          </p:grpSpPr>
          <p:sp>
            <p:nvSpPr>
              <p:cNvPr id="78" name="Flecha: a la derecha 77">
                <a:extLst>
                  <a:ext uri="{FF2B5EF4-FFF2-40B4-BE49-F238E27FC236}">
                    <a16:creationId xmlns:a16="http://schemas.microsoft.com/office/drawing/2014/main" id="{87370F0E-32CA-4C0E-9488-7E312DAD2763}"/>
                  </a:ext>
                </a:extLst>
              </p:cNvPr>
              <p:cNvSpPr/>
              <p:nvPr/>
            </p:nvSpPr>
            <p:spPr>
              <a:xfrm>
                <a:off x="2355850" y="527324"/>
                <a:ext cx="452659" cy="52952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Flecha: a la derecha 4">
                <a:extLst>
                  <a:ext uri="{FF2B5EF4-FFF2-40B4-BE49-F238E27FC236}">
                    <a16:creationId xmlns:a16="http://schemas.microsoft.com/office/drawing/2014/main" id="{E27966BB-8954-4206-A18C-6F51B4420E5E}"/>
                  </a:ext>
                </a:extLst>
              </p:cNvPr>
              <p:cNvSpPr txBox="1"/>
              <p:nvPr/>
            </p:nvSpPr>
            <p:spPr>
              <a:xfrm>
                <a:off x="2355850" y="633229"/>
                <a:ext cx="316861" cy="317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2200" kern="1200"/>
              </a:p>
            </p:txBody>
          </p:sp>
        </p:grpSp>
        <p:graphicFrame>
          <p:nvGraphicFramePr>
            <p:cNvPr id="80" name="Diagrama 79">
              <a:extLst>
                <a:ext uri="{FF2B5EF4-FFF2-40B4-BE49-F238E27FC236}">
                  <a16:creationId xmlns:a16="http://schemas.microsoft.com/office/drawing/2014/main" id="{E074C859-EDC3-4DE6-8479-00391C218C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37516931"/>
                </p:ext>
              </p:extLst>
            </p:nvPr>
          </p:nvGraphicFramePr>
          <p:xfrm>
            <a:off x="4615891" y="4429252"/>
            <a:ext cx="1768334" cy="7774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9" r:lo="rId20" r:qs="rId21" r:cs="rId22"/>
            </a:graphicData>
          </a:graphic>
        </p:graphicFrame>
        <p:graphicFrame>
          <p:nvGraphicFramePr>
            <p:cNvPr id="81" name="Diagrama 80">
              <a:extLst>
                <a:ext uri="{FF2B5EF4-FFF2-40B4-BE49-F238E27FC236}">
                  <a16:creationId xmlns:a16="http://schemas.microsoft.com/office/drawing/2014/main" id="{3D3A6D51-7522-4818-8376-9EFBF34984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92597813"/>
                </p:ext>
              </p:extLst>
            </p:nvPr>
          </p:nvGraphicFramePr>
          <p:xfrm>
            <a:off x="2095611" y="4501260"/>
            <a:ext cx="1980991" cy="5668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4" r:lo="rId25" r:qs="rId26" r:cs="rId27"/>
            </a:graphicData>
          </a:graphic>
        </p:graphicFrame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1495B406-F828-491B-93C7-C6DA4FA16AA8}"/>
                </a:ext>
              </a:extLst>
            </p:cNvPr>
            <p:cNvGrpSpPr/>
            <p:nvPr/>
          </p:nvGrpSpPr>
          <p:grpSpPr>
            <a:xfrm>
              <a:off x="2095611" y="5566745"/>
              <a:ext cx="1986363" cy="632668"/>
              <a:chOff x="0" y="0"/>
              <a:chExt cx="2119394" cy="1192342"/>
            </a:xfrm>
            <a:solidFill>
              <a:srgbClr val="F5BB17"/>
            </a:solidFill>
          </p:grpSpPr>
          <p:sp>
            <p:nvSpPr>
              <p:cNvPr id="83" name="Rectángulo: esquinas redondeadas 82">
                <a:extLst>
                  <a:ext uri="{FF2B5EF4-FFF2-40B4-BE49-F238E27FC236}">
                    <a16:creationId xmlns:a16="http://schemas.microsoft.com/office/drawing/2014/main" id="{A7186973-6C25-4894-B03A-E66EB81A0469}"/>
                  </a:ext>
                </a:extLst>
              </p:cNvPr>
              <p:cNvSpPr/>
              <p:nvPr/>
            </p:nvSpPr>
            <p:spPr>
              <a:xfrm>
                <a:off x="0" y="0"/>
                <a:ext cx="2119394" cy="1192342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Rectángulo: esquinas redondeadas 4">
                <a:extLst>
                  <a:ext uri="{FF2B5EF4-FFF2-40B4-BE49-F238E27FC236}">
                    <a16:creationId xmlns:a16="http://schemas.microsoft.com/office/drawing/2014/main" id="{8D0FCD7C-248C-4F4F-AC52-322206C432A7}"/>
                  </a:ext>
                </a:extLst>
              </p:cNvPr>
              <p:cNvSpPr txBox="1"/>
              <p:nvPr/>
            </p:nvSpPr>
            <p:spPr>
              <a:xfrm>
                <a:off x="34653" y="34922"/>
                <a:ext cx="2049548" cy="112249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9070" tIns="179070" rIns="179070" bIns="179070" numCol="1" spcCol="1270" anchor="ctr" anchorCtr="0">
                <a:noAutofit/>
              </a:bodyPr>
              <a:lstStyle/>
              <a:p>
                <a:pPr algn="ctr" defTabSz="20891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s-CO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Identificar</a:t>
                </a:r>
                <a:r>
                  <a:rPr lang="es-CO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indicadores clave </a:t>
                </a:r>
                <a:r>
                  <a:rPr lang="es-CO" sz="1200" b="1" dirty="0">
                    <a:solidFill>
                      <a:schemeClr val="tx1"/>
                    </a:solidFill>
                    <a:highlight>
                      <a:srgbClr val="C0C0C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(Cualitativos)</a:t>
                </a:r>
                <a:endParaRPr lang="es-CO" sz="4700" kern="1200" dirty="0"/>
              </a:p>
            </p:txBody>
          </p:sp>
        </p:grpSp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738825FC-8EA8-4755-A758-B17BC214EE82}"/>
                </a:ext>
              </a:extLst>
            </p:cNvPr>
            <p:cNvGrpSpPr/>
            <p:nvPr/>
          </p:nvGrpSpPr>
          <p:grpSpPr>
            <a:xfrm>
              <a:off x="4183843" y="4645276"/>
              <a:ext cx="376961" cy="336971"/>
              <a:chOff x="2355850" y="527324"/>
              <a:chExt cx="452659" cy="529526"/>
            </a:xfrm>
          </p:grpSpPr>
          <p:sp>
            <p:nvSpPr>
              <p:cNvPr id="86" name="Flecha: a la derecha 85">
                <a:extLst>
                  <a:ext uri="{FF2B5EF4-FFF2-40B4-BE49-F238E27FC236}">
                    <a16:creationId xmlns:a16="http://schemas.microsoft.com/office/drawing/2014/main" id="{1C122F18-F669-4F7E-BDDF-AB14AA01C770}"/>
                  </a:ext>
                </a:extLst>
              </p:cNvPr>
              <p:cNvSpPr/>
              <p:nvPr/>
            </p:nvSpPr>
            <p:spPr>
              <a:xfrm>
                <a:off x="2355850" y="527324"/>
                <a:ext cx="452659" cy="52952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7" name="Flecha: a la derecha 4">
                <a:extLst>
                  <a:ext uri="{FF2B5EF4-FFF2-40B4-BE49-F238E27FC236}">
                    <a16:creationId xmlns:a16="http://schemas.microsoft.com/office/drawing/2014/main" id="{D1040759-E82C-40B1-AB00-53A975BBAE43}"/>
                  </a:ext>
                </a:extLst>
              </p:cNvPr>
              <p:cNvSpPr txBox="1"/>
              <p:nvPr/>
            </p:nvSpPr>
            <p:spPr>
              <a:xfrm>
                <a:off x="2355850" y="633229"/>
                <a:ext cx="316861" cy="317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2200" kern="1200"/>
              </a:p>
            </p:txBody>
          </p:sp>
        </p:grpSp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23A729B2-C95A-4F61-87CA-10B1C2DACA7F}"/>
                </a:ext>
              </a:extLst>
            </p:cNvPr>
            <p:cNvGrpSpPr/>
            <p:nvPr/>
          </p:nvGrpSpPr>
          <p:grpSpPr>
            <a:xfrm rot="16200000">
              <a:off x="2939712" y="5154692"/>
              <a:ext cx="376961" cy="336971"/>
              <a:chOff x="2355850" y="527324"/>
              <a:chExt cx="452659" cy="529526"/>
            </a:xfrm>
          </p:grpSpPr>
          <p:sp>
            <p:nvSpPr>
              <p:cNvPr id="89" name="Flecha: a la derecha 88">
                <a:extLst>
                  <a:ext uri="{FF2B5EF4-FFF2-40B4-BE49-F238E27FC236}">
                    <a16:creationId xmlns:a16="http://schemas.microsoft.com/office/drawing/2014/main" id="{69B7B8E8-7EF1-476F-AABC-5D6C404967B7}"/>
                  </a:ext>
                </a:extLst>
              </p:cNvPr>
              <p:cNvSpPr/>
              <p:nvPr/>
            </p:nvSpPr>
            <p:spPr>
              <a:xfrm>
                <a:off x="2355850" y="527324"/>
                <a:ext cx="452659" cy="52952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Flecha: a la derecha 4">
                <a:extLst>
                  <a:ext uri="{FF2B5EF4-FFF2-40B4-BE49-F238E27FC236}">
                    <a16:creationId xmlns:a16="http://schemas.microsoft.com/office/drawing/2014/main" id="{8D99A08D-2C26-4684-9E4F-827E30AF7BE1}"/>
                  </a:ext>
                </a:extLst>
              </p:cNvPr>
              <p:cNvSpPr txBox="1"/>
              <p:nvPr/>
            </p:nvSpPr>
            <p:spPr>
              <a:xfrm>
                <a:off x="2355850" y="633229"/>
                <a:ext cx="316861" cy="317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2200" kern="1200"/>
              </a:p>
            </p:txBody>
          </p:sp>
        </p:grpSp>
        <p:graphicFrame>
          <p:nvGraphicFramePr>
            <p:cNvPr id="91" name="Diagrama 90">
              <a:extLst>
                <a:ext uri="{FF2B5EF4-FFF2-40B4-BE49-F238E27FC236}">
                  <a16:creationId xmlns:a16="http://schemas.microsoft.com/office/drawing/2014/main" id="{7E27C9DE-F86D-45DE-8E15-96BE23C6DE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63270029"/>
                </p:ext>
              </p:extLst>
            </p:nvPr>
          </p:nvGraphicFramePr>
          <p:xfrm>
            <a:off x="7224805" y="3179900"/>
            <a:ext cx="1768334" cy="961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9" r:lo="rId30" r:qs="rId31" r:cs="rId32"/>
            </a:graphicData>
          </a:graphic>
        </p:graphicFrame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C83B2E32-24C9-495B-B134-13E1E5BE7042}"/>
                </a:ext>
              </a:extLst>
            </p:cNvPr>
            <p:cNvGrpSpPr/>
            <p:nvPr/>
          </p:nvGrpSpPr>
          <p:grpSpPr>
            <a:xfrm rot="18964076">
              <a:off x="6624260" y="4770709"/>
              <a:ext cx="376961" cy="336971"/>
              <a:chOff x="2355850" y="527324"/>
              <a:chExt cx="452659" cy="529526"/>
            </a:xfrm>
          </p:grpSpPr>
          <p:sp>
            <p:nvSpPr>
              <p:cNvPr id="93" name="Flecha: a la derecha 92">
                <a:extLst>
                  <a:ext uri="{FF2B5EF4-FFF2-40B4-BE49-F238E27FC236}">
                    <a16:creationId xmlns:a16="http://schemas.microsoft.com/office/drawing/2014/main" id="{8D67C8D5-8AAD-4553-8669-62AA31AE9593}"/>
                  </a:ext>
                </a:extLst>
              </p:cNvPr>
              <p:cNvSpPr/>
              <p:nvPr/>
            </p:nvSpPr>
            <p:spPr>
              <a:xfrm>
                <a:off x="2355850" y="527324"/>
                <a:ext cx="452659" cy="52952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4" name="Flecha: a la derecha 4">
                <a:extLst>
                  <a:ext uri="{FF2B5EF4-FFF2-40B4-BE49-F238E27FC236}">
                    <a16:creationId xmlns:a16="http://schemas.microsoft.com/office/drawing/2014/main" id="{7C601C0A-3839-48B3-B253-0559E68852A2}"/>
                  </a:ext>
                </a:extLst>
              </p:cNvPr>
              <p:cNvSpPr txBox="1"/>
              <p:nvPr/>
            </p:nvSpPr>
            <p:spPr>
              <a:xfrm>
                <a:off x="2355850" y="633229"/>
                <a:ext cx="316861" cy="317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2200" kern="1200"/>
              </a:p>
            </p:txBody>
          </p:sp>
        </p:grp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id="{48631F1E-170A-4B56-AD3E-1CE3E8207460}"/>
                </a:ext>
              </a:extLst>
            </p:cNvPr>
            <p:cNvGrpSpPr/>
            <p:nvPr/>
          </p:nvGrpSpPr>
          <p:grpSpPr>
            <a:xfrm rot="2481705">
              <a:off x="6622880" y="2855590"/>
              <a:ext cx="376961" cy="336971"/>
              <a:chOff x="2355850" y="527324"/>
              <a:chExt cx="452659" cy="529526"/>
            </a:xfrm>
          </p:grpSpPr>
          <p:sp>
            <p:nvSpPr>
              <p:cNvPr id="96" name="Flecha: a la derecha 95">
                <a:extLst>
                  <a:ext uri="{FF2B5EF4-FFF2-40B4-BE49-F238E27FC236}">
                    <a16:creationId xmlns:a16="http://schemas.microsoft.com/office/drawing/2014/main" id="{424F1345-27E3-4989-B2CA-50639C2FD321}"/>
                  </a:ext>
                </a:extLst>
              </p:cNvPr>
              <p:cNvSpPr/>
              <p:nvPr/>
            </p:nvSpPr>
            <p:spPr>
              <a:xfrm>
                <a:off x="2355850" y="527324"/>
                <a:ext cx="452659" cy="52952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Flecha: a la derecha 4">
                <a:extLst>
                  <a:ext uri="{FF2B5EF4-FFF2-40B4-BE49-F238E27FC236}">
                    <a16:creationId xmlns:a16="http://schemas.microsoft.com/office/drawing/2014/main" id="{BF1AAC94-2DEB-4C94-BC37-C1935F03817C}"/>
                  </a:ext>
                </a:extLst>
              </p:cNvPr>
              <p:cNvSpPr txBox="1"/>
              <p:nvPr/>
            </p:nvSpPr>
            <p:spPr>
              <a:xfrm>
                <a:off x="2355850" y="633229"/>
                <a:ext cx="316861" cy="317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2200" kern="1200"/>
              </a:p>
            </p:txBody>
          </p:sp>
        </p:grpSp>
        <p:graphicFrame>
          <p:nvGraphicFramePr>
            <p:cNvPr id="98" name="Diagrama 97">
              <a:extLst>
                <a:ext uri="{FF2B5EF4-FFF2-40B4-BE49-F238E27FC236}">
                  <a16:creationId xmlns:a16="http://schemas.microsoft.com/office/drawing/2014/main" id="{56DD5F37-4183-456A-BE97-8F1846F8C3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45244023"/>
                </p:ext>
              </p:extLst>
            </p:nvPr>
          </p:nvGraphicFramePr>
          <p:xfrm>
            <a:off x="7207986" y="4164289"/>
            <a:ext cx="1768334" cy="9524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4" r:lo="rId35" r:qs="rId36" r:cs="rId37"/>
            </a:graphicData>
          </a:graphic>
        </p:graphicFrame>
        <p:graphicFrame>
          <p:nvGraphicFramePr>
            <p:cNvPr id="99" name="Diagrama 98">
              <a:extLst>
                <a:ext uri="{FF2B5EF4-FFF2-40B4-BE49-F238E27FC236}">
                  <a16:creationId xmlns:a16="http://schemas.microsoft.com/office/drawing/2014/main" id="{3EBDC9DA-3219-47C8-9C7A-6C72F2398EA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1704234"/>
                </p:ext>
              </p:extLst>
            </p:nvPr>
          </p:nvGraphicFramePr>
          <p:xfrm>
            <a:off x="9616309" y="2989092"/>
            <a:ext cx="1768334" cy="12214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9" r:lo="rId40" r:qs="rId41" r:cs="rId42"/>
            </a:graphicData>
          </a:graphic>
        </p:graphicFrame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ED3C423B-BAB7-45A9-82D6-D3F4F694C133}"/>
                </a:ext>
              </a:extLst>
            </p:cNvPr>
            <p:cNvGrpSpPr/>
            <p:nvPr/>
          </p:nvGrpSpPr>
          <p:grpSpPr>
            <a:xfrm>
              <a:off x="9107930" y="3493148"/>
              <a:ext cx="376961" cy="336971"/>
              <a:chOff x="2355850" y="527324"/>
              <a:chExt cx="452659" cy="529526"/>
            </a:xfrm>
          </p:grpSpPr>
          <p:sp>
            <p:nvSpPr>
              <p:cNvPr id="101" name="Flecha: a la derecha 100">
                <a:extLst>
                  <a:ext uri="{FF2B5EF4-FFF2-40B4-BE49-F238E27FC236}">
                    <a16:creationId xmlns:a16="http://schemas.microsoft.com/office/drawing/2014/main" id="{FF02368F-195F-42E5-9476-D9D9ABD532F2}"/>
                  </a:ext>
                </a:extLst>
              </p:cNvPr>
              <p:cNvSpPr/>
              <p:nvPr/>
            </p:nvSpPr>
            <p:spPr>
              <a:xfrm>
                <a:off x="2355850" y="527324"/>
                <a:ext cx="452659" cy="52952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2" name="Flecha: a la derecha 4">
                <a:extLst>
                  <a:ext uri="{FF2B5EF4-FFF2-40B4-BE49-F238E27FC236}">
                    <a16:creationId xmlns:a16="http://schemas.microsoft.com/office/drawing/2014/main" id="{7658BB63-8406-4CEF-8F19-B3483788E0EF}"/>
                  </a:ext>
                </a:extLst>
              </p:cNvPr>
              <p:cNvSpPr txBox="1"/>
              <p:nvPr/>
            </p:nvSpPr>
            <p:spPr>
              <a:xfrm>
                <a:off x="2355850" y="633229"/>
                <a:ext cx="316861" cy="317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CO" sz="2200" kern="1200"/>
              </a:p>
            </p:txBody>
          </p:sp>
        </p:grpSp>
        <p:graphicFrame>
          <p:nvGraphicFramePr>
            <p:cNvPr id="103" name="Diagrama 102">
              <a:extLst>
                <a:ext uri="{FF2B5EF4-FFF2-40B4-BE49-F238E27FC236}">
                  <a16:creationId xmlns:a16="http://schemas.microsoft.com/office/drawing/2014/main" id="{75B6B58C-3B31-41E1-8556-6B9BE6A8D2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2932140"/>
                </p:ext>
              </p:extLst>
            </p:nvPr>
          </p:nvGraphicFramePr>
          <p:xfrm>
            <a:off x="9498277" y="4264431"/>
            <a:ext cx="2030382" cy="10289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4" r:lo="rId45" r:qs="rId46" r:cs="rId47"/>
            </a:graphicData>
          </a:graphic>
        </p:graphicFrame>
        <p:sp>
          <p:nvSpPr>
            <p:cNvPr id="104" name="Rectángulo: esquinas redondeadas 4">
              <a:extLst>
                <a:ext uri="{FF2B5EF4-FFF2-40B4-BE49-F238E27FC236}">
                  <a16:creationId xmlns:a16="http://schemas.microsoft.com/office/drawing/2014/main" id="{FD71C387-806A-4D08-AAF7-D9BC6B629DF6}"/>
                </a:ext>
              </a:extLst>
            </p:cNvPr>
            <p:cNvSpPr txBox="1"/>
            <p:nvPr/>
          </p:nvSpPr>
          <p:spPr>
            <a:xfrm>
              <a:off x="532772" y="2815037"/>
              <a:ext cx="1202799" cy="434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s-CO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ÉTODO CUANTITATIVO</a:t>
              </a:r>
              <a:endParaRPr lang="es-CO" sz="11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" name="Rectángulo: esquinas redondeadas 4">
              <a:extLst>
                <a:ext uri="{FF2B5EF4-FFF2-40B4-BE49-F238E27FC236}">
                  <a16:creationId xmlns:a16="http://schemas.microsoft.com/office/drawing/2014/main" id="{C3C261D8-5D04-4DF5-A4EC-E3684455746F}"/>
                </a:ext>
              </a:extLst>
            </p:cNvPr>
            <p:cNvSpPr txBox="1"/>
            <p:nvPr/>
          </p:nvSpPr>
          <p:spPr>
            <a:xfrm>
              <a:off x="532772" y="5116719"/>
              <a:ext cx="1202799" cy="434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s-CO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ÉTODO CUALITATIVO</a:t>
              </a:r>
              <a:endParaRPr lang="es-CO" sz="1100" b="1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120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6" y="1296830"/>
            <a:ext cx="11589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11668B"/>
                </a:solidFill>
              </a:rPr>
              <a:t>(Formalización de indicadores: Variables independientes x</a:t>
            </a:r>
            <a:r>
              <a:rPr lang="es-ES" sz="2400" baseline="-25000" dirty="0">
                <a:solidFill>
                  <a:srgbClr val="11668B"/>
                </a:solidFill>
              </a:rPr>
              <a:t>1</a:t>
            </a:r>
            <a:r>
              <a:rPr lang="es-ES" sz="2400" dirty="0">
                <a:solidFill>
                  <a:srgbClr val="11668B"/>
                </a:solidFill>
              </a:rPr>
              <a:t>, x</a:t>
            </a:r>
            <a:r>
              <a:rPr lang="es-ES" sz="2400" baseline="-25000" dirty="0">
                <a:solidFill>
                  <a:srgbClr val="11668B"/>
                </a:solidFill>
              </a:rPr>
              <a:t>2</a:t>
            </a:r>
            <a:r>
              <a:rPr lang="es-ES" sz="2400" dirty="0">
                <a:solidFill>
                  <a:srgbClr val="11668B"/>
                </a:solidFill>
              </a:rPr>
              <a:t>, x</a:t>
            </a:r>
            <a:r>
              <a:rPr lang="es-ES" sz="2400" baseline="-25000" dirty="0">
                <a:solidFill>
                  <a:srgbClr val="11668B"/>
                </a:solidFill>
              </a:rPr>
              <a:t>3</a:t>
            </a:r>
            <a:r>
              <a:rPr lang="es-ES" sz="2400" dirty="0">
                <a:solidFill>
                  <a:srgbClr val="11668B"/>
                </a:solidFill>
              </a:rPr>
              <a:t>; Variable dependiente y)</a:t>
            </a:r>
          </a:p>
        </p:txBody>
      </p:sp>
      <p:sp>
        <p:nvSpPr>
          <p:cNvPr id="57" name="1 Rectángulo">
            <a:hlinkClick r:id="rId9" action="ppaction://hlinkfile"/>
            <a:extLst>
              <a:ext uri="{FF2B5EF4-FFF2-40B4-BE49-F238E27FC236}">
                <a16:creationId xmlns:a16="http://schemas.microsoft.com/office/drawing/2014/main" id="{9B11BCEA-B46C-406C-9448-803CB99CF1DF}"/>
              </a:ext>
            </a:extLst>
          </p:cNvPr>
          <p:cNvSpPr/>
          <p:nvPr/>
        </p:nvSpPr>
        <p:spPr>
          <a:xfrm>
            <a:off x="479375" y="2341303"/>
            <a:ext cx="11199277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effectLst/>
                <a:ea typeface="Times New Roman" panose="02020603050405020304" pitchFamily="18" charset="0"/>
                <a:cs typeface="+mn-cs"/>
              </a:rPr>
              <a:t>Ir a documento: “Formalización de indicadores”.</a:t>
            </a:r>
            <a:endParaRPr lang="es-CO" sz="2200" b="1" dirty="0">
              <a:effectLst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5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6" y="1296830"/>
            <a:ext cx="1158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11668B"/>
                </a:solidFill>
              </a:rPr>
              <a:t>(Diseño metodológico)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CD27AC-02D4-4BC7-90F8-48FF593381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8167" y="1822943"/>
            <a:ext cx="8315665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63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6" y="1296830"/>
            <a:ext cx="1158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11668B"/>
                </a:solidFill>
              </a:rPr>
              <a:t>(Muestreo)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045F754-FAE5-428C-BAB0-1BEBEC98AD3B}"/>
              </a:ext>
            </a:extLst>
          </p:cNvPr>
          <p:cNvSpPr txBox="1"/>
          <p:nvPr/>
        </p:nvSpPr>
        <p:spPr>
          <a:xfrm>
            <a:off x="1487488" y="5765858"/>
            <a:ext cx="928838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500" b="1" dirty="0">
                <a:latin typeface="+mj-lt"/>
              </a:rPr>
              <a:t>Espacio para la investigación: </a:t>
            </a:r>
            <a:r>
              <a:rPr lang="es-ES" sz="1500" dirty="0">
                <a:latin typeface="+mj-lt"/>
              </a:rPr>
              <a:t>Ciudades de Bogotá D. C. y Santiago de Cali (Colombia).</a:t>
            </a:r>
            <a:endParaRPr lang="es-CO" sz="1500" dirty="0"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9D535F-1CD4-4469-9E0F-508B88B9C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4260" y="2010493"/>
            <a:ext cx="8894835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6" y="1296830"/>
            <a:ext cx="1158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11668B"/>
                </a:solidFill>
              </a:rPr>
              <a:t>(Muestreo)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5E2848F-3AC2-46D9-8EAB-5EA7A913F594}"/>
              </a:ext>
            </a:extLst>
          </p:cNvPr>
          <p:cNvSpPr txBox="1"/>
          <p:nvPr/>
        </p:nvSpPr>
        <p:spPr>
          <a:xfrm>
            <a:off x="1069356" y="5719112"/>
            <a:ext cx="1025349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700" baseline="300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Para obtener el tamaño de la población y de las muestras (de enfoque cualitativo y de enfoque cuantitativo) se tendrán en cuenta las bases de datos del Ministerio de Tecnologías de la Información y las Telecomunicaciones - MinTIC, del Ministerio de Comercio, Industria y Turismo - MinCIT, Cámaras de Comercio (varias), Departamento Administrativo Nacional de Estadística - DANE, y del marco muestral definido, que contengan datos e información de pymes de servicios de KPO en INGENIERÍAS y en I+D.</a:t>
            </a:r>
            <a:endParaRPr lang="es-ES" sz="1700" baseline="30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6D547D-B270-4414-B3BC-97CDA718B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0140" y="1939006"/>
            <a:ext cx="8571719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FE93436E-54E8-4727-A664-14533C0F020D}"/>
              </a:ext>
            </a:extLst>
          </p:cNvPr>
          <p:cNvSpPr/>
          <p:nvPr/>
        </p:nvSpPr>
        <p:spPr bwMode="auto">
          <a:xfrm>
            <a:off x="190586" y="1296830"/>
            <a:ext cx="1158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8. Método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</a:t>
            </a:r>
            <a:r>
              <a:rPr lang="es-ES" sz="2400" dirty="0">
                <a:solidFill>
                  <a:srgbClr val="11668B"/>
                </a:solidFill>
              </a:rPr>
              <a:t>(Recursos y presupuesto)</a:t>
            </a:r>
          </a:p>
        </p:txBody>
      </p:sp>
      <p:sp>
        <p:nvSpPr>
          <p:cNvPr id="26" name="1 Rectángulo">
            <a:extLst>
              <a:ext uri="{FF2B5EF4-FFF2-40B4-BE49-F238E27FC236}">
                <a16:creationId xmlns:a16="http://schemas.microsoft.com/office/drawing/2014/main" id="{9B799B29-C132-4BF1-B6E0-1A9DB83F4236}"/>
              </a:ext>
            </a:extLst>
          </p:cNvPr>
          <p:cNvSpPr/>
          <p:nvPr/>
        </p:nvSpPr>
        <p:spPr>
          <a:xfrm>
            <a:off x="479375" y="2044428"/>
            <a:ext cx="11199277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200" b="1" dirty="0">
                <a:ea typeface="Times New Roman" panose="02020603050405020304" pitchFamily="18" charset="0"/>
              </a:rPr>
              <a:t>L</a:t>
            </a:r>
            <a:r>
              <a:rPr lang="es-ES" sz="2200" b="1" dirty="0">
                <a:effectLst/>
                <a:ea typeface="Times New Roman" panose="02020603050405020304" pitchFamily="18" charset="0"/>
              </a:rPr>
              <a:t>os recursos y el presupuesto se encuentran planteados en el documento general de la investigación, </a:t>
            </a:r>
            <a:r>
              <a:rPr lang="es-ES" sz="2200" b="1" dirty="0">
                <a:ea typeface="Times New Roman" panose="02020603050405020304" pitchFamily="18" charset="0"/>
              </a:rPr>
              <a:t>con sus ajustes y actualizaciones permanentes.</a:t>
            </a:r>
            <a:endParaRPr lang="es-CO" sz="2200" b="1" dirty="0">
              <a:effectLst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899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17" name="28 Rectángulo">
            <a:extLst>
              <a:ext uri="{FF2B5EF4-FFF2-40B4-BE49-F238E27FC236}">
                <a16:creationId xmlns:a16="http://schemas.microsoft.com/office/drawing/2014/main" id="{B56EED51-8F0B-49E4-A1C6-095BF4BC474A}"/>
              </a:ext>
            </a:extLst>
          </p:cNvPr>
          <p:cNvSpPr/>
          <p:nvPr/>
        </p:nvSpPr>
        <p:spPr bwMode="auto">
          <a:xfrm>
            <a:off x="190586" y="1296830"/>
            <a:ext cx="8609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9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Resultados esperados (Entregables) 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y posibles aplicaciones</a:t>
            </a:r>
            <a:endParaRPr lang="es-ES" u="sng" dirty="0">
              <a:solidFill>
                <a:srgbClr val="11668B"/>
              </a:solidFill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B556A4-8ED2-4D6A-B0CA-84BA685CF9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460" y="2083621"/>
            <a:ext cx="10047079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17" name="28 Rectángulo">
            <a:extLst>
              <a:ext uri="{FF2B5EF4-FFF2-40B4-BE49-F238E27FC236}">
                <a16:creationId xmlns:a16="http://schemas.microsoft.com/office/drawing/2014/main" id="{B56EED51-8F0B-49E4-A1C6-095BF4BC474A}"/>
              </a:ext>
            </a:extLst>
          </p:cNvPr>
          <p:cNvSpPr/>
          <p:nvPr/>
        </p:nvSpPr>
        <p:spPr bwMode="auto">
          <a:xfrm>
            <a:off x="190585" y="1296830"/>
            <a:ext cx="10022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9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Resultados esperados (Entregables: Estado actual) 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y posibles aplicaciones</a:t>
            </a:r>
            <a:endParaRPr lang="es-ES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15784F1-75A9-4AA6-9C81-28579A2A64C5}"/>
              </a:ext>
            </a:extLst>
          </p:cNvPr>
          <p:cNvSpPr txBox="1"/>
          <p:nvPr/>
        </p:nvSpPr>
        <p:spPr>
          <a:xfrm>
            <a:off x="371364" y="1950186"/>
            <a:ext cx="11449272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ES" sz="1600" b="1" u="sng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Documento de tesis</a:t>
            </a:r>
            <a:r>
              <a:rPr lang="es-ES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(en construcción).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s-CO" sz="800" dirty="0">
              <a:solidFill>
                <a:srgbClr val="40404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600" b="1" u="sng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O" sz="1600" b="1" u="sng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rtículo 1</a:t>
            </a:r>
            <a:r>
              <a:rPr lang="es-CO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publicado (paper 1) en relación con la investigación, durante su desarrollo inicial. Se tiene como resultado (y avance de entrega) la publicación:</a:t>
            </a:r>
          </a:p>
          <a:p>
            <a:pPr marL="449580" algn="just"/>
            <a:r>
              <a:rPr lang="es-ES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Carvajal-Álvarez, L., &amp; Valencia-Pérez, L. (2019). Contexto para la preparación tecnológica en pymes colombianas de servicios de KPO. </a:t>
            </a:r>
            <a:r>
              <a:rPr lang="es-ES" sz="1600" b="1" i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Libre Empresa</a:t>
            </a:r>
            <a:r>
              <a:rPr lang="es-ES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1600" b="1" i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s-ES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(2), 23-46. </a:t>
            </a:r>
            <a:r>
              <a:rPr lang="es-ES" sz="1600" b="1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https://doi.org/10.18041/1657-2815/libreempresa.2019v16n2.6606</a:t>
            </a:r>
            <a:endParaRPr lang="es-CO" sz="1600" b="1" dirty="0">
              <a:solidFill>
                <a:srgbClr val="40404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es-ES" sz="800" b="1" u="sng" dirty="0">
              <a:solidFill>
                <a:srgbClr val="40404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S" sz="1600" b="1" u="sng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CO" sz="1600" b="1" u="sng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rtículo 2</a:t>
            </a:r>
            <a:r>
              <a:rPr lang="es-CO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publicado (paper 2) en relación con datos e información de la temática de investigación, durante su desarrollo inicial. Se tiene como resultado (y avance de entrega) la publicación:</a:t>
            </a:r>
          </a:p>
          <a:p>
            <a:pPr marL="449580" algn="just"/>
            <a:r>
              <a:rPr lang="es-ES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Carvajal-Álvarez, L. (2020). Relación entre absorción de tecnología en Colombia y adopción tecnológica en Estados Unidos. </a:t>
            </a:r>
            <a:r>
              <a:rPr lang="es-ES" sz="1600" b="1" i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Libre Empresa</a:t>
            </a:r>
            <a:r>
              <a:rPr lang="es-ES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1600" b="1" i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s-ES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(1), 25-47. </a:t>
            </a:r>
            <a:r>
              <a:rPr lang="es-ES" sz="1600" b="1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https://doi.org/10.18041/1657-2815/libreempresa.2020v17n1.7090</a:t>
            </a:r>
            <a:endParaRPr lang="es-CO" sz="1600" b="1" dirty="0">
              <a:solidFill>
                <a:srgbClr val="404040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CO" sz="600" b="1" u="sng" dirty="0">
              <a:solidFill>
                <a:srgbClr val="40404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CO" sz="1600" b="1" u="sng" dirty="0">
                <a:effectLst/>
                <a:latin typeface="+mn-lt"/>
                <a:ea typeface="Times New Roman" panose="02020603050405020304" pitchFamily="18" charset="0"/>
              </a:rPr>
              <a:t>Ponencia</a:t>
            </a:r>
            <a:r>
              <a:rPr lang="es-CO" sz="1600" dirty="0">
                <a:effectLst/>
                <a:latin typeface="+mn-lt"/>
                <a:ea typeface="Times New Roman" panose="02020603050405020304" pitchFamily="18" charset="0"/>
              </a:rPr>
              <a:t> en evento internacional:</a:t>
            </a:r>
            <a:endParaRPr lang="es-CO" sz="1600" dirty="0">
              <a:solidFill>
                <a:srgbClr val="40404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just"/>
            <a:r>
              <a:rPr lang="es-ES" sz="1600" b="1" dirty="0">
                <a:solidFill>
                  <a:srgbClr val="40404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Carvajal-Álvarez, L. (2021). Metodología para absorción de tecnología en pymes de servicios de KPO en Colombia. </a:t>
            </a:r>
            <a:r>
              <a:rPr lang="en-US" sz="1600" b="1" i="1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Ponencia en 2</a:t>
            </a:r>
            <a:r>
              <a:rPr lang="en-US" sz="1600" b="1" i="1" baseline="30000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sz="1600" b="1" i="1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 Semana Internacional de la Ciencia, Tecnología e Innovación - Ministerio de Ciencia, Tecnología e Innovación de Colombia y Gobernación del Valle del Cauca, Santiago de Cali, Colombia.</a:t>
            </a:r>
          </a:p>
          <a:p>
            <a:pPr marL="449580" algn="just"/>
            <a:r>
              <a:rPr lang="en-US" sz="1600" b="1" dirty="0">
                <a:solidFill>
                  <a:srgbClr val="404040"/>
                </a:solidFill>
                <a:latin typeface="+mn-lt"/>
                <a:cs typeface="Times New Roman" panose="02020603050405020304" pitchFamily="18" charset="0"/>
              </a:rPr>
              <a:t>https://drive.google.com/file/d/1AFO1eD4cuTeiT9LrEOAFNlJH_zJ4SM9_/view</a:t>
            </a:r>
            <a:endParaRPr lang="es-CO" sz="1600" b="1" dirty="0">
              <a:solidFill>
                <a:srgbClr val="40404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93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6" name="28 Rectángulo">
            <a:extLst>
              <a:ext uri="{FF2B5EF4-FFF2-40B4-BE49-F238E27FC236}">
                <a16:creationId xmlns:a16="http://schemas.microsoft.com/office/drawing/2014/main" id="{7A1847FE-A50A-4B40-8C45-15D02C3FD55A}"/>
              </a:ext>
            </a:extLst>
          </p:cNvPr>
          <p:cNvSpPr/>
          <p:nvPr/>
        </p:nvSpPr>
        <p:spPr bwMode="auto">
          <a:xfrm>
            <a:off x="190585" y="1296830"/>
            <a:ext cx="10022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9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Resultados esperados y posibles aplicaciones (Contribuciones)</a:t>
            </a:r>
            <a:endParaRPr lang="es-ES" b="1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56521F0-0DB9-48AD-AD9F-F8B5041B8139}"/>
              </a:ext>
            </a:extLst>
          </p:cNvPr>
          <p:cNvSpPr txBox="1"/>
          <p:nvPr/>
        </p:nvSpPr>
        <p:spPr>
          <a:xfrm>
            <a:off x="551384" y="1973175"/>
            <a:ext cx="11197624" cy="4222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solidFill>
                  <a:srgbClr val="11668B"/>
                </a:solidFill>
              </a:rPr>
              <a:t>Criterios de potencialidad: Conveniencia, relevancia social, implicaciones prácticas</a:t>
            </a:r>
            <a:endParaRPr lang="es-E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ES" sz="17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Promover la CAT,</a:t>
            </a:r>
            <a:r>
              <a:rPr lang="es-E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que aporte a la </a:t>
            </a:r>
            <a:r>
              <a:rPr lang="es-ES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adopción </a:t>
            </a:r>
            <a:r>
              <a:rPr lang="es-E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17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preparación tecnológica</a:t>
            </a:r>
            <a:r>
              <a:rPr lang="es-E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para conducir a generar ventajas competitivas, en un contexto adverso.</a:t>
            </a:r>
            <a:endParaRPr lang="es-ES" sz="1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ES" sz="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ES" sz="17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Brindar una herramienta metodológica para el direccionamiento, aplicación de estrategias y acciones para la CAT</a:t>
            </a:r>
            <a:r>
              <a:rPr lang="es-ES" sz="17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7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como parte de la solución y la transformación empresarial.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ES" sz="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r>
              <a:rPr lang="es-ES" sz="1700" b="1" dirty="0">
                <a:cs typeface="Times New Roman" panose="02020603050405020304" pitchFamily="18" charset="0"/>
              </a:rPr>
              <a:t>Aportar en la incorporación de prácticas gerenciales </a:t>
            </a:r>
            <a:r>
              <a:rPr lang="es-ES" sz="1700" dirty="0">
                <a:cs typeface="Times New Roman" panose="02020603050405020304" pitchFamily="18" charset="0"/>
              </a:rPr>
              <a:t>en pymes (lo que requiere de capacidades dinámicas), </a:t>
            </a:r>
            <a:r>
              <a:rPr lang="es-ES" sz="1700" b="1" dirty="0">
                <a:cs typeface="Times New Roman" panose="02020603050405020304" pitchFamily="18" charset="0"/>
              </a:rPr>
              <a:t>y en la incorporación de TIC </a:t>
            </a:r>
            <a:r>
              <a:rPr lang="es-ES" sz="1700" dirty="0">
                <a:cs typeface="Times New Roman" panose="02020603050405020304" pitchFamily="18" charset="0"/>
              </a:rPr>
              <a:t>para usos productivos y para dar el paso de aplicaciones básicas a otras más sofisticadas. </a:t>
            </a: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ES" sz="1000" dirty="0">
              <a:cs typeface="Times New Roman" panose="02020603050405020304" pitchFamily="18" charset="0"/>
            </a:endParaRPr>
          </a:p>
          <a:p>
            <a:pPr marL="198438" indent="-198438" algn="just">
              <a:buFont typeface="Arial" panose="020B0604020202020204" pitchFamily="34" charset="0"/>
              <a:buChar char="•"/>
            </a:pPr>
            <a:endParaRPr lang="es-ES" sz="1000" dirty="0"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solidFill>
                  <a:srgbClr val="11668B"/>
                </a:solidFill>
              </a:rPr>
              <a:t>Valor teórico:</a:t>
            </a:r>
            <a:endParaRPr lang="es-CO" sz="2200" b="1" dirty="0">
              <a:solidFill>
                <a:srgbClr val="11668B"/>
              </a:solidFill>
            </a:endParaRPr>
          </a:p>
          <a:p>
            <a:pPr marL="180975" indent="-179388" algn="just">
              <a:buFont typeface="Arial" panose="020B0604020202020204" pitchFamily="34" charset="0"/>
              <a:buChar char="•"/>
            </a:pPr>
            <a:r>
              <a:rPr lang="es-ES" sz="1700" b="1" dirty="0">
                <a:cs typeface="Times New Roman" panose="02020603050405020304" pitchFamily="18" charset="0"/>
              </a:rPr>
              <a:t>Realizar una investigación fundamentada en la capacidad de gestionar el conocimiento, fomentar el capital intelectual y el aprendizaje organizacional</a:t>
            </a:r>
            <a:r>
              <a:rPr lang="es-ES" sz="1700" dirty="0">
                <a:cs typeface="Times New Roman" panose="02020603050405020304" pitchFamily="18" charset="0"/>
              </a:rPr>
              <a:t>, aspectos de la Gestión Estratégica de la Tecnología, reciente generación de la Gestión Tecnológica. </a:t>
            </a:r>
          </a:p>
          <a:p>
            <a:pPr marL="180975" indent="-179388" algn="just">
              <a:buFont typeface="Arial" panose="020B0604020202020204" pitchFamily="34" charset="0"/>
              <a:buChar char="•"/>
            </a:pPr>
            <a:endParaRPr lang="es-ES" sz="400" dirty="0">
              <a:cs typeface="Times New Roman" panose="02020603050405020304" pitchFamily="18" charset="0"/>
            </a:endParaRPr>
          </a:p>
          <a:p>
            <a:pPr marL="180975" indent="-179388" algn="just">
              <a:buFont typeface="Arial" panose="020B0604020202020204" pitchFamily="34" charset="0"/>
              <a:buChar char="•"/>
            </a:pPr>
            <a:r>
              <a:rPr lang="es-ES" sz="1700" b="1" dirty="0">
                <a:cs typeface="Times New Roman" panose="02020603050405020304" pitchFamily="18" charset="0"/>
              </a:rPr>
              <a:t>Proponer una herramienta para acoplar los procesos de CAT</a:t>
            </a:r>
            <a:r>
              <a:rPr lang="es-ES" sz="1700" dirty="0">
                <a:cs typeface="Times New Roman" panose="02020603050405020304" pitchFamily="18" charset="0"/>
              </a:rPr>
              <a:t>, obteniendo una perspectiva integral de este indicador.  </a:t>
            </a:r>
            <a:endParaRPr lang="es-CO" sz="1700" dirty="0">
              <a:cs typeface="Times New Roman" panose="02020603050405020304" pitchFamily="18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C997125-A1E2-4F32-BE58-BD9BB1A20026}"/>
              </a:ext>
            </a:extLst>
          </p:cNvPr>
          <p:cNvCxnSpPr>
            <a:cxnSpLocks/>
          </p:cNvCxnSpPr>
          <p:nvPr/>
        </p:nvCxnSpPr>
        <p:spPr>
          <a:xfrm flipH="1">
            <a:off x="474071" y="4341354"/>
            <a:ext cx="1137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984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6" name="28 Rectángulo">
            <a:extLst>
              <a:ext uri="{FF2B5EF4-FFF2-40B4-BE49-F238E27FC236}">
                <a16:creationId xmlns:a16="http://schemas.microsoft.com/office/drawing/2014/main" id="{7A1847FE-A50A-4B40-8C45-15D02C3FD55A}"/>
              </a:ext>
            </a:extLst>
          </p:cNvPr>
          <p:cNvSpPr/>
          <p:nvPr/>
        </p:nvSpPr>
        <p:spPr bwMode="auto">
          <a:xfrm>
            <a:off x="190585" y="1296830"/>
            <a:ext cx="10022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9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Resultados esperados y posibles aplicaciones (Contribuciones)</a:t>
            </a:r>
            <a:endParaRPr lang="es-ES" b="1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FFCE33B-9C12-4E40-8C2F-DA78390D72F6}"/>
              </a:ext>
            </a:extLst>
          </p:cNvPr>
          <p:cNvSpPr txBox="1"/>
          <p:nvPr/>
        </p:nvSpPr>
        <p:spPr>
          <a:xfrm>
            <a:off x="551384" y="2058577"/>
            <a:ext cx="11197624" cy="3758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cs typeface="Times New Roman" panose="02020603050405020304" pitchFamily="18" charset="0"/>
              </a:rPr>
              <a:t> </a:t>
            </a:r>
            <a:r>
              <a:rPr lang="es-ES" sz="2200" b="1" dirty="0">
                <a:solidFill>
                  <a:srgbClr val="11668B"/>
                </a:solidFill>
              </a:rPr>
              <a:t>Utilidad metodológica:</a:t>
            </a:r>
          </a:p>
          <a:p>
            <a:pPr marL="180975" indent="-179388" algn="just">
              <a:buFont typeface="Arial" panose="020B0604020202020204" pitchFamily="34" charset="0"/>
              <a:buChar char="•"/>
            </a:pPr>
            <a:r>
              <a:rPr lang="es-ES" b="1" dirty="0">
                <a:cs typeface="Times New Roman" panose="02020603050405020304" pitchFamily="18" charset="0"/>
              </a:rPr>
              <a:t>Beneficiar a las pymes de servicio de KPO orientándolas en la forma de abordar el reto de la AT</a:t>
            </a:r>
            <a:r>
              <a:rPr lang="es-ES" dirty="0">
                <a:cs typeface="Times New Roman" panose="02020603050405020304" pitchFamily="18" charset="0"/>
              </a:rPr>
              <a:t>, para ser más eficientes en su empleo y aprovechamiento, asimilar y generar conocimiento nuevo en varios niveles, propiciar el aprendizaje y resolver problemas. </a:t>
            </a:r>
          </a:p>
          <a:p>
            <a:pPr marL="180975" indent="-179388" algn="just">
              <a:buFont typeface="Arial" panose="020B0604020202020204" pitchFamily="34" charset="0"/>
              <a:buChar char="•"/>
            </a:pPr>
            <a:endParaRPr lang="es-ES" sz="1000" dirty="0">
              <a:cs typeface="Times New Roman" panose="02020603050405020304" pitchFamily="18" charset="0"/>
            </a:endParaRPr>
          </a:p>
          <a:p>
            <a:pPr marL="180975" indent="-179388" algn="just">
              <a:buFont typeface="Arial" panose="020B0604020202020204" pitchFamily="34" charset="0"/>
              <a:buChar char="•"/>
            </a:pPr>
            <a:r>
              <a:rPr lang="es-ES" b="1" dirty="0">
                <a:cs typeface="Times New Roman" panose="02020603050405020304" pitchFamily="18" charset="0"/>
              </a:rPr>
              <a:t>Evidenciar la pertinencia de la CAT como habilidad clave de las empresas para innovar</a:t>
            </a:r>
            <a:r>
              <a:rPr lang="es-ES" dirty="0">
                <a:cs typeface="Times New Roman" panose="02020603050405020304" pitchFamily="18" charset="0"/>
              </a:rPr>
              <a:t>, puesto que la mayoría de resultados de innovación provienen de desarrollos de terceros. </a:t>
            </a:r>
            <a:endParaRPr lang="es-CO" dirty="0">
              <a:cs typeface="Times New Roman" panose="02020603050405020304" pitchFamily="18" charset="0"/>
            </a:endParaRPr>
          </a:p>
          <a:p>
            <a:pPr marL="180975" indent="-179388" algn="just"/>
            <a:endParaRPr lang="es-CO" sz="1000" dirty="0">
              <a:cs typeface="Times New Roman" panose="02020603050405020304" pitchFamily="18" charset="0"/>
            </a:endParaRPr>
          </a:p>
          <a:p>
            <a:pPr marL="180975" indent="-179388" algn="just">
              <a:buFont typeface="Arial" panose="020B0604020202020204" pitchFamily="34" charset="0"/>
              <a:buChar char="•"/>
            </a:pPr>
            <a:r>
              <a:rPr lang="es-ES" b="1" dirty="0">
                <a:cs typeface="Times New Roman" panose="02020603050405020304" pitchFamily="18" charset="0"/>
              </a:rPr>
              <a:t>Conducir a la innovación incremental de procesos de la CAT a nivel de empresa </a:t>
            </a:r>
            <a:r>
              <a:rPr lang="es-ES" dirty="0">
                <a:cs typeface="Times New Roman" panose="02020603050405020304" pitchFamily="18" charset="0"/>
              </a:rPr>
              <a:t>para favorecer la capacidad de aprovechar los beneficios de las tecnologías existentes, en pro de impulsar la eficiencia y la productividad, y generar ventajas competitivas sostenibles que puedan llevar a mejorar la competitividad empresarial en un entorno global. </a:t>
            </a:r>
          </a:p>
          <a:p>
            <a:pPr marL="180975" indent="-179388" algn="just">
              <a:buFont typeface="Arial" panose="020B0604020202020204" pitchFamily="34" charset="0"/>
              <a:buChar char="•"/>
            </a:pPr>
            <a:endParaRPr lang="es-ES" sz="1000" dirty="0">
              <a:cs typeface="Times New Roman" panose="02020603050405020304" pitchFamily="18" charset="0"/>
            </a:endParaRPr>
          </a:p>
          <a:p>
            <a:pPr marL="180975" indent="-179388" algn="just">
              <a:buFont typeface="Arial" panose="020B0604020202020204" pitchFamily="34" charset="0"/>
              <a:buChar char="•"/>
            </a:pPr>
            <a:r>
              <a:rPr lang="es-ES" b="1" dirty="0">
                <a:cs typeface="Times New Roman" panose="02020603050405020304" pitchFamily="18" charset="0"/>
              </a:rPr>
              <a:t>Ser un antecedente y referencia para otros subsectores, sectores de servicios y contextos nacionales</a:t>
            </a:r>
            <a:r>
              <a:rPr lang="es-ES" dirty="0">
                <a:cs typeface="Times New Roman" panose="02020603050405020304" pitchFamily="18" charset="0"/>
              </a:rPr>
              <a:t>, en la forma como las pymes pueden estar mejor dispuestas frente a las condiciones requeridas de preparación tecnológica. </a:t>
            </a:r>
            <a:endParaRPr lang="es-CO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6" name="28 Rectángulo">
            <a:extLst>
              <a:ext uri="{FF2B5EF4-FFF2-40B4-BE49-F238E27FC236}">
                <a16:creationId xmlns:a16="http://schemas.microsoft.com/office/drawing/2014/main" id="{82104544-DB00-48A4-B246-93B1AD22B7A2}"/>
              </a:ext>
            </a:extLst>
          </p:cNvPr>
          <p:cNvSpPr/>
          <p:nvPr/>
        </p:nvSpPr>
        <p:spPr bwMode="auto">
          <a:xfrm>
            <a:off x="285001" y="2166693"/>
            <a:ext cx="23247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Preparación tecnológica en pymes colombianas de servicios de KPO </a:t>
            </a:r>
            <a:r>
              <a:rPr lang="es-ES" sz="1600" b="1" dirty="0"/>
              <a:t>(</a:t>
            </a:r>
            <a:r>
              <a:rPr lang="es-ES" sz="1600" b="1" i="0" dirty="0">
                <a:effectLst/>
              </a:rPr>
              <a:t>Knowledge Process Outsourcing: </a:t>
            </a:r>
            <a:r>
              <a:rPr lang="es-ES" sz="1600" b="1" dirty="0"/>
              <a:t>Tercerización</a:t>
            </a:r>
            <a:r>
              <a:rPr lang="es-ES" sz="1600" b="1" i="0" dirty="0">
                <a:effectLst/>
              </a:rPr>
              <a:t> de Procesos de Conocimiento)</a:t>
            </a:r>
            <a:endParaRPr lang="es-ES" sz="1600" b="1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D186024-73F4-447A-9750-6FC4ADAF644A}"/>
              </a:ext>
            </a:extLst>
          </p:cNvPr>
          <p:cNvGrpSpPr/>
          <p:nvPr/>
        </p:nvGrpSpPr>
        <p:grpSpPr>
          <a:xfrm>
            <a:off x="2888734" y="1339417"/>
            <a:ext cx="6233631" cy="5011101"/>
            <a:chOff x="4655840" y="674359"/>
            <a:chExt cx="3862408" cy="3563593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0ACFB2F0-14D7-4767-BD1C-139B6B589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57128"/>
            <a:stretch/>
          </p:blipFill>
          <p:spPr>
            <a:xfrm>
              <a:off x="4655840" y="674359"/>
              <a:ext cx="3862408" cy="2047005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FA0A204A-3F02-4DA1-9C0F-78B8C87FF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68035" b="-59"/>
            <a:stretch/>
          </p:blipFill>
          <p:spPr>
            <a:xfrm>
              <a:off x="4655840" y="2708920"/>
              <a:ext cx="3862408" cy="1529032"/>
            </a:xfrm>
            <a:prstGeom prst="rect">
              <a:avLst/>
            </a:prstGeom>
          </p:spPr>
        </p:pic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31145CD0-C17A-4739-8213-AD90D16BEC7A}"/>
              </a:ext>
            </a:extLst>
          </p:cNvPr>
          <p:cNvPicPr/>
          <p:nvPr/>
        </p:nvPicPr>
        <p:blipFill rotWithShape="1">
          <a:blip r:embed="rId10"/>
          <a:srcRect l="81649" t="26319" r="4874" b="8986"/>
          <a:stretch/>
        </p:blipFill>
        <p:spPr bwMode="auto">
          <a:xfrm>
            <a:off x="9607137" y="1739400"/>
            <a:ext cx="1603170" cy="4078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28 Rectángulo">
            <a:extLst>
              <a:ext uri="{FF2B5EF4-FFF2-40B4-BE49-F238E27FC236}">
                <a16:creationId xmlns:a16="http://schemas.microsoft.com/office/drawing/2014/main" id="{AE0299A4-8B5A-4F6F-B407-5C5B24850D21}"/>
              </a:ext>
            </a:extLst>
          </p:cNvPr>
          <p:cNvSpPr/>
          <p:nvPr/>
        </p:nvSpPr>
        <p:spPr bwMode="auto">
          <a:xfrm>
            <a:off x="190587" y="1558086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1. Contexto</a:t>
            </a:r>
            <a:endParaRPr lang="es-ES" sz="2400" b="1" u="sng" dirty="0">
              <a:solidFill>
                <a:srgbClr val="11668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409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6" name="28 Rectángulo">
            <a:extLst>
              <a:ext uri="{FF2B5EF4-FFF2-40B4-BE49-F238E27FC236}">
                <a16:creationId xmlns:a16="http://schemas.microsoft.com/office/drawing/2014/main" id="{7A1847FE-A50A-4B40-8C45-15D02C3FD55A}"/>
              </a:ext>
            </a:extLst>
          </p:cNvPr>
          <p:cNvSpPr/>
          <p:nvPr/>
        </p:nvSpPr>
        <p:spPr bwMode="auto">
          <a:xfrm>
            <a:off x="190585" y="1296830"/>
            <a:ext cx="10022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9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Resultados esperados y posibles aplicaciones</a:t>
            </a:r>
            <a:endParaRPr lang="es-ES" b="1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C3E9035-9D71-4E1F-BB4A-7C440F33C605}"/>
              </a:ext>
            </a:extLst>
          </p:cNvPr>
          <p:cNvSpPr txBox="1"/>
          <p:nvPr/>
        </p:nvSpPr>
        <p:spPr>
          <a:xfrm>
            <a:off x="423621" y="2083840"/>
            <a:ext cx="6100758" cy="3946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000" b="1" i="1" dirty="0">
                <a:solidFill>
                  <a:srgbClr val="11668B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¿De qué forma se puede hacer novedoso el abordaje del tema de estudio, siendo este no nuevo?</a:t>
            </a:r>
          </a:p>
          <a:p>
            <a:pPr algn="just">
              <a:spcAft>
                <a:spcPts val="1200"/>
              </a:spcAft>
            </a:pPr>
            <a:endParaRPr lang="es-CO" sz="3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s-CO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respuesta está en que: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 aplica a pymes de servicios de KPO.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CO" sz="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 aplica al contexto colombiano.</a:t>
            </a:r>
            <a:endParaRPr lang="es-C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MX" sz="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 asocian variables (e indicadores) con orientación a un ámbito empresarial específico.</a:t>
            </a:r>
            <a:endParaRPr lang="es-CO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CO" sz="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 busca la viabilidad en su realización (haciéndola posible, por ejemplo: Fuentes de información, metodología y muestreo).</a:t>
            </a:r>
            <a:endParaRPr lang="es-C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64E8DAD-20D0-4B20-A0A9-D99C72AAC813}"/>
              </a:ext>
            </a:extLst>
          </p:cNvPr>
          <p:cNvGrpSpPr/>
          <p:nvPr/>
        </p:nvGrpSpPr>
        <p:grpSpPr>
          <a:xfrm>
            <a:off x="7292892" y="1579784"/>
            <a:ext cx="4215162" cy="4202056"/>
            <a:chOff x="6600056" y="1340100"/>
            <a:chExt cx="4896544" cy="4753197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181858C4-A965-4811-A191-3FD5FEDA4BC8}"/>
                </a:ext>
              </a:extLst>
            </p:cNvPr>
            <p:cNvGrpSpPr/>
            <p:nvPr/>
          </p:nvGrpSpPr>
          <p:grpSpPr>
            <a:xfrm>
              <a:off x="6600056" y="3356992"/>
              <a:ext cx="4896544" cy="2736305"/>
              <a:chOff x="1055440" y="2348879"/>
              <a:chExt cx="6408712" cy="3807621"/>
            </a:xfrm>
          </p:grpSpPr>
          <p:pic>
            <p:nvPicPr>
              <p:cNvPr id="32" name="Picture 4" descr="kpo bpo outsourcing">
                <a:extLst>
                  <a:ext uri="{FF2B5EF4-FFF2-40B4-BE49-F238E27FC236}">
                    <a16:creationId xmlns:a16="http://schemas.microsoft.com/office/drawing/2014/main" id="{14DF80F3-242B-4418-B040-B34E0062A1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4" r="32717" b="17543"/>
              <a:stretch/>
            </p:blipFill>
            <p:spPr bwMode="auto">
              <a:xfrm>
                <a:off x="1055440" y="2348879"/>
                <a:ext cx="6408712" cy="38076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4" descr="kpo bpo outsourcing">
                <a:extLst>
                  <a:ext uri="{FF2B5EF4-FFF2-40B4-BE49-F238E27FC236}">
                    <a16:creationId xmlns:a16="http://schemas.microsoft.com/office/drawing/2014/main" id="{C139FF1F-1E6E-43C6-B343-8405D663E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60" t="80904" r="56152" b="3836"/>
              <a:stretch/>
            </p:blipFill>
            <p:spPr bwMode="auto">
              <a:xfrm>
                <a:off x="3800644" y="5211252"/>
                <a:ext cx="1656184" cy="936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1FADC8AC-F061-4562-B01D-789EF0247D9F}"/>
                </a:ext>
              </a:extLst>
            </p:cNvPr>
            <p:cNvSpPr txBox="1"/>
            <p:nvPr/>
          </p:nvSpPr>
          <p:spPr>
            <a:xfrm>
              <a:off x="8616280" y="4985617"/>
              <a:ext cx="1368152" cy="522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s-CO" sz="2400" b="1" i="1" dirty="0">
                  <a:solidFill>
                    <a:schemeClr val="accent6">
                      <a:lumMod val="75000"/>
                    </a:schemeClr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PYMES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3D86B524-3CEA-43A3-8CAF-057987840DF2}"/>
                </a:ext>
              </a:extLst>
            </p:cNvPr>
            <p:cNvSpPr txBox="1"/>
            <p:nvPr/>
          </p:nvSpPr>
          <p:spPr>
            <a:xfrm>
              <a:off x="6693686" y="2421218"/>
              <a:ext cx="2232248" cy="870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s-CO" sz="2200" b="1" i="1" dirty="0">
                  <a:solidFill>
                    <a:schemeClr val="accent6">
                      <a:lumMod val="75000"/>
                    </a:schemeClr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Absorción de Tecnología</a:t>
              </a:r>
              <a:endParaRPr lang="es-CO" sz="2200" b="1" i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8F1A82C3-9D7A-4573-A28C-C9062BE1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09855" y="1340100"/>
              <a:ext cx="1761425" cy="2010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026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34" name="28 Rectángulo">
            <a:extLst>
              <a:ext uri="{FF2B5EF4-FFF2-40B4-BE49-F238E27FC236}">
                <a16:creationId xmlns:a16="http://schemas.microsoft.com/office/drawing/2014/main" id="{49CD5DB9-63B0-4106-BEB6-C841B81EA5C8}"/>
              </a:ext>
            </a:extLst>
          </p:cNvPr>
          <p:cNvSpPr/>
          <p:nvPr/>
        </p:nvSpPr>
        <p:spPr bwMode="auto">
          <a:xfrm>
            <a:off x="190587" y="1296830"/>
            <a:ext cx="6720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10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Referencias m</a:t>
            </a:r>
            <a:r>
              <a:rPr lang="es-ES" sz="2400" b="1" dirty="0">
                <a:solidFill>
                  <a:srgbClr val="11668B"/>
                </a:solidFill>
              </a:rPr>
              <a:t>ás significativas </a:t>
            </a:r>
            <a:r>
              <a:rPr lang="es-ES" sz="2400" dirty="0">
                <a:solidFill>
                  <a:srgbClr val="11668B"/>
                </a:solidFill>
              </a:rPr>
              <a:t>(1/3)</a:t>
            </a:r>
            <a:endParaRPr lang="es-ES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42A1D32-651E-4159-9D7C-83AEDBAFCA51}"/>
              </a:ext>
            </a:extLst>
          </p:cNvPr>
          <p:cNvSpPr txBox="1"/>
          <p:nvPr/>
        </p:nvSpPr>
        <p:spPr>
          <a:xfrm>
            <a:off x="395787" y="1773232"/>
            <a:ext cx="11505062" cy="456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Aguilar, G., Herrera, L. &amp; Clemenza, C. (2014). Capacidad de absorción: Aproximaciones teóricas y empíricas para el sector servicios. 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Revista Venezolana de Gerencia, 19 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(67), 499-518. 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CARSA. (2016). Plan de acción BPO, KPO, ITO Colombia.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Plan de negocios del sector BPO&amp;O - Programa de Transformación Productiva.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Cohen, W. M. &amp; Levinthal, D. A. (1990). </a:t>
            </a:r>
            <a:r>
              <a:rPr lang="en-U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Absorptive capacity: A new perspective on learning and innovation.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Administrative Science Quarterly, 35, 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128-152. 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Consejo Nacional de Política Económica y Social, República de Colombia, DNP. (2008).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CONPES 3527: Política Nacional de Competitividad y Productividad.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Consejo Nacional de Política Económica y Social, República de Colombia, DNP. (2016).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CONPES 3866: Política Nacional de Desarrollo Productivo.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Consejo Privado de Competitividad de Colombia. (2008).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dónde queremos llegar: Visión 2032 y principales estrategias.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Consejo Privado de Competitividad de Colombia. (2017).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Informe anual. Informe Nacional de Competitividad.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Departamento Nacional de Planeación. (2017).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Reporte global de competitividad 2017-2018, Foro Económico Mundial: Informe de resultados para Colombia.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Elizalde, L., Rojas, F. &amp; Ochoa, R. (2019). Innovación No I+D en Colombia: Un análisis desde la capacidad de absorción. </a:t>
            </a:r>
            <a:r>
              <a:rPr lang="es-E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Suma de Negocios, 10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(23), 168-177.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Flor,  M., Oltra M. &amp; García, C. (2011). La relación entre la capacidad de absorción del conocimiento externo y la estrategia empresarial: Un análisis exploratorio. </a:t>
            </a:r>
            <a:r>
              <a:rPr lang="es-E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Revista Europea de Dirección y Economía de la Empresa, 20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(1), 69-88. 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Foro Económico Mundial - FEM. (2018).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Reporte de Competitividad Global 2017-2018.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300" dirty="0">
                <a:cs typeface="Times New Roman" panose="02020603050405020304" pitchFamily="18" charset="0"/>
              </a:rPr>
              <a:t>Geneva, Switzerland: World Economic Forum.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González, C. H. &amp; Hurtado, A. (2014b). Propuesta de un indicador de capacidad de absorción del conocimiento (ICAC-COL): Evidencia empírica para el sector servicios en Colombia. 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Revista Facultad de Ciencias Económicas: Investigación y Reflexión, 22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(2), 29-46. </a:t>
            </a:r>
          </a:p>
        </p:txBody>
      </p:sp>
    </p:spTree>
    <p:extLst>
      <p:ext uri="{BB962C8B-B14F-4D97-AF65-F5344CB8AC3E}">
        <p14:creationId xmlns:p14="http://schemas.microsoft.com/office/powerpoint/2010/main" val="233892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34" name="28 Rectángulo">
            <a:extLst>
              <a:ext uri="{FF2B5EF4-FFF2-40B4-BE49-F238E27FC236}">
                <a16:creationId xmlns:a16="http://schemas.microsoft.com/office/drawing/2014/main" id="{49CD5DB9-63B0-4106-BEB6-C841B81EA5C8}"/>
              </a:ext>
            </a:extLst>
          </p:cNvPr>
          <p:cNvSpPr/>
          <p:nvPr/>
        </p:nvSpPr>
        <p:spPr bwMode="auto">
          <a:xfrm>
            <a:off x="190587" y="1296830"/>
            <a:ext cx="6720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10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Referencias m</a:t>
            </a:r>
            <a:r>
              <a:rPr lang="es-ES" sz="2400" b="1" dirty="0">
                <a:solidFill>
                  <a:srgbClr val="11668B"/>
                </a:solidFill>
              </a:rPr>
              <a:t>ás significativas </a:t>
            </a:r>
            <a:r>
              <a:rPr lang="es-ES" sz="2400" dirty="0">
                <a:solidFill>
                  <a:srgbClr val="11668B"/>
                </a:solidFill>
              </a:rPr>
              <a:t>(2/3)</a:t>
            </a:r>
            <a:endParaRPr lang="es-ES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2016552-B07D-4122-8B73-19DDCAE5B920}"/>
              </a:ext>
            </a:extLst>
          </p:cNvPr>
          <p:cNvSpPr txBox="1"/>
          <p:nvPr/>
        </p:nvSpPr>
        <p:spPr>
          <a:xfrm>
            <a:off x="395787" y="1773232"/>
            <a:ext cx="11505062" cy="456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Grandinetti, R. (2016). Absorptive capacity and Knowledge management</a:t>
            </a:r>
            <a:r>
              <a:rPr lang="es-ES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s-ES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medium enterprises. </a:t>
            </a:r>
            <a:r>
              <a:rPr lang="es-E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Knowledge Management Research &amp; Practice, 14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159–168. 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Guerra, L. &amp; Sapag, A. (2011). Evaluación de la capacidad de absorción tecnológica en empresas chilenas. En Mateos, A., Anderson, M &amp; Rodríguez, J. (Eds.). </a:t>
            </a:r>
            <a:r>
              <a:rPr lang="es-E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KickStart. Nuevas formas de enseñar innovación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(Edición 1, p. 137). Salamanca: Signum.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Hurtado, A. &amp; González, C. (2015). Measurement of knowledge absorptive capacity: An estimated indicator for the manufacturing and service sector in Colombia. </a:t>
            </a:r>
            <a:r>
              <a:rPr lang="es-CO" sz="13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Revista de Globalización, Competitividad y Gobernabilidad, 9</a:t>
            </a:r>
            <a:r>
              <a:rPr lang="es-CO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(2), 16-42.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Jiménez, M., Molina, L. &amp; García, V. (2009). Capacidad de absorción de conocimiento: Medición. </a:t>
            </a:r>
            <a:r>
              <a:rPr lang="es-E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FEG Working Papers Series, 9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(2).  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Koch, A. &amp; Strotmann, H. (2005). </a:t>
            </a:r>
            <a:r>
              <a:rPr lang="en-U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Determinants of innovative activity in newly founded knowledge intensive business service firms. </a:t>
            </a:r>
            <a:r>
              <a:rPr lang="es-E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IAW Diskussionspapiere, 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s-E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Montoya, A., Montoya, I. &amp; Castellanos, O. (2010). Situación de la competitividad de las pyme en Colombia: Elementos actuales y retos. </a:t>
            </a:r>
            <a:r>
              <a:rPr lang="es-E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Agronomía Colombiana, 28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(1), 107-117.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Muller, E. &amp; Zenker, A. (2001). Business services as actors of knowledge transformation: The role of KIBS in regional and national innovation systems.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Research Policy, 30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(9), 1501-1516. 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Nonaka, I. &amp; Takeuchi, H. (1995).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organización creadora de conocimiento: Cómo las compañías japonesas crean la dinámica de la innovación.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México: Oxford University Press.</a:t>
            </a:r>
          </a:p>
          <a:p>
            <a:pPr marL="177800" indent="-177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Olea, J., Contreras, O. &amp; Barceló, M. (2016). Las capacidades de absorción del conocimiento como ventajas competitivas para la inserción de pymes en cadenas globales de valor. 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Estudios Gerenciales, 32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(139), 127-136. 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45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34" name="28 Rectángulo">
            <a:extLst>
              <a:ext uri="{FF2B5EF4-FFF2-40B4-BE49-F238E27FC236}">
                <a16:creationId xmlns:a16="http://schemas.microsoft.com/office/drawing/2014/main" id="{49CD5DB9-63B0-4106-BEB6-C841B81EA5C8}"/>
              </a:ext>
            </a:extLst>
          </p:cNvPr>
          <p:cNvSpPr/>
          <p:nvPr/>
        </p:nvSpPr>
        <p:spPr bwMode="auto">
          <a:xfrm>
            <a:off x="190587" y="1296830"/>
            <a:ext cx="6720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10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Referencias m</a:t>
            </a:r>
            <a:r>
              <a:rPr lang="es-ES" sz="2400" b="1" dirty="0">
                <a:solidFill>
                  <a:srgbClr val="11668B"/>
                </a:solidFill>
              </a:rPr>
              <a:t>ás significativas </a:t>
            </a:r>
            <a:r>
              <a:rPr lang="es-ES" sz="2400" dirty="0">
                <a:solidFill>
                  <a:srgbClr val="11668B"/>
                </a:solidFill>
              </a:rPr>
              <a:t>(3/3)</a:t>
            </a:r>
            <a:endParaRPr lang="es-ES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2FA9AE5-64A9-41AD-A34C-01A5DA4A8BD2}"/>
              </a:ext>
            </a:extLst>
          </p:cNvPr>
          <p:cNvSpPr txBox="1"/>
          <p:nvPr/>
        </p:nvSpPr>
        <p:spPr>
          <a:xfrm>
            <a:off x="395787" y="1773232"/>
            <a:ext cx="11505062" cy="456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Porter, M. E. (2008).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Estrategia competitiva: Técnica para análisis de los sectores industriales y de la competencia.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México: Continental - Patria.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Porter, M. E. (2010).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Ventaja competitiva: Creación y sostenibilidad de un rendimiento superior.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Madrid: Pirámide.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Porter, M. E., Delgado, M., Ketels, C. &amp; Stern, S. (2008). Moving to a New Global Competitiveness Index.</a:t>
            </a:r>
            <a:r>
              <a:rPr lang="en-US" sz="1300" dirty="0">
                <a:cs typeface="Times New Roman" panose="02020603050405020304" pitchFamily="18" charset="0"/>
              </a:rPr>
              <a:t> C</a:t>
            </a:r>
            <a:r>
              <a:rPr lang="en-U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hap. 1.2. En M. E. Porter y K. Schwab (Ed</a:t>
            </a:r>
            <a:r>
              <a:rPr lang="en-US" sz="1300" i="1" dirty="0">
                <a:cs typeface="Times New Roman" panose="02020603050405020304" pitchFamily="18" charset="0"/>
              </a:rPr>
              <a:t>.), Global Competitiveness Report 2008-2009</a:t>
            </a:r>
            <a:r>
              <a:rPr lang="en-US" sz="1300" dirty="0">
                <a:cs typeface="Times New Roman" panose="02020603050405020304" pitchFamily="18" charset="0"/>
              </a:rPr>
              <a:t> (pp. 43–63). </a:t>
            </a:r>
            <a:r>
              <a:rPr lang="es-MX" sz="1300" dirty="0">
                <a:cs typeface="Times New Roman" panose="02020603050405020304" pitchFamily="18" charset="0"/>
              </a:rPr>
              <a:t>Geneva, Switzerland: World Economic Forum. </a:t>
            </a: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Programa de Transformación Productiva - PTP (13 de mayo de 2019).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Colombia productiva</a:t>
            </a: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Rimbau, E. &amp; Myrthianos, V. (2014). Contratación de la mano de obra y desempeño en los servicios intensivos en conocimiento: Una visión del capital intelectual.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Intangible Capital, 10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(2), 376-399.</a:t>
            </a: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Ríos, M., Ferrer, J. &amp; Contreras, R. (2012). Hacia un modelo de medición del nivel de preparación tecnológica en las pymes.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RIGC, X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(20).</a:t>
            </a: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Ríos, M. (2014). Análisis de la preparación tecnológica en las pymes. 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Revista Internacional Administración y Finanzas, 7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(7).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Rodríguez, G. J., Sanabria, N. J., Reyes, A. C., Ochoa, A. C. &amp; Altamar, L. (2017). Análisis de la capacidad de absorción en la empresa: Una revisión de literatura. </a:t>
            </a:r>
            <a:r>
              <a:rPr lang="es-E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Semestre Económico, 20</a:t>
            </a:r>
            <a:r>
              <a:rPr lang="es-E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(43), 139-160.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Saavedra, M. L. (2012). Una propuesta para la determinación de la competitividad en la pyme latinoamericana. </a:t>
            </a:r>
            <a:r>
              <a:rPr lang="es-MX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Pensamiento &amp; Gestión,</a:t>
            </a:r>
            <a:r>
              <a:rPr lang="es-MX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(33), 93-124.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Schwab, K. World Economic Forum - WEF. (2017). </a:t>
            </a:r>
            <a:r>
              <a:rPr lang="en-U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Global Competitiveness Report 2017-2018.</a:t>
            </a:r>
            <a:r>
              <a:rPr lang="en-U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Todorova, G., &amp; Durisin, B. (2007). Absorptive Capacity: Valuing a reconceptualization. </a:t>
            </a:r>
            <a:r>
              <a:rPr lang="en-US" sz="1300" b="0" i="1" dirty="0">
                <a:effectLst/>
              </a:rPr>
              <a:t>The Academy of Management Review,</a:t>
            </a:r>
            <a:r>
              <a:rPr lang="en-US" sz="1300" b="0" i="0" dirty="0">
                <a:effectLst/>
              </a:rPr>
              <a:t> </a:t>
            </a:r>
            <a:r>
              <a:rPr lang="en-US" sz="1300" b="0" i="1" dirty="0">
                <a:effectLst/>
              </a:rPr>
              <a:t>32 </a:t>
            </a:r>
            <a:r>
              <a:rPr lang="en-US" sz="1300" b="0" i="0" dirty="0">
                <a:effectLst/>
              </a:rPr>
              <a:t>(3), 774-786. </a:t>
            </a:r>
          </a:p>
          <a:p>
            <a:pPr marL="203200" indent="-203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Zahra, S. &amp; George, G. (2002). Absorptive capacity: A review, reconceptualization and extension. </a:t>
            </a:r>
            <a:r>
              <a:rPr lang="en-US" sz="13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Academy of Management Review, 27</a:t>
            </a:r>
            <a:r>
              <a:rPr lang="en-US" sz="1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(2), 185-203.</a:t>
            </a:r>
            <a:endParaRPr lang="es-CO" sz="13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51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1AD3087C-7E9C-4F7C-9D11-18B07F621CA9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BBE9C78-C6DB-4E7A-9F19-248EF8C38F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3E5508-A117-4709-B5B1-470827F3527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4D97F2F-E3B3-4771-8DD6-4550C14EA89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C3FCD4-8198-41E0-B5A3-BA5EE875B7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D662C23-8B53-46B0-89E0-F8BBA050887B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E4F4B2F-D6B9-4711-AA38-E4967E7E1DE5}"/>
              </a:ext>
            </a:extLst>
          </p:cNvPr>
          <p:cNvSpPr txBox="1"/>
          <p:nvPr/>
        </p:nvSpPr>
        <p:spPr>
          <a:xfrm>
            <a:off x="836567" y="3375704"/>
            <a:ext cx="49110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Leonardo Andrés Carvajal Alvarez</a:t>
            </a:r>
          </a:p>
          <a:p>
            <a:r>
              <a:rPr lang="es-MX" sz="2000" dirty="0"/>
              <a:t>Ingeniero Electrónico</a:t>
            </a:r>
          </a:p>
          <a:p>
            <a:r>
              <a:rPr lang="es-MX" sz="2000" dirty="0"/>
              <a:t>Magister en Administración - MBA</a:t>
            </a:r>
          </a:p>
          <a:p>
            <a:r>
              <a:rPr lang="es-MX" sz="2000" dirty="0"/>
              <a:t>Estudiante Doctorado en Gestión Tecnológica e Innovación (UAQ)</a:t>
            </a:r>
            <a:endParaRPr lang="es-MX" sz="24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406BAE6-8F06-4D1A-AEBE-D408B4D81DB1}"/>
              </a:ext>
            </a:extLst>
          </p:cNvPr>
          <p:cNvSpPr txBox="1"/>
          <p:nvPr/>
        </p:nvSpPr>
        <p:spPr>
          <a:xfrm>
            <a:off x="7735615" y="3421083"/>
            <a:ext cx="34167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lacarvaj@hotmail.com</a:t>
            </a:r>
            <a:endParaRPr lang="es-MX" sz="2000" u="sng" dirty="0"/>
          </a:p>
          <a:p>
            <a:r>
              <a:rPr lang="es-MX" sz="2000" u="sng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lacarvaj@globalsynergyco.com</a:t>
            </a:r>
            <a:endParaRPr lang="es-MX" sz="2000" u="sng" dirty="0"/>
          </a:p>
          <a:p>
            <a:endParaRPr lang="es-MX" sz="2000" dirty="0"/>
          </a:p>
          <a:p>
            <a:r>
              <a:rPr lang="es-MX" sz="2000" dirty="0"/>
              <a:t>+57 300 5005454</a:t>
            </a:r>
          </a:p>
          <a:p>
            <a:endParaRPr lang="es-MX" sz="2400" dirty="0"/>
          </a:p>
        </p:txBody>
      </p:sp>
      <p:pic>
        <p:nvPicPr>
          <p:cNvPr id="28" name="Picture 2" descr="Teléfono celular con antena | Icono Gratis">
            <a:extLst>
              <a:ext uri="{FF2B5EF4-FFF2-40B4-BE49-F238E27FC236}">
                <a16:creationId xmlns:a16="http://schemas.microsoft.com/office/drawing/2014/main" id="{6155A576-4AF7-42A9-8B85-4A44E1022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43" y="4216211"/>
            <a:ext cx="659247" cy="6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Mail icon in flat style email symbol in flat style">
            <a:extLst>
              <a:ext uri="{FF2B5EF4-FFF2-40B4-BE49-F238E27FC236}">
                <a16:creationId xmlns:a16="http://schemas.microsoft.com/office/drawing/2014/main" id="{2CCB0A93-9F69-47EF-B059-BF7C01BB6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16355" r="17334" b="26061"/>
          <a:stretch/>
        </p:blipFill>
        <p:spPr bwMode="auto">
          <a:xfrm>
            <a:off x="6866996" y="3469417"/>
            <a:ext cx="630825" cy="5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Logotipo Social De Whatsapp Medios Foto de archivo editorial - Ilustración  de negro, insignia: 141895998">
            <a:extLst>
              <a:ext uri="{FF2B5EF4-FFF2-40B4-BE49-F238E27FC236}">
                <a16:creationId xmlns:a16="http://schemas.microsoft.com/office/drawing/2014/main" id="{0FF48253-E0DC-4FE4-B8FB-F72014690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t="10645" r="10655" b="7601"/>
          <a:stretch/>
        </p:blipFill>
        <p:spPr bwMode="auto">
          <a:xfrm>
            <a:off x="7138425" y="4247000"/>
            <a:ext cx="586331" cy="5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4 Rectángulo">
            <a:extLst>
              <a:ext uri="{FF2B5EF4-FFF2-40B4-BE49-F238E27FC236}">
                <a16:creationId xmlns:a16="http://schemas.microsoft.com/office/drawing/2014/main" id="{180C80B9-2F75-4F0A-9AF5-9414BF8CD817}"/>
              </a:ext>
            </a:extLst>
          </p:cNvPr>
          <p:cNvSpPr/>
          <p:nvPr/>
        </p:nvSpPr>
        <p:spPr>
          <a:xfrm>
            <a:off x="3646873" y="2129243"/>
            <a:ext cx="5040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800" b="1" dirty="0">
                <a:solidFill>
                  <a:srgbClr val="11668B"/>
                </a:solidFill>
                <a:latin typeface="+mn-lt"/>
                <a:ea typeface="Tahoma"/>
                <a:cs typeface="Tahoma"/>
              </a:rPr>
              <a:t>Muchas gracias…</a:t>
            </a:r>
            <a:endParaRPr lang="es-CO" sz="4800" b="1" dirty="0">
              <a:solidFill>
                <a:schemeClr val="accent5">
                  <a:lumMod val="50000"/>
                </a:schemeClr>
              </a:solidFill>
              <a:latin typeface="+mn-lt"/>
              <a:ea typeface="Tahoma"/>
              <a:cs typeface="Tahoma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18CEABD-7FB5-4DA2-B022-9247CA83FC6B}"/>
              </a:ext>
            </a:extLst>
          </p:cNvPr>
          <p:cNvSpPr txBox="1"/>
          <p:nvPr/>
        </p:nvSpPr>
        <p:spPr>
          <a:xfrm>
            <a:off x="3049003" y="5238686"/>
            <a:ext cx="609399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4800" b="1">
                <a:solidFill>
                  <a:srgbClr val="11668B"/>
                </a:solidFill>
                <a:ea typeface="Tahoma"/>
                <a:cs typeface="Tahoma"/>
              </a:defRPr>
            </a:lvl1pPr>
          </a:lstStyle>
          <a:p>
            <a:r>
              <a:rPr lang="pt-BR" sz="2400" dirty="0"/>
              <a:t>www.globalsynergyco.com                                                    www.leonardoandrescarvajal.com  </a:t>
            </a:r>
            <a:endParaRPr lang="es-CO" sz="24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C61019B-6297-4B77-B775-38CFDF228E09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36" name="28 Rectángulo">
            <a:extLst>
              <a:ext uri="{FF2B5EF4-FFF2-40B4-BE49-F238E27FC236}">
                <a16:creationId xmlns:a16="http://schemas.microsoft.com/office/drawing/2014/main" id="{AECE1171-46A9-4FB2-AC57-796075FA3916}"/>
              </a:ext>
            </a:extLst>
          </p:cNvPr>
          <p:cNvSpPr/>
          <p:nvPr/>
        </p:nvSpPr>
        <p:spPr bwMode="auto">
          <a:xfrm>
            <a:off x="11933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11668B"/>
                </a:solidFill>
                <a:latin typeface="+mn-lt"/>
              </a:rPr>
              <a:t>2. </a:t>
            </a:r>
            <a:r>
              <a:rPr lang="es-ES" sz="2400" b="1" u="sng" dirty="0">
                <a:solidFill>
                  <a:srgbClr val="11668B"/>
                </a:solidFill>
                <a:latin typeface="+mn-lt"/>
              </a:rPr>
              <a:t>Descripción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- Planteamiento del problema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F244E7B-2180-4471-B91E-FB77E49CA035}"/>
              </a:ext>
            </a:extLst>
          </p:cNvPr>
          <p:cNvSpPr txBox="1"/>
          <p:nvPr/>
        </p:nvSpPr>
        <p:spPr>
          <a:xfrm>
            <a:off x="1990028" y="1861775"/>
            <a:ext cx="82089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latin typeface="+mn-lt"/>
                <a:cs typeface="+mn-cs"/>
              </a:rPr>
              <a:t>Tecnología en las empresas y su importancia para la competitividad.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solidFill>
                  <a:srgbClr val="11668B"/>
                </a:solidFill>
              </a:rPr>
              <a:t>Diagnóstico -</a:t>
            </a:r>
            <a:r>
              <a:rPr lang="es-CO" sz="19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s-CO" sz="1900" b="1" dirty="0">
                <a:latin typeface="+mn-lt"/>
                <a:cs typeface="+mn-cs"/>
              </a:rPr>
              <a:t>A nivel nacional (Colombia):</a:t>
            </a:r>
            <a:endParaRPr lang="es-CO" sz="1900" b="1" dirty="0">
              <a:solidFill>
                <a:srgbClr val="F9A307"/>
              </a:solidFill>
              <a:latin typeface="+mn-lt"/>
              <a:cs typeface="+mn-cs"/>
            </a:endParaRPr>
          </a:p>
        </p:txBody>
      </p:sp>
      <p:sp>
        <p:nvSpPr>
          <p:cNvPr id="38" name="1 Rectángulo">
            <a:extLst>
              <a:ext uri="{FF2B5EF4-FFF2-40B4-BE49-F238E27FC236}">
                <a16:creationId xmlns:a16="http://schemas.microsoft.com/office/drawing/2014/main" id="{98CFF3C9-F8C1-499F-AA7D-B8726658C216}"/>
              </a:ext>
            </a:extLst>
          </p:cNvPr>
          <p:cNvSpPr/>
          <p:nvPr/>
        </p:nvSpPr>
        <p:spPr>
          <a:xfrm>
            <a:off x="335360" y="2661958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000" b="1" dirty="0">
                <a:solidFill>
                  <a:srgbClr val="11668B"/>
                </a:solidFill>
              </a:rPr>
              <a:t>Síntomas: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100" b="1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  <a:cs typeface="+mn-cs"/>
              </a:rPr>
              <a:t>Comportamiento precario de la competitividad en las últimas décadas.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100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  <a:cs typeface="+mn-cs"/>
              </a:rPr>
              <a:t>Descenso sistemático en el Índice de Competitividad Global (ICG) (Clasificación RCG - FEM)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100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  <a:cs typeface="+mn-cs"/>
              </a:rPr>
              <a:t>Evidencia para el escenario de factores que mejoran la eficiencia (Pilar de Preparación tecnológica).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100" dirty="0"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  <a:cs typeface="+mn-cs"/>
              </a:rPr>
              <a:t>Ecosistema digital en desarrollo, pero sin despegar lo suficiente e impulsar la competitividad.</a:t>
            </a:r>
            <a:endParaRPr lang="es-CO" sz="16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  <p:sp>
        <p:nvSpPr>
          <p:cNvPr id="39" name="1 Rectángulo">
            <a:extLst>
              <a:ext uri="{FF2B5EF4-FFF2-40B4-BE49-F238E27FC236}">
                <a16:creationId xmlns:a16="http://schemas.microsoft.com/office/drawing/2014/main" id="{D690AC5B-6ADC-415B-8412-C01F530AA804}"/>
              </a:ext>
            </a:extLst>
          </p:cNvPr>
          <p:cNvSpPr/>
          <p:nvPr/>
        </p:nvSpPr>
        <p:spPr>
          <a:xfrm>
            <a:off x="5591945" y="2654621"/>
            <a:ext cx="62646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11668B"/>
                </a:solidFill>
              </a:rPr>
              <a:t>Causas: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1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No es un país productor de tecnología.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100" dirty="0"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Se caracteriza por las importaciones de tecnología.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1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No ha tenido capacidad para introducir un volumen importante de tecnología.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100" dirty="0">
              <a:latin typeface="+mn-lt"/>
              <a:ea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No ha logrado atraer suficiente capital extranjero para la inversión.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100" dirty="0">
              <a:latin typeface="+mn-lt"/>
              <a:ea typeface="Times New Roman" panose="02020603050405020304" pitchFamily="18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Fallas en la práctica gerencial y de negocios.</a:t>
            </a:r>
            <a:r>
              <a:rPr lang="es-CO" sz="16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334A175B-C9F5-468B-BCAC-EEF607031443}"/>
              </a:ext>
            </a:extLst>
          </p:cNvPr>
          <p:cNvCxnSpPr>
            <a:cxnSpLocks/>
          </p:cNvCxnSpPr>
          <p:nvPr/>
        </p:nvCxnSpPr>
        <p:spPr>
          <a:xfrm>
            <a:off x="5519936" y="2733995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A779D27-F76F-4ECE-8CE4-02FDE7D0A722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93E731B8-97A5-4E1B-98B3-3BFB1A3F3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3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AF4FE81C-1301-45F7-A5EA-50DEBF4D270C}"/>
              </a:ext>
            </a:extLst>
          </p:cNvPr>
          <p:cNvSpPr/>
          <p:nvPr/>
        </p:nvSpPr>
        <p:spPr bwMode="auto">
          <a:xfrm>
            <a:off x="11933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11668B"/>
                </a:solidFill>
                <a:latin typeface="+mn-lt"/>
              </a:rPr>
              <a:t>2. </a:t>
            </a:r>
            <a:r>
              <a:rPr lang="es-ES" sz="2400" b="1" u="sng" dirty="0">
                <a:solidFill>
                  <a:srgbClr val="11668B"/>
                </a:solidFill>
                <a:latin typeface="+mn-lt"/>
              </a:rPr>
              <a:t>Descripción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- Planteamiento del problema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B091820-3E47-40F2-BD04-889D1ACFC1D0}"/>
              </a:ext>
            </a:extLst>
          </p:cNvPr>
          <p:cNvSpPr txBox="1"/>
          <p:nvPr/>
        </p:nvSpPr>
        <p:spPr>
          <a:xfrm>
            <a:off x="1990028" y="1861775"/>
            <a:ext cx="82089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latin typeface="+mn-lt"/>
                <a:cs typeface="+mn-cs"/>
              </a:rPr>
              <a:t>Tecnología en las empresas y su importancia para la competitividad.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solidFill>
                  <a:srgbClr val="11668B"/>
                </a:solidFill>
              </a:rPr>
              <a:t>Diagnóstico -</a:t>
            </a:r>
            <a:r>
              <a:rPr lang="es-CO" sz="19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s-CO" sz="1900" b="1" dirty="0">
                <a:latin typeface="+mn-lt"/>
                <a:cs typeface="+mn-cs"/>
              </a:rPr>
              <a:t>A nivel de pymes de servicios de KPO (Colombia):</a:t>
            </a:r>
            <a:endParaRPr lang="es-CO" sz="1900" b="1" dirty="0">
              <a:solidFill>
                <a:srgbClr val="F9A307"/>
              </a:solidFill>
              <a:latin typeface="+mn-lt"/>
              <a:cs typeface="+mn-cs"/>
            </a:endParaRPr>
          </a:p>
        </p:txBody>
      </p:sp>
      <p:sp>
        <p:nvSpPr>
          <p:cNvPr id="33" name="1 Rectángulo">
            <a:extLst>
              <a:ext uri="{FF2B5EF4-FFF2-40B4-BE49-F238E27FC236}">
                <a16:creationId xmlns:a16="http://schemas.microsoft.com/office/drawing/2014/main" id="{667F702B-057F-4971-9259-5175312DC3D6}"/>
              </a:ext>
            </a:extLst>
          </p:cNvPr>
          <p:cNvSpPr/>
          <p:nvPr/>
        </p:nvSpPr>
        <p:spPr>
          <a:xfrm>
            <a:off x="335360" y="2638208"/>
            <a:ext cx="511256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000" b="1" dirty="0">
                <a:solidFill>
                  <a:srgbClr val="11668B"/>
                </a:solidFill>
              </a:rPr>
              <a:t>Síntomas: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100" b="1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  <a:cs typeface="+mn-cs"/>
              </a:rPr>
              <a:t>Se evita atender problemas tecnológicos.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b="1" dirty="0">
                <a:latin typeface="+mn-lt"/>
                <a:cs typeface="+mn-cs"/>
              </a:rPr>
              <a:t>Equivocaciones con la tecnología.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b="1" dirty="0">
                <a:latin typeface="+mn-lt"/>
                <a:cs typeface="+mn-cs"/>
              </a:rPr>
              <a:t>Reducción de efectividad operacional. 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  <a:cs typeface="+mn-cs"/>
              </a:rPr>
              <a:t>Empresas de base tecnológica como amenaza.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  <a:cs typeface="+mn-cs"/>
              </a:rPr>
              <a:t>Acceso a internet limitado sin penetración necesaria.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b="1" dirty="0">
                <a:latin typeface="+mn-lt"/>
                <a:cs typeface="+mn-cs"/>
              </a:rPr>
              <a:t>Desarrollo tecnológico con proyectos aislados.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b="1" dirty="0">
                <a:latin typeface="+mn-lt"/>
                <a:cs typeface="+mn-cs"/>
              </a:rPr>
              <a:t>Impacto, difusión y aporte estratégico insuficientes.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b="1" dirty="0">
                <a:latin typeface="+mn-lt"/>
                <a:cs typeface="+mn-cs"/>
              </a:rPr>
              <a:t>Apropiación de TIC con dificultades.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b="1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b="1" dirty="0">
                <a:latin typeface="+mn-lt"/>
                <a:cs typeface="+mn-cs"/>
              </a:rPr>
              <a:t>Baja capacidad en Transferencia de Conocimiento y Tecnología - TCT.</a:t>
            </a:r>
          </a:p>
        </p:txBody>
      </p:sp>
      <p:sp>
        <p:nvSpPr>
          <p:cNvPr id="34" name="1 Rectángulo">
            <a:extLst>
              <a:ext uri="{FF2B5EF4-FFF2-40B4-BE49-F238E27FC236}">
                <a16:creationId xmlns:a16="http://schemas.microsoft.com/office/drawing/2014/main" id="{465BE5D7-29D0-423C-A638-EDFAC39859F2}"/>
              </a:ext>
            </a:extLst>
          </p:cNvPr>
          <p:cNvSpPr/>
          <p:nvPr/>
        </p:nvSpPr>
        <p:spPr>
          <a:xfrm>
            <a:off x="5591945" y="2630871"/>
            <a:ext cx="6264695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11668B"/>
                </a:solidFill>
              </a:rPr>
              <a:t>Causas: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1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alta de conocimiento para soluciones e incertidumbre.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5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Baja capacidad de aprovechar beneficios de la tecnología.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+mn-lt"/>
                <a:ea typeface="Times New Roman" panose="02020603050405020304" pitchFamily="18" charset="0"/>
              </a:rPr>
              <a:t>B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aja</a:t>
            </a:r>
            <a:r>
              <a:rPr lang="es-ES" sz="1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capacidad</a:t>
            </a:r>
            <a:r>
              <a:rPr lang="es-ES" sz="1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para</a:t>
            </a:r>
            <a:r>
              <a:rPr lang="es-ES" sz="1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cambios,</a:t>
            </a:r>
            <a:r>
              <a:rPr lang="es-ES" sz="1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especialización</a:t>
            </a:r>
            <a:r>
              <a:rPr lang="es-ES" sz="1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y</a:t>
            </a:r>
            <a:r>
              <a:rPr lang="es-ES" sz="1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dinamismo</a:t>
            </a:r>
            <a:r>
              <a:rPr lang="es-ES" sz="10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tecnológico.</a:t>
            </a:r>
            <a:endParaRPr lang="es-CO" sz="1600" b="1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+mn-lt"/>
                <a:ea typeface="Times New Roman" panose="02020603050405020304" pitchFamily="18" charset="0"/>
              </a:rPr>
              <a:t>F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alta de gestión del entorno digital 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(absorción de TIC e implementación de nuevas formas organizacionales).</a:t>
            </a:r>
            <a:endParaRPr lang="es-CO" sz="16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500" dirty="0">
              <a:latin typeface="+mn-lt"/>
              <a:cs typeface="+mn-cs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+mn-lt"/>
                <a:ea typeface="Times New Roman" panose="02020603050405020304" pitchFamily="18" charset="0"/>
              </a:rPr>
              <a:t>P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royectos empresariales sin alineación estratégica o programática (inapropiada adopción tecnológica).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5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ncapacidad para responder eficazmente a innovaciones 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(M y C).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5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nsuficiente calidad y habilidad en la práctica gerencial.</a:t>
            </a: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5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Falencias en confiabilidad de redes de TIC y capacitación de RRHH</a:t>
            </a:r>
            <a:r>
              <a:rPr lang="es-ES" sz="1700" dirty="0">
                <a:effectLst/>
                <a:latin typeface="+mn-lt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9D76F97-F261-4532-A91C-4F2877AF5EE9}"/>
              </a:ext>
            </a:extLst>
          </p:cNvPr>
          <p:cNvCxnSpPr>
            <a:cxnSpLocks/>
          </p:cNvCxnSpPr>
          <p:nvPr/>
        </p:nvCxnSpPr>
        <p:spPr>
          <a:xfrm>
            <a:off x="5519936" y="2733995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85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3" name="28 Rectángulo">
            <a:extLst>
              <a:ext uri="{FF2B5EF4-FFF2-40B4-BE49-F238E27FC236}">
                <a16:creationId xmlns:a16="http://schemas.microsoft.com/office/drawing/2014/main" id="{A568F2EC-A9DC-459B-98C2-E5C5009FB4BE}"/>
              </a:ext>
            </a:extLst>
          </p:cNvPr>
          <p:cNvSpPr/>
          <p:nvPr/>
        </p:nvSpPr>
        <p:spPr bwMode="auto">
          <a:xfrm>
            <a:off x="11933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11668B"/>
                </a:solidFill>
                <a:latin typeface="+mn-lt"/>
              </a:rPr>
              <a:t>2. </a:t>
            </a:r>
            <a:r>
              <a:rPr lang="es-ES" sz="2400" b="1" u="sng" dirty="0">
                <a:solidFill>
                  <a:srgbClr val="11668B"/>
                </a:solidFill>
                <a:latin typeface="+mn-lt"/>
              </a:rPr>
              <a:t>Descripción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 - Planteamiento del problema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EAEA79F-C1AA-4E49-9687-FDDB6D1A946D}"/>
              </a:ext>
            </a:extLst>
          </p:cNvPr>
          <p:cNvSpPr txBox="1"/>
          <p:nvPr/>
        </p:nvSpPr>
        <p:spPr>
          <a:xfrm>
            <a:off x="1990028" y="1861775"/>
            <a:ext cx="82089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latin typeface="+mn-lt"/>
                <a:cs typeface="+mn-cs"/>
              </a:rPr>
              <a:t>Tecnología en las empresas y su importancia para la competitividad.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solidFill>
                  <a:srgbClr val="11668B"/>
                </a:solidFill>
              </a:rPr>
              <a:t>Diagnóstico</a:t>
            </a:r>
            <a:endParaRPr lang="es-CO" sz="1900" b="1" dirty="0">
              <a:solidFill>
                <a:srgbClr val="F9A307"/>
              </a:solidFill>
              <a:latin typeface="+mn-lt"/>
              <a:cs typeface="+mn-cs"/>
            </a:endParaRPr>
          </a:p>
        </p:txBody>
      </p:sp>
      <p:sp>
        <p:nvSpPr>
          <p:cNvPr id="33" name="1 Rectángulo">
            <a:extLst>
              <a:ext uri="{FF2B5EF4-FFF2-40B4-BE49-F238E27FC236}">
                <a16:creationId xmlns:a16="http://schemas.microsoft.com/office/drawing/2014/main" id="{790D1CFE-4D41-438D-9BE6-60B5A1B5A632}"/>
              </a:ext>
            </a:extLst>
          </p:cNvPr>
          <p:cNvSpPr/>
          <p:nvPr/>
        </p:nvSpPr>
        <p:spPr>
          <a:xfrm>
            <a:off x="335360" y="2661958"/>
            <a:ext cx="5112568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rgbClr val="11668B"/>
                </a:solidFill>
              </a:rPr>
              <a:t>Pronóstico: </a:t>
            </a:r>
            <a:r>
              <a:rPr lang="es-CO" sz="1600" b="1" dirty="0">
                <a:solidFill>
                  <a:srgbClr val="11668B"/>
                </a:solidFill>
              </a:rPr>
              <a:t>¿</a:t>
            </a:r>
            <a:r>
              <a:rPr lang="es-ES" sz="1600" b="1" dirty="0">
                <a:solidFill>
                  <a:srgbClr val="11668B"/>
                </a:solidFill>
              </a:rPr>
              <a:t>Qué puede pasar de continuar la situación diagnosticada?</a:t>
            </a:r>
            <a:endParaRPr lang="es-CO" sz="1600" b="1" dirty="0">
              <a:solidFill>
                <a:srgbClr val="11668B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1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Las </a:t>
            </a:r>
            <a:r>
              <a:rPr lang="es-ES" sz="1600" b="1" i="1" dirty="0">
                <a:effectLst/>
                <a:latin typeface="+mn-lt"/>
                <a:ea typeface="Times New Roman" panose="02020603050405020304" pitchFamily="18" charset="0"/>
              </a:rPr>
              <a:t>pymes objeto de estudio 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seguirán expuestas a la problemática indicada que las afecta y a sus consecuencias.</a:t>
            </a:r>
            <a:endParaRPr lang="es-CO" sz="1600" b="1" dirty="0">
              <a:effectLst/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" name="1 Rectángulo">
            <a:extLst>
              <a:ext uri="{FF2B5EF4-FFF2-40B4-BE49-F238E27FC236}">
                <a16:creationId xmlns:a16="http://schemas.microsoft.com/office/drawing/2014/main" id="{8E4F601B-33B9-4EFC-B747-E4344DE2F176}"/>
              </a:ext>
            </a:extLst>
          </p:cNvPr>
          <p:cNvSpPr/>
          <p:nvPr/>
        </p:nvSpPr>
        <p:spPr>
          <a:xfrm>
            <a:off x="5591945" y="2654621"/>
            <a:ext cx="62646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s-CO" sz="2000" b="1" dirty="0">
                <a:solidFill>
                  <a:srgbClr val="11668B"/>
                </a:solidFill>
              </a:rPr>
              <a:t>Alternativa de solución: </a:t>
            </a:r>
            <a:r>
              <a:rPr lang="es-ES" sz="1600" b="1" dirty="0">
                <a:solidFill>
                  <a:srgbClr val="11668B"/>
                </a:solidFill>
              </a:rPr>
              <a:t>¿Qué hacer para que la situación diagnosticada no persista o no se presente?</a:t>
            </a:r>
            <a:endParaRPr lang="es-CO" sz="1600" b="1" dirty="0">
              <a:solidFill>
                <a:srgbClr val="11668B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1100" b="1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200025" lvl="0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+mn-lt"/>
              </a:rPr>
              <a:t>Enfrentar retos </a:t>
            </a:r>
            <a:r>
              <a:rPr lang="es-ES" sz="1600" dirty="0">
                <a:latin typeface="+mn-lt"/>
              </a:rPr>
              <a:t>de mejora productiva y competitiva </a:t>
            </a:r>
            <a:r>
              <a:rPr lang="es-ES" sz="1600" b="1" dirty="0">
                <a:latin typeface="+mn-lt"/>
              </a:rPr>
              <a:t>atendiendo la transferencia vertical de tecnología.</a:t>
            </a:r>
          </a:p>
          <a:p>
            <a:pPr marL="200025" lvl="0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100" dirty="0">
              <a:latin typeface="+mn-lt"/>
            </a:endParaRPr>
          </a:p>
          <a:p>
            <a:pPr marL="200025" lvl="0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</a:rPr>
              <a:t>Llevar tecnología a la empresa y digitaliza el negocio.</a:t>
            </a:r>
          </a:p>
          <a:p>
            <a:pPr marL="200025" lvl="0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100" dirty="0">
              <a:latin typeface="+mn-lt"/>
            </a:endParaRPr>
          </a:p>
          <a:p>
            <a:pPr marL="200025" lvl="0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</a:rPr>
              <a:t>Procurar la </a:t>
            </a:r>
            <a:r>
              <a:rPr lang="es-CO" sz="1600" b="1" dirty="0">
                <a:latin typeface="+mn-lt"/>
              </a:rPr>
              <a:t>preparación tecnológica (para absorber tecnología)</a:t>
            </a:r>
            <a:r>
              <a:rPr lang="es-CO" sz="1600" dirty="0">
                <a:latin typeface="+mn-lt"/>
              </a:rPr>
              <a:t>.</a:t>
            </a:r>
          </a:p>
          <a:p>
            <a:pPr marL="200025" lvl="0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100" dirty="0">
              <a:latin typeface="+mn-lt"/>
            </a:endParaRPr>
          </a:p>
          <a:p>
            <a:pPr marL="200025" lvl="0" indent="-2000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+mn-lt"/>
              </a:rPr>
              <a:t>Contar con una </a:t>
            </a:r>
            <a:r>
              <a:rPr lang="es-CO" sz="1600" b="1" dirty="0">
                <a:latin typeface="+mn-lt"/>
              </a:rPr>
              <a:t>metodología para los procesos de CAT.</a:t>
            </a:r>
            <a:endParaRPr lang="es-CO" sz="1600" dirty="0">
              <a:latin typeface="+mn-lt"/>
            </a:endParaRP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04EDC583-0833-457E-99C1-0BE7ECFA40A5}"/>
              </a:ext>
            </a:extLst>
          </p:cNvPr>
          <p:cNvCxnSpPr>
            <a:cxnSpLocks/>
          </p:cNvCxnSpPr>
          <p:nvPr/>
        </p:nvCxnSpPr>
        <p:spPr>
          <a:xfrm>
            <a:off x="5519936" y="2733995"/>
            <a:ext cx="0" cy="360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85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6" name="28 Rectángulo">
            <a:extLst>
              <a:ext uri="{FF2B5EF4-FFF2-40B4-BE49-F238E27FC236}">
                <a16:creationId xmlns:a16="http://schemas.microsoft.com/office/drawing/2014/main" id="{FD683C42-BFC4-4895-9DE7-B7B0D9ED733A}"/>
              </a:ext>
            </a:extLst>
          </p:cNvPr>
          <p:cNvSpPr/>
          <p:nvPr/>
        </p:nvSpPr>
        <p:spPr bwMode="auto">
          <a:xfrm>
            <a:off x="14308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11668B"/>
                </a:solidFill>
                <a:latin typeface="+mn-lt"/>
              </a:rPr>
              <a:t>2. </a:t>
            </a:r>
            <a:r>
              <a:rPr lang="es-ES" sz="2400" dirty="0">
                <a:solidFill>
                  <a:srgbClr val="11668B"/>
                </a:solidFill>
                <a:latin typeface="+mn-lt"/>
              </a:rPr>
              <a:t>Descripción - </a:t>
            </a:r>
            <a:r>
              <a:rPr lang="es-ES" sz="2400" b="1" u="sng" dirty="0">
                <a:solidFill>
                  <a:srgbClr val="11668B"/>
                </a:solidFill>
                <a:latin typeface="+mn-lt"/>
              </a:rPr>
              <a:t>Planteamiento del problema</a:t>
            </a:r>
          </a:p>
        </p:txBody>
      </p:sp>
      <p:sp>
        <p:nvSpPr>
          <p:cNvPr id="27" name="9 Rectángulo">
            <a:extLst>
              <a:ext uri="{FF2B5EF4-FFF2-40B4-BE49-F238E27FC236}">
                <a16:creationId xmlns:a16="http://schemas.microsoft.com/office/drawing/2014/main" id="{6F96117B-1B14-418D-B41B-33D0AFF1508A}"/>
              </a:ext>
            </a:extLst>
          </p:cNvPr>
          <p:cNvSpPr/>
          <p:nvPr/>
        </p:nvSpPr>
        <p:spPr>
          <a:xfrm>
            <a:off x="551389" y="2052833"/>
            <a:ext cx="11202185" cy="412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000" b="1" dirty="0">
                <a:solidFill>
                  <a:srgbClr val="11668B"/>
                </a:solidFill>
              </a:rPr>
              <a:t>Formulación del problema: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00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900" dirty="0">
                <a:latin typeface="+mn-lt"/>
                <a:cs typeface="+mn-cs"/>
              </a:rPr>
              <a:t>¿Cómo promover la capacidad de absorción de tecnología en las pymes colombianas de servicios de KPO, mediante la articulación de sus procesos, que pueda aportar a la adopción y preparación tecnológica para conducir a generar ventajas competitivas?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sz="1400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MX" sz="1400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000" b="1" dirty="0">
                <a:solidFill>
                  <a:srgbClr val="11668B"/>
                </a:solidFill>
              </a:rPr>
              <a:t>Sistematización del problema: </a:t>
            </a:r>
            <a:r>
              <a:rPr lang="es-CO" sz="1900" dirty="0">
                <a:latin typeface="+mn-lt"/>
                <a:cs typeface="+mn-cs"/>
              </a:rPr>
              <a:t>Para las pymes colombianas de servicios de KPO: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00" dirty="0">
              <a:latin typeface="+mn-lt"/>
              <a:cs typeface="+mn-cs"/>
            </a:endParaRPr>
          </a:p>
          <a:p>
            <a:pPr marL="342914" indent="-342914" algn="just">
              <a:buFont typeface="Symbol" panose="05050102010706020507" pitchFamily="18" charset="2"/>
              <a:buChar char=""/>
            </a:pPr>
            <a:r>
              <a:rPr lang="es-ES" sz="1801" dirty="0">
                <a:ea typeface="Times New Roman" panose="02020603050405020304" pitchFamily="18" charset="0"/>
                <a:cs typeface="Times New Roman" panose="02020603050405020304" pitchFamily="18" charset="0"/>
              </a:rPr>
              <a:t>¿Qué posibilita la adquisición de conocimiento útil?</a:t>
            </a:r>
          </a:p>
          <a:p>
            <a:pPr marL="342914" indent="-342914" algn="just">
              <a:buFont typeface="Symbol" panose="05050102010706020507" pitchFamily="18" charset="2"/>
              <a:buChar char=""/>
            </a:pPr>
            <a:endParaRPr lang="es-CO" sz="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4" indent="-342914" algn="just">
              <a:buFont typeface="Symbol" panose="05050102010706020507" pitchFamily="18" charset="2"/>
              <a:buChar char=""/>
            </a:pPr>
            <a:r>
              <a:rPr lang="es-ES" sz="1801" dirty="0">
                <a:ea typeface="Times New Roman" panose="02020603050405020304" pitchFamily="18" charset="0"/>
                <a:cs typeface="Times New Roman" panose="02020603050405020304" pitchFamily="18" charset="0"/>
              </a:rPr>
              <a:t>¿Cómo impulsar la adquisición y la asimilación de conocimiento externo?</a:t>
            </a:r>
            <a:endParaRPr lang="es-CO" sz="180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4" indent="-342914" algn="just">
              <a:buFont typeface="Symbol" panose="05050102010706020507" pitchFamily="18" charset="2"/>
              <a:buChar char=""/>
            </a:pPr>
            <a:endParaRPr lang="es-ES" sz="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4" indent="-342914" algn="just">
              <a:buFont typeface="Symbol" panose="05050102010706020507" pitchFamily="18" charset="2"/>
              <a:buChar char=""/>
            </a:pPr>
            <a:r>
              <a:rPr lang="es-ES" sz="1801" dirty="0">
                <a:ea typeface="Times New Roman" panose="02020603050405020304" pitchFamily="18" charset="0"/>
                <a:cs typeface="Times New Roman" panose="02020603050405020304" pitchFamily="18" charset="0"/>
              </a:rPr>
              <a:t>¿Qué facilita la adaptación y el desarrollo de conocimiento adquirido y asimilado?</a:t>
            </a:r>
            <a:endParaRPr lang="es-CO" sz="180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4" indent="-342914" algn="just">
              <a:buFont typeface="Symbol" panose="05050102010706020507" pitchFamily="18" charset="2"/>
              <a:buChar char=""/>
            </a:pPr>
            <a:endParaRPr lang="es-ES" sz="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4" indent="-342914" algn="just">
              <a:buFont typeface="Symbol" panose="05050102010706020507" pitchFamily="18" charset="2"/>
              <a:buChar char=""/>
            </a:pPr>
            <a:r>
              <a:rPr lang="es-ES" sz="1801" dirty="0">
                <a:ea typeface="Times New Roman" panose="02020603050405020304" pitchFamily="18" charset="0"/>
                <a:cs typeface="Times New Roman" panose="02020603050405020304" pitchFamily="18" charset="0"/>
              </a:rPr>
              <a:t>¿Cómo impulsar la transformación y explotación de conocimiento al interior? </a:t>
            </a:r>
            <a:endParaRPr lang="es-CO" sz="180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4" indent="-342914" algn="just">
              <a:buFont typeface="Symbol" panose="05050102010706020507" pitchFamily="18" charset="2"/>
              <a:buChar char=""/>
            </a:pPr>
            <a:endParaRPr lang="es-ES" sz="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14" indent="-342914" algn="just">
              <a:buFont typeface="Symbol" panose="05050102010706020507" pitchFamily="18" charset="2"/>
              <a:buChar char=""/>
            </a:pPr>
            <a:r>
              <a:rPr lang="es-ES" sz="1801" dirty="0">
                <a:ea typeface="Times New Roman" panose="02020603050405020304" pitchFamily="18" charset="0"/>
                <a:cs typeface="Times New Roman" panose="02020603050405020304" pitchFamily="18" charset="0"/>
              </a:rPr>
              <a:t>¿Cómo articular los procesos de absorción de tecnología?</a:t>
            </a:r>
            <a:endParaRPr lang="es-CO" sz="180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D531861-5D6A-478E-95AB-7FD3CF2A8BDB}"/>
              </a:ext>
            </a:extLst>
          </p:cNvPr>
          <p:cNvCxnSpPr>
            <a:cxnSpLocks/>
          </p:cNvCxnSpPr>
          <p:nvPr/>
        </p:nvCxnSpPr>
        <p:spPr>
          <a:xfrm flipH="1">
            <a:off x="482600" y="3638296"/>
            <a:ext cx="1137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75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6" name="28 Rectángulo">
            <a:extLst>
              <a:ext uri="{FF2B5EF4-FFF2-40B4-BE49-F238E27FC236}">
                <a16:creationId xmlns:a16="http://schemas.microsoft.com/office/drawing/2014/main" id="{AFD6F576-C6DB-430F-941C-12854E8D53CE}"/>
              </a:ext>
            </a:extLst>
          </p:cNvPr>
          <p:cNvSpPr/>
          <p:nvPr/>
        </p:nvSpPr>
        <p:spPr bwMode="auto">
          <a:xfrm>
            <a:off x="19058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</a:rPr>
              <a:t>3</a:t>
            </a:r>
            <a:r>
              <a:rPr lang="es-ES" sz="2400" b="1" dirty="0">
                <a:solidFill>
                  <a:srgbClr val="11668B"/>
                </a:solidFill>
                <a:latin typeface="+mn-lt"/>
              </a:rPr>
              <a:t>. </a:t>
            </a:r>
            <a:r>
              <a:rPr lang="es-ES" sz="2400" b="1" dirty="0">
                <a:solidFill>
                  <a:srgbClr val="11668B"/>
                </a:solidFill>
              </a:rPr>
              <a:t>Objetivos</a:t>
            </a:r>
            <a:endParaRPr lang="es-ES" sz="2400" b="1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27" name="9 Rectángulo">
            <a:extLst>
              <a:ext uri="{FF2B5EF4-FFF2-40B4-BE49-F238E27FC236}">
                <a16:creationId xmlns:a16="http://schemas.microsoft.com/office/drawing/2014/main" id="{C8EEB1B7-5FBA-463D-BCA7-509E9FC38FAC}"/>
              </a:ext>
            </a:extLst>
          </p:cNvPr>
          <p:cNvSpPr/>
          <p:nvPr/>
        </p:nvSpPr>
        <p:spPr>
          <a:xfrm>
            <a:off x="551389" y="2056896"/>
            <a:ext cx="1120218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2000" b="1" dirty="0">
                <a:solidFill>
                  <a:srgbClr val="11668B"/>
                </a:solidFill>
              </a:rPr>
              <a:t>Objetivo general: </a:t>
            </a:r>
            <a:r>
              <a:rPr lang="es-MX" sz="2000" b="1" dirty="0">
                <a:solidFill>
                  <a:srgbClr val="11668B"/>
                </a:solidFill>
              </a:rPr>
              <a:t>(</a:t>
            </a:r>
            <a:r>
              <a:rPr lang="es-MX" sz="2000" b="1" dirty="0">
                <a:solidFill>
                  <a:srgbClr val="87BF61"/>
                </a:solidFill>
              </a:rPr>
              <a:t>Qué, </a:t>
            </a: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Para qué, </a:t>
            </a:r>
            <a:r>
              <a:rPr lang="es-MX" sz="2000" b="1" dirty="0">
                <a:solidFill>
                  <a:srgbClr val="F19B61"/>
                </a:solidFill>
              </a:rPr>
              <a:t>Cómo,</a:t>
            </a:r>
            <a:r>
              <a:rPr lang="es-MX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s-MX" sz="2000" b="1" dirty="0">
                <a:solidFill>
                  <a:srgbClr val="11668B"/>
                </a:solidFill>
              </a:rPr>
              <a:t>e</a:t>
            </a:r>
            <a:r>
              <a:rPr lang="es-MX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Impacto</a:t>
            </a:r>
            <a:r>
              <a:rPr lang="es-MX" sz="2000" b="1" dirty="0">
                <a:solidFill>
                  <a:srgbClr val="11668B"/>
                </a:solidFill>
              </a:rPr>
              <a:t>)</a:t>
            </a:r>
            <a:endParaRPr lang="es-CO" sz="2000" b="1" dirty="0">
              <a:solidFill>
                <a:srgbClr val="11668B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00" b="1" dirty="0"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O" sz="1900" b="1" dirty="0">
                <a:solidFill>
                  <a:srgbClr val="87BF61"/>
                </a:solidFill>
                <a:latin typeface="+mn-lt"/>
                <a:cs typeface="+mn-cs"/>
              </a:rPr>
              <a:t>Proponer una metodología </a:t>
            </a:r>
            <a:r>
              <a:rPr lang="es-CO" sz="19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para promover la capacidad de absorción de tecnología en las pymes colombianas de servicios de KPO,</a:t>
            </a:r>
            <a:r>
              <a:rPr lang="es-CO" sz="19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s-CO" sz="1900" b="1" dirty="0">
                <a:solidFill>
                  <a:srgbClr val="F09456"/>
                </a:solidFill>
                <a:latin typeface="+mn-lt"/>
                <a:cs typeface="+mn-cs"/>
              </a:rPr>
              <a:t>mediante la articulación de sus procesos, </a:t>
            </a:r>
            <a:r>
              <a:rPr lang="es-CO" sz="1900" b="1" dirty="0">
                <a:solidFill>
                  <a:schemeClr val="accent2">
                    <a:lumMod val="75000"/>
                  </a:schemeClr>
                </a:solidFill>
              </a:rPr>
              <a:t>que pueda aportar a la adopción y preparación tecnológica para conducir a generar ventajas competitivas. </a:t>
            </a:r>
            <a:r>
              <a:rPr lang="es-CO" sz="1900" dirty="0">
                <a:latin typeface="+mn-lt"/>
                <a:cs typeface="+mn-cs"/>
              </a:rPr>
              <a:t>(Objetivo tipo metodológico). </a:t>
            </a:r>
          </a:p>
          <a:p>
            <a:pPr algn="just"/>
            <a:endParaRPr lang="es-MX" sz="1400" dirty="0"/>
          </a:p>
          <a:p>
            <a:pPr algn="just"/>
            <a:endParaRPr lang="es-MX" sz="1400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11668B"/>
                </a:solidFill>
              </a:rPr>
              <a:t> </a:t>
            </a:r>
            <a:r>
              <a:rPr lang="es-CO" sz="2000" b="1" dirty="0">
                <a:solidFill>
                  <a:srgbClr val="11668B"/>
                </a:solidFill>
              </a:rPr>
              <a:t>Objetivos específicos: </a:t>
            </a:r>
            <a:r>
              <a:rPr lang="es-CO" sz="1900" dirty="0">
                <a:latin typeface="+mn-lt"/>
                <a:cs typeface="+mn-cs"/>
              </a:rPr>
              <a:t>Para las pymes colombianas de servicios de KPO: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s-CO" sz="800" dirty="0">
              <a:latin typeface="+mn-lt"/>
              <a:cs typeface="+mn-cs"/>
            </a:endParaRPr>
          </a:p>
          <a:p>
            <a:pPr marL="342914" indent="-342914" algn="just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latin typeface="+mn-lt"/>
                <a:cs typeface="+mn-cs"/>
              </a:rPr>
              <a:t>Diseñar un método para la adquisición y la asimilación de conocimiento </a:t>
            </a:r>
            <a:r>
              <a:rPr lang="es-ES" dirty="0">
                <a:latin typeface="+mn-lt"/>
                <a:cs typeface="+mn-cs"/>
              </a:rPr>
              <a:t>externo que considere técnicas y herramientas de interacción con fuentes útiles. (Objetivo tipo metodológico)</a:t>
            </a:r>
          </a:p>
          <a:p>
            <a:pPr marL="342914" indent="-342914" algn="just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CO" sz="800" dirty="0">
              <a:latin typeface="+mn-lt"/>
              <a:cs typeface="+mn-cs"/>
            </a:endParaRPr>
          </a:p>
          <a:p>
            <a:pPr marL="342914" indent="-342914" algn="just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b="1" dirty="0">
                <a:latin typeface="+mn-lt"/>
                <a:cs typeface="+mn-cs"/>
              </a:rPr>
              <a:t>Diseñar un método para la transformación y la explotación de conocimiento </a:t>
            </a:r>
            <a:r>
              <a:rPr lang="es-ES" dirty="0">
                <a:latin typeface="+mn-lt"/>
                <a:cs typeface="+mn-cs"/>
              </a:rPr>
              <a:t>al interior que considere técnicas y herramientas de fomento del capital intelectual. (Objetivo tipo metodológico)</a:t>
            </a:r>
            <a:endParaRPr lang="es-CO" dirty="0">
              <a:latin typeface="+mn-lt"/>
              <a:cs typeface="+mn-cs"/>
            </a:endParaRPr>
          </a:p>
          <a:p>
            <a:pPr marL="342914" indent="-342914" algn="just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ES" sz="800" dirty="0">
              <a:latin typeface="+mn-lt"/>
              <a:cs typeface="+mn-cs"/>
            </a:endParaRPr>
          </a:p>
          <a:p>
            <a:pPr marL="342914" indent="-342914" algn="just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b="1" dirty="0"/>
              <a:t>Idear la articulación de</a:t>
            </a:r>
            <a:r>
              <a:rPr lang="es-ES" b="1" dirty="0">
                <a:latin typeface="+mn-lt"/>
                <a:cs typeface="+mn-cs"/>
              </a:rPr>
              <a:t> los métodos diseñados </a:t>
            </a:r>
            <a:r>
              <a:rPr lang="es-ES" dirty="0">
                <a:latin typeface="+mn-lt"/>
                <a:cs typeface="+mn-cs"/>
              </a:rPr>
              <a:t>para los procesos de absorción de tecnología. (Objetivo tipo metodológico)</a:t>
            </a:r>
            <a:endParaRPr lang="es-CO" dirty="0">
              <a:latin typeface="+mn-lt"/>
              <a:cs typeface="+mn-cs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A982CBC-96AE-46CE-B72A-3B1DF77377E8}"/>
              </a:ext>
            </a:extLst>
          </p:cNvPr>
          <p:cNvCxnSpPr>
            <a:cxnSpLocks/>
          </p:cNvCxnSpPr>
          <p:nvPr/>
        </p:nvCxnSpPr>
        <p:spPr>
          <a:xfrm flipH="1">
            <a:off x="482600" y="3638296"/>
            <a:ext cx="1137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00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300" dirty="0"/>
              <a:t>Leonardo Andrés Carvajal Alvarez - Doctorado en Gestión Tecnológica e Innovación - Director: Dr. Luis Rodrigo Valencia Pérez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0A424B-DCA8-4C15-9BF7-67B9D58DD417}"/>
              </a:ext>
            </a:extLst>
          </p:cNvPr>
          <p:cNvSpPr txBox="1"/>
          <p:nvPr/>
        </p:nvSpPr>
        <p:spPr>
          <a:xfrm>
            <a:off x="9084622" y="125573"/>
            <a:ext cx="286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i="1" dirty="0">
                <a:solidFill>
                  <a:srgbClr val="C00000"/>
                </a:solidFill>
              </a:rPr>
              <a:t>Tesis: METODOLOGÍA PARA ABSORCIÓN DE TECNOLOGÍA EN PYMES DE SERVICIOS DE KPO EN COLOMBIA</a:t>
            </a:r>
          </a:p>
        </p:txBody>
      </p:sp>
      <p:sp>
        <p:nvSpPr>
          <p:cNvPr id="26" name="28 Rectángulo">
            <a:extLst>
              <a:ext uri="{FF2B5EF4-FFF2-40B4-BE49-F238E27FC236}">
                <a16:creationId xmlns:a16="http://schemas.microsoft.com/office/drawing/2014/main" id="{0B67D076-C67C-4E55-900E-0E6F11F6870A}"/>
              </a:ext>
            </a:extLst>
          </p:cNvPr>
          <p:cNvSpPr/>
          <p:nvPr/>
        </p:nvSpPr>
        <p:spPr bwMode="auto">
          <a:xfrm>
            <a:off x="190587" y="1296830"/>
            <a:ext cx="6233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/>
            <a:r>
              <a:rPr lang="es-ES" sz="2400" b="1" dirty="0">
                <a:solidFill>
                  <a:srgbClr val="11668B"/>
                </a:solidFill>
                <a:latin typeface="+mn-lt"/>
              </a:rPr>
              <a:t>4. Justificación</a:t>
            </a:r>
            <a:endParaRPr lang="es-ES" sz="2400" b="1" u="sng" dirty="0">
              <a:solidFill>
                <a:srgbClr val="11668B"/>
              </a:solidFill>
              <a:latin typeface="+mn-lt"/>
            </a:endParaRPr>
          </a:p>
        </p:txBody>
      </p:sp>
      <p:sp>
        <p:nvSpPr>
          <p:cNvPr id="27" name="20 Rectángulo">
            <a:extLst>
              <a:ext uri="{FF2B5EF4-FFF2-40B4-BE49-F238E27FC236}">
                <a16:creationId xmlns:a16="http://schemas.microsoft.com/office/drawing/2014/main" id="{A7503BAC-5ED9-4B0B-AE6B-2C291B1FCFDB}"/>
              </a:ext>
            </a:extLst>
          </p:cNvPr>
          <p:cNvSpPr/>
          <p:nvPr/>
        </p:nvSpPr>
        <p:spPr>
          <a:xfrm>
            <a:off x="434664" y="1869618"/>
            <a:ext cx="1142197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endParaRPr lang="es-ES" sz="600" dirty="0"/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1700" dirty="0">
                <a:latin typeface="+mn-lt"/>
              </a:rPr>
              <a:t>Hay amplia </a:t>
            </a:r>
            <a:r>
              <a:rPr lang="es-ES" sz="1700" b="1" dirty="0">
                <a:latin typeface="+mn-lt"/>
              </a:rPr>
              <a:t>evidencia de bajos resultados en competitividad para Colombia</a:t>
            </a:r>
            <a:r>
              <a:rPr lang="es-ES" sz="1700" dirty="0">
                <a:latin typeface="+mn-lt"/>
              </a:rPr>
              <a:t>, particularmente sobre preparación tecnológica (PT).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800" dirty="0">
              <a:latin typeface="+mn-lt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1700" dirty="0">
                <a:latin typeface="+mn-lt"/>
              </a:rPr>
              <a:t>Los estudios en Colombia identifican como </a:t>
            </a:r>
            <a:r>
              <a:rPr lang="es-ES" sz="1700" b="1" dirty="0">
                <a:latin typeface="+mn-lt"/>
              </a:rPr>
              <a:t>problema para la competitividad los bajos niveles de absorción de tecnología (AT) y el rezago en TIC</a:t>
            </a:r>
            <a:r>
              <a:rPr lang="es-ES" sz="1700" dirty="0">
                <a:latin typeface="+mn-lt"/>
              </a:rPr>
              <a:t>. 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800" dirty="0">
              <a:latin typeface="+mn-lt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1700" b="1" dirty="0">
                <a:latin typeface="+mn-lt"/>
              </a:rPr>
              <a:t>La medición de competitividad considera la tecnología adoptada como muy influyente en la economía</a:t>
            </a:r>
            <a:r>
              <a:rPr lang="es-ES" sz="1700" dirty="0">
                <a:latin typeface="+mn-lt"/>
              </a:rPr>
              <a:t>.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800" dirty="0">
              <a:latin typeface="+mn-lt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1700" dirty="0">
                <a:latin typeface="+mn-lt"/>
              </a:rPr>
              <a:t>El sector Tercerización de Procesos busca </a:t>
            </a:r>
            <a:r>
              <a:rPr lang="es-ES" sz="1700" b="1" dirty="0">
                <a:latin typeface="+mn-lt"/>
              </a:rPr>
              <a:t>convertir a Colombia en centro mundial y plataforma de exportación </a:t>
            </a:r>
            <a:r>
              <a:rPr lang="es-ES" sz="1700" dirty="0">
                <a:latin typeface="+mn-lt"/>
              </a:rPr>
              <a:t>de servicios.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800" dirty="0">
              <a:latin typeface="+mn-lt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1700" dirty="0">
                <a:latin typeface="+mn-lt"/>
              </a:rPr>
              <a:t>Se necesita </a:t>
            </a:r>
            <a:r>
              <a:rPr lang="es-ES" sz="1700" b="1" dirty="0">
                <a:latin typeface="+mn-lt"/>
              </a:rPr>
              <a:t>demanda alta y oferta amplia y fuerte de servicios de conocimiento (pymes de KPO).</a:t>
            </a:r>
            <a:r>
              <a:rPr lang="es-ES" sz="1700" b="1" i="1" dirty="0">
                <a:latin typeface="+mn-lt"/>
              </a:rPr>
              <a:t> </a:t>
            </a:r>
          </a:p>
          <a:p>
            <a:pPr marL="177800" indent="-177800" algn="just">
              <a:buFont typeface="Arial" pitchFamily="34" charset="0"/>
              <a:buChar char="•"/>
            </a:pPr>
            <a:endParaRPr lang="es-ES" sz="800" dirty="0">
              <a:latin typeface="+mn-lt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1700" b="1" dirty="0">
                <a:latin typeface="+mn-lt"/>
              </a:rPr>
              <a:t>La AT es paso obligado en las empresas para generar nuevo conocimiento, especialmente en pymes de KPO.</a:t>
            </a:r>
            <a:endParaRPr lang="es-ES" sz="1700" dirty="0">
              <a:latin typeface="+mn-lt"/>
            </a:endParaRPr>
          </a:p>
          <a:p>
            <a:pPr marL="177800" indent="-177800" algn="just">
              <a:buFont typeface="Arial" pitchFamily="34" charset="0"/>
              <a:buChar char="•"/>
            </a:pPr>
            <a:endParaRPr lang="es-ES" sz="800" dirty="0">
              <a:latin typeface="+mn-lt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1700" dirty="0">
                <a:latin typeface="+mn-lt"/>
              </a:rPr>
              <a:t>Se espera generar </a:t>
            </a:r>
            <a:r>
              <a:rPr lang="es-ES" sz="1700" b="1" dirty="0">
                <a:latin typeface="+mn-lt"/>
              </a:rPr>
              <a:t>conocimiento nuevo en procesos de AT</a:t>
            </a:r>
            <a:r>
              <a:rPr lang="es-ES" sz="1700" dirty="0">
                <a:latin typeface="+mn-lt"/>
              </a:rPr>
              <a:t>, para la PT </a:t>
            </a:r>
            <a:r>
              <a:rPr lang="es-ES" sz="1700" dirty="0"/>
              <a:t>que conduzca a generar </a:t>
            </a:r>
            <a:r>
              <a:rPr lang="es-ES" sz="1700" b="1" dirty="0"/>
              <a:t>ventajas competitivas</a:t>
            </a:r>
            <a:r>
              <a:rPr lang="es-ES" sz="1700" dirty="0"/>
              <a:t>.</a:t>
            </a:r>
            <a:endParaRPr lang="es-ES" sz="1700" dirty="0">
              <a:latin typeface="+mn-lt"/>
            </a:endParaRPr>
          </a:p>
          <a:p>
            <a:pPr marL="177800" indent="-177800" algn="just">
              <a:buFont typeface="Arial" pitchFamily="34" charset="0"/>
              <a:buChar char="•"/>
            </a:pPr>
            <a:endParaRPr lang="es-ES" sz="800" dirty="0">
              <a:latin typeface="+mn-lt"/>
            </a:endParaRPr>
          </a:p>
          <a:p>
            <a:pPr marL="177800" indent="-177800" algn="just">
              <a:buFont typeface="Arial" pitchFamily="34" charset="0"/>
              <a:buChar char="•"/>
            </a:pPr>
            <a:r>
              <a:rPr lang="es-ES" sz="1700" b="1" dirty="0">
                <a:latin typeface="+mn-lt"/>
              </a:rPr>
              <a:t>Los procesos para capacidad de absorción de tecnología (CAT) se basan en la gestión del conocimiento</a:t>
            </a:r>
            <a:r>
              <a:rPr lang="es-ES" sz="1700" dirty="0">
                <a:latin typeface="+mn-lt"/>
              </a:rPr>
              <a:t>, aspecto de la reciente generación de GT.</a:t>
            </a:r>
          </a:p>
        </p:txBody>
      </p:sp>
    </p:spTree>
    <p:extLst>
      <p:ext uri="{BB962C8B-B14F-4D97-AF65-F5344CB8AC3E}">
        <p14:creationId xmlns:p14="http://schemas.microsoft.com/office/powerpoint/2010/main" val="872147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5597</Words>
  <Application>Microsoft Office PowerPoint</Application>
  <PresentationFormat>Panorámica</PresentationFormat>
  <Paragraphs>520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Leonardo Andrés Carvajal Alvarez</cp:lastModifiedBy>
  <cp:revision>63</cp:revision>
  <dcterms:created xsi:type="dcterms:W3CDTF">2020-09-22T18:49:23Z</dcterms:created>
  <dcterms:modified xsi:type="dcterms:W3CDTF">2021-11-05T22:31:34Z</dcterms:modified>
</cp:coreProperties>
</file>