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7" r:id="rId3"/>
    <p:sldId id="258" r:id="rId4"/>
    <p:sldId id="264" r:id="rId5"/>
    <p:sldId id="263" r:id="rId6"/>
    <p:sldId id="265" r:id="rId7"/>
    <p:sldId id="266" r:id="rId8"/>
    <p:sldId id="259" r:id="rId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2F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06"/>
    <p:restoredTop sz="94728"/>
  </p:normalViewPr>
  <p:slideViewPr>
    <p:cSldViewPr snapToGrid="0" snapToObjects="1">
      <p:cViewPr varScale="1">
        <p:scale>
          <a:sx n="82" d="100"/>
          <a:sy n="82" d="100"/>
        </p:scale>
        <p:origin x="100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2B8905-AAF0-4B33-BA4F-793235551F71}" type="datetimeFigureOut">
              <a:rPr lang="es-MX" smtClean="0"/>
              <a:t>03/11/2021</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49325D-2881-47F6-8F2E-CC282380F60B}" type="slidenum">
              <a:rPr lang="es-MX" smtClean="0"/>
              <a:t>‹Nº›</a:t>
            </a:fld>
            <a:endParaRPr lang="es-MX"/>
          </a:p>
        </p:txBody>
      </p:sp>
    </p:spTree>
    <p:extLst>
      <p:ext uri="{BB962C8B-B14F-4D97-AF65-F5344CB8AC3E}">
        <p14:creationId xmlns:p14="http://schemas.microsoft.com/office/powerpoint/2010/main" val="1195475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BE3F8E-B64D-354F-8760-F963BA0DAF8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EBEC0DF-F923-C843-B3C4-2AF9228084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6F1C0DF7-FC57-914C-8DCC-BB65DEEDC653}"/>
              </a:ext>
            </a:extLst>
          </p:cNvPr>
          <p:cNvSpPr>
            <a:spLocks noGrp="1"/>
          </p:cNvSpPr>
          <p:nvPr>
            <p:ph type="dt" sz="half" idx="10"/>
          </p:nvPr>
        </p:nvSpPr>
        <p:spPr/>
        <p:txBody>
          <a:bodyPr/>
          <a:lstStyle/>
          <a:p>
            <a:fld id="{E55EF622-0C42-F146-9702-1A81A6D276A8}" type="datetimeFigureOut">
              <a:rPr lang="es-MX" smtClean="0"/>
              <a:t>03/11/2021</a:t>
            </a:fld>
            <a:endParaRPr lang="es-MX"/>
          </a:p>
        </p:txBody>
      </p:sp>
      <p:sp>
        <p:nvSpPr>
          <p:cNvPr id="5" name="Marcador de pie de página 4">
            <a:extLst>
              <a:ext uri="{FF2B5EF4-FFF2-40B4-BE49-F238E27FC236}">
                <a16:creationId xmlns:a16="http://schemas.microsoft.com/office/drawing/2014/main" id="{8BED087F-78F3-F344-AA22-5BFFDE2155C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727E845-DE3A-5643-BBD5-D781F6974C54}"/>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471525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79371C-0A2D-FC41-BC3F-2A9716852FB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E025B02-0CA5-C148-87E2-E960CF95A9CD}"/>
              </a:ext>
            </a:extLst>
          </p:cNvPr>
          <p:cNvSpPr>
            <a:spLocks noGrp="1"/>
          </p:cNvSpPr>
          <p:nvPr>
            <p:ph type="body" orient="vert" idx="1"/>
          </p:nvPr>
        </p:nvSpPr>
        <p:spPr/>
        <p:txBody>
          <a:bodyPr vert="eaVert"/>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1BFF75C-BB54-2D49-A806-9061C6F91DE9}"/>
              </a:ext>
            </a:extLst>
          </p:cNvPr>
          <p:cNvSpPr>
            <a:spLocks noGrp="1"/>
          </p:cNvSpPr>
          <p:nvPr>
            <p:ph type="dt" sz="half" idx="10"/>
          </p:nvPr>
        </p:nvSpPr>
        <p:spPr/>
        <p:txBody>
          <a:bodyPr/>
          <a:lstStyle/>
          <a:p>
            <a:fld id="{E55EF622-0C42-F146-9702-1A81A6D276A8}" type="datetimeFigureOut">
              <a:rPr lang="es-MX" smtClean="0"/>
              <a:t>03/11/2021</a:t>
            </a:fld>
            <a:endParaRPr lang="es-MX"/>
          </a:p>
        </p:txBody>
      </p:sp>
      <p:sp>
        <p:nvSpPr>
          <p:cNvPr id="5" name="Marcador de pie de página 4">
            <a:extLst>
              <a:ext uri="{FF2B5EF4-FFF2-40B4-BE49-F238E27FC236}">
                <a16:creationId xmlns:a16="http://schemas.microsoft.com/office/drawing/2014/main" id="{BD24F091-74D0-5C40-8D83-97F7EAD7911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983D353-7565-444E-ABAC-9E577EBD3D4D}"/>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428837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E0522FD-F958-1249-A15F-3D58241F34B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43FBA2CE-DF9A-C54D-9701-ADF278AFE32D}"/>
              </a:ext>
            </a:extLst>
          </p:cNvPr>
          <p:cNvSpPr>
            <a:spLocks noGrp="1"/>
          </p:cNvSpPr>
          <p:nvPr>
            <p:ph type="body" orient="vert" idx="1"/>
          </p:nvPr>
        </p:nvSpPr>
        <p:spPr>
          <a:xfrm>
            <a:off x="838200" y="365125"/>
            <a:ext cx="7734300" cy="5811838"/>
          </a:xfrm>
        </p:spPr>
        <p:txBody>
          <a:bodyPr vert="eaVert"/>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C077ADB-F064-3B48-A37D-C86442E9FBAD}"/>
              </a:ext>
            </a:extLst>
          </p:cNvPr>
          <p:cNvSpPr>
            <a:spLocks noGrp="1"/>
          </p:cNvSpPr>
          <p:nvPr>
            <p:ph type="dt" sz="half" idx="10"/>
          </p:nvPr>
        </p:nvSpPr>
        <p:spPr/>
        <p:txBody>
          <a:bodyPr/>
          <a:lstStyle/>
          <a:p>
            <a:fld id="{E55EF622-0C42-F146-9702-1A81A6D276A8}" type="datetimeFigureOut">
              <a:rPr lang="es-MX" smtClean="0"/>
              <a:t>03/11/2021</a:t>
            </a:fld>
            <a:endParaRPr lang="es-MX"/>
          </a:p>
        </p:txBody>
      </p:sp>
      <p:sp>
        <p:nvSpPr>
          <p:cNvPr id="5" name="Marcador de pie de página 4">
            <a:extLst>
              <a:ext uri="{FF2B5EF4-FFF2-40B4-BE49-F238E27FC236}">
                <a16:creationId xmlns:a16="http://schemas.microsoft.com/office/drawing/2014/main" id="{F3E276E8-4100-A64A-B0C2-058891BC1F0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2F28F17-20ED-0646-AEFA-430ED8F21C84}"/>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2586733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976538-C34E-E34A-BEA6-3C734E3876D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FDA24A8-BE88-8949-B33F-C9EC279E9EE5}"/>
              </a:ext>
            </a:extLst>
          </p:cNvPr>
          <p:cNvSpPr>
            <a:spLocks noGrp="1"/>
          </p:cNvSpPr>
          <p:nvPr>
            <p:ph idx="1"/>
          </p:nvPr>
        </p:nvSpPr>
        <p:spPr/>
        <p:txBody>
          <a:body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20D6BB1-2B99-C94F-BC5E-4C007C860518}"/>
              </a:ext>
            </a:extLst>
          </p:cNvPr>
          <p:cNvSpPr>
            <a:spLocks noGrp="1"/>
          </p:cNvSpPr>
          <p:nvPr>
            <p:ph type="dt" sz="half" idx="10"/>
          </p:nvPr>
        </p:nvSpPr>
        <p:spPr/>
        <p:txBody>
          <a:bodyPr/>
          <a:lstStyle/>
          <a:p>
            <a:fld id="{E55EF622-0C42-F146-9702-1A81A6D276A8}" type="datetimeFigureOut">
              <a:rPr lang="es-MX" smtClean="0"/>
              <a:t>03/11/2021</a:t>
            </a:fld>
            <a:endParaRPr lang="es-MX"/>
          </a:p>
        </p:txBody>
      </p:sp>
      <p:sp>
        <p:nvSpPr>
          <p:cNvPr id="5" name="Marcador de pie de página 4">
            <a:extLst>
              <a:ext uri="{FF2B5EF4-FFF2-40B4-BE49-F238E27FC236}">
                <a16:creationId xmlns:a16="http://schemas.microsoft.com/office/drawing/2014/main" id="{2B18B3B9-CCB7-8641-AD03-CAB9507B718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FC62F79-496C-6641-984F-FBEAC0D22E77}"/>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472988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A6065C-2B49-5841-ADC1-7B8ED9D75D8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C41F125-CC6F-EB45-AA8D-781E84D410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DD2602F2-90F7-DA4A-B173-C80208187D6C}"/>
              </a:ext>
            </a:extLst>
          </p:cNvPr>
          <p:cNvSpPr>
            <a:spLocks noGrp="1"/>
          </p:cNvSpPr>
          <p:nvPr>
            <p:ph type="dt" sz="half" idx="10"/>
          </p:nvPr>
        </p:nvSpPr>
        <p:spPr/>
        <p:txBody>
          <a:bodyPr/>
          <a:lstStyle/>
          <a:p>
            <a:fld id="{E55EF622-0C42-F146-9702-1A81A6D276A8}" type="datetimeFigureOut">
              <a:rPr lang="es-MX" smtClean="0"/>
              <a:t>03/11/2021</a:t>
            </a:fld>
            <a:endParaRPr lang="es-MX"/>
          </a:p>
        </p:txBody>
      </p:sp>
      <p:sp>
        <p:nvSpPr>
          <p:cNvPr id="5" name="Marcador de pie de página 4">
            <a:extLst>
              <a:ext uri="{FF2B5EF4-FFF2-40B4-BE49-F238E27FC236}">
                <a16:creationId xmlns:a16="http://schemas.microsoft.com/office/drawing/2014/main" id="{25F659BB-A32A-2044-A224-6BAE96D62F3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B31E6B2-6ADD-5944-B249-9F57498F858E}"/>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08363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6B47E5-36CB-0748-A1F3-C33AB323331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3105170-3ABF-0545-9B6D-3A4F836ADC47}"/>
              </a:ext>
            </a:extLst>
          </p:cNvPr>
          <p:cNvSpPr>
            <a:spLocks noGrp="1"/>
          </p:cNvSpPr>
          <p:nvPr>
            <p:ph sz="half" idx="1"/>
          </p:nvPr>
        </p:nvSpPr>
        <p:spPr>
          <a:xfrm>
            <a:off x="838200" y="1825625"/>
            <a:ext cx="5181600" cy="4351338"/>
          </a:xfrm>
        </p:spPr>
        <p:txBody>
          <a:bodyPr/>
          <a:lstStyle/>
          <a:p>
            <a:r>
              <a:rPr lang="es-ES"/>
              <a:t>Editar los estilos de texto del patrón
Segundo nivel
Tercer nivel
Cuarto nivel
Quinto nivel</a:t>
            </a:r>
            <a:endParaRPr lang="es-MX"/>
          </a:p>
        </p:txBody>
      </p:sp>
      <p:sp>
        <p:nvSpPr>
          <p:cNvPr id="4" name="Marcador de contenido 3">
            <a:extLst>
              <a:ext uri="{FF2B5EF4-FFF2-40B4-BE49-F238E27FC236}">
                <a16:creationId xmlns:a16="http://schemas.microsoft.com/office/drawing/2014/main" id="{5B3B8B19-D3D7-7748-8E3F-48DD703EA3D7}"/>
              </a:ext>
            </a:extLst>
          </p:cNvPr>
          <p:cNvSpPr>
            <a:spLocks noGrp="1"/>
          </p:cNvSpPr>
          <p:nvPr>
            <p:ph sz="half" idx="2"/>
          </p:nvPr>
        </p:nvSpPr>
        <p:spPr>
          <a:xfrm>
            <a:off x="6172200" y="1825625"/>
            <a:ext cx="5181600" cy="4351338"/>
          </a:xfrm>
        </p:spPr>
        <p:txBody>
          <a:body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9215E4C3-94BB-A74E-B8A2-591023FB3375}"/>
              </a:ext>
            </a:extLst>
          </p:cNvPr>
          <p:cNvSpPr>
            <a:spLocks noGrp="1"/>
          </p:cNvSpPr>
          <p:nvPr>
            <p:ph type="dt" sz="half" idx="10"/>
          </p:nvPr>
        </p:nvSpPr>
        <p:spPr/>
        <p:txBody>
          <a:bodyPr/>
          <a:lstStyle/>
          <a:p>
            <a:fld id="{E55EF622-0C42-F146-9702-1A81A6D276A8}" type="datetimeFigureOut">
              <a:rPr lang="es-MX" smtClean="0"/>
              <a:t>03/11/2021</a:t>
            </a:fld>
            <a:endParaRPr lang="es-MX"/>
          </a:p>
        </p:txBody>
      </p:sp>
      <p:sp>
        <p:nvSpPr>
          <p:cNvPr id="6" name="Marcador de pie de página 5">
            <a:extLst>
              <a:ext uri="{FF2B5EF4-FFF2-40B4-BE49-F238E27FC236}">
                <a16:creationId xmlns:a16="http://schemas.microsoft.com/office/drawing/2014/main" id="{BEB7F58A-D6BF-5945-BCC8-5BCCE26C9AD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F4BD9D9-2642-9649-8D0B-A1D63323DC0B}"/>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94514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5DC8CF-B1E9-994B-9076-B7620E0984C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EB7945F-BBF4-6243-8826-A2EADB1A5D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MX"/>
          </a:p>
        </p:txBody>
      </p:sp>
      <p:sp>
        <p:nvSpPr>
          <p:cNvPr id="4" name="Marcador de contenido 3">
            <a:extLst>
              <a:ext uri="{FF2B5EF4-FFF2-40B4-BE49-F238E27FC236}">
                <a16:creationId xmlns:a16="http://schemas.microsoft.com/office/drawing/2014/main" id="{6702A1BE-F833-4E46-9668-F158C9FF5EF5}"/>
              </a:ext>
            </a:extLst>
          </p:cNvPr>
          <p:cNvSpPr>
            <a:spLocks noGrp="1"/>
          </p:cNvSpPr>
          <p:nvPr>
            <p:ph sz="half" idx="2"/>
          </p:nvPr>
        </p:nvSpPr>
        <p:spPr>
          <a:xfrm>
            <a:off x="839788" y="2505075"/>
            <a:ext cx="5157787" cy="3684588"/>
          </a:xfrm>
        </p:spPr>
        <p:txBody>
          <a:bodyPr/>
          <a:lstStyle/>
          <a:p>
            <a:r>
              <a:rPr lang="es-ES"/>
              <a:t>Editar los estilos de texto del patrón
Segundo nivel
Tercer nivel
Cuarto nivel
Quinto nivel</a:t>
            </a:r>
            <a:endParaRPr lang="es-MX"/>
          </a:p>
        </p:txBody>
      </p:sp>
      <p:sp>
        <p:nvSpPr>
          <p:cNvPr id="5" name="Marcador de texto 4">
            <a:extLst>
              <a:ext uri="{FF2B5EF4-FFF2-40B4-BE49-F238E27FC236}">
                <a16:creationId xmlns:a16="http://schemas.microsoft.com/office/drawing/2014/main" id="{7995B65E-8D70-6341-B26D-8C2AE08BF2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MX"/>
          </a:p>
        </p:txBody>
      </p:sp>
      <p:sp>
        <p:nvSpPr>
          <p:cNvPr id="6" name="Marcador de contenido 5">
            <a:extLst>
              <a:ext uri="{FF2B5EF4-FFF2-40B4-BE49-F238E27FC236}">
                <a16:creationId xmlns:a16="http://schemas.microsoft.com/office/drawing/2014/main" id="{A0FD4145-D036-0A4B-BF8C-6C8AD0CD76D3}"/>
              </a:ext>
            </a:extLst>
          </p:cNvPr>
          <p:cNvSpPr>
            <a:spLocks noGrp="1"/>
          </p:cNvSpPr>
          <p:nvPr>
            <p:ph sz="quarter" idx="4"/>
          </p:nvPr>
        </p:nvSpPr>
        <p:spPr>
          <a:xfrm>
            <a:off x="6172200" y="2505075"/>
            <a:ext cx="5183188" cy="3684588"/>
          </a:xfrm>
        </p:spPr>
        <p:txBody>
          <a:bodyPr/>
          <a:lstStyle/>
          <a:p>
            <a:r>
              <a:rPr lang="es-ES"/>
              <a:t>Editar los estilos de texto del patrón
Segundo nivel
Tercer nivel
Cuarto nivel
Quinto nivel</a:t>
            </a:r>
            <a:endParaRPr lang="es-MX"/>
          </a:p>
        </p:txBody>
      </p:sp>
      <p:sp>
        <p:nvSpPr>
          <p:cNvPr id="7" name="Marcador de fecha 6">
            <a:extLst>
              <a:ext uri="{FF2B5EF4-FFF2-40B4-BE49-F238E27FC236}">
                <a16:creationId xmlns:a16="http://schemas.microsoft.com/office/drawing/2014/main" id="{5968AD44-D7C4-A743-B2D8-05350A1C5915}"/>
              </a:ext>
            </a:extLst>
          </p:cNvPr>
          <p:cNvSpPr>
            <a:spLocks noGrp="1"/>
          </p:cNvSpPr>
          <p:nvPr>
            <p:ph type="dt" sz="half" idx="10"/>
          </p:nvPr>
        </p:nvSpPr>
        <p:spPr/>
        <p:txBody>
          <a:bodyPr/>
          <a:lstStyle/>
          <a:p>
            <a:fld id="{E55EF622-0C42-F146-9702-1A81A6D276A8}" type="datetimeFigureOut">
              <a:rPr lang="es-MX" smtClean="0"/>
              <a:t>03/11/2021</a:t>
            </a:fld>
            <a:endParaRPr lang="es-MX"/>
          </a:p>
        </p:txBody>
      </p:sp>
      <p:sp>
        <p:nvSpPr>
          <p:cNvPr id="8" name="Marcador de pie de página 7">
            <a:extLst>
              <a:ext uri="{FF2B5EF4-FFF2-40B4-BE49-F238E27FC236}">
                <a16:creationId xmlns:a16="http://schemas.microsoft.com/office/drawing/2014/main" id="{919B0355-B6E8-4446-8540-AED3F77072C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0ADA5C0A-4623-0943-B6BB-280650ABE189}"/>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76747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F76DC1-79B9-9640-8BBA-EFD560D361E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61E8593-9CA9-2B4E-B0AC-031D2F4C2085}"/>
              </a:ext>
            </a:extLst>
          </p:cNvPr>
          <p:cNvSpPr>
            <a:spLocks noGrp="1"/>
          </p:cNvSpPr>
          <p:nvPr>
            <p:ph type="dt" sz="half" idx="10"/>
          </p:nvPr>
        </p:nvSpPr>
        <p:spPr/>
        <p:txBody>
          <a:bodyPr/>
          <a:lstStyle/>
          <a:p>
            <a:fld id="{E55EF622-0C42-F146-9702-1A81A6D276A8}" type="datetimeFigureOut">
              <a:rPr lang="es-MX" smtClean="0"/>
              <a:t>03/11/2021</a:t>
            </a:fld>
            <a:endParaRPr lang="es-MX"/>
          </a:p>
        </p:txBody>
      </p:sp>
      <p:sp>
        <p:nvSpPr>
          <p:cNvPr id="4" name="Marcador de pie de página 3">
            <a:extLst>
              <a:ext uri="{FF2B5EF4-FFF2-40B4-BE49-F238E27FC236}">
                <a16:creationId xmlns:a16="http://schemas.microsoft.com/office/drawing/2014/main" id="{EAD2B79E-3403-9D45-9A15-8ADAE3D86D7F}"/>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D3646AC9-1951-7948-A44F-F799A6B35E2B}"/>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8774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2DA5A6A-137F-0B48-8C69-ECE4E2C4EAB9}"/>
              </a:ext>
            </a:extLst>
          </p:cNvPr>
          <p:cNvSpPr>
            <a:spLocks noGrp="1"/>
          </p:cNvSpPr>
          <p:nvPr>
            <p:ph type="dt" sz="half" idx="10"/>
          </p:nvPr>
        </p:nvSpPr>
        <p:spPr/>
        <p:txBody>
          <a:bodyPr/>
          <a:lstStyle/>
          <a:p>
            <a:fld id="{E55EF622-0C42-F146-9702-1A81A6D276A8}" type="datetimeFigureOut">
              <a:rPr lang="es-MX" smtClean="0"/>
              <a:t>03/11/2021</a:t>
            </a:fld>
            <a:endParaRPr lang="es-MX"/>
          </a:p>
        </p:txBody>
      </p:sp>
      <p:sp>
        <p:nvSpPr>
          <p:cNvPr id="3" name="Marcador de pie de página 2">
            <a:extLst>
              <a:ext uri="{FF2B5EF4-FFF2-40B4-BE49-F238E27FC236}">
                <a16:creationId xmlns:a16="http://schemas.microsoft.com/office/drawing/2014/main" id="{4DA162D5-77DC-3B40-8A18-2A1BAD82F255}"/>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F9DEF420-D368-804E-8CC4-3B0082D98E36}"/>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947070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E4E4B2-94E9-6B45-82CB-D187F0124EC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05E26CB-E6C6-484D-9632-3E6542973E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endParaRPr lang="es-MX"/>
          </a:p>
        </p:txBody>
      </p:sp>
      <p:sp>
        <p:nvSpPr>
          <p:cNvPr id="4" name="Marcador de texto 3">
            <a:extLst>
              <a:ext uri="{FF2B5EF4-FFF2-40B4-BE49-F238E27FC236}">
                <a16:creationId xmlns:a16="http://schemas.microsoft.com/office/drawing/2014/main" id="{6565E088-52C4-6F44-9CC8-5828ACF45F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F43BB6C0-8EFA-4345-9CE4-739FC282FE8E}"/>
              </a:ext>
            </a:extLst>
          </p:cNvPr>
          <p:cNvSpPr>
            <a:spLocks noGrp="1"/>
          </p:cNvSpPr>
          <p:nvPr>
            <p:ph type="dt" sz="half" idx="10"/>
          </p:nvPr>
        </p:nvSpPr>
        <p:spPr/>
        <p:txBody>
          <a:bodyPr/>
          <a:lstStyle/>
          <a:p>
            <a:fld id="{E55EF622-0C42-F146-9702-1A81A6D276A8}" type="datetimeFigureOut">
              <a:rPr lang="es-MX" smtClean="0"/>
              <a:t>03/11/2021</a:t>
            </a:fld>
            <a:endParaRPr lang="es-MX"/>
          </a:p>
        </p:txBody>
      </p:sp>
      <p:sp>
        <p:nvSpPr>
          <p:cNvPr id="6" name="Marcador de pie de página 5">
            <a:extLst>
              <a:ext uri="{FF2B5EF4-FFF2-40B4-BE49-F238E27FC236}">
                <a16:creationId xmlns:a16="http://schemas.microsoft.com/office/drawing/2014/main" id="{6F930AC1-E5D4-234D-9072-62DA61F27915}"/>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7D3BA5F-A0F4-864F-BE18-9564FF8D0360}"/>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036661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14FC52-D32C-B44D-BB5D-9D836FFF76F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7B426BE-E3EA-304F-A841-9B1734C43A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9E8E9A57-5918-6046-980E-A0D85C82B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5E63B259-7060-3940-9422-D4CE618A1BCE}"/>
              </a:ext>
            </a:extLst>
          </p:cNvPr>
          <p:cNvSpPr>
            <a:spLocks noGrp="1"/>
          </p:cNvSpPr>
          <p:nvPr>
            <p:ph type="dt" sz="half" idx="10"/>
          </p:nvPr>
        </p:nvSpPr>
        <p:spPr/>
        <p:txBody>
          <a:bodyPr/>
          <a:lstStyle/>
          <a:p>
            <a:fld id="{E55EF622-0C42-F146-9702-1A81A6D276A8}" type="datetimeFigureOut">
              <a:rPr lang="es-MX" smtClean="0"/>
              <a:t>03/11/2021</a:t>
            </a:fld>
            <a:endParaRPr lang="es-MX"/>
          </a:p>
        </p:txBody>
      </p:sp>
      <p:sp>
        <p:nvSpPr>
          <p:cNvPr id="6" name="Marcador de pie de página 5">
            <a:extLst>
              <a:ext uri="{FF2B5EF4-FFF2-40B4-BE49-F238E27FC236}">
                <a16:creationId xmlns:a16="http://schemas.microsoft.com/office/drawing/2014/main" id="{751705E8-E4DC-5A46-8CD4-EB8D5B00163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9FBD902-C969-E246-82E6-5A9F269B8387}"/>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650335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00011B3-7F0E-4243-99A6-06C2425B40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FD8F3BE-C11C-8D47-B84D-A80341867C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32235E94-BC77-C74A-A205-D4D5CFCB09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EF622-0C42-F146-9702-1A81A6D276A8}" type="datetimeFigureOut">
              <a:rPr lang="es-MX" smtClean="0"/>
              <a:t>03/11/2021</a:t>
            </a:fld>
            <a:endParaRPr lang="es-MX"/>
          </a:p>
        </p:txBody>
      </p:sp>
      <p:sp>
        <p:nvSpPr>
          <p:cNvPr id="5" name="Marcador de pie de página 4">
            <a:extLst>
              <a:ext uri="{FF2B5EF4-FFF2-40B4-BE49-F238E27FC236}">
                <a16:creationId xmlns:a16="http://schemas.microsoft.com/office/drawing/2014/main" id="{1308FE7F-5DF1-4C4C-9045-5946C08A93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4276DA39-72F3-3D45-9B01-68DCA18D19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FA426-29AE-B94E-98D6-D93EE2BA709C}" type="slidenum">
              <a:rPr lang="es-MX" smtClean="0"/>
              <a:t>‹Nº›</a:t>
            </a:fld>
            <a:endParaRPr lang="es-MX"/>
          </a:p>
        </p:txBody>
      </p:sp>
    </p:spTree>
    <p:extLst>
      <p:ext uri="{BB962C8B-B14F-4D97-AF65-F5344CB8AC3E}">
        <p14:creationId xmlns:p14="http://schemas.microsoft.com/office/powerpoint/2010/main" val="1286824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mailto:diangelicamcs@gmail.com"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CuadroTexto 13">
            <a:extLst>
              <a:ext uri="{FF2B5EF4-FFF2-40B4-BE49-F238E27FC236}">
                <a16:creationId xmlns:a16="http://schemas.microsoft.com/office/drawing/2014/main" id="{5D4DC33A-47BD-0948-B93B-EB53944B523D}"/>
              </a:ext>
            </a:extLst>
          </p:cNvPr>
          <p:cNvSpPr txBox="1"/>
          <p:nvPr/>
        </p:nvSpPr>
        <p:spPr>
          <a:xfrm>
            <a:off x="0" y="2517868"/>
            <a:ext cx="12192000" cy="1077218"/>
          </a:xfrm>
          <a:prstGeom prst="rect">
            <a:avLst/>
          </a:prstGeom>
          <a:noFill/>
        </p:spPr>
        <p:txBody>
          <a:bodyPr wrap="square" rtlCol="0">
            <a:spAutoFit/>
          </a:bodyPr>
          <a:lstStyle/>
          <a:p>
            <a:pPr algn="ctr"/>
            <a:r>
              <a:rPr lang="es-ES" sz="3200" b="1" dirty="0"/>
              <a:t>“Campaña de marketing social para fomentar la formalización de empresa en mujeres del estado de Querétaro, México”</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0" y="4902200"/>
            <a:ext cx="12192000" cy="461665"/>
          </a:xfrm>
          <a:prstGeom prst="rect">
            <a:avLst/>
          </a:prstGeom>
          <a:noFill/>
        </p:spPr>
        <p:txBody>
          <a:bodyPr wrap="square" rtlCol="0">
            <a:spAutoFit/>
          </a:bodyPr>
          <a:lstStyle/>
          <a:p>
            <a:pPr algn="ctr"/>
            <a:r>
              <a:rPr lang="es-MX" sz="2400" b="1" i="1" dirty="0"/>
              <a:t>ANGELICA CALVACHE SANTANDER</a:t>
            </a:r>
          </a:p>
        </p:txBody>
      </p:sp>
      <p:sp>
        <p:nvSpPr>
          <p:cNvPr id="16" name="CuadroTexto 15">
            <a:extLst>
              <a:ext uri="{FF2B5EF4-FFF2-40B4-BE49-F238E27FC236}">
                <a16:creationId xmlns:a16="http://schemas.microsoft.com/office/drawing/2014/main" id="{99E41E08-BEB2-954D-8483-03B9ED33950B}"/>
              </a:ext>
            </a:extLst>
          </p:cNvPr>
          <p:cNvSpPr txBox="1"/>
          <p:nvPr/>
        </p:nvSpPr>
        <p:spPr>
          <a:xfrm>
            <a:off x="0" y="5623068"/>
            <a:ext cx="12192000" cy="707886"/>
          </a:xfrm>
          <a:prstGeom prst="rect">
            <a:avLst/>
          </a:prstGeom>
          <a:noFill/>
        </p:spPr>
        <p:txBody>
          <a:bodyPr wrap="square" rtlCol="0">
            <a:spAutoFit/>
          </a:bodyPr>
          <a:lstStyle/>
          <a:p>
            <a:pPr algn="ctr"/>
            <a:r>
              <a:rPr lang="es-MX" sz="2000" b="1" i="1" dirty="0"/>
              <a:t>DIRECTOR DE TESIS</a:t>
            </a:r>
          </a:p>
          <a:p>
            <a:pPr algn="ctr"/>
            <a:r>
              <a:rPr lang="es-MX" sz="2000" b="1" i="1" dirty="0"/>
              <a:t>Dr. Fernando Cervera</a:t>
            </a:r>
          </a:p>
        </p:txBody>
      </p:sp>
      <p:sp>
        <p:nvSpPr>
          <p:cNvPr id="17" name="CuadroTexto 16">
            <a:extLst>
              <a:ext uri="{FF2B5EF4-FFF2-40B4-BE49-F238E27FC236}">
                <a16:creationId xmlns:a16="http://schemas.microsoft.com/office/drawing/2014/main" id="{1B86D2CE-FE7E-6A44-8110-9E706E4854E4}"/>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10CEDCC0-882B-D049-BE32-5C45E744BCEA}"/>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21" name="Imagen 20">
            <a:extLst>
              <a:ext uri="{FF2B5EF4-FFF2-40B4-BE49-F238E27FC236}">
                <a16:creationId xmlns:a16="http://schemas.microsoft.com/office/drawing/2014/main" id="{EE2003FB-3699-8841-A946-BA8A710FBD6F}"/>
              </a:ext>
            </a:extLst>
          </p:cNvPr>
          <p:cNvPicPr>
            <a:picLocks noChangeAspect="1"/>
          </p:cNvPicPr>
          <p:nvPr/>
        </p:nvPicPr>
        <p:blipFill>
          <a:blip r:embed="rId3"/>
          <a:stretch>
            <a:fillRect/>
          </a:stretch>
        </p:blipFill>
        <p:spPr>
          <a:xfrm>
            <a:off x="10966014" y="5523181"/>
            <a:ext cx="1329264" cy="1026026"/>
          </a:xfrm>
          <a:prstGeom prst="rect">
            <a:avLst/>
          </a:prstGeom>
        </p:spPr>
      </p:pic>
      <p:sp>
        <p:nvSpPr>
          <p:cNvPr id="22" name="CuadroTexto 21">
            <a:extLst>
              <a:ext uri="{FF2B5EF4-FFF2-40B4-BE49-F238E27FC236}">
                <a16:creationId xmlns:a16="http://schemas.microsoft.com/office/drawing/2014/main" id="{82B0A80C-4814-5F4A-917E-C0DA8F15FE37}"/>
              </a:ext>
            </a:extLst>
          </p:cNvPr>
          <p:cNvSpPr txBox="1"/>
          <p:nvPr/>
        </p:nvSpPr>
        <p:spPr>
          <a:xfrm>
            <a:off x="103278" y="1629439"/>
            <a:ext cx="12192000" cy="461665"/>
          </a:xfrm>
          <a:prstGeom prst="rect">
            <a:avLst/>
          </a:prstGeom>
          <a:noFill/>
        </p:spPr>
        <p:txBody>
          <a:bodyPr wrap="square" rtlCol="0">
            <a:spAutoFit/>
          </a:bodyPr>
          <a:lstStyle/>
          <a:p>
            <a:pPr algn="ctr"/>
            <a:r>
              <a:rPr lang="es-MX" sz="2400" b="1" i="1" dirty="0"/>
              <a:t>Maestría en Administración </a:t>
            </a:r>
          </a:p>
        </p:txBody>
      </p:sp>
      <p:pic>
        <p:nvPicPr>
          <p:cNvPr id="24" name="Imagen 23">
            <a:extLst>
              <a:ext uri="{FF2B5EF4-FFF2-40B4-BE49-F238E27FC236}">
                <a16:creationId xmlns:a16="http://schemas.microsoft.com/office/drawing/2014/main" id="{14DC8E08-54CC-F646-A553-98F12A21C52E}"/>
              </a:ext>
            </a:extLst>
          </p:cNvPr>
          <p:cNvPicPr>
            <a:picLocks noChangeAspect="1"/>
          </p:cNvPicPr>
          <p:nvPr/>
        </p:nvPicPr>
        <p:blipFill>
          <a:blip r:embed="rId4"/>
          <a:stretch>
            <a:fillRect/>
          </a:stretch>
        </p:blipFill>
        <p:spPr>
          <a:xfrm>
            <a:off x="1575008" y="101238"/>
            <a:ext cx="624078" cy="824051"/>
          </a:xfrm>
          <a:prstGeom prst="rect">
            <a:avLst/>
          </a:prstGeom>
        </p:spPr>
      </p:pic>
    </p:spTree>
    <p:extLst>
      <p:ext uri="{BB962C8B-B14F-4D97-AF65-F5344CB8AC3E}">
        <p14:creationId xmlns:p14="http://schemas.microsoft.com/office/powerpoint/2010/main" val="595546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Vestimenta Corporativa para la Mujer | Jackie Viteri">
            <a:extLst>
              <a:ext uri="{FF2B5EF4-FFF2-40B4-BE49-F238E27FC236}">
                <a16:creationId xmlns:a16="http://schemas.microsoft.com/office/drawing/2014/main" id="{88E698A8-BEBB-4A77-8691-6DE3E3CE641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0" y="1176534"/>
            <a:ext cx="5101212" cy="5336822"/>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3"/>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Angelica Calvache Santander – Maestría en Administración – Seminario de Tesis</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5771714" y="1577910"/>
            <a:ext cx="5194300" cy="4708981"/>
          </a:xfrm>
          <a:prstGeom prst="rect">
            <a:avLst/>
          </a:prstGeom>
          <a:noFill/>
        </p:spPr>
        <p:txBody>
          <a:bodyPr wrap="square" rtlCol="0">
            <a:spAutoFit/>
          </a:bodyPr>
          <a:lstStyle/>
          <a:p>
            <a:r>
              <a:rPr lang="es-ES" sz="2000" b="1" dirty="0"/>
              <a:t>JUSTIFICACION:</a:t>
            </a:r>
          </a:p>
          <a:p>
            <a:endParaRPr lang="es-ES" sz="2000" dirty="0"/>
          </a:p>
          <a:p>
            <a:pPr algn="just"/>
            <a:r>
              <a:rPr lang="es-MX" sz="2000" dirty="0">
                <a:effectLst/>
                <a:latin typeface="Times New Roman" panose="02020603050405020304" pitchFamily="18" charset="0"/>
                <a:ea typeface="Times New Roman" panose="02020603050405020304" pitchFamily="18" charset="0"/>
              </a:rPr>
              <a:t>Identificar los elementos determinantes para elaborar una campaña de marketing social brindara información de valor para generar propuestas que contribuyan en la generación de cambios conductuales, para de esta forma promover cambios en las mujeres que las motive al empoderamiento y transformación de su realidad, siendo líderes y empresarias así como partes activas en el desarrollo económico de la región, creando empleos de valor, formalizando empresas sanas y sostenibles para evidenciar la transformación social en la reducción de las diferentes brechas de género.</a:t>
            </a:r>
            <a:endParaRPr lang="es-ES" sz="2000" dirty="0"/>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INNOVACIÓN</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4"/>
          <a:stretch>
            <a:fillRect/>
          </a:stretch>
        </p:blipFill>
        <p:spPr>
          <a:xfrm>
            <a:off x="10966014" y="5817941"/>
            <a:ext cx="1329264" cy="1026026"/>
          </a:xfrm>
          <a:prstGeom prst="rect">
            <a:avLst/>
          </a:prstGeom>
        </p:spPr>
      </p:pic>
      <p:pic>
        <p:nvPicPr>
          <p:cNvPr id="20" name="Imagen 19">
            <a:extLst>
              <a:ext uri="{FF2B5EF4-FFF2-40B4-BE49-F238E27FC236}">
                <a16:creationId xmlns:a16="http://schemas.microsoft.com/office/drawing/2014/main" id="{2D9207C0-6806-C04F-9680-D33692410280}"/>
              </a:ext>
            </a:extLst>
          </p:cNvPr>
          <p:cNvPicPr>
            <a:picLocks noChangeAspect="1"/>
          </p:cNvPicPr>
          <p:nvPr/>
        </p:nvPicPr>
        <p:blipFill>
          <a:blip r:embed="rId5"/>
          <a:stretch>
            <a:fillRect/>
          </a:stretch>
        </p:blipFill>
        <p:spPr>
          <a:xfrm>
            <a:off x="1575008" y="101238"/>
            <a:ext cx="624078" cy="824051"/>
          </a:xfrm>
          <a:prstGeom prst="rect">
            <a:avLst/>
          </a:prstGeom>
        </p:spPr>
      </p:pic>
    </p:spTree>
    <p:extLst>
      <p:ext uri="{BB962C8B-B14F-4D97-AF65-F5344CB8AC3E}">
        <p14:creationId xmlns:p14="http://schemas.microsoft.com/office/powerpoint/2010/main" val="4287956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a:extLst>
              <a:ext uri="{FF2B5EF4-FFF2-40B4-BE49-F238E27FC236}">
                <a16:creationId xmlns:a16="http://schemas.microsoft.com/office/drawing/2014/main" id="{AB97B4D6-127B-4345-BA15-95DD148FDBDA}"/>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Angelica Calvache Santander – Maestría en Administración – Seminario de Tesis</a:t>
            </a:r>
          </a:p>
        </p:txBody>
      </p:sp>
      <p:pic>
        <p:nvPicPr>
          <p:cNvPr id="1028" name="Picture 4" descr="Nace el Círculo de Mujeres de Negocios">
            <a:extLst>
              <a:ext uri="{FF2B5EF4-FFF2-40B4-BE49-F238E27FC236}">
                <a16:creationId xmlns:a16="http://schemas.microsoft.com/office/drawing/2014/main" id="{7008DE56-151A-41E0-98B3-8BCD99465A1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470" r="18507"/>
          <a:stretch/>
        </p:blipFill>
        <p:spPr bwMode="auto">
          <a:xfrm>
            <a:off x="8202491" y="1217825"/>
            <a:ext cx="3929781" cy="5280529"/>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3"/>
            <a:stretch>
              <a:fillRect/>
            </a:stretch>
          </p:blipFill>
          <p:spPr>
            <a:xfrm>
              <a:off x="0" y="0"/>
              <a:ext cx="6504972" cy="1179914"/>
            </a:xfrm>
            <a:prstGeom prst="rect">
              <a:avLst/>
            </a:prstGeom>
          </p:spPr>
        </p:pic>
      </p:grpSp>
      <p:sp>
        <p:nvSpPr>
          <p:cNvPr id="15" name="CuadroTexto 14">
            <a:extLst>
              <a:ext uri="{FF2B5EF4-FFF2-40B4-BE49-F238E27FC236}">
                <a16:creationId xmlns:a16="http://schemas.microsoft.com/office/drawing/2014/main" id="{6B429D04-9C69-1F49-A8E1-9CC93789B957}"/>
              </a:ext>
            </a:extLst>
          </p:cNvPr>
          <p:cNvSpPr txBox="1"/>
          <p:nvPr/>
        </p:nvSpPr>
        <p:spPr>
          <a:xfrm>
            <a:off x="938485" y="1245174"/>
            <a:ext cx="7086638" cy="4854149"/>
          </a:xfrm>
          <a:prstGeom prst="rect">
            <a:avLst/>
          </a:prstGeom>
          <a:noFill/>
        </p:spPr>
        <p:txBody>
          <a:bodyPr wrap="square" rtlCol="0">
            <a:spAutoFit/>
          </a:bodyPr>
          <a:lstStyle/>
          <a:p>
            <a:pPr>
              <a:lnSpc>
                <a:spcPct val="150000"/>
              </a:lnSpc>
              <a:spcAft>
                <a:spcPts val="0"/>
              </a:spcAft>
            </a:pPr>
            <a:r>
              <a:rPr lang="es-MX" sz="1600" b="1" dirty="0">
                <a:effectLst/>
                <a:latin typeface="Times New Roman" panose="02020603050405020304" pitchFamily="18" charset="0"/>
                <a:ea typeface="Times New Roman" panose="02020603050405020304" pitchFamily="18" charset="0"/>
                <a:cs typeface="Times New Roman" panose="02020603050405020304" pitchFamily="18" charset="0"/>
              </a:rPr>
              <a:t>Objetivo General </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Proponer una campaña de marketing social que fomente la formalización de empresas en las mujeres Queretanas.</a:t>
            </a:r>
          </a:p>
          <a:p>
            <a:pPr algn="just">
              <a:lnSpc>
                <a:spcPct val="150000"/>
              </a:lnSpc>
              <a:spcAft>
                <a:spcPts val="0"/>
              </a:spcAft>
            </a:pP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MX" sz="1600" b="1" dirty="0">
                <a:effectLst/>
                <a:latin typeface="Times New Roman" panose="02020603050405020304" pitchFamily="18" charset="0"/>
                <a:ea typeface="Times New Roman" panose="02020603050405020304" pitchFamily="18" charset="0"/>
                <a:cs typeface="Times New Roman" panose="02020603050405020304" pitchFamily="18" charset="0"/>
              </a:rPr>
              <a:t>Objetivos Específicos </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Identificar las principales creencias de porque las mujeres Queretanas de 18 a 50 años de estratos D+, C, C+, no formalizan sus empresas en México.</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Desarrollar el producto (idea) desde el marketing social que promueva la formalización de las empresas creadas por las mujeres Queretanas de 18 a 50 años de estratos D+, C, C+, no formalizan sus empresas en México.</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Proponer estrategia de posicionamiento para la campaña de marketing social donde se fomenta la formalización de empresas en mujeres Queretanas de 18 a 50 años de estratos D+, C, C+, no formalizan sus empresas en México.</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CuadroTexto 16">
            <a:extLst>
              <a:ext uri="{FF2B5EF4-FFF2-40B4-BE49-F238E27FC236}">
                <a16:creationId xmlns:a16="http://schemas.microsoft.com/office/drawing/2014/main" id="{1515444D-F28E-0548-9310-1F4624E414D4}"/>
              </a:ext>
            </a:extLst>
          </p:cNvPr>
          <p:cNvSpPr txBox="1"/>
          <p:nvPr/>
        </p:nvSpPr>
        <p:spPr>
          <a:xfrm>
            <a:off x="-373391" y="-936939"/>
            <a:ext cx="12746268" cy="523220"/>
          </a:xfrm>
          <a:prstGeom prst="rect">
            <a:avLst/>
          </a:prstGeom>
          <a:noFill/>
        </p:spPr>
        <p:txBody>
          <a:bodyPr wrap="square" rtlCol="0">
            <a:spAutoFit/>
          </a:bodyPr>
          <a:lstStyle/>
          <a:p>
            <a:pPr algn="r"/>
            <a:r>
              <a:rPr lang="es-MX" sz="2800" b="1" i="1" dirty="0">
                <a:solidFill>
                  <a:srgbClr val="C00000"/>
                </a:solidFill>
              </a:rPr>
              <a:t>TEMA DE TESIS</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4"/>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5"/>
          <a:stretch>
            <a:fillRect/>
          </a:stretch>
        </p:blipFill>
        <p:spPr>
          <a:xfrm>
            <a:off x="1575008" y="101238"/>
            <a:ext cx="624078" cy="824051"/>
          </a:xfrm>
          <a:prstGeom prst="rect">
            <a:avLst/>
          </a:prstGeom>
        </p:spPr>
      </p:pic>
      <p:sp>
        <p:nvSpPr>
          <p:cNvPr id="20" name="CuadroTexto 19">
            <a:extLst>
              <a:ext uri="{FF2B5EF4-FFF2-40B4-BE49-F238E27FC236}">
                <a16:creationId xmlns:a16="http://schemas.microsoft.com/office/drawing/2014/main" id="{DFE89D26-5713-4C0D-AB2C-BC93A67ADF0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INNOVACIÓN</a:t>
            </a:r>
          </a:p>
        </p:txBody>
      </p:sp>
    </p:spTree>
    <p:extLst>
      <p:ext uri="{BB962C8B-B14F-4D97-AF65-F5344CB8AC3E}">
        <p14:creationId xmlns:p14="http://schemas.microsoft.com/office/powerpoint/2010/main" val="3664541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a:extLst>
              <a:ext uri="{FF2B5EF4-FFF2-40B4-BE49-F238E27FC236}">
                <a16:creationId xmlns:a16="http://schemas.microsoft.com/office/drawing/2014/main" id="{F1352F62-4868-47AA-B007-1728EA8609DE}"/>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Angelica Calvache Santander – Maestría en Administración – Seminario de Tesis</a:t>
            </a:r>
          </a:p>
        </p:txBody>
      </p:sp>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5" name="CuadroTexto 14">
            <a:extLst>
              <a:ext uri="{FF2B5EF4-FFF2-40B4-BE49-F238E27FC236}">
                <a16:creationId xmlns:a16="http://schemas.microsoft.com/office/drawing/2014/main" id="{6B429D04-9C69-1F49-A8E1-9CC93789B957}"/>
              </a:ext>
            </a:extLst>
          </p:cNvPr>
          <p:cNvSpPr txBox="1"/>
          <p:nvPr/>
        </p:nvSpPr>
        <p:spPr>
          <a:xfrm>
            <a:off x="4177931" y="1299956"/>
            <a:ext cx="7694383" cy="4854149"/>
          </a:xfrm>
          <a:prstGeom prst="rect">
            <a:avLst/>
          </a:prstGeom>
          <a:noFill/>
        </p:spPr>
        <p:txBody>
          <a:bodyPr wrap="square" rtlCol="0">
            <a:spAutoFit/>
          </a:bodyPr>
          <a:lstStyle/>
          <a:p>
            <a:pPr>
              <a:lnSpc>
                <a:spcPct val="150000"/>
              </a:lnSpc>
            </a:pPr>
            <a:r>
              <a:rPr lang="es-ES" sz="1600" b="1" dirty="0">
                <a:effectLst/>
                <a:latin typeface="Times New Roman" panose="02020603050405020304" pitchFamily="18" charset="0"/>
                <a:ea typeface="Times New Roman" panose="02020603050405020304" pitchFamily="18" charset="0"/>
                <a:cs typeface="Times New Roman" panose="02020603050405020304" pitchFamily="18" charset="0"/>
              </a:rPr>
              <a:t>Antecedentes</a:t>
            </a:r>
          </a:p>
          <a:p>
            <a:pPr>
              <a:lnSpc>
                <a:spcPct val="150000"/>
              </a:lnSpc>
            </a:pPr>
            <a:endParaRPr lang="es-ES" sz="16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s-MX" sz="1600" dirty="0">
                <a:latin typeface="Times New Roman" panose="02020603050405020304" pitchFamily="18" charset="0"/>
                <a:ea typeface="Times New Roman" panose="02020603050405020304" pitchFamily="18" charset="0"/>
                <a:cs typeface="Times New Roman" panose="02020603050405020304" pitchFamily="18" charset="0"/>
              </a:rPr>
              <a:t>Se puede entender que el rápido crecimiento del marketing en campos no empresariales es consecuencia del progreso social que ha permitido la creación y desarrollo de organizaciones no lucrativas (Pascual, Lara y Vázquez, 2011), por otra parte Kotler y Roberto (1992) </a:t>
            </a:r>
            <a:r>
              <a:rPr lang="es-CO" sz="1600" dirty="0">
                <a:latin typeface="Times New Roman" panose="02020603050405020304" pitchFamily="18" charset="0"/>
                <a:ea typeface="Times New Roman" panose="02020603050405020304" pitchFamily="18" charset="0"/>
                <a:cs typeface="Times New Roman" panose="02020603050405020304" pitchFamily="18" charset="0"/>
              </a:rPr>
              <a:t>establecen </a:t>
            </a:r>
            <a:r>
              <a:rPr lang="es-MX" sz="1600" dirty="0">
                <a:latin typeface="Times New Roman" panose="02020603050405020304" pitchFamily="18" charset="0"/>
                <a:ea typeface="Times New Roman" panose="02020603050405020304" pitchFamily="18" charset="0"/>
                <a:cs typeface="Times New Roman" panose="02020603050405020304" pitchFamily="18" charset="0"/>
              </a:rPr>
              <a:t>las campañas de marketing social como soluciones potenciales a las diferentes situaciones sociales que se deben enfrentar o lo que ellos llaman un millar de problemas sociales que buscan solución en el cambio de la conducta publica, también mencionan como en 1989 la escuela de salud pública de Harvard anuncia una campaña que busca modificar la conducta de las personas que manejan en estado de embriaguez, así mismo otro tipo de campañas que se realizan en busca de solucionar otros problemas sociales como el analfabetismo, el embarazo en adolescentes, consumo de droga, propagación de sida y consumo de tabaco entre otros. </a:t>
            </a:r>
            <a:endParaRPr lang="es-CO"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7" name="CuadroTexto 16">
            <a:extLst>
              <a:ext uri="{FF2B5EF4-FFF2-40B4-BE49-F238E27FC236}">
                <a16:creationId xmlns:a16="http://schemas.microsoft.com/office/drawing/2014/main" id="{1515444D-F28E-0548-9310-1F4624E414D4}"/>
              </a:ext>
            </a:extLst>
          </p:cNvPr>
          <p:cNvSpPr txBox="1"/>
          <p:nvPr/>
        </p:nvSpPr>
        <p:spPr>
          <a:xfrm>
            <a:off x="-373391" y="-936939"/>
            <a:ext cx="12746268" cy="523220"/>
          </a:xfrm>
          <a:prstGeom prst="rect">
            <a:avLst/>
          </a:prstGeom>
          <a:noFill/>
        </p:spPr>
        <p:txBody>
          <a:bodyPr wrap="square" rtlCol="0">
            <a:spAutoFit/>
          </a:bodyPr>
          <a:lstStyle/>
          <a:p>
            <a:pPr algn="r"/>
            <a:r>
              <a:rPr lang="es-MX" sz="2800" b="1" i="1" dirty="0">
                <a:solidFill>
                  <a:srgbClr val="C00000"/>
                </a:solidFill>
              </a:rPr>
              <a:t>TEMA DE TESIS</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pic>
        <p:nvPicPr>
          <p:cNvPr id="3074" name="Picture 2" descr="▷ PRIMERA MUJER EMPRESARIA - Emprender Con Éxito">
            <a:extLst>
              <a:ext uri="{FF2B5EF4-FFF2-40B4-BE49-F238E27FC236}">
                <a16:creationId xmlns:a16="http://schemas.microsoft.com/office/drawing/2014/main" id="{349EF941-B898-4D27-99A8-D27C71D1D717}"/>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9763" r="30297"/>
          <a:stretch/>
        </p:blipFill>
        <p:spPr bwMode="auto">
          <a:xfrm>
            <a:off x="0" y="1170841"/>
            <a:ext cx="3991583" cy="5328503"/>
          </a:xfrm>
          <a:prstGeom prst="rect">
            <a:avLst/>
          </a:prstGeom>
          <a:noFill/>
          <a:extLst>
            <a:ext uri="{909E8E84-426E-40DD-AFC4-6F175D3DCCD1}">
              <a14:hiddenFill xmlns:a14="http://schemas.microsoft.com/office/drawing/2010/main">
                <a:solidFill>
                  <a:srgbClr val="FFFFFF"/>
                </a:solidFill>
              </a14:hiddenFill>
            </a:ext>
          </a:extLst>
        </p:spPr>
      </p:pic>
      <p:sp>
        <p:nvSpPr>
          <p:cNvPr id="20" name="CuadroTexto 19">
            <a:extLst>
              <a:ext uri="{FF2B5EF4-FFF2-40B4-BE49-F238E27FC236}">
                <a16:creationId xmlns:a16="http://schemas.microsoft.com/office/drawing/2014/main" id="{24401974-C752-41EB-8B42-11A2F55A9FA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INNOVACIÓN </a:t>
            </a:r>
          </a:p>
        </p:txBody>
      </p:sp>
    </p:spTree>
    <p:extLst>
      <p:ext uri="{BB962C8B-B14F-4D97-AF65-F5344CB8AC3E}">
        <p14:creationId xmlns:p14="http://schemas.microsoft.com/office/powerpoint/2010/main" val="2188110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ángulo 20">
            <a:extLst>
              <a:ext uri="{FF2B5EF4-FFF2-40B4-BE49-F238E27FC236}">
                <a16:creationId xmlns:a16="http://schemas.microsoft.com/office/drawing/2014/main" id="{EFA288C0-017C-4ADC-9253-76D8E5260D8E}"/>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Angelica Calvache Santander – Maestría en Administración – Seminario de Tesis</a:t>
            </a:r>
          </a:p>
        </p:txBody>
      </p:sp>
      <p:pic>
        <p:nvPicPr>
          <p:cNvPr id="2054" name="Picture 6" descr="Principales ayudas para mujeres emprendedoras que puedes solicitar">
            <a:extLst>
              <a:ext uri="{FF2B5EF4-FFF2-40B4-BE49-F238E27FC236}">
                <a16:creationId xmlns:a16="http://schemas.microsoft.com/office/drawing/2014/main" id="{137E6C31-F646-4D33-9866-4DE5AE42BAE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134" r="26181"/>
          <a:stretch/>
        </p:blipFill>
        <p:spPr bwMode="auto">
          <a:xfrm>
            <a:off x="7761190" y="1171638"/>
            <a:ext cx="4430810" cy="5304599"/>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3"/>
            <a:stretch>
              <a:fillRect/>
            </a:stretch>
          </p:blipFill>
          <p:spPr>
            <a:xfrm>
              <a:off x="0" y="0"/>
              <a:ext cx="6504972" cy="1179914"/>
            </a:xfrm>
            <a:prstGeom prst="rect">
              <a:avLst/>
            </a:prstGeom>
          </p:spPr>
        </p:pic>
      </p:grpSp>
      <p:sp>
        <p:nvSpPr>
          <p:cNvPr id="15" name="CuadroTexto 14">
            <a:extLst>
              <a:ext uri="{FF2B5EF4-FFF2-40B4-BE49-F238E27FC236}">
                <a16:creationId xmlns:a16="http://schemas.microsoft.com/office/drawing/2014/main" id="{6B429D04-9C69-1F49-A8E1-9CC93789B957}"/>
              </a:ext>
            </a:extLst>
          </p:cNvPr>
          <p:cNvSpPr txBox="1"/>
          <p:nvPr/>
        </p:nvSpPr>
        <p:spPr>
          <a:xfrm>
            <a:off x="548058" y="1248927"/>
            <a:ext cx="6982667" cy="4854149"/>
          </a:xfrm>
          <a:prstGeom prst="rect">
            <a:avLst/>
          </a:prstGeom>
          <a:noFill/>
        </p:spPr>
        <p:txBody>
          <a:bodyPr wrap="square" rtlCol="0">
            <a:spAutoFit/>
          </a:bodyPr>
          <a:lstStyle/>
          <a:p>
            <a:pPr>
              <a:lnSpc>
                <a:spcPct val="150000"/>
              </a:lnSpc>
            </a:pPr>
            <a:r>
              <a:rPr lang="es-ES" sz="1600" b="1" dirty="0">
                <a:effectLst/>
                <a:latin typeface="Times New Roman" panose="02020603050405020304" pitchFamily="18" charset="0"/>
                <a:ea typeface="Times New Roman" panose="02020603050405020304" pitchFamily="18" charset="0"/>
                <a:cs typeface="Times New Roman" panose="02020603050405020304" pitchFamily="18" charset="0"/>
              </a:rPr>
              <a:t>Metodología</a:t>
            </a:r>
            <a:endParaRPr lang="es-ES" sz="1600" b="1"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es-CO" sz="1600" dirty="0">
                <a:latin typeface="Calibri" panose="020F0502020204030204" pitchFamily="34" charset="0"/>
                <a:ea typeface="Calibri" panose="020F0502020204030204" pitchFamily="34" charset="0"/>
                <a:cs typeface="Times New Roman" panose="02020603050405020304" pitchFamily="18" charset="0"/>
              </a:rPr>
              <a:t>Mixta: Cualitativa / Cuantitativa</a:t>
            </a:r>
          </a:p>
          <a:p>
            <a:pPr algn="just">
              <a:lnSpc>
                <a:spcPct val="150000"/>
              </a:lnSpc>
              <a:spcAft>
                <a:spcPts val="0"/>
              </a:spcAft>
            </a:pPr>
            <a:r>
              <a:rPr lang="es-MX" sz="1600" b="1" dirty="0">
                <a:effectLst/>
                <a:latin typeface="Times New Roman" panose="02020603050405020304" pitchFamily="18" charset="0"/>
                <a:ea typeface="Times New Roman" panose="02020603050405020304" pitchFamily="18" charset="0"/>
                <a:cs typeface="Times New Roman" panose="02020603050405020304" pitchFamily="18" charset="0"/>
              </a:rPr>
              <a:t>Hipótesis</a:t>
            </a: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 Preliminar</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indent="629920" algn="just">
              <a:lnSpc>
                <a:spcPct val="150000"/>
              </a:lnSpc>
              <a:spcAft>
                <a:spcPts val="0"/>
              </a:spcAft>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H: La informalidad de las empresas creadas por mujeres de entre 18 a 50 años con un nivel socio económico D+, C, C+, en el estado de Querétaro, Mx. depende de creencias sociales que no son capaces de ser empresarias.</a:t>
            </a:r>
          </a:p>
          <a:p>
            <a:pPr>
              <a:lnSpc>
                <a:spcPct val="150000"/>
              </a:lnSpc>
              <a:spcAft>
                <a:spcPts val="0"/>
              </a:spcAft>
            </a:pPr>
            <a:r>
              <a:rPr lang="es-MX" sz="1600" b="1" dirty="0">
                <a:effectLst/>
                <a:latin typeface="Times New Roman" panose="02020603050405020304" pitchFamily="18" charset="0"/>
                <a:ea typeface="Times New Roman" panose="02020603050405020304" pitchFamily="18" charset="0"/>
                <a:cs typeface="Times New Roman" panose="02020603050405020304" pitchFamily="18" charset="0"/>
              </a:rPr>
              <a:t>Dimensión sociodemográfica</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México – Querétaro</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Mujeres empresarias en etapas tempranas que laboran en la informalidad</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Entre 18 años hasta 50 años.</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NSE: D+, C, C+</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MX" sz="1600" b="1" dirty="0">
                <a:effectLst/>
                <a:latin typeface="Times New Roman" panose="02020603050405020304" pitchFamily="18" charset="0"/>
                <a:ea typeface="Times New Roman" panose="02020603050405020304" pitchFamily="18" charset="0"/>
                <a:cs typeface="Times New Roman" panose="02020603050405020304" pitchFamily="18" charset="0"/>
              </a:rPr>
              <a:t>Dimensión temporal</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Años 2021 – 2022</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INNOVACIÓN </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4"/>
          <a:stretch>
            <a:fillRect/>
          </a:stretch>
        </p:blipFill>
        <p:spPr>
          <a:xfrm>
            <a:off x="10966014" y="5817941"/>
            <a:ext cx="1329264" cy="1026026"/>
          </a:xfrm>
          <a:prstGeom prst="rect">
            <a:avLst/>
          </a:prstGeom>
        </p:spPr>
      </p:pic>
      <p:pic>
        <p:nvPicPr>
          <p:cNvPr id="20" name="Imagen 19">
            <a:extLst>
              <a:ext uri="{FF2B5EF4-FFF2-40B4-BE49-F238E27FC236}">
                <a16:creationId xmlns:a16="http://schemas.microsoft.com/office/drawing/2014/main" id="{2D9207C0-6806-C04F-9680-D33692410280}"/>
              </a:ext>
            </a:extLst>
          </p:cNvPr>
          <p:cNvPicPr>
            <a:picLocks noChangeAspect="1"/>
          </p:cNvPicPr>
          <p:nvPr/>
        </p:nvPicPr>
        <p:blipFill>
          <a:blip r:embed="rId5"/>
          <a:stretch>
            <a:fillRect/>
          </a:stretch>
        </p:blipFill>
        <p:spPr>
          <a:xfrm>
            <a:off x="1575008" y="101238"/>
            <a:ext cx="624078" cy="824051"/>
          </a:xfrm>
          <a:prstGeom prst="rect">
            <a:avLst/>
          </a:prstGeom>
        </p:spPr>
      </p:pic>
    </p:spTree>
    <p:extLst>
      <p:ext uri="{BB962C8B-B14F-4D97-AF65-F5344CB8AC3E}">
        <p14:creationId xmlns:p14="http://schemas.microsoft.com/office/powerpoint/2010/main" val="4089387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Ayudas para Mujeres Emprendedoras - Programa PAEM">
            <a:extLst>
              <a:ext uri="{FF2B5EF4-FFF2-40B4-BE49-F238E27FC236}">
                <a16:creationId xmlns:a16="http://schemas.microsoft.com/office/drawing/2014/main" id="{CB98A23B-F3D3-4AF5-A1C1-2E251343331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468" r="31727"/>
          <a:stretch/>
        </p:blipFill>
        <p:spPr bwMode="auto">
          <a:xfrm>
            <a:off x="0" y="1199918"/>
            <a:ext cx="3706238" cy="5298147"/>
          </a:xfrm>
          <a:prstGeom prst="rect">
            <a:avLst/>
          </a:prstGeom>
          <a:noFill/>
          <a:extLst>
            <a:ext uri="{909E8E84-426E-40DD-AFC4-6F175D3DCCD1}">
              <a14:hiddenFill xmlns:a14="http://schemas.microsoft.com/office/drawing/2010/main">
                <a:solidFill>
                  <a:srgbClr val="FFFFFF"/>
                </a:solidFill>
              </a14:hiddenFill>
            </a:ext>
          </a:extLst>
        </p:spPr>
      </p:pic>
      <p:sp>
        <p:nvSpPr>
          <p:cNvPr id="21" name="Rectángulo 20">
            <a:extLst>
              <a:ext uri="{FF2B5EF4-FFF2-40B4-BE49-F238E27FC236}">
                <a16:creationId xmlns:a16="http://schemas.microsoft.com/office/drawing/2014/main" id="{EFA288C0-017C-4ADC-9253-76D8E5260D8E}"/>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Angelica Calvache Santander – Maestría en Administración – Seminario de Tesis</a:t>
            </a:r>
          </a:p>
        </p:txBody>
      </p:sp>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3"/>
            <a:stretch>
              <a:fillRect/>
            </a:stretch>
          </p:blipFill>
          <p:spPr>
            <a:xfrm>
              <a:off x="0" y="0"/>
              <a:ext cx="6504972" cy="1179914"/>
            </a:xfrm>
            <a:prstGeom prst="rect">
              <a:avLst/>
            </a:prstGeom>
          </p:spPr>
        </p:pic>
      </p:grpSp>
      <p:sp>
        <p:nvSpPr>
          <p:cNvPr id="15" name="CuadroTexto 14">
            <a:extLst>
              <a:ext uri="{FF2B5EF4-FFF2-40B4-BE49-F238E27FC236}">
                <a16:creationId xmlns:a16="http://schemas.microsoft.com/office/drawing/2014/main" id="{6B429D04-9C69-1F49-A8E1-9CC93789B957}"/>
              </a:ext>
            </a:extLst>
          </p:cNvPr>
          <p:cNvSpPr txBox="1"/>
          <p:nvPr/>
        </p:nvSpPr>
        <p:spPr>
          <a:xfrm>
            <a:off x="4398172" y="1994148"/>
            <a:ext cx="6982667" cy="3372077"/>
          </a:xfrm>
          <a:prstGeom prst="rect">
            <a:avLst/>
          </a:prstGeom>
          <a:noFill/>
        </p:spPr>
        <p:txBody>
          <a:bodyPr wrap="square" rtlCol="0">
            <a:spAutoFit/>
          </a:bodyPr>
          <a:lstStyle/>
          <a:p>
            <a:pPr>
              <a:lnSpc>
                <a:spcPct val="150000"/>
              </a:lnSpc>
            </a:pPr>
            <a:r>
              <a:rPr lang="es-ES" sz="1600" b="1" dirty="0">
                <a:effectLst/>
                <a:latin typeface="Times New Roman" panose="02020603050405020304" pitchFamily="18" charset="0"/>
                <a:ea typeface="Calibri" panose="020F0502020204030204" pitchFamily="34" charset="0"/>
                <a:cs typeface="Times New Roman" panose="02020603050405020304" pitchFamily="18" charset="0"/>
              </a:rPr>
              <a:t>Resultados esperados:</a:t>
            </a:r>
          </a:p>
          <a:p>
            <a:pPr>
              <a:lnSpc>
                <a:spcPct val="150000"/>
              </a:lnSpc>
            </a:pPr>
            <a:r>
              <a:rPr lang="es-ES" sz="1600" b="1" dirty="0">
                <a:latin typeface="Times New Roman" panose="02020603050405020304" pitchFamily="18" charset="0"/>
                <a:ea typeface="Calibri" panose="020F0502020204030204" pitchFamily="34" charset="0"/>
                <a:cs typeface="Times New Roman" panose="02020603050405020304" pitchFamily="18" charset="0"/>
              </a:rPr>
              <a:t>Conocer en qué etapa de cambio se encuentran las mujeres empresarias informales en la Cd. de Querétaro</a:t>
            </a:r>
          </a:p>
          <a:p>
            <a:pPr marL="285750" indent="-285750">
              <a:lnSpc>
                <a:spcPct val="150000"/>
              </a:lnSpc>
              <a:buFont typeface="Arial" panose="020B0604020202020204" pitchFamily="34" charset="0"/>
              <a:buChar char="•"/>
            </a:pPr>
            <a:r>
              <a:rPr lang="es-ES" sz="1600" dirty="0">
                <a:effectLst/>
                <a:latin typeface="Times New Roman" panose="02020603050405020304" pitchFamily="18" charset="0"/>
                <a:ea typeface="Calibri" panose="020F0502020204030204" pitchFamily="34" charset="0"/>
                <a:cs typeface="Times New Roman" panose="02020603050405020304" pitchFamily="18" charset="0"/>
              </a:rPr>
              <a:t>Desconocimiento</a:t>
            </a:r>
          </a:p>
          <a:p>
            <a:pPr marL="285750" indent="-285750">
              <a:lnSpc>
                <a:spcPct val="150000"/>
              </a:lnSpc>
              <a:buFont typeface="Arial" panose="020B0604020202020204" pitchFamily="34" charset="0"/>
              <a:buChar char="•"/>
            </a:pPr>
            <a:r>
              <a:rPr lang="es-ES" sz="1600" dirty="0">
                <a:effectLst/>
                <a:latin typeface="Times New Roman" panose="02020603050405020304" pitchFamily="18" charset="0"/>
                <a:ea typeface="Calibri" panose="020F0502020204030204" pitchFamily="34" charset="0"/>
                <a:cs typeface="Times New Roman" panose="02020603050405020304" pitchFamily="18" charset="0"/>
              </a:rPr>
              <a:t>Precontemplación</a:t>
            </a:r>
            <a:endParaRPr lang="es-ES" sz="160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nSpc>
                <a:spcPct val="150000"/>
              </a:lnSpc>
              <a:buFont typeface="Arial" panose="020B0604020202020204" pitchFamily="34" charset="0"/>
              <a:buChar char="•"/>
            </a:pPr>
            <a:r>
              <a:rPr lang="es-ES" sz="1600" dirty="0">
                <a:latin typeface="Times New Roman" panose="02020603050405020304" pitchFamily="18" charset="0"/>
                <a:ea typeface="Calibri" panose="020F0502020204030204" pitchFamily="34" charset="0"/>
                <a:cs typeface="Times New Roman" panose="02020603050405020304" pitchFamily="18" charset="0"/>
              </a:rPr>
              <a:t>Contemplación </a:t>
            </a:r>
          </a:p>
          <a:p>
            <a:pPr marL="285750" indent="-285750">
              <a:lnSpc>
                <a:spcPct val="150000"/>
              </a:lnSpc>
              <a:buFont typeface="Arial" panose="020B0604020202020204" pitchFamily="34" charset="0"/>
              <a:buChar char="•"/>
            </a:pPr>
            <a:r>
              <a:rPr lang="es-ES" sz="1600" dirty="0">
                <a:effectLst/>
                <a:latin typeface="Times New Roman" panose="02020603050405020304" pitchFamily="18" charset="0"/>
                <a:ea typeface="Calibri" panose="020F0502020204030204" pitchFamily="34" charset="0"/>
                <a:cs typeface="Times New Roman" panose="02020603050405020304" pitchFamily="18" charset="0"/>
              </a:rPr>
              <a:t>Acción</a:t>
            </a:r>
          </a:p>
          <a:p>
            <a:pPr marL="285750" indent="-285750">
              <a:lnSpc>
                <a:spcPct val="150000"/>
              </a:lnSpc>
              <a:buFont typeface="Arial" panose="020B0604020202020204" pitchFamily="34" charset="0"/>
              <a:buChar char="•"/>
            </a:pPr>
            <a:r>
              <a:rPr lang="es-ES" sz="1600" dirty="0">
                <a:latin typeface="Times New Roman" panose="02020603050405020304" pitchFamily="18" charset="0"/>
                <a:ea typeface="Calibri" panose="020F0502020204030204" pitchFamily="34" charset="0"/>
                <a:cs typeface="Times New Roman" panose="02020603050405020304" pitchFamily="18" charset="0"/>
              </a:rPr>
              <a:t>Mantenimiento </a:t>
            </a:r>
            <a:endParaRPr lang="es-ES"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es-ES" sz="1600" b="1" dirty="0">
                <a:effectLst/>
                <a:latin typeface="Times New Roman" panose="02020603050405020304" pitchFamily="18" charset="0"/>
                <a:ea typeface="Calibri" panose="020F0502020204030204" pitchFamily="34" charset="0"/>
                <a:cs typeface="Times New Roman" panose="02020603050405020304" pitchFamily="18" charset="0"/>
              </a:rPr>
              <a:t>Elementos para desarrollar una campaña de marketing social.</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INNOVACIÓN</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4"/>
          <a:stretch>
            <a:fillRect/>
          </a:stretch>
        </p:blipFill>
        <p:spPr>
          <a:xfrm>
            <a:off x="10966014" y="5817941"/>
            <a:ext cx="1329264" cy="1026026"/>
          </a:xfrm>
          <a:prstGeom prst="rect">
            <a:avLst/>
          </a:prstGeom>
        </p:spPr>
      </p:pic>
      <p:pic>
        <p:nvPicPr>
          <p:cNvPr id="20" name="Imagen 19">
            <a:extLst>
              <a:ext uri="{FF2B5EF4-FFF2-40B4-BE49-F238E27FC236}">
                <a16:creationId xmlns:a16="http://schemas.microsoft.com/office/drawing/2014/main" id="{2D9207C0-6806-C04F-9680-D33692410280}"/>
              </a:ext>
            </a:extLst>
          </p:cNvPr>
          <p:cNvPicPr>
            <a:picLocks noChangeAspect="1"/>
          </p:cNvPicPr>
          <p:nvPr/>
        </p:nvPicPr>
        <p:blipFill>
          <a:blip r:embed="rId5"/>
          <a:stretch>
            <a:fillRect/>
          </a:stretch>
        </p:blipFill>
        <p:spPr>
          <a:xfrm>
            <a:off x="1575008" y="101238"/>
            <a:ext cx="624078" cy="824051"/>
          </a:xfrm>
          <a:prstGeom prst="rect">
            <a:avLst/>
          </a:prstGeom>
        </p:spPr>
      </p:pic>
    </p:spTree>
    <p:extLst>
      <p:ext uri="{BB962C8B-B14F-4D97-AF65-F5344CB8AC3E}">
        <p14:creationId xmlns:p14="http://schemas.microsoft.com/office/powerpoint/2010/main" val="2622859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cesi comprometida con el desarrollo de Mujeres Empresarias en Latinoamérica">
            <a:extLst>
              <a:ext uri="{FF2B5EF4-FFF2-40B4-BE49-F238E27FC236}">
                <a16:creationId xmlns:a16="http://schemas.microsoft.com/office/drawing/2014/main" id="{71155148-DF8C-42FF-896C-A99741F92C8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999" r="8001"/>
          <a:stretch/>
        </p:blipFill>
        <p:spPr bwMode="auto">
          <a:xfrm>
            <a:off x="0" y="1177229"/>
            <a:ext cx="5486400" cy="5343525"/>
          </a:xfrm>
          <a:prstGeom prst="rect">
            <a:avLst/>
          </a:prstGeom>
          <a:noFill/>
          <a:extLst>
            <a:ext uri="{909E8E84-426E-40DD-AFC4-6F175D3DCCD1}">
              <a14:hiddenFill xmlns:a14="http://schemas.microsoft.com/office/drawing/2010/main">
                <a:solidFill>
                  <a:srgbClr val="FFFFFF"/>
                </a:solidFill>
              </a14:hiddenFill>
            </a:ext>
          </a:extLst>
        </p:spPr>
      </p:pic>
      <p:sp>
        <p:nvSpPr>
          <p:cNvPr id="22" name="Rectángulo 21">
            <a:extLst>
              <a:ext uri="{FF2B5EF4-FFF2-40B4-BE49-F238E27FC236}">
                <a16:creationId xmlns:a16="http://schemas.microsoft.com/office/drawing/2014/main" id="{8DBFE34B-9AFD-4334-A0F3-A1CE067D618D}"/>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Angelica Calvache Santander – Maestría en Administración – Seminario de Tesis</a:t>
            </a:r>
          </a:p>
        </p:txBody>
      </p:sp>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3"/>
            <a:stretch>
              <a:fillRect/>
            </a:stretch>
          </p:blipFill>
          <p:spPr>
            <a:xfrm>
              <a:off x="0" y="0"/>
              <a:ext cx="6504972" cy="1179914"/>
            </a:xfrm>
            <a:prstGeom prst="rect">
              <a:avLst/>
            </a:prstGeom>
          </p:spPr>
        </p:pic>
      </p:gr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INNOVACIÓN</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4"/>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5"/>
          <a:stretch>
            <a:fillRect/>
          </a:stretch>
        </p:blipFill>
        <p:spPr>
          <a:xfrm>
            <a:off x="1575008" y="101238"/>
            <a:ext cx="624078" cy="824051"/>
          </a:xfrm>
          <a:prstGeom prst="rect">
            <a:avLst/>
          </a:prstGeom>
        </p:spPr>
      </p:pic>
      <p:sp>
        <p:nvSpPr>
          <p:cNvPr id="20" name="CuadroTexto 19">
            <a:extLst>
              <a:ext uri="{FF2B5EF4-FFF2-40B4-BE49-F238E27FC236}">
                <a16:creationId xmlns:a16="http://schemas.microsoft.com/office/drawing/2014/main" id="{03491834-B7D2-4B76-8A9C-830356AE1939}"/>
              </a:ext>
            </a:extLst>
          </p:cNvPr>
          <p:cNvSpPr txBox="1"/>
          <p:nvPr/>
        </p:nvSpPr>
        <p:spPr>
          <a:xfrm>
            <a:off x="5486400" y="1830201"/>
            <a:ext cx="5687029" cy="2858731"/>
          </a:xfrm>
          <a:prstGeom prst="rect">
            <a:avLst/>
          </a:prstGeom>
          <a:noFill/>
        </p:spPr>
        <p:txBody>
          <a:bodyPr wrap="square">
            <a:spAutoFit/>
          </a:bodyPr>
          <a:lstStyle/>
          <a:p>
            <a:pPr>
              <a:lnSpc>
                <a:spcPct val="150000"/>
              </a:lnSpc>
            </a:pPr>
            <a:r>
              <a:rPr lang="es-ES" sz="1600" b="1" dirty="0">
                <a:latin typeface="Times New Roman" panose="02020603050405020304" pitchFamily="18" charset="0"/>
                <a:ea typeface="Calibri" panose="020F0502020204030204" pitchFamily="34" charset="0"/>
                <a:cs typeface="Times New Roman" panose="02020603050405020304" pitchFamily="18" charset="0"/>
              </a:rPr>
              <a:t>Referencias</a:t>
            </a:r>
          </a:p>
          <a:p>
            <a:pPr>
              <a:lnSpc>
                <a:spcPct val="150000"/>
              </a:lnSpc>
            </a:pPr>
            <a:endParaRPr lang="es-ES" sz="1600"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es-MX" sz="1800" dirty="0">
                <a:effectLst/>
                <a:latin typeface="Times New Roman" panose="02020603050405020304" pitchFamily="18" charset="0"/>
                <a:ea typeface="Times New Roman" panose="02020603050405020304" pitchFamily="18" charset="0"/>
              </a:rPr>
              <a:t>Pascual, Lara y Vázquez,  Kotler y Roberto, Andreasen, Kotler y Levi, Lefebvre y Flora, Leal </a:t>
            </a:r>
            <a:r>
              <a:rPr lang="es-MX" sz="1800" dirty="0" err="1">
                <a:effectLst/>
                <a:latin typeface="Times New Roman" panose="02020603050405020304" pitchFamily="18" charset="0"/>
                <a:ea typeface="Times New Roman" panose="02020603050405020304" pitchFamily="18" charset="0"/>
              </a:rPr>
              <a:t>Jimenez</a:t>
            </a:r>
            <a:r>
              <a:rPr lang="es-MX" sz="1800" dirty="0">
                <a:effectLst/>
                <a:latin typeface="Times New Roman" panose="02020603050405020304" pitchFamily="18" charset="0"/>
                <a:ea typeface="Times New Roman" panose="02020603050405020304" pitchFamily="18" charset="0"/>
              </a:rPr>
              <a:t>, Pérez, </a:t>
            </a:r>
            <a:r>
              <a:rPr lang="es-CO" sz="1800" dirty="0" err="1">
                <a:effectLst/>
                <a:latin typeface="Times New Roman" panose="02020603050405020304" pitchFamily="18" charset="0"/>
                <a:ea typeface="Times New Roman" panose="02020603050405020304" pitchFamily="18" charset="0"/>
              </a:rPr>
              <a:t>Mendonça</a:t>
            </a:r>
            <a:r>
              <a:rPr lang="es-CO" sz="1800" dirty="0">
                <a:effectLst/>
                <a:latin typeface="Times New Roman" panose="02020603050405020304" pitchFamily="18" charset="0"/>
                <a:ea typeface="Times New Roman" panose="02020603050405020304" pitchFamily="18" charset="0"/>
              </a:rPr>
              <a:t> y </a:t>
            </a:r>
            <a:r>
              <a:rPr lang="es-CO" sz="1800" dirty="0" err="1">
                <a:effectLst/>
                <a:latin typeface="Times New Roman" panose="02020603050405020304" pitchFamily="18" charset="0"/>
                <a:ea typeface="Times New Roman" panose="02020603050405020304" pitchFamily="18" charset="0"/>
              </a:rPr>
              <a:t>Schommer</a:t>
            </a:r>
            <a:r>
              <a:rPr lang="es-CO" dirty="0">
                <a:latin typeface="Times New Roman" panose="02020603050405020304" pitchFamily="18" charset="0"/>
                <a:ea typeface="Times New Roman" panose="02020603050405020304" pitchFamily="18" charset="0"/>
              </a:rPr>
              <a:t>, </a:t>
            </a:r>
            <a:r>
              <a:rPr lang="es-CO" sz="1800" dirty="0">
                <a:effectLst/>
                <a:latin typeface="Times New Roman" panose="02020603050405020304" pitchFamily="18" charset="0"/>
                <a:ea typeface="Times New Roman" panose="02020603050405020304" pitchFamily="18" charset="0"/>
              </a:rPr>
              <a:t>Donovan y </a:t>
            </a:r>
            <a:r>
              <a:rPr lang="es-CO" sz="1800" dirty="0" err="1">
                <a:effectLst/>
                <a:latin typeface="Times New Roman" panose="02020603050405020304" pitchFamily="18" charset="0"/>
                <a:ea typeface="Times New Roman" panose="02020603050405020304" pitchFamily="18" charset="0"/>
              </a:rPr>
              <a:t>Henley</a:t>
            </a:r>
            <a:r>
              <a:rPr lang="es-CO" sz="1800" dirty="0">
                <a:effectLst/>
                <a:latin typeface="Times New Roman" panose="02020603050405020304" pitchFamily="18" charset="0"/>
                <a:ea typeface="Times New Roman" panose="02020603050405020304" pitchFamily="18" charset="0"/>
              </a:rPr>
              <a:t> </a:t>
            </a:r>
            <a:r>
              <a:rPr lang="es-CO" dirty="0">
                <a:latin typeface="Times New Roman" panose="02020603050405020304" pitchFamily="18" charset="0"/>
                <a:ea typeface="Times New Roman" panose="02020603050405020304" pitchFamily="18" charset="0"/>
              </a:rPr>
              <a:t>, </a:t>
            </a:r>
            <a:r>
              <a:rPr lang="es-CO" sz="1800" dirty="0">
                <a:effectLst/>
                <a:latin typeface="Times New Roman" panose="02020603050405020304" pitchFamily="18" charset="0"/>
                <a:ea typeface="Times New Roman" panose="02020603050405020304" pitchFamily="18" charset="0"/>
              </a:rPr>
              <a:t>Moliner Tena </a:t>
            </a:r>
            <a:r>
              <a:rPr lang="es-CO" dirty="0">
                <a:latin typeface="Times New Roman" panose="02020603050405020304" pitchFamily="18" charset="0"/>
                <a:ea typeface="Times New Roman" panose="02020603050405020304" pitchFamily="18" charset="0"/>
              </a:rPr>
              <a:t>, </a:t>
            </a:r>
            <a:r>
              <a:rPr lang="es-CO" sz="1800" dirty="0">
                <a:effectLst/>
                <a:latin typeface="Times New Roman" panose="02020603050405020304" pitchFamily="18" charset="0"/>
                <a:ea typeface="Times New Roman" panose="02020603050405020304" pitchFamily="18" charset="0"/>
              </a:rPr>
              <a:t>French, Blair-Stevens, </a:t>
            </a:r>
            <a:r>
              <a:rPr lang="es-CO" sz="1800" dirty="0" err="1">
                <a:effectLst/>
                <a:latin typeface="Times New Roman" panose="02020603050405020304" pitchFamily="18" charset="0"/>
                <a:ea typeface="Times New Roman" panose="02020603050405020304" pitchFamily="18" charset="0"/>
              </a:rPr>
              <a:t>McVey</a:t>
            </a:r>
            <a:r>
              <a:rPr lang="es-CO" sz="1800" dirty="0">
                <a:effectLst/>
                <a:latin typeface="Times New Roman" panose="02020603050405020304" pitchFamily="18" charset="0"/>
                <a:ea typeface="Times New Roman" panose="02020603050405020304" pitchFamily="18" charset="0"/>
              </a:rPr>
              <a:t> y Merritt, </a:t>
            </a:r>
            <a:r>
              <a:rPr lang="es-CO" sz="1800" dirty="0" err="1">
                <a:effectLst/>
                <a:latin typeface="Times New Roman" panose="02020603050405020304" pitchFamily="18" charset="0"/>
                <a:ea typeface="Times New Roman" panose="02020603050405020304" pitchFamily="18" charset="0"/>
              </a:rPr>
              <a:t>Guadez</a:t>
            </a:r>
            <a:r>
              <a:rPr lang="es-CO" sz="1800" dirty="0">
                <a:effectLst/>
                <a:latin typeface="Times New Roman" panose="02020603050405020304" pitchFamily="18" charset="0"/>
                <a:ea typeface="Times New Roman" panose="02020603050405020304" pitchFamily="18" charset="0"/>
              </a:rPr>
              <a:t>, </a:t>
            </a:r>
            <a:r>
              <a:rPr lang="es-CO" sz="1800" dirty="0" err="1">
                <a:effectLst/>
                <a:latin typeface="Times New Roman" panose="02020603050405020304" pitchFamily="18" charset="0"/>
                <a:ea typeface="Times New Roman" panose="02020603050405020304" pitchFamily="18" charset="0"/>
              </a:rPr>
              <a:t>Rendules</a:t>
            </a:r>
            <a:r>
              <a:rPr lang="es-CO" sz="1800" dirty="0">
                <a:effectLst/>
                <a:latin typeface="Times New Roman" panose="02020603050405020304" pitchFamily="18" charset="0"/>
                <a:ea typeface="Times New Roman" panose="02020603050405020304" pitchFamily="18" charset="0"/>
              </a:rPr>
              <a:t>, Kotler, Roberto y lee.</a:t>
            </a:r>
            <a:r>
              <a:rPr lang="es-MX" sz="1800" dirty="0">
                <a:effectLst/>
                <a:latin typeface="Times New Roman" panose="02020603050405020304" pitchFamily="18" charset="0"/>
                <a:ea typeface="Times New Roman" panose="02020603050405020304" pitchFamily="18" charset="0"/>
              </a:rPr>
              <a:t> </a:t>
            </a:r>
            <a:endParaRPr lang="es-ES" sz="16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7433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ángulo 20">
            <a:extLst>
              <a:ext uri="{FF2B5EF4-FFF2-40B4-BE49-F238E27FC236}">
                <a16:creationId xmlns:a16="http://schemas.microsoft.com/office/drawing/2014/main" id="{AD6F1D34-C0E8-4163-8CA2-E039BCE70F71}"/>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Angelica Calvache Santander – Maestría en Administración – Seminario de Tesis</a:t>
            </a:r>
          </a:p>
        </p:txBody>
      </p:sp>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5" name="CuadroTexto 14">
            <a:extLst>
              <a:ext uri="{FF2B5EF4-FFF2-40B4-BE49-F238E27FC236}">
                <a16:creationId xmlns:a16="http://schemas.microsoft.com/office/drawing/2014/main" id="{6B429D04-9C69-1F49-A8E1-9CC93789B957}"/>
              </a:ext>
            </a:extLst>
          </p:cNvPr>
          <p:cNvSpPr txBox="1"/>
          <p:nvPr/>
        </p:nvSpPr>
        <p:spPr>
          <a:xfrm>
            <a:off x="2199086" y="1866641"/>
            <a:ext cx="7454900" cy="584775"/>
          </a:xfrm>
          <a:prstGeom prst="rect">
            <a:avLst/>
          </a:prstGeom>
          <a:noFill/>
        </p:spPr>
        <p:txBody>
          <a:bodyPr wrap="square" rtlCol="0">
            <a:spAutoFit/>
          </a:bodyPr>
          <a:lstStyle/>
          <a:p>
            <a:pPr algn="ctr"/>
            <a:r>
              <a:rPr lang="es-MX" sz="3200" dirty="0"/>
              <a:t>Angelica Calvache Santander</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C876C7D7-40F8-6F42-91E4-FE1988589A0A}"/>
              </a:ext>
            </a:extLst>
          </p:cNvPr>
          <p:cNvSpPr txBox="1"/>
          <p:nvPr/>
        </p:nvSpPr>
        <p:spPr>
          <a:xfrm>
            <a:off x="2199086" y="3531275"/>
            <a:ext cx="7454900" cy="1077218"/>
          </a:xfrm>
          <a:prstGeom prst="rect">
            <a:avLst/>
          </a:prstGeom>
          <a:noFill/>
        </p:spPr>
        <p:txBody>
          <a:bodyPr wrap="square" rtlCol="0">
            <a:spAutoFit/>
          </a:bodyPr>
          <a:lstStyle/>
          <a:p>
            <a:pPr algn="ctr"/>
            <a:r>
              <a:rPr lang="es-MX" sz="3200" dirty="0">
                <a:hlinkClick r:id="rId5"/>
              </a:rPr>
              <a:t>diangelicamcs@gmail.com</a:t>
            </a:r>
            <a:endParaRPr lang="es-MX" sz="3200" dirty="0"/>
          </a:p>
          <a:p>
            <a:pPr algn="ctr"/>
            <a:r>
              <a:rPr lang="es-MX" sz="3200" dirty="0"/>
              <a:t>(+57) 4424932274</a:t>
            </a:r>
          </a:p>
        </p:txBody>
      </p:sp>
      <p:sp>
        <p:nvSpPr>
          <p:cNvPr id="20" name="CuadroTexto 19">
            <a:extLst>
              <a:ext uri="{FF2B5EF4-FFF2-40B4-BE49-F238E27FC236}">
                <a16:creationId xmlns:a16="http://schemas.microsoft.com/office/drawing/2014/main" id="{851B2678-DB08-4B92-A6D5-6A1264FA5B9F}"/>
              </a:ext>
            </a:extLst>
          </p:cNvPr>
          <p:cNvSpPr txBox="1"/>
          <p:nvPr/>
        </p:nvSpPr>
        <p:spPr>
          <a:xfrm>
            <a:off x="4229100" y="10645"/>
            <a:ext cx="6324600" cy="523220"/>
          </a:xfrm>
          <a:prstGeom prst="rect">
            <a:avLst/>
          </a:prstGeom>
          <a:noFill/>
        </p:spPr>
        <p:txBody>
          <a:bodyPr wrap="square" rtlCol="0">
            <a:spAutoFit/>
          </a:bodyPr>
          <a:lstStyle/>
          <a:p>
            <a:pPr algn="r"/>
            <a:r>
              <a:rPr lang="es-MX" sz="2800" b="1" i="1" dirty="0">
                <a:solidFill>
                  <a:srgbClr val="C00000"/>
                </a:solidFill>
              </a:rPr>
              <a:t>INNOVACIÓN</a:t>
            </a:r>
          </a:p>
        </p:txBody>
      </p:sp>
    </p:spTree>
    <p:extLst>
      <p:ext uri="{BB962C8B-B14F-4D97-AF65-F5344CB8AC3E}">
        <p14:creationId xmlns:p14="http://schemas.microsoft.com/office/powerpoint/2010/main" val="121714785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396</TotalTime>
  <Words>831</Words>
  <Application>Microsoft Office PowerPoint</Application>
  <PresentationFormat>Panorámica</PresentationFormat>
  <Paragraphs>75</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Angelica</cp:lastModifiedBy>
  <cp:revision>25</cp:revision>
  <dcterms:created xsi:type="dcterms:W3CDTF">2020-09-22T18:49:23Z</dcterms:created>
  <dcterms:modified xsi:type="dcterms:W3CDTF">2021-11-04T00:39:14Z</dcterms:modified>
</cp:coreProperties>
</file>