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62" r:id="rId4"/>
    <p:sldId id="263" r:id="rId5"/>
    <p:sldId id="264" r:id="rId6"/>
    <p:sldId id="259" r:id="rId7"/>
    <p:sldId id="258" r:id="rId8"/>
    <p:sldId id="266" r:id="rId9"/>
    <p:sldId id="268" r:id="rId10"/>
    <p:sldId id="267" r:id="rId11"/>
    <p:sldId id="269" r:id="rId12"/>
    <p:sldId id="279" r:id="rId13"/>
    <p:sldId id="265" r:id="rId14"/>
    <p:sldId id="274" r:id="rId15"/>
    <p:sldId id="270" r:id="rId16"/>
    <p:sldId id="273" r:id="rId17"/>
    <p:sldId id="272" r:id="rId18"/>
    <p:sldId id="271" r:id="rId19"/>
    <p:sldId id="277" r:id="rId20"/>
    <p:sldId id="276" r:id="rId21"/>
    <p:sldId id="278" r:id="rId22"/>
    <p:sldId id="275" r:id="rId2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06"/>
    <p:restoredTop sz="94728"/>
  </p:normalViewPr>
  <p:slideViewPr>
    <p:cSldViewPr snapToGrid="0" snapToObjects="1">
      <p:cViewPr varScale="1">
        <p:scale>
          <a:sx n="70" d="100"/>
          <a:sy n="70" d="100"/>
        </p:scale>
        <p:origin x="9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oncho\Dropbox\Mi%20PC%20(DESKTOP-3N5CRPU)\Documents\MCEA\4to%20Cuatri\Tesis\Base%20Datos%20SIAP-SIAC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oncho\Dropbox\Mi%20PC%20(DESKTOP-3N5CRPU)\Documents\MCEA\4to%20Cuatri\Tesis\Base%20Datos%20SIAP-SIAC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oncho\Dropbox\Mi%20PC%20(DESKTOP-3N5CRPU)\Documents\MCEA\5to%20Cuatri\Seminario%20de%20Tesis%20II\Nuevos%20gr&#225;ficos%204%20variedades%20ros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oncho\Dropbox\Mi%20PC%20(DESKTOP-3N5CRPU)\Documents\MCEA\5to%20Cuatri\Seminario%20de%20Tesis%20II\Nuevos%20gr&#225;ficos%204%20variedades%20rosa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oncho\Dropbox\Mi%20PC%20(DESKTOP-3N5CRPU)\Documents\MCEA\5to%20Cuatri\Seminario%20de%20Tesis%20II\Nuevos%20gr&#225;ficos%204%20variedades%20rosa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oncho\Dropbox\Mi%20PC%20(DESKTOP-3N5CRPU)\Documents\MCEA\5to%20Cuatri\Seminario%20de%20Tesis%20II\Nuevos%20gr&#225;ficos%204%20variedades%20rosa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PMRNominales</c:v>
          </c:tx>
          <c:spPr>
            <a:ln w="9525" cap="rnd">
              <a:solidFill>
                <a:schemeClr val="accent1"/>
              </a:solidFill>
              <a:round/>
            </a:ln>
            <a:effectLst>
              <a:outerShdw blurRad="38100" dist="25400" dir="5400000" rotWithShape="0">
                <a:srgbClr val="000000">
                  <a:alpha val="25000"/>
                </a:srgbClr>
              </a:outerShdw>
            </a:effectLst>
          </c:spPr>
          <c:marker>
            <c:symbol val="circle"/>
            <c:size val="5"/>
            <c:spPr>
              <a:gradFill rotWithShape="1">
                <a:gsLst>
                  <a:gs pos="0">
                    <a:schemeClr val="accent1">
                      <a:tint val="96000"/>
                      <a:lumMod val="104000"/>
                    </a:schemeClr>
                  </a:gs>
                  <a:gs pos="100000">
                    <a:schemeClr val="accent1">
                      <a:shade val="98000"/>
                      <a:lumMod val="94000"/>
                    </a:schemeClr>
                  </a:gs>
                </a:gsLst>
                <a:lin ang="5400000" scaled="0"/>
              </a:gradFill>
              <a:ln w="9525">
                <a:solidFill>
                  <a:schemeClr val="accent1"/>
                </a:solidFill>
                <a:round/>
              </a:ln>
              <a:effectLst>
                <a:outerShdw blurRad="38100" dist="25400" dir="5400000" rotWithShape="0">
                  <a:srgbClr val="000000">
                    <a:alpha val="25000"/>
                  </a:srgbClr>
                </a:outerShdw>
              </a:effectLst>
            </c:spPr>
          </c:marker>
          <c:trendline>
            <c:spPr>
              <a:ln w="9525" cap="rnd">
                <a:solidFill>
                  <a:schemeClr val="accent1"/>
                </a:solidFill>
              </a:ln>
              <a:effectLst/>
            </c:spPr>
            <c:trendlineType val="linear"/>
            <c:dispRSqr val="0"/>
            <c:dispEq val="0"/>
          </c:trendline>
          <c:xVal>
            <c:numRef>
              <c:f>'Base agricola Estatal'!$D$4:$D$16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xVal>
          <c:yVal>
            <c:numRef>
              <c:f>'Base agricola Estatal'!$H$4:$H$16</c:f>
              <c:numCache>
                <c:formatCode>General</c:formatCode>
                <c:ptCount val="13"/>
                <c:pt idx="0">
                  <c:v>228.78</c:v>
                </c:pt>
                <c:pt idx="1">
                  <c:v>217.36</c:v>
                </c:pt>
                <c:pt idx="2">
                  <c:v>186.45</c:v>
                </c:pt>
                <c:pt idx="3">
                  <c:v>230.32</c:v>
                </c:pt>
                <c:pt idx="4">
                  <c:v>340.37</c:v>
                </c:pt>
                <c:pt idx="5">
                  <c:v>300.32</c:v>
                </c:pt>
                <c:pt idx="6">
                  <c:v>216.41</c:v>
                </c:pt>
                <c:pt idx="7">
                  <c:v>250.85</c:v>
                </c:pt>
                <c:pt idx="8">
                  <c:v>193.62</c:v>
                </c:pt>
                <c:pt idx="9">
                  <c:v>257.95999999999998</c:v>
                </c:pt>
                <c:pt idx="10">
                  <c:v>239.11</c:v>
                </c:pt>
                <c:pt idx="11">
                  <c:v>290.36</c:v>
                </c:pt>
                <c:pt idx="12">
                  <c:v>271.63</c:v>
                </c:pt>
              </c:numCache>
            </c:numRef>
          </c:yVal>
          <c:smooth val="1"/>
          <c:extLst>
            <c:ext xmlns:c16="http://schemas.microsoft.com/office/drawing/2014/chart" uri="{C3380CC4-5D6E-409C-BE32-E72D297353CC}">
              <c16:uniqueId val="{00000001-B8DF-4912-BFF6-173E7E74BC48}"/>
            </c:ext>
          </c:extLst>
        </c:ser>
        <c:dLbls>
          <c:showLegendKey val="0"/>
          <c:showVal val="0"/>
          <c:showCatName val="0"/>
          <c:showSerName val="0"/>
          <c:showPercent val="0"/>
          <c:showBubbleSize val="0"/>
        </c:dLbls>
        <c:axId val="1077874063"/>
        <c:axId val="1077882799"/>
        <c:extLst>
          <c:ext xmlns:c15="http://schemas.microsoft.com/office/drawing/2012/chart" uri="{02D57815-91ED-43cb-92C2-25804820EDAC}">
            <c15:filteredScatterSeries>
              <c15:ser>
                <c:idx val="1"/>
                <c:order val="1"/>
                <c:tx>
                  <c:v>PMR Reales</c:v>
                </c:tx>
                <c:spPr>
                  <a:ln w="9525" cap="rnd">
                    <a:solidFill>
                      <a:schemeClr val="accent2"/>
                    </a:solidFill>
                    <a:round/>
                  </a:ln>
                  <a:effectLst>
                    <a:outerShdw blurRad="38100" dist="25400" dir="5400000" rotWithShape="0">
                      <a:srgbClr val="000000">
                        <a:alpha val="25000"/>
                      </a:srgbClr>
                    </a:outerShdw>
                  </a:effectLst>
                </c:spPr>
                <c:marker>
                  <c:symbol val="circle"/>
                  <c:size val="5"/>
                  <c:spPr>
                    <a:gradFill rotWithShape="1">
                      <a:gsLst>
                        <a:gs pos="0">
                          <a:schemeClr val="accent2">
                            <a:tint val="96000"/>
                            <a:lumMod val="104000"/>
                          </a:schemeClr>
                        </a:gs>
                        <a:gs pos="100000">
                          <a:schemeClr val="accent2">
                            <a:shade val="98000"/>
                            <a:lumMod val="94000"/>
                          </a:schemeClr>
                        </a:gs>
                      </a:gsLst>
                      <a:lin ang="5400000" scaled="0"/>
                    </a:gradFill>
                    <a:ln w="9525">
                      <a:solidFill>
                        <a:schemeClr val="accent2"/>
                      </a:solidFill>
                      <a:round/>
                    </a:ln>
                    <a:effectLst>
                      <a:outerShdw blurRad="38100" dist="25400" dir="5400000" rotWithShape="0">
                        <a:srgbClr val="000000">
                          <a:alpha val="25000"/>
                        </a:srgbClr>
                      </a:outerShdw>
                    </a:effectLst>
                  </c:spPr>
                </c:marker>
                <c:trendline>
                  <c:spPr>
                    <a:ln w="9525" cap="rnd">
                      <a:solidFill>
                        <a:schemeClr val="accent2"/>
                      </a:solidFill>
                    </a:ln>
                    <a:effectLst/>
                  </c:spPr>
                  <c:trendlineType val="linear"/>
                  <c:dispRSqr val="0"/>
                  <c:dispEq val="0"/>
                </c:trendline>
                <c:xVal>
                  <c:numRef>
                    <c:extLst>
                      <c:ext uri="{02D57815-91ED-43cb-92C2-25804820EDAC}">
                        <c15:formulaRef>
                          <c15:sqref>'Base agricola Estatal'!$D$4:$D$16</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xVal>
                <c:yVal>
                  <c:numRef>
                    <c:extLst>
                      <c:ext uri="{02D57815-91ED-43cb-92C2-25804820EDAC}">
                        <c15:formulaRef>
                          <c15:sqref>'Base agricola Estatal'!$L$4:$L$16</c15:sqref>
                        </c15:formulaRef>
                      </c:ext>
                    </c:extLst>
                    <c:numCache>
                      <c:formatCode>General</c:formatCode>
                      <c:ptCount val="13"/>
                      <c:pt idx="0">
                        <c:v>360.94498240749709</c:v>
                      </c:pt>
                      <c:pt idx="1">
                        <c:v>325.37566250690293</c:v>
                      </c:pt>
                      <c:pt idx="2">
                        <c:v>264.71386694141341</c:v>
                      </c:pt>
                      <c:pt idx="3">
                        <c:v>315.52611108027457</c:v>
                      </c:pt>
                      <c:pt idx="4">
                        <c:v>450.31532386267605</c:v>
                      </c:pt>
                      <c:pt idx="5">
                        <c:v>380.51005220837749</c:v>
                      </c:pt>
                      <c:pt idx="6">
                        <c:v>264.99260936018374</c:v>
                      </c:pt>
                      <c:pt idx="7">
                        <c:v>295.14467009342485</c:v>
                      </c:pt>
                      <c:pt idx="8">
                        <c:v>221.73564876687885</c:v>
                      </c:pt>
                      <c:pt idx="9">
                        <c:v>287.77846306129459</c:v>
                      </c:pt>
                      <c:pt idx="10">
                        <c:v>250.61455172359464</c:v>
                      </c:pt>
                      <c:pt idx="11">
                        <c:v>290.36</c:v>
                      </c:pt>
                      <c:pt idx="12">
                        <c:v>261.73299053651027</c:v>
                      </c:pt>
                    </c:numCache>
                  </c:numRef>
                </c:yVal>
                <c:smooth val="1"/>
                <c:extLst>
                  <c:ext xmlns:c16="http://schemas.microsoft.com/office/drawing/2014/chart" uri="{C3380CC4-5D6E-409C-BE32-E72D297353CC}">
                    <c16:uniqueId val="{00000003-B8DF-4912-BFF6-173E7E74BC48}"/>
                  </c:ext>
                </c:extLst>
              </c15:ser>
            </c15:filteredScatterSeries>
          </c:ext>
        </c:extLst>
      </c:scatterChart>
      <c:valAx>
        <c:axId val="107787406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MX"/>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MX"/>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077882799"/>
        <c:crosses val="autoZero"/>
        <c:crossBetween val="midCat"/>
      </c:valAx>
      <c:valAx>
        <c:axId val="10778827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s-MX">
                    <a:solidFill>
                      <a:schemeClr val="tx1"/>
                    </a:solidFill>
                  </a:rPr>
                  <a:t>Precio</a:t>
                </a:r>
                <a:r>
                  <a:rPr lang="es-MX" baseline="0">
                    <a:solidFill>
                      <a:schemeClr val="tx1"/>
                    </a:solidFill>
                  </a:rPr>
                  <a:t> nominal por gruesa de rosas</a:t>
                </a:r>
                <a:endParaRPr lang="es-MX">
                  <a:solidFill>
                    <a:schemeClr val="tx1"/>
                  </a:solidFill>
                </a:endParaRP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0778740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1"/>
          <c:tx>
            <c:v>PMR Reales</c:v>
          </c:tx>
          <c:spPr>
            <a:ln w="9525" cap="rnd">
              <a:solidFill>
                <a:schemeClr val="accent2"/>
              </a:solidFill>
              <a:round/>
            </a:ln>
            <a:effectLst>
              <a:outerShdw blurRad="38100" dist="25400" dir="5400000" rotWithShape="0">
                <a:srgbClr val="000000">
                  <a:alpha val="25000"/>
                </a:srgbClr>
              </a:outerShdw>
            </a:effectLst>
          </c:spPr>
          <c:marker>
            <c:symbol val="circle"/>
            <c:size val="5"/>
            <c:spPr>
              <a:gradFill rotWithShape="1">
                <a:gsLst>
                  <a:gs pos="0">
                    <a:schemeClr val="accent2">
                      <a:tint val="96000"/>
                      <a:lumMod val="104000"/>
                    </a:schemeClr>
                  </a:gs>
                  <a:gs pos="100000">
                    <a:schemeClr val="accent2">
                      <a:shade val="98000"/>
                      <a:lumMod val="94000"/>
                    </a:schemeClr>
                  </a:gs>
                </a:gsLst>
                <a:lin ang="5400000" scaled="0"/>
              </a:gradFill>
              <a:ln w="9525">
                <a:solidFill>
                  <a:schemeClr val="accent2"/>
                </a:solidFill>
                <a:round/>
              </a:ln>
              <a:effectLst>
                <a:outerShdw blurRad="38100" dist="25400" dir="5400000" rotWithShape="0">
                  <a:srgbClr val="000000">
                    <a:alpha val="25000"/>
                  </a:srgbClr>
                </a:outerShdw>
              </a:effectLst>
            </c:spPr>
          </c:marker>
          <c:trendline>
            <c:spPr>
              <a:ln w="9525" cap="rnd">
                <a:solidFill>
                  <a:schemeClr val="accent2"/>
                </a:solidFill>
              </a:ln>
              <a:effectLst/>
            </c:spPr>
            <c:trendlineType val="linear"/>
            <c:dispRSqr val="0"/>
            <c:dispEq val="0"/>
          </c:trendline>
          <c:xVal>
            <c:numRef>
              <c:f>'Base agricola Estatal'!$D$4:$D$16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xVal>
          <c:yVal>
            <c:numRef>
              <c:f>'Base agricola Estatal'!$L$4:$L$16</c:f>
              <c:numCache>
                <c:formatCode>General</c:formatCode>
                <c:ptCount val="13"/>
                <c:pt idx="0">
                  <c:v>360.94498240749709</c:v>
                </c:pt>
                <c:pt idx="1">
                  <c:v>325.37566250690293</c:v>
                </c:pt>
                <c:pt idx="2">
                  <c:v>264.71386694141341</c:v>
                </c:pt>
                <c:pt idx="3">
                  <c:v>315.52611108027457</c:v>
                </c:pt>
                <c:pt idx="4">
                  <c:v>450.31532386267605</c:v>
                </c:pt>
                <c:pt idx="5">
                  <c:v>380.51005220837749</c:v>
                </c:pt>
                <c:pt idx="6">
                  <c:v>264.99260936018374</c:v>
                </c:pt>
                <c:pt idx="7">
                  <c:v>295.14467009342485</c:v>
                </c:pt>
                <c:pt idx="8">
                  <c:v>221.73564876687885</c:v>
                </c:pt>
                <c:pt idx="9">
                  <c:v>287.77846306129459</c:v>
                </c:pt>
                <c:pt idx="10">
                  <c:v>250.61455172359464</c:v>
                </c:pt>
                <c:pt idx="11">
                  <c:v>290.36</c:v>
                </c:pt>
                <c:pt idx="12">
                  <c:v>261.73299053651027</c:v>
                </c:pt>
              </c:numCache>
            </c:numRef>
          </c:yVal>
          <c:smooth val="1"/>
          <c:extLst>
            <c:ext xmlns:c16="http://schemas.microsoft.com/office/drawing/2014/chart" uri="{C3380CC4-5D6E-409C-BE32-E72D297353CC}">
              <c16:uniqueId val="{00000001-77B0-4811-9B96-0C1F0A7704EE}"/>
            </c:ext>
          </c:extLst>
        </c:ser>
        <c:dLbls>
          <c:showLegendKey val="0"/>
          <c:showVal val="0"/>
          <c:showCatName val="0"/>
          <c:showSerName val="0"/>
          <c:showPercent val="0"/>
          <c:showBubbleSize val="0"/>
        </c:dLbls>
        <c:axId val="1077874063"/>
        <c:axId val="1077882799"/>
        <c:extLst>
          <c:ext xmlns:c15="http://schemas.microsoft.com/office/drawing/2012/chart" uri="{02D57815-91ED-43cb-92C2-25804820EDAC}">
            <c15:filteredScatterSeries>
              <c15:ser>
                <c:idx val="0"/>
                <c:order val="0"/>
                <c:tx>
                  <c:v>PMRNominales</c:v>
                </c:tx>
                <c:spPr>
                  <a:ln w="9525" cap="rnd">
                    <a:solidFill>
                      <a:schemeClr val="accent1"/>
                    </a:solidFill>
                    <a:round/>
                  </a:ln>
                  <a:effectLst>
                    <a:outerShdw blurRad="38100" dist="25400" dir="5400000" rotWithShape="0">
                      <a:srgbClr val="000000">
                        <a:alpha val="25000"/>
                      </a:srgbClr>
                    </a:outerShdw>
                  </a:effectLst>
                </c:spPr>
                <c:marker>
                  <c:symbol val="circle"/>
                  <c:size val="5"/>
                  <c:spPr>
                    <a:gradFill rotWithShape="1">
                      <a:gsLst>
                        <a:gs pos="0">
                          <a:schemeClr val="accent1">
                            <a:tint val="96000"/>
                            <a:lumMod val="104000"/>
                          </a:schemeClr>
                        </a:gs>
                        <a:gs pos="100000">
                          <a:schemeClr val="accent1">
                            <a:shade val="98000"/>
                            <a:lumMod val="94000"/>
                          </a:schemeClr>
                        </a:gs>
                      </a:gsLst>
                      <a:lin ang="5400000" scaled="0"/>
                    </a:gradFill>
                    <a:ln w="9525">
                      <a:solidFill>
                        <a:schemeClr val="accent1"/>
                      </a:solidFill>
                      <a:round/>
                    </a:ln>
                    <a:effectLst>
                      <a:outerShdw blurRad="38100" dist="25400" dir="5400000" rotWithShape="0">
                        <a:srgbClr val="000000">
                          <a:alpha val="25000"/>
                        </a:srgbClr>
                      </a:outerShdw>
                    </a:effectLst>
                  </c:spPr>
                </c:marker>
                <c:trendline>
                  <c:spPr>
                    <a:ln w="9525" cap="rnd">
                      <a:solidFill>
                        <a:schemeClr val="accent1"/>
                      </a:solidFill>
                    </a:ln>
                    <a:effectLst/>
                  </c:spPr>
                  <c:trendlineType val="linear"/>
                  <c:dispRSqr val="0"/>
                  <c:dispEq val="0"/>
                </c:trendline>
                <c:xVal>
                  <c:numRef>
                    <c:extLst>
                      <c:ext uri="{02D57815-91ED-43cb-92C2-25804820EDAC}">
                        <c15:formulaRef>
                          <c15:sqref>'Base agricola Estatal'!$D$4:$D$16</c15:sqref>
                        </c15:formulaRef>
                      </c:ext>
                    </c:extLst>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xVal>
                <c:yVal>
                  <c:numRef>
                    <c:extLst>
                      <c:ext uri="{02D57815-91ED-43cb-92C2-25804820EDAC}">
                        <c15:formulaRef>
                          <c15:sqref>'Base agricola Estatal'!$H$4:$H$16</c15:sqref>
                        </c15:formulaRef>
                      </c:ext>
                    </c:extLst>
                    <c:numCache>
                      <c:formatCode>General</c:formatCode>
                      <c:ptCount val="13"/>
                      <c:pt idx="0">
                        <c:v>228.78</c:v>
                      </c:pt>
                      <c:pt idx="1">
                        <c:v>217.36</c:v>
                      </c:pt>
                      <c:pt idx="2">
                        <c:v>186.45</c:v>
                      </c:pt>
                      <c:pt idx="3">
                        <c:v>230.32</c:v>
                      </c:pt>
                      <c:pt idx="4">
                        <c:v>340.37</c:v>
                      </c:pt>
                      <c:pt idx="5">
                        <c:v>300.32</c:v>
                      </c:pt>
                      <c:pt idx="6">
                        <c:v>216.41</c:v>
                      </c:pt>
                      <c:pt idx="7">
                        <c:v>250.85</c:v>
                      </c:pt>
                      <c:pt idx="8">
                        <c:v>193.62</c:v>
                      </c:pt>
                      <c:pt idx="9">
                        <c:v>257.95999999999998</c:v>
                      </c:pt>
                      <c:pt idx="10">
                        <c:v>239.11</c:v>
                      </c:pt>
                      <c:pt idx="11">
                        <c:v>290.36</c:v>
                      </c:pt>
                      <c:pt idx="12">
                        <c:v>271.63</c:v>
                      </c:pt>
                    </c:numCache>
                  </c:numRef>
                </c:yVal>
                <c:smooth val="1"/>
                <c:extLst>
                  <c:ext xmlns:c16="http://schemas.microsoft.com/office/drawing/2014/chart" uri="{C3380CC4-5D6E-409C-BE32-E72D297353CC}">
                    <c16:uniqueId val="{00000003-77B0-4811-9B96-0C1F0A7704EE}"/>
                  </c:ext>
                </c:extLst>
              </c15:ser>
            </c15:filteredScatterSeries>
          </c:ext>
        </c:extLst>
      </c:scatterChart>
      <c:valAx>
        <c:axId val="1077874063"/>
        <c:scaling>
          <c:orientation val="minMax"/>
        </c:scaling>
        <c:delete val="0"/>
        <c:axPos val="b"/>
        <c:majorGridlines>
          <c:spPr>
            <a:ln w="9525" cap="flat" cmpd="sng" algn="ctr">
              <a:solidFill>
                <a:schemeClr val="tx2">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r>
                  <a:rPr lang="es-MX"/>
                  <a:t>Año</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s-MX"/>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077882799"/>
        <c:crosses val="autoZero"/>
        <c:crossBetween val="midCat"/>
      </c:valAx>
      <c:valAx>
        <c:axId val="1077882799"/>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r>
                  <a:rPr lang="es-MX">
                    <a:solidFill>
                      <a:schemeClr val="tx1"/>
                    </a:solidFill>
                  </a:rPr>
                  <a:t>Precio real de una gruesa de rosas</a:t>
                </a:r>
              </a:p>
            </c:rich>
          </c:tx>
          <c:overlay val="0"/>
          <c:spPr>
            <a:noFill/>
            <a:ln>
              <a:noFill/>
            </a:ln>
            <a:effectLst/>
          </c:spPr>
          <c:txPr>
            <a:bodyPr rot="-54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MX"/>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crossAx val="107787406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2007-2008</c:v>
          </c:tx>
          <c:spPr>
            <a:ln w="22225" cap="rnd" cmpd="sng" algn="ctr">
              <a:solidFill>
                <a:schemeClr val="accent1"/>
              </a:solidFill>
              <a:round/>
            </a:ln>
            <a:effectLst/>
          </c:spPr>
          <c:marker>
            <c:symbol val="none"/>
          </c:marker>
          <c:cat>
            <c:strRef>
              <c:f>BASE!$D$4:$D$15</c:f>
              <c:strCache>
                <c:ptCount val="12"/>
                <c:pt idx="0">
                  <c:v>Ago</c:v>
                </c:pt>
                <c:pt idx="1">
                  <c:v>Sep</c:v>
                </c:pt>
                <c:pt idx="2">
                  <c:v>Oct</c:v>
                </c:pt>
                <c:pt idx="3">
                  <c:v>Nov</c:v>
                </c:pt>
                <c:pt idx="4">
                  <c:v>Dic</c:v>
                </c:pt>
                <c:pt idx="5">
                  <c:v>Ene</c:v>
                </c:pt>
                <c:pt idx="6">
                  <c:v>Feb</c:v>
                </c:pt>
                <c:pt idx="7">
                  <c:v>Mar</c:v>
                </c:pt>
                <c:pt idx="8">
                  <c:v>Abr</c:v>
                </c:pt>
                <c:pt idx="9">
                  <c:v>May</c:v>
                </c:pt>
                <c:pt idx="10">
                  <c:v>Jun</c:v>
                </c:pt>
                <c:pt idx="11">
                  <c:v>Jul</c:v>
                </c:pt>
              </c:strCache>
            </c:strRef>
          </c:cat>
          <c:val>
            <c:numRef>
              <c:f>BASE!$E$4:$E$15</c:f>
              <c:numCache>
                <c:formatCode>General</c:formatCode>
                <c:ptCount val="12"/>
                <c:pt idx="0">
                  <c:v>227.09900223324922</c:v>
                </c:pt>
                <c:pt idx="1">
                  <c:v>259.60457894553906</c:v>
                </c:pt>
                <c:pt idx="2">
                  <c:v>384.35414455275276</c:v>
                </c:pt>
                <c:pt idx="3">
                  <c:v>409.15999233567527</c:v>
                </c:pt>
                <c:pt idx="4">
                  <c:v>501.93339850310872</c:v>
                </c:pt>
                <c:pt idx="5">
                  <c:v>582.06676668104114</c:v>
                </c:pt>
                <c:pt idx="6">
                  <c:v>560.93739291848772</c:v>
                </c:pt>
                <c:pt idx="7">
                  <c:v>353.51112062876479</c:v>
                </c:pt>
                <c:pt idx="8">
                  <c:v>374.4507956739352</c:v>
                </c:pt>
                <c:pt idx="9">
                  <c:v>296.25700141609957</c:v>
                </c:pt>
                <c:pt idx="10">
                  <c:v>290.82126587955054</c:v>
                </c:pt>
                <c:pt idx="11">
                  <c:v>280.37753766812159</c:v>
                </c:pt>
              </c:numCache>
            </c:numRef>
          </c:val>
          <c:smooth val="0"/>
          <c:extLst>
            <c:ext xmlns:c16="http://schemas.microsoft.com/office/drawing/2014/chart" uri="{C3380CC4-5D6E-409C-BE32-E72D297353CC}">
              <c16:uniqueId val="{00000000-19C6-4597-A218-2E0A4C53C73E}"/>
            </c:ext>
          </c:extLst>
        </c:ser>
        <c:ser>
          <c:idx val="1"/>
          <c:order val="1"/>
          <c:tx>
            <c:v>2008-2009</c:v>
          </c:tx>
          <c:spPr>
            <a:ln w="22225" cap="rnd" cmpd="sng" algn="ctr">
              <a:solidFill>
                <a:schemeClr val="accent2"/>
              </a:solidFill>
              <a:round/>
            </a:ln>
            <a:effectLst/>
          </c:spPr>
          <c:marker>
            <c:symbol val="none"/>
          </c:marker>
          <c:val>
            <c:numRef>
              <c:f>BASE!$E$16:$E$27</c:f>
              <c:numCache>
                <c:formatCode>General</c:formatCode>
                <c:ptCount val="12"/>
                <c:pt idx="0">
                  <c:v>220.8709100633769</c:v>
                </c:pt>
                <c:pt idx="1">
                  <c:v>259.58503697367155</c:v>
                </c:pt>
                <c:pt idx="2">
                  <c:v>275.44732469857092</c:v>
                </c:pt>
                <c:pt idx="3">
                  <c:v>321.80844975560058</c:v>
                </c:pt>
                <c:pt idx="4">
                  <c:v>561.14166126626287</c:v>
                </c:pt>
                <c:pt idx="5">
                  <c:v>517.84148681520037</c:v>
                </c:pt>
                <c:pt idx="6">
                  <c:v>537.85221405381674</c:v>
                </c:pt>
                <c:pt idx="7">
                  <c:v>300.82635448693208</c:v>
                </c:pt>
                <c:pt idx="8">
                  <c:v>246.87526904417987</c:v>
                </c:pt>
                <c:pt idx="9">
                  <c:v>269.38949422569772</c:v>
                </c:pt>
                <c:pt idx="10">
                  <c:v>161.72382595826409</c:v>
                </c:pt>
                <c:pt idx="11">
                  <c:v>184.56853152257304</c:v>
                </c:pt>
              </c:numCache>
            </c:numRef>
          </c:val>
          <c:smooth val="0"/>
          <c:extLst>
            <c:ext xmlns:c16="http://schemas.microsoft.com/office/drawing/2014/chart" uri="{C3380CC4-5D6E-409C-BE32-E72D297353CC}">
              <c16:uniqueId val="{00000001-19C6-4597-A218-2E0A4C53C73E}"/>
            </c:ext>
          </c:extLst>
        </c:ser>
        <c:ser>
          <c:idx val="2"/>
          <c:order val="2"/>
          <c:tx>
            <c:v>2009-2010</c:v>
          </c:tx>
          <c:spPr>
            <a:ln w="22225" cap="rnd" cmpd="sng" algn="ctr">
              <a:solidFill>
                <a:schemeClr val="accent3"/>
              </a:solidFill>
              <a:round/>
            </a:ln>
            <a:effectLst/>
          </c:spPr>
          <c:marker>
            <c:symbol val="none"/>
          </c:marker>
          <c:val>
            <c:numRef>
              <c:f>BASE!$E$28:$E$39</c:f>
              <c:numCache>
                <c:formatCode>General</c:formatCode>
                <c:ptCount val="12"/>
                <c:pt idx="0">
                  <c:v>249.28096910334244</c:v>
                </c:pt>
                <c:pt idx="1">
                  <c:v>249.30515659456844</c:v>
                </c:pt>
                <c:pt idx="2">
                  <c:v>266.11631259673061</c:v>
                </c:pt>
                <c:pt idx="3">
                  <c:v>379.61260547212612</c:v>
                </c:pt>
                <c:pt idx="4">
                  <c:v>470.50860557193039</c:v>
                </c:pt>
                <c:pt idx="5">
                  <c:v>600.40163752083686</c:v>
                </c:pt>
                <c:pt idx="6">
                  <c:v>472.71675182512826</c:v>
                </c:pt>
                <c:pt idx="7">
                  <c:v>335.25208692893631</c:v>
                </c:pt>
                <c:pt idx="8">
                  <c:v>157.18292157390167</c:v>
                </c:pt>
                <c:pt idx="9">
                  <c:v>181.71784463535332</c:v>
                </c:pt>
                <c:pt idx="10">
                  <c:v>167.26298794517791</c:v>
                </c:pt>
                <c:pt idx="11">
                  <c:v>186.58673293302098</c:v>
                </c:pt>
              </c:numCache>
            </c:numRef>
          </c:val>
          <c:smooth val="0"/>
          <c:extLst>
            <c:ext xmlns:c16="http://schemas.microsoft.com/office/drawing/2014/chart" uri="{C3380CC4-5D6E-409C-BE32-E72D297353CC}">
              <c16:uniqueId val="{00000002-19C6-4597-A218-2E0A4C53C73E}"/>
            </c:ext>
          </c:extLst>
        </c:ser>
        <c:ser>
          <c:idx val="3"/>
          <c:order val="3"/>
          <c:tx>
            <c:v>2010-2011</c:v>
          </c:tx>
          <c:spPr>
            <a:ln w="22225" cap="rnd" cmpd="sng" algn="ctr">
              <a:solidFill>
                <a:schemeClr val="accent4"/>
              </a:solidFill>
              <a:round/>
            </a:ln>
            <a:effectLst/>
          </c:spPr>
          <c:marker>
            <c:symbol val="none"/>
          </c:marker>
          <c:val>
            <c:numRef>
              <c:f>BASE!$E$40:$E$51</c:f>
              <c:numCache>
                <c:formatCode>General</c:formatCode>
                <c:ptCount val="12"/>
                <c:pt idx="0">
                  <c:v>219.67727075828577</c:v>
                </c:pt>
                <c:pt idx="1">
                  <c:v>207.07510866719701</c:v>
                </c:pt>
                <c:pt idx="2">
                  <c:v>266.8963706406127</c:v>
                </c:pt>
                <c:pt idx="3">
                  <c:v>509.04857587591584</c:v>
                </c:pt>
                <c:pt idx="4">
                  <c:v>528.17946492804799</c:v>
                </c:pt>
                <c:pt idx="5">
                  <c:v>411.20156942171923</c:v>
                </c:pt>
                <c:pt idx="6">
                  <c:v>485.58291946642555</c:v>
                </c:pt>
                <c:pt idx="7">
                  <c:v>281.03101282776555</c:v>
                </c:pt>
                <c:pt idx="8">
                  <c:v>151.38613767375543</c:v>
                </c:pt>
                <c:pt idx="9">
                  <c:v>245.78729684345305</c:v>
                </c:pt>
                <c:pt idx="10">
                  <c:v>153.54165292230311</c:v>
                </c:pt>
                <c:pt idx="11">
                  <c:v>245.55197023507557</c:v>
                </c:pt>
              </c:numCache>
            </c:numRef>
          </c:val>
          <c:smooth val="0"/>
          <c:extLst>
            <c:ext xmlns:c16="http://schemas.microsoft.com/office/drawing/2014/chart" uri="{C3380CC4-5D6E-409C-BE32-E72D297353CC}">
              <c16:uniqueId val="{00000003-19C6-4597-A218-2E0A4C53C73E}"/>
            </c:ext>
          </c:extLst>
        </c:ser>
        <c:ser>
          <c:idx val="4"/>
          <c:order val="4"/>
          <c:tx>
            <c:v>2011-2012</c:v>
          </c:tx>
          <c:spPr>
            <a:ln w="22225" cap="rnd" cmpd="sng" algn="ctr">
              <a:solidFill>
                <a:schemeClr val="accent5"/>
              </a:solidFill>
              <a:round/>
            </a:ln>
            <a:effectLst/>
          </c:spPr>
          <c:marker>
            <c:symbol val="none"/>
          </c:marker>
          <c:val>
            <c:numRef>
              <c:f>BASE!$E$52:$E$63</c:f>
              <c:numCache>
                <c:formatCode>General</c:formatCode>
                <c:ptCount val="12"/>
                <c:pt idx="0">
                  <c:v>242.16567371871537</c:v>
                </c:pt>
                <c:pt idx="1">
                  <c:v>182.50075301951037</c:v>
                </c:pt>
                <c:pt idx="2">
                  <c:v>367.00531847886185</c:v>
                </c:pt>
                <c:pt idx="3">
                  <c:v>211.28201067113341</c:v>
                </c:pt>
                <c:pt idx="4">
                  <c:v>370.13651437456178</c:v>
                </c:pt>
                <c:pt idx="5">
                  <c:v>234.39593609758114</c:v>
                </c:pt>
                <c:pt idx="6">
                  <c:v>349.9897125248832</c:v>
                </c:pt>
                <c:pt idx="7">
                  <c:v>304.12552220819697</c:v>
                </c:pt>
                <c:pt idx="8">
                  <c:v>155.66740223356658</c:v>
                </c:pt>
                <c:pt idx="9">
                  <c:v>216.32045544230445</c:v>
                </c:pt>
                <c:pt idx="10">
                  <c:v>203.86058364789599</c:v>
                </c:pt>
                <c:pt idx="11">
                  <c:v>139.3716893411079</c:v>
                </c:pt>
              </c:numCache>
            </c:numRef>
          </c:val>
          <c:smooth val="0"/>
          <c:extLst>
            <c:ext xmlns:c16="http://schemas.microsoft.com/office/drawing/2014/chart" uri="{C3380CC4-5D6E-409C-BE32-E72D297353CC}">
              <c16:uniqueId val="{00000004-19C6-4597-A218-2E0A4C53C73E}"/>
            </c:ext>
          </c:extLst>
        </c:ser>
        <c:ser>
          <c:idx val="5"/>
          <c:order val="5"/>
          <c:tx>
            <c:v>2012-2013</c:v>
          </c:tx>
          <c:spPr>
            <a:ln w="22225" cap="rnd" cmpd="sng" algn="ctr">
              <a:solidFill>
                <a:schemeClr val="accent6"/>
              </a:solidFill>
              <a:round/>
            </a:ln>
            <a:effectLst/>
          </c:spPr>
          <c:marker>
            <c:symbol val="none"/>
          </c:marker>
          <c:val>
            <c:numRef>
              <c:f>BASE!$E$64:$E$75</c:f>
              <c:numCache>
                <c:formatCode>General</c:formatCode>
                <c:ptCount val="12"/>
                <c:pt idx="0">
                  <c:v>166.2403290304814</c:v>
                </c:pt>
                <c:pt idx="1">
                  <c:v>159.72553265937333</c:v>
                </c:pt>
                <c:pt idx="2">
                  <c:v>216.89653578351266</c:v>
                </c:pt>
                <c:pt idx="3">
                  <c:v>247.21411121495345</c:v>
                </c:pt>
                <c:pt idx="4">
                  <c:v>326.38262685788055</c:v>
                </c:pt>
                <c:pt idx="5">
                  <c:v>320.21932586043789</c:v>
                </c:pt>
                <c:pt idx="6">
                  <c:v>354.08386718172778</c:v>
                </c:pt>
                <c:pt idx="7">
                  <c:v>266.46515109814555</c:v>
                </c:pt>
                <c:pt idx="8">
                  <c:v>199.22923336450481</c:v>
                </c:pt>
                <c:pt idx="9">
                  <c:v>195.00110752361883</c:v>
                </c:pt>
                <c:pt idx="10">
                  <c:v>198.30219522297503</c:v>
                </c:pt>
                <c:pt idx="11">
                  <c:v>153.14738529956185</c:v>
                </c:pt>
              </c:numCache>
            </c:numRef>
          </c:val>
          <c:smooth val="0"/>
          <c:extLst>
            <c:ext xmlns:c16="http://schemas.microsoft.com/office/drawing/2014/chart" uri="{C3380CC4-5D6E-409C-BE32-E72D297353CC}">
              <c16:uniqueId val="{00000005-19C6-4597-A218-2E0A4C53C73E}"/>
            </c:ext>
          </c:extLst>
        </c:ser>
        <c:ser>
          <c:idx val="6"/>
          <c:order val="6"/>
          <c:tx>
            <c:v>2013-2014</c:v>
          </c:tx>
          <c:spPr>
            <a:ln w="22225" cap="rnd" cmpd="sng" algn="ctr">
              <a:solidFill>
                <a:schemeClr val="accent1">
                  <a:lumMod val="60000"/>
                </a:schemeClr>
              </a:solidFill>
              <a:round/>
            </a:ln>
            <a:effectLst/>
          </c:spPr>
          <c:marker>
            <c:symbol val="none"/>
          </c:marker>
          <c:val>
            <c:numRef>
              <c:f>BASE!$E$76:$E$87</c:f>
              <c:numCache>
                <c:formatCode>General</c:formatCode>
                <c:ptCount val="12"/>
                <c:pt idx="0">
                  <c:v>122.34615215116065</c:v>
                </c:pt>
                <c:pt idx="1">
                  <c:v>152.90656282013876</c:v>
                </c:pt>
                <c:pt idx="2">
                  <c:v>207.63196872041516</c:v>
                </c:pt>
                <c:pt idx="3">
                  <c:v>261.97087091420832</c:v>
                </c:pt>
                <c:pt idx="4">
                  <c:v>262.50420687304967</c:v>
                </c:pt>
                <c:pt idx="5">
                  <c:v>361.80218985822887</c:v>
                </c:pt>
                <c:pt idx="6">
                  <c:v>337.08467062682848</c:v>
                </c:pt>
                <c:pt idx="7">
                  <c:v>258.69388765594783</c:v>
                </c:pt>
                <c:pt idx="8">
                  <c:v>122.63804035858598</c:v>
                </c:pt>
                <c:pt idx="9">
                  <c:v>257.05424031565781</c:v>
                </c:pt>
                <c:pt idx="10">
                  <c:v>204.34379446780741</c:v>
                </c:pt>
                <c:pt idx="11">
                  <c:v>158.83807240427487</c:v>
                </c:pt>
              </c:numCache>
            </c:numRef>
          </c:val>
          <c:smooth val="0"/>
          <c:extLst>
            <c:ext xmlns:c16="http://schemas.microsoft.com/office/drawing/2014/chart" uri="{C3380CC4-5D6E-409C-BE32-E72D297353CC}">
              <c16:uniqueId val="{00000006-19C6-4597-A218-2E0A4C53C73E}"/>
            </c:ext>
          </c:extLst>
        </c:ser>
        <c:ser>
          <c:idx val="7"/>
          <c:order val="7"/>
          <c:tx>
            <c:v>2014-2015</c:v>
          </c:tx>
          <c:spPr>
            <a:ln w="22225" cap="rnd" cmpd="sng" algn="ctr">
              <a:solidFill>
                <a:schemeClr val="accent2">
                  <a:lumMod val="60000"/>
                </a:schemeClr>
              </a:solidFill>
              <a:round/>
            </a:ln>
            <a:effectLst/>
          </c:spPr>
          <c:marker>
            <c:symbol val="none"/>
          </c:marker>
          <c:val>
            <c:numRef>
              <c:f>BASE!$E$88:$E$99</c:f>
              <c:numCache>
                <c:formatCode>General</c:formatCode>
                <c:ptCount val="12"/>
                <c:pt idx="0">
                  <c:v>125.20882596660786</c:v>
                </c:pt>
                <c:pt idx="1">
                  <c:v>163.40971923573278</c:v>
                </c:pt>
                <c:pt idx="2">
                  <c:v>219.77311515331547</c:v>
                </c:pt>
                <c:pt idx="3">
                  <c:v>190.90774241501242</c:v>
                </c:pt>
                <c:pt idx="4">
                  <c:v>356.37219862311395</c:v>
                </c:pt>
                <c:pt idx="5">
                  <c:v>326.18659468410124</c:v>
                </c:pt>
                <c:pt idx="6">
                  <c:v>389.8198845108048</c:v>
                </c:pt>
                <c:pt idx="7">
                  <c:v>173.18347578591857</c:v>
                </c:pt>
                <c:pt idx="8">
                  <c:v>109.73514977008034</c:v>
                </c:pt>
                <c:pt idx="9">
                  <c:v>168.73741474033517</c:v>
                </c:pt>
                <c:pt idx="10">
                  <c:v>211.71578157608832</c:v>
                </c:pt>
                <c:pt idx="11">
                  <c:v>121.08310166368196</c:v>
                </c:pt>
              </c:numCache>
            </c:numRef>
          </c:val>
          <c:smooth val="0"/>
          <c:extLst>
            <c:ext xmlns:c16="http://schemas.microsoft.com/office/drawing/2014/chart" uri="{C3380CC4-5D6E-409C-BE32-E72D297353CC}">
              <c16:uniqueId val="{00000007-19C6-4597-A218-2E0A4C53C73E}"/>
            </c:ext>
          </c:extLst>
        </c:ser>
        <c:ser>
          <c:idx val="8"/>
          <c:order val="8"/>
          <c:tx>
            <c:v>2015-2016</c:v>
          </c:tx>
          <c:spPr>
            <a:ln w="22225" cap="rnd" cmpd="sng" algn="ctr">
              <a:solidFill>
                <a:schemeClr val="accent3">
                  <a:lumMod val="60000"/>
                </a:schemeClr>
              </a:solidFill>
              <a:round/>
            </a:ln>
            <a:effectLst/>
          </c:spPr>
          <c:marker>
            <c:symbol val="none"/>
          </c:marker>
          <c:val>
            <c:numRef>
              <c:f>BASE!$E$100:$E$111</c:f>
              <c:numCache>
                <c:formatCode>General</c:formatCode>
                <c:ptCount val="12"/>
                <c:pt idx="0">
                  <c:v>138.96441270741622</c:v>
                </c:pt>
                <c:pt idx="1">
                  <c:v>166.11208810964962</c:v>
                </c:pt>
                <c:pt idx="2">
                  <c:v>201.16856826505469</c:v>
                </c:pt>
                <c:pt idx="3">
                  <c:v>245.70174839688133</c:v>
                </c:pt>
                <c:pt idx="4">
                  <c:v>345.79544933014006</c:v>
                </c:pt>
                <c:pt idx="5">
                  <c:v>310.72663551401877</c:v>
                </c:pt>
                <c:pt idx="6">
                  <c:v>375.58648173716625</c:v>
                </c:pt>
                <c:pt idx="7">
                  <c:v>452.37452979169683</c:v>
                </c:pt>
                <c:pt idx="8">
                  <c:v>193.29633535062365</c:v>
                </c:pt>
                <c:pt idx="9">
                  <c:v>154.18759535236313</c:v>
                </c:pt>
                <c:pt idx="10">
                  <c:v>223.84579465269599</c:v>
                </c:pt>
                <c:pt idx="11">
                  <c:v>116.91418409374971</c:v>
                </c:pt>
              </c:numCache>
            </c:numRef>
          </c:val>
          <c:smooth val="0"/>
          <c:extLst>
            <c:ext xmlns:c16="http://schemas.microsoft.com/office/drawing/2014/chart" uri="{C3380CC4-5D6E-409C-BE32-E72D297353CC}">
              <c16:uniqueId val="{00000008-19C6-4597-A218-2E0A4C53C73E}"/>
            </c:ext>
          </c:extLst>
        </c:ser>
        <c:ser>
          <c:idx val="9"/>
          <c:order val="9"/>
          <c:tx>
            <c:v>2016-2017</c:v>
          </c:tx>
          <c:spPr>
            <a:ln w="22225" cap="rnd" cmpd="sng" algn="ctr">
              <a:solidFill>
                <a:schemeClr val="accent4">
                  <a:lumMod val="60000"/>
                </a:schemeClr>
              </a:solidFill>
              <a:round/>
            </a:ln>
            <a:effectLst/>
          </c:spPr>
          <c:marker>
            <c:symbol val="none"/>
          </c:marker>
          <c:val>
            <c:numRef>
              <c:f>BASE!$E$112:$E$123</c:f>
              <c:numCache>
                <c:formatCode>General</c:formatCode>
                <c:ptCount val="12"/>
                <c:pt idx="0">
                  <c:v>156.93443055869383</c:v>
                </c:pt>
                <c:pt idx="1">
                  <c:v>144.68162948859782</c:v>
                </c:pt>
                <c:pt idx="2">
                  <c:v>264.64777079011969</c:v>
                </c:pt>
                <c:pt idx="3">
                  <c:v>282.25677539707942</c:v>
                </c:pt>
                <c:pt idx="4">
                  <c:v>290.48191323511645</c:v>
                </c:pt>
                <c:pt idx="5">
                  <c:v>304.41125218703655</c:v>
                </c:pt>
                <c:pt idx="6">
                  <c:v>310.7276273161084</c:v>
                </c:pt>
                <c:pt idx="7">
                  <c:v>206.83762084909645</c:v>
                </c:pt>
                <c:pt idx="8">
                  <c:v>189.00326357313776</c:v>
                </c:pt>
                <c:pt idx="9">
                  <c:v>189.50197056094532</c:v>
                </c:pt>
                <c:pt idx="10">
                  <c:v>148.86895212328471</c:v>
                </c:pt>
                <c:pt idx="11">
                  <c:v>124.51594975016955</c:v>
                </c:pt>
              </c:numCache>
            </c:numRef>
          </c:val>
          <c:smooth val="0"/>
          <c:extLst>
            <c:ext xmlns:c16="http://schemas.microsoft.com/office/drawing/2014/chart" uri="{C3380CC4-5D6E-409C-BE32-E72D297353CC}">
              <c16:uniqueId val="{00000009-19C6-4597-A218-2E0A4C53C73E}"/>
            </c:ext>
          </c:extLst>
        </c:ser>
        <c:ser>
          <c:idx val="10"/>
          <c:order val="10"/>
          <c:tx>
            <c:v>2017-2018</c:v>
          </c:tx>
          <c:spPr>
            <a:ln w="22225" cap="rnd" cmpd="sng" algn="ctr">
              <a:solidFill>
                <a:schemeClr val="accent5">
                  <a:lumMod val="60000"/>
                </a:schemeClr>
              </a:solidFill>
              <a:round/>
            </a:ln>
            <a:effectLst/>
          </c:spPr>
          <c:marker>
            <c:symbol val="none"/>
          </c:marker>
          <c:val>
            <c:numRef>
              <c:f>BASE!$E$124:$E$135</c:f>
              <c:numCache>
                <c:formatCode>General</c:formatCode>
                <c:ptCount val="12"/>
                <c:pt idx="0">
                  <c:v>156.37104161928693</c:v>
                </c:pt>
                <c:pt idx="1">
                  <c:v>185.06784351741837</c:v>
                </c:pt>
                <c:pt idx="2">
                  <c:v>271.52617602958679</c:v>
                </c:pt>
                <c:pt idx="3">
                  <c:v>211.35346475039421</c:v>
                </c:pt>
                <c:pt idx="4">
                  <c:v>440.61598923654753</c:v>
                </c:pt>
                <c:pt idx="5">
                  <c:v>341.37673654834919</c:v>
                </c:pt>
                <c:pt idx="6">
                  <c:v>340.71583149633744</c:v>
                </c:pt>
                <c:pt idx="7">
                  <c:v>149.59428909057999</c:v>
                </c:pt>
                <c:pt idx="8">
                  <c:v>88.870920620970267</c:v>
                </c:pt>
                <c:pt idx="9">
                  <c:v>236.23354837485874</c:v>
                </c:pt>
                <c:pt idx="10">
                  <c:v>135.52249588001428</c:v>
                </c:pt>
                <c:pt idx="11">
                  <c:v>132.6</c:v>
                </c:pt>
              </c:numCache>
            </c:numRef>
          </c:val>
          <c:smooth val="0"/>
          <c:extLst>
            <c:ext xmlns:c16="http://schemas.microsoft.com/office/drawing/2014/chart" uri="{C3380CC4-5D6E-409C-BE32-E72D297353CC}">
              <c16:uniqueId val="{0000000A-19C6-4597-A218-2E0A4C53C73E}"/>
            </c:ext>
          </c:extLst>
        </c:ser>
        <c:ser>
          <c:idx val="11"/>
          <c:order val="11"/>
          <c:tx>
            <c:v>2018-2019</c:v>
          </c:tx>
          <c:spPr>
            <a:ln w="22225" cap="rnd" cmpd="sng" algn="ctr">
              <a:solidFill>
                <a:schemeClr val="accent6">
                  <a:lumMod val="60000"/>
                </a:schemeClr>
              </a:solidFill>
              <a:round/>
            </a:ln>
            <a:effectLst/>
          </c:spPr>
          <c:marker>
            <c:symbol val="none"/>
          </c:marker>
          <c:val>
            <c:numRef>
              <c:f>BASE!$E$136:$E$147</c:f>
              <c:numCache>
                <c:formatCode>General</c:formatCode>
                <c:ptCount val="12"/>
                <c:pt idx="0">
                  <c:v>116.71902474694447</c:v>
                </c:pt>
                <c:pt idx="1">
                  <c:v>139.64387910236684</c:v>
                </c:pt>
                <c:pt idx="2">
                  <c:v>184.76879921142375</c:v>
                </c:pt>
                <c:pt idx="3">
                  <c:v>204.10937814964785</c:v>
                </c:pt>
                <c:pt idx="4">
                  <c:v>324.6221388395843</c:v>
                </c:pt>
                <c:pt idx="5">
                  <c:v>299.89783695588198</c:v>
                </c:pt>
                <c:pt idx="6">
                  <c:v>294.55442153941931</c:v>
                </c:pt>
                <c:pt idx="7">
                  <c:v>211.20951166562719</c:v>
                </c:pt>
                <c:pt idx="8">
                  <c:v>144.29888235502386</c:v>
                </c:pt>
                <c:pt idx="9">
                  <c:v>207.10961812953218</c:v>
                </c:pt>
                <c:pt idx="10">
                  <c:v>197.78904700793919</c:v>
                </c:pt>
                <c:pt idx="11">
                  <c:v>101.7523977493483</c:v>
                </c:pt>
              </c:numCache>
            </c:numRef>
          </c:val>
          <c:smooth val="0"/>
          <c:extLst>
            <c:ext xmlns:c16="http://schemas.microsoft.com/office/drawing/2014/chart" uri="{C3380CC4-5D6E-409C-BE32-E72D297353CC}">
              <c16:uniqueId val="{0000000B-19C6-4597-A218-2E0A4C53C73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09357423"/>
        <c:axId val="409372399"/>
      </c:lineChart>
      <c:catAx>
        <c:axId val="409357423"/>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Mes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72399"/>
        <c:crosses val="autoZero"/>
        <c:auto val="1"/>
        <c:lblAlgn val="ctr"/>
        <c:lblOffset val="100"/>
        <c:noMultiLvlLbl val="0"/>
      </c:catAx>
      <c:valAx>
        <c:axId val="409372399"/>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precio real de una gruesa de rosas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57423"/>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2007-2008</c:v>
          </c:tx>
          <c:spPr>
            <a:ln w="22225" cap="rnd" cmpd="sng" algn="ctr">
              <a:solidFill>
                <a:schemeClr val="accent1"/>
              </a:solidFill>
              <a:round/>
            </a:ln>
            <a:effectLst/>
          </c:spPr>
          <c:marker>
            <c:symbol val="none"/>
          </c:marker>
          <c:cat>
            <c:strRef>
              <c:f>BASE!$D$4:$D$15</c:f>
              <c:strCache>
                <c:ptCount val="12"/>
                <c:pt idx="0">
                  <c:v>Ago</c:v>
                </c:pt>
                <c:pt idx="1">
                  <c:v>Sep</c:v>
                </c:pt>
                <c:pt idx="2">
                  <c:v>Oct</c:v>
                </c:pt>
                <c:pt idx="3">
                  <c:v>Nov</c:v>
                </c:pt>
                <c:pt idx="4">
                  <c:v>Dic</c:v>
                </c:pt>
                <c:pt idx="5">
                  <c:v>Ene</c:v>
                </c:pt>
                <c:pt idx="6">
                  <c:v>Feb</c:v>
                </c:pt>
                <c:pt idx="7">
                  <c:v>Mar</c:v>
                </c:pt>
                <c:pt idx="8">
                  <c:v>Abr</c:v>
                </c:pt>
                <c:pt idx="9">
                  <c:v>May</c:v>
                </c:pt>
                <c:pt idx="10">
                  <c:v>Jun</c:v>
                </c:pt>
                <c:pt idx="11">
                  <c:v>Jul</c:v>
                </c:pt>
              </c:strCache>
            </c:strRef>
          </c:cat>
          <c:val>
            <c:numRef>
              <c:f>BASE!$F$4:$F$15</c:f>
              <c:numCache>
                <c:formatCode>General</c:formatCode>
                <c:ptCount val="12"/>
                <c:pt idx="0">
                  <c:v>382.56274872849366</c:v>
                </c:pt>
                <c:pt idx="1">
                  <c:v>419.42121162972973</c:v>
                </c:pt>
                <c:pt idx="2">
                  <c:v>563.0577768000544</c:v>
                </c:pt>
                <c:pt idx="3">
                  <c:v>577.41990625886467</c:v>
                </c:pt>
                <c:pt idx="4">
                  <c:v>687.3170007042263</c:v>
                </c:pt>
                <c:pt idx="5">
                  <c:v>849.15122059635598</c:v>
                </c:pt>
                <c:pt idx="6">
                  <c:v>820.67579442204851</c:v>
                </c:pt>
                <c:pt idx="7">
                  <c:v>548.12383515299064</c:v>
                </c:pt>
                <c:pt idx="8">
                  <c:v>571.29414338365666</c:v>
                </c:pt>
                <c:pt idx="9">
                  <c:v>510.74102438010226</c:v>
                </c:pt>
                <c:pt idx="10">
                  <c:v>462.42387618114867</c:v>
                </c:pt>
                <c:pt idx="11">
                  <c:v>436.80814464259413</c:v>
                </c:pt>
              </c:numCache>
            </c:numRef>
          </c:val>
          <c:smooth val="0"/>
          <c:extLst>
            <c:ext xmlns:c16="http://schemas.microsoft.com/office/drawing/2014/chart" uri="{C3380CC4-5D6E-409C-BE32-E72D297353CC}">
              <c16:uniqueId val="{00000000-83DA-4EB1-909D-0206AB138ECF}"/>
            </c:ext>
          </c:extLst>
        </c:ser>
        <c:ser>
          <c:idx val="1"/>
          <c:order val="1"/>
          <c:tx>
            <c:v>2008-2009</c:v>
          </c:tx>
          <c:spPr>
            <a:ln w="22225" cap="rnd" cmpd="sng" algn="ctr">
              <a:solidFill>
                <a:schemeClr val="accent2"/>
              </a:solidFill>
              <a:round/>
            </a:ln>
            <a:effectLst/>
          </c:spPr>
          <c:marker>
            <c:symbol val="none"/>
          </c:marker>
          <c:val>
            <c:numRef>
              <c:f>BASE!$F$16:$F$27</c:f>
              <c:numCache>
                <c:formatCode>General</c:formatCode>
                <c:ptCount val="12"/>
                <c:pt idx="0">
                  <c:v>321.48326532135724</c:v>
                </c:pt>
                <c:pt idx="1">
                  <c:v>402.38637280315152</c:v>
                </c:pt>
                <c:pt idx="2">
                  <c:v>497.44964609741919</c:v>
                </c:pt>
                <c:pt idx="3">
                  <c:v>540.38010359963005</c:v>
                </c:pt>
                <c:pt idx="4">
                  <c:v>817.77890614137789</c:v>
                </c:pt>
                <c:pt idx="5">
                  <c:v>768.70691820567527</c:v>
                </c:pt>
                <c:pt idx="6">
                  <c:v>794.69175447277416</c:v>
                </c:pt>
                <c:pt idx="7">
                  <c:v>463.65504066795171</c:v>
                </c:pt>
                <c:pt idx="8">
                  <c:v>347.55942254837311</c:v>
                </c:pt>
                <c:pt idx="9">
                  <c:v>385.98516953780484</c:v>
                </c:pt>
                <c:pt idx="10">
                  <c:v>286.14867092967501</c:v>
                </c:pt>
                <c:pt idx="11">
                  <c:v>336.58201360043375</c:v>
                </c:pt>
              </c:numCache>
            </c:numRef>
          </c:val>
          <c:smooth val="0"/>
          <c:extLst>
            <c:ext xmlns:c16="http://schemas.microsoft.com/office/drawing/2014/chart" uri="{C3380CC4-5D6E-409C-BE32-E72D297353CC}">
              <c16:uniqueId val="{00000001-83DA-4EB1-909D-0206AB138ECF}"/>
            </c:ext>
          </c:extLst>
        </c:ser>
        <c:ser>
          <c:idx val="2"/>
          <c:order val="2"/>
          <c:tx>
            <c:v>2009-2010</c:v>
          </c:tx>
          <c:spPr>
            <a:ln w="22225" cap="rnd" cmpd="sng" algn="ctr">
              <a:solidFill>
                <a:schemeClr val="accent3"/>
              </a:solidFill>
              <a:round/>
            </a:ln>
            <a:effectLst/>
          </c:spPr>
          <c:marker>
            <c:symbol val="none"/>
          </c:marker>
          <c:val>
            <c:numRef>
              <c:f>BASE!$F$28:$F$39</c:f>
              <c:numCache>
                <c:formatCode>General</c:formatCode>
                <c:ptCount val="12"/>
                <c:pt idx="0">
                  <c:v>408.48086073524973</c:v>
                </c:pt>
                <c:pt idx="1">
                  <c:v>375.25429082213526</c:v>
                </c:pt>
                <c:pt idx="2">
                  <c:v>382.45438378474165</c:v>
                </c:pt>
                <c:pt idx="3">
                  <c:v>543.6699911703513</c:v>
                </c:pt>
                <c:pt idx="4">
                  <c:v>708.54698294707862</c:v>
                </c:pt>
                <c:pt idx="5">
                  <c:v>868.92989283405518</c:v>
                </c:pt>
                <c:pt idx="6">
                  <c:v>806.35677636024161</c:v>
                </c:pt>
                <c:pt idx="7">
                  <c:v>537.17825266922387</c:v>
                </c:pt>
                <c:pt idx="8">
                  <c:v>273.45054902878337</c:v>
                </c:pt>
                <c:pt idx="9">
                  <c:v>321.43745629607054</c:v>
                </c:pt>
                <c:pt idx="10">
                  <c:v>289.17838915614232</c:v>
                </c:pt>
                <c:pt idx="11">
                  <c:v>275.08528614501193</c:v>
                </c:pt>
              </c:numCache>
            </c:numRef>
          </c:val>
          <c:smooth val="0"/>
          <c:extLst>
            <c:ext xmlns:c16="http://schemas.microsoft.com/office/drawing/2014/chart" uri="{C3380CC4-5D6E-409C-BE32-E72D297353CC}">
              <c16:uniqueId val="{00000002-83DA-4EB1-909D-0206AB138ECF}"/>
            </c:ext>
          </c:extLst>
        </c:ser>
        <c:ser>
          <c:idx val="3"/>
          <c:order val="3"/>
          <c:tx>
            <c:v>2010-2011</c:v>
          </c:tx>
          <c:spPr>
            <a:ln w="22225" cap="rnd" cmpd="sng" algn="ctr">
              <a:solidFill>
                <a:schemeClr val="accent4"/>
              </a:solidFill>
              <a:round/>
            </a:ln>
            <a:effectLst/>
          </c:spPr>
          <c:marker>
            <c:symbol val="none"/>
          </c:marker>
          <c:val>
            <c:numRef>
              <c:f>BASE!$F$40:$F$51</c:f>
              <c:numCache>
                <c:formatCode>General</c:formatCode>
                <c:ptCount val="12"/>
                <c:pt idx="0">
                  <c:v>395.6376717139276</c:v>
                </c:pt>
                <c:pt idx="1">
                  <c:v>359.77550382271494</c:v>
                </c:pt>
                <c:pt idx="2">
                  <c:v>455.45271346161235</c:v>
                </c:pt>
                <c:pt idx="3">
                  <c:v>723.03925123096667</c:v>
                </c:pt>
                <c:pt idx="4">
                  <c:v>892.9836999123055</c:v>
                </c:pt>
                <c:pt idx="5">
                  <c:v>657.80309145149181</c:v>
                </c:pt>
                <c:pt idx="6">
                  <c:v>760.54343793487772</c:v>
                </c:pt>
                <c:pt idx="7">
                  <c:v>443.18458783495987</c:v>
                </c:pt>
                <c:pt idx="8">
                  <c:v>286.95148051870996</c:v>
                </c:pt>
                <c:pt idx="9">
                  <c:v>457.14576194950507</c:v>
                </c:pt>
                <c:pt idx="10">
                  <c:v>302.78945702262325</c:v>
                </c:pt>
                <c:pt idx="11">
                  <c:v>377.32447150346741</c:v>
                </c:pt>
              </c:numCache>
            </c:numRef>
          </c:val>
          <c:smooth val="0"/>
          <c:extLst>
            <c:ext xmlns:c16="http://schemas.microsoft.com/office/drawing/2014/chart" uri="{C3380CC4-5D6E-409C-BE32-E72D297353CC}">
              <c16:uniqueId val="{00000003-83DA-4EB1-909D-0206AB138ECF}"/>
            </c:ext>
          </c:extLst>
        </c:ser>
        <c:ser>
          <c:idx val="4"/>
          <c:order val="4"/>
          <c:tx>
            <c:v>2011-2012</c:v>
          </c:tx>
          <c:spPr>
            <a:ln w="22225" cap="rnd" cmpd="sng" algn="ctr">
              <a:solidFill>
                <a:schemeClr val="accent5"/>
              </a:solidFill>
              <a:round/>
            </a:ln>
            <a:effectLst/>
          </c:spPr>
          <c:marker>
            <c:symbol val="none"/>
          </c:marker>
          <c:val>
            <c:numRef>
              <c:f>BASE!$F$52:$F$63</c:f>
              <c:numCache>
                <c:formatCode>General</c:formatCode>
                <c:ptCount val="12"/>
                <c:pt idx="0">
                  <c:v>362.81920907827163</c:v>
                </c:pt>
                <c:pt idx="1">
                  <c:v>341.67830511161759</c:v>
                </c:pt>
                <c:pt idx="2">
                  <c:v>584.27665538146914</c:v>
                </c:pt>
                <c:pt idx="3">
                  <c:v>376.3246354192039</c:v>
                </c:pt>
                <c:pt idx="4">
                  <c:v>690.69888074475818</c:v>
                </c:pt>
                <c:pt idx="5">
                  <c:v>459.73740458747551</c:v>
                </c:pt>
                <c:pt idx="6">
                  <c:v>660.86966553744026</c:v>
                </c:pt>
                <c:pt idx="7">
                  <c:v>551.81420033284019</c:v>
                </c:pt>
                <c:pt idx="8">
                  <c:v>341.44751506313457</c:v>
                </c:pt>
                <c:pt idx="9">
                  <c:v>432.73051107325364</c:v>
                </c:pt>
                <c:pt idx="10">
                  <c:v>452.57049569832907</c:v>
                </c:pt>
                <c:pt idx="11">
                  <c:v>288.37269540032867</c:v>
                </c:pt>
              </c:numCache>
            </c:numRef>
          </c:val>
          <c:smooth val="0"/>
          <c:extLst>
            <c:ext xmlns:c16="http://schemas.microsoft.com/office/drawing/2014/chart" uri="{C3380CC4-5D6E-409C-BE32-E72D297353CC}">
              <c16:uniqueId val="{00000004-83DA-4EB1-909D-0206AB138ECF}"/>
            </c:ext>
          </c:extLst>
        </c:ser>
        <c:ser>
          <c:idx val="5"/>
          <c:order val="5"/>
          <c:tx>
            <c:v>2012-2013</c:v>
          </c:tx>
          <c:spPr>
            <a:ln w="22225" cap="rnd" cmpd="sng" algn="ctr">
              <a:solidFill>
                <a:schemeClr val="accent6"/>
              </a:solidFill>
              <a:round/>
            </a:ln>
            <a:effectLst/>
          </c:spPr>
          <c:marker>
            <c:symbol val="none"/>
          </c:marker>
          <c:val>
            <c:numRef>
              <c:f>BASE!$F$64:$F$75</c:f>
              <c:numCache>
                <c:formatCode>General</c:formatCode>
                <c:ptCount val="12"/>
                <c:pt idx="0">
                  <c:v>348.14464043161615</c:v>
                </c:pt>
                <c:pt idx="1">
                  <c:v>330.77019755445031</c:v>
                </c:pt>
                <c:pt idx="2">
                  <c:v>437.97258134327245</c:v>
                </c:pt>
                <c:pt idx="3">
                  <c:v>520.03209719626193</c:v>
                </c:pt>
                <c:pt idx="4">
                  <c:v>612.21543647315968</c:v>
                </c:pt>
                <c:pt idx="5">
                  <c:v>600.82961951373943</c:v>
                </c:pt>
                <c:pt idx="6">
                  <c:v>680.637437158073</c:v>
                </c:pt>
                <c:pt idx="7">
                  <c:v>501.57428395809364</c:v>
                </c:pt>
                <c:pt idx="8">
                  <c:v>430.89113262555691</c:v>
                </c:pt>
                <c:pt idx="9">
                  <c:v>370.91804141255471</c:v>
                </c:pt>
                <c:pt idx="10">
                  <c:v>384.97555801003483</c:v>
                </c:pt>
                <c:pt idx="11">
                  <c:v>318.36827518898281</c:v>
                </c:pt>
              </c:numCache>
            </c:numRef>
          </c:val>
          <c:smooth val="0"/>
          <c:extLst>
            <c:ext xmlns:c16="http://schemas.microsoft.com/office/drawing/2014/chart" uri="{C3380CC4-5D6E-409C-BE32-E72D297353CC}">
              <c16:uniqueId val="{00000005-83DA-4EB1-909D-0206AB138ECF}"/>
            </c:ext>
          </c:extLst>
        </c:ser>
        <c:ser>
          <c:idx val="6"/>
          <c:order val="6"/>
          <c:tx>
            <c:v>2013-2014</c:v>
          </c:tx>
          <c:spPr>
            <a:ln w="22225" cap="rnd" cmpd="sng" algn="ctr">
              <a:solidFill>
                <a:schemeClr val="accent1">
                  <a:lumMod val="60000"/>
                </a:schemeClr>
              </a:solidFill>
              <a:round/>
            </a:ln>
            <a:effectLst/>
          </c:spPr>
          <c:marker>
            <c:symbol val="none"/>
          </c:marker>
          <c:val>
            <c:numRef>
              <c:f>BASE!$F$76:$F$87</c:f>
              <c:numCache>
                <c:formatCode>General</c:formatCode>
                <c:ptCount val="12"/>
                <c:pt idx="0">
                  <c:v>280.59027708918876</c:v>
                </c:pt>
                <c:pt idx="1">
                  <c:v>335.73756036880116</c:v>
                </c:pt>
                <c:pt idx="2">
                  <c:v>396.86157053383141</c:v>
                </c:pt>
                <c:pt idx="3">
                  <c:v>487.35698192510461</c:v>
                </c:pt>
                <c:pt idx="4">
                  <c:v>551.60470549198305</c:v>
                </c:pt>
                <c:pt idx="5">
                  <c:v>589.7090811075069</c:v>
                </c:pt>
                <c:pt idx="6">
                  <c:v>601.34240624168785</c:v>
                </c:pt>
                <c:pt idx="7">
                  <c:v>536.43705249383356</c:v>
                </c:pt>
                <c:pt idx="8">
                  <c:v>273.82093871802249</c:v>
                </c:pt>
                <c:pt idx="9">
                  <c:v>487.28029095239418</c:v>
                </c:pt>
                <c:pt idx="10">
                  <c:v>399.24907648906486</c:v>
                </c:pt>
                <c:pt idx="11">
                  <c:v>347.32591832401437</c:v>
                </c:pt>
              </c:numCache>
            </c:numRef>
          </c:val>
          <c:smooth val="0"/>
          <c:extLst>
            <c:ext xmlns:c16="http://schemas.microsoft.com/office/drawing/2014/chart" uri="{C3380CC4-5D6E-409C-BE32-E72D297353CC}">
              <c16:uniqueId val="{00000006-83DA-4EB1-909D-0206AB138ECF}"/>
            </c:ext>
          </c:extLst>
        </c:ser>
        <c:ser>
          <c:idx val="7"/>
          <c:order val="7"/>
          <c:tx>
            <c:v>2014-2015</c:v>
          </c:tx>
          <c:spPr>
            <a:ln w="22225" cap="rnd" cmpd="sng" algn="ctr">
              <a:solidFill>
                <a:schemeClr val="accent2">
                  <a:lumMod val="60000"/>
                </a:schemeClr>
              </a:solidFill>
              <a:round/>
            </a:ln>
            <a:effectLst/>
          </c:spPr>
          <c:marker>
            <c:symbol val="none"/>
          </c:marker>
          <c:val>
            <c:numRef>
              <c:f>BASE!$F$88:$F$99</c:f>
              <c:numCache>
                <c:formatCode>General</c:formatCode>
                <c:ptCount val="12"/>
                <c:pt idx="0">
                  <c:v>313.25653837338598</c:v>
                </c:pt>
                <c:pt idx="1">
                  <c:v>339.19188864217108</c:v>
                </c:pt>
                <c:pt idx="2">
                  <c:v>390.17766437692876</c:v>
                </c:pt>
                <c:pt idx="3">
                  <c:v>416.96675168739222</c:v>
                </c:pt>
                <c:pt idx="4">
                  <c:v>568.13291343196113</c:v>
                </c:pt>
                <c:pt idx="5">
                  <c:v>599.6144574572719</c:v>
                </c:pt>
                <c:pt idx="6">
                  <c:v>845.91517442530119</c:v>
                </c:pt>
                <c:pt idx="7">
                  <c:v>392.76963402402208</c:v>
                </c:pt>
                <c:pt idx="8">
                  <c:v>258.22052430272032</c:v>
                </c:pt>
                <c:pt idx="9">
                  <c:v>357.85474327079527</c:v>
                </c:pt>
                <c:pt idx="10">
                  <c:v>436.04734645302699</c:v>
                </c:pt>
                <c:pt idx="11">
                  <c:v>287.21878272251433</c:v>
                </c:pt>
              </c:numCache>
            </c:numRef>
          </c:val>
          <c:smooth val="0"/>
          <c:extLst>
            <c:ext xmlns:c16="http://schemas.microsoft.com/office/drawing/2014/chart" uri="{C3380CC4-5D6E-409C-BE32-E72D297353CC}">
              <c16:uniqueId val="{00000007-83DA-4EB1-909D-0206AB138ECF}"/>
            </c:ext>
          </c:extLst>
        </c:ser>
        <c:ser>
          <c:idx val="8"/>
          <c:order val="8"/>
          <c:tx>
            <c:v>2015-2016</c:v>
          </c:tx>
          <c:spPr>
            <a:ln w="22225" cap="rnd" cmpd="sng" algn="ctr">
              <a:solidFill>
                <a:schemeClr val="accent3">
                  <a:lumMod val="60000"/>
                </a:schemeClr>
              </a:solidFill>
              <a:round/>
            </a:ln>
            <a:effectLst/>
          </c:spPr>
          <c:marker>
            <c:symbol val="none"/>
          </c:marker>
          <c:val>
            <c:numRef>
              <c:f>BASE!$F$100:$F$111</c:f>
              <c:numCache>
                <c:formatCode>General</c:formatCode>
                <c:ptCount val="12"/>
                <c:pt idx="0">
                  <c:v>326.84064172961382</c:v>
                </c:pt>
                <c:pt idx="1">
                  <c:v>363.45415961099008</c:v>
                </c:pt>
                <c:pt idx="2">
                  <c:v>410.71916020782004</c:v>
                </c:pt>
                <c:pt idx="3">
                  <c:v>496.92361860552211</c:v>
                </c:pt>
                <c:pt idx="4">
                  <c:v>714.92816454628576</c:v>
                </c:pt>
                <c:pt idx="5">
                  <c:v>624.80643615948384</c:v>
                </c:pt>
                <c:pt idx="6">
                  <c:v>753.95508556127447</c:v>
                </c:pt>
                <c:pt idx="7">
                  <c:v>821.51925786048002</c:v>
                </c:pt>
                <c:pt idx="8">
                  <c:v>493.60794286768254</c:v>
                </c:pt>
                <c:pt idx="9">
                  <c:v>341.18344447251303</c:v>
                </c:pt>
                <c:pt idx="10">
                  <c:v>468.12661987704416</c:v>
                </c:pt>
                <c:pt idx="11">
                  <c:v>281.12952663764241</c:v>
                </c:pt>
              </c:numCache>
            </c:numRef>
          </c:val>
          <c:smooth val="0"/>
          <c:extLst>
            <c:ext xmlns:c16="http://schemas.microsoft.com/office/drawing/2014/chart" uri="{C3380CC4-5D6E-409C-BE32-E72D297353CC}">
              <c16:uniqueId val="{00000008-83DA-4EB1-909D-0206AB138ECF}"/>
            </c:ext>
          </c:extLst>
        </c:ser>
        <c:ser>
          <c:idx val="9"/>
          <c:order val="9"/>
          <c:tx>
            <c:v>2016-2017</c:v>
          </c:tx>
          <c:spPr>
            <a:ln w="22225" cap="rnd" cmpd="sng" algn="ctr">
              <a:solidFill>
                <a:schemeClr val="accent4">
                  <a:lumMod val="60000"/>
                </a:schemeClr>
              </a:solidFill>
              <a:round/>
            </a:ln>
            <a:effectLst/>
          </c:spPr>
          <c:marker>
            <c:symbol val="none"/>
          </c:marker>
          <c:val>
            <c:numRef>
              <c:f>BASE!$F$112:$F$123</c:f>
              <c:numCache>
                <c:formatCode>General</c:formatCode>
                <c:ptCount val="12"/>
                <c:pt idx="0">
                  <c:v>319.79826152057649</c:v>
                </c:pt>
                <c:pt idx="1">
                  <c:v>312.25137308047402</c:v>
                </c:pt>
                <c:pt idx="2">
                  <c:v>531.05399852901076</c:v>
                </c:pt>
                <c:pt idx="3">
                  <c:v>573.7501728534769</c:v>
                </c:pt>
                <c:pt idx="4">
                  <c:v>544.05655797249767</c:v>
                </c:pt>
                <c:pt idx="5">
                  <c:v>599.64320294066317</c:v>
                </c:pt>
                <c:pt idx="6">
                  <c:v>643.13614748081</c:v>
                </c:pt>
                <c:pt idx="7">
                  <c:v>492.46550318430968</c:v>
                </c:pt>
                <c:pt idx="8">
                  <c:v>395.357646425121</c:v>
                </c:pt>
                <c:pt idx="9">
                  <c:v>381.49308594586705</c:v>
                </c:pt>
                <c:pt idx="10">
                  <c:v>324.35546247073268</c:v>
                </c:pt>
                <c:pt idx="11">
                  <c:v>280.89456677647678</c:v>
                </c:pt>
              </c:numCache>
            </c:numRef>
          </c:val>
          <c:smooth val="0"/>
          <c:extLst>
            <c:ext xmlns:c16="http://schemas.microsoft.com/office/drawing/2014/chart" uri="{C3380CC4-5D6E-409C-BE32-E72D297353CC}">
              <c16:uniqueId val="{00000009-83DA-4EB1-909D-0206AB138ECF}"/>
            </c:ext>
          </c:extLst>
        </c:ser>
        <c:ser>
          <c:idx val="10"/>
          <c:order val="10"/>
          <c:tx>
            <c:v>2017-2018</c:v>
          </c:tx>
          <c:spPr>
            <a:ln w="22225" cap="rnd" cmpd="sng" algn="ctr">
              <a:solidFill>
                <a:schemeClr val="accent5">
                  <a:lumMod val="60000"/>
                </a:schemeClr>
              </a:solidFill>
              <a:round/>
            </a:ln>
            <a:effectLst/>
          </c:spPr>
          <c:marker>
            <c:symbol val="none"/>
          </c:marker>
          <c:val>
            <c:numRef>
              <c:f>BASE!$F$124:$F$135</c:f>
              <c:numCache>
                <c:formatCode>General</c:formatCode>
                <c:ptCount val="12"/>
                <c:pt idx="0">
                  <c:v>317.71700399175199</c:v>
                </c:pt>
                <c:pt idx="1">
                  <c:v>404.23807617737225</c:v>
                </c:pt>
                <c:pt idx="2">
                  <c:v>549.25157982240614</c:v>
                </c:pt>
                <c:pt idx="3">
                  <c:v>446.28950509058905</c:v>
                </c:pt>
                <c:pt idx="4">
                  <c:v>718.56802305581868</c:v>
                </c:pt>
                <c:pt idx="5">
                  <c:v>722.18315866715818</c:v>
                </c:pt>
                <c:pt idx="6">
                  <c:v>834.66311766621993</c:v>
                </c:pt>
                <c:pt idx="7">
                  <c:v>346.51608603400979</c:v>
                </c:pt>
                <c:pt idx="8">
                  <c:v>215.12405388409471</c:v>
                </c:pt>
                <c:pt idx="9">
                  <c:v>477.90691742618378</c:v>
                </c:pt>
                <c:pt idx="10">
                  <c:v>363.94023374306505</c:v>
                </c:pt>
                <c:pt idx="11">
                  <c:v>268.39999999999998</c:v>
                </c:pt>
              </c:numCache>
            </c:numRef>
          </c:val>
          <c:smooth val="0"/>
          <c:extLst>
            <c:ext xmlns:c16="http://schemas.microsoft.com/office/drawing/2014/chart" uri="{C3380CC4-5D6E-409C-BE32-E72D297353CC}">
              <c16:uniqueId val="{0000000A-83DA-4EB1-909D-0206AB138ECF}"/>
            </c:ext>
          </c:extLst>
        </c:ser>
        <c:ser>
          <c:idx val="11"/>
          <c:order val="11"/>
          <c:tx>
            <c:v>2018-2019</c:v>
          </c:tx>
          <c:spPr>
            <a:ln w="22225" cap="rnd" cmpd="sng" algn="ctr">
              <a:solidFill>
                <a:schemeClr val="accent6">
                  <a:lumMod val="60000"/>
                </a:schemeClr>
              </a:solidFill>
              <a:round/>
            </a:ln>
            <a:effectLst/>
          </c:spPr>
          <c:marker>
            <c:symbol val="none"/>
          </c:marker>
          <c:val>
            <c:numRef>
              <c:f>BASE!$F$136:$F$147</c:f>
              <c:numCache>
                <c:formatCode>General</c:formatCode>
                <c:ptCount val="12"/>
                <c:pt idx="0">
                  <c:v>252.52668045761411</c:v>
                </c:pt>
                <c:pt idx="1">
                  <c:v>290.75106171313689</c:v>
                </c:pt>
                <c:pt idx="2">
                  <c:v>356.6648467933523</c:v>
                </c:pt>
                <c:pt idx="3">
                  <c:v>419.93795504473002</c:v>
                </c:pt>
                <c:pt idx="4">
                  <c:v>604.86609504450962</c:v>
                </c:pt>
                <c:pt idx="5">
                  <c:v>574.63138691420579</c:v>
                </c:pt>
                <c:pt idx="6">
                  <c:v>622.25711954033306</c:v>
                </c:pt>
                <c:pt idx="7">
                  <c:v>404.55673320181847</c:v>
                </c:pt>
                <c:pt idx="8">
                  <c:v>305.97770767275745</c:v>
                </c:pt>
                <c:pt idx="9">
                  <c:v>443.25329487535384</c:v>
                </c:pt>
                <c:pt idx="10">
                  <c:v>391.22576779809975</c:v>
                </c:pt>
                <c:pt idx="11">
                  <c:v>210.1822966009976</c:v>
                </c:pt>
              </c:numCache>
            </c:numRef>
          </c:val>
          <c:smooth val="0"/>
          <c:extLst>
            <c:ext xmlns:c16="http://schemas.microsoft.com/office/drawing/2014/chart" uri="{C3380CC4-5D6E-409C-BE32-E72D297353CC}">
              <c16:uniqueId val="{0000000B-83DA-4EB1-909D-0206AB138ECF}"/>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09357423"/>
        <c:axId val="409372399"/>
      </c:lineChart>
      <c:catAx>
        <c:axId val="409357423"/>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mes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72399"/>
        <c:crosses val="autoZero"/>
        <c:auto val="1"/>
        <c:lblAlgn val="ctr"/>
        <c:lblOffset val="100"/>
        <c:noMultiLvlLbl val="0"/>
      </c:catAx>
      <c:valAx>
        <c:axId val="409372399"/>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precio real de una gruesa de rosas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57423"/>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2007-2008</c:v>
          </c:tx>
          <c:spPr>
            <a:ln w="22225" cap="rnd" cmpd="sng" algn="ctr">
              <a:solidFill>
                <a:schemeClr val="accent1"/>
              </a:solidFill>
              <a:round/>
            </a:ln>
            <a:effectLst/>
          </c:spPr>
          <c:marker>
            <c:symbol val="none"/>
          </c:marker>
          <c:cat>
            <c:strRef>
              <c:f>BASE!$D$4:$D$15</c:f>
              <c:strCache>
                <c:ptCount val="12"/>
                <c:pt idx="0">
                  <c:v>Ago</c:v>
                </c:pt>
                <c:pt idx="1">
                  <c:v>Sep</c:v>
                </c:pt>
                <c:pt idx="2">
                  <c:v>Oct</c:v>
                </c:pt>
                <c:pt idx="3">
                  <c:v>Nov</c:v>
                </c:pt>
                <c:pt idx="4">
                  <c:v>Dic</c:v>
                </c:pt>
                <c:pt idx="5">
                  <c:v>Ene</c:v>
                </c:pt>
                <c:pt idx="6">
                  <c:v>Feb</c:v>
                </c:pt>
                <c:pt idx="7">
                  <c:v>Mar</c:v>
                </c:pt>
                <c:pt idx="8">
                  <c:v>Abr</c:v>
                </c:pt>
                <c:pt idx="9">
                  <c:v>May</c:v>
                </c:pt>
                <c:pt idx="10">
                  <c:v>Jun</c:v>
                </c:pt>
                <c:pt idx="11">
                  <c:v>Jul</c:v>
                </c:pt>
              </c:strCache>
            </c:strRef>
          </c:cat>
          <c:val>
            <c:numRef>
              <c:f>BASE!$G$4:$G$15</c:f>
              <c:numCache>
                <c:formatCode>General</c:formatCode>
                <c:ptCount val="12"/>
                <c:pt idx="0">
                  <c:v>96.791659431039591</c:v>
                </c:pt>
                <c:pt idx="1">
                  <c:v>92.381809624763889</c:v>
                </c:pt>
                <c:pt idx="2">
                  <c:v>116.37635289666532</c:v>
                </c:pt>
                <c:pt idx="3">
                  <c:v>110.65672615938446</c:v>
                </c:pt>
                <c:pt idx="4">
                  <c:v>164.41851379974844</c:v>
                </c:pt>
                <c:pt idx="5">
                  <c:v>160.06721422400389</c:v>
                </c:pt>
                <c:pt idx="6">
                  <c:v>134.44205993318104</c:v>
                </c:pt>
                <c:pt idx="7">
                  <c:v>156.35603160686634</c:v>
                </c:pt>
                <c:pt idx="8">
                  <c:v>77.6079471679043</c:v>
                </c:pt>
                <c:pt idx="9">
                  <c:v>68.093764866302479</c:v>
                </c:pt>
                <c:pt idx="10">
                  <c:v>71.952673442249051</c:v>
                </c:pt>
                <c:pt idx="11">
                  <c:v>68.260628497951657</c:v>
                </c:pt>
              </c:numCache>
            </c:numRef>
          </c:val>
          <c:smooth val="0"/>
          <c:extLst>
            <c:ext xmlns:c16="http://schemas.microsoft.com/office/drawing/2014/chart" uri="{C3380CC4-5D6E-409C-BE32-E72D297353CC}">
              <c16:uniqueId val="{00000000-51A6-4BE4-B859-579E9163D86C}"/>
            </c:ext>
          </c:extLst>
        </c:ser>
        <c:ser>
          <c:idx val="1"/>
          <c:order val="1"/>
          <c:tx>
            <c:v>2008-2009</c:v>
          </c:tx>
          <c:spPr>
            <a:ln w="22225" cap="rnd" cmpd="sng" algn="ctr">
              <a:solidFill>
                <a:schemeClr val="accent2"/>
              </a:solidFill>
              <a:round/>
            </a:ln>
            <a:effectLst/>
          </c:spPr>
          <c:marker>
            <c:symbol val="none"/>
          </c:marker>
          <c:val>
            <c:numRef>
              <c:f>BASE!$G$16:$G$27</c:f>
              <c:numCache>
                <c:formatCode>General</c:formatCode>
                <c:ptCount val="12"/>
                <c:pt idx="0">
                  <c:v>52.985204840001465</c:v>
                </c:pt>
                <c:pt idx="1">
                  <c:v>87.883430797749298</c:v>
                </c:pt>
                <c:pt idx="2">
                  <c:v>105.42173727802449</c:v>
                </c:pt>
                <c:pt idx="3">
                  <c:v>116.14139540051751</c:v>
                </c:pt>
                <c:pt idx="4">
                  <c:v>244.81463022356482</c:v>
                </c:pt>
                <c:pt idx="5">
                  <c:v>149.0232723168188</c:v>
                </c:pt>
                <c:pt idx="6">
                  <c:v>262.12741330993589</c:v>
                </c:pt>
                <c:pt idx="7">
                  <c:v>105.24641197064156</c:v>
                </c:pt>
                <c:pt idx="8">
                  <c:v>61.19264301250611</c:v>
                </c:pt>
                <c:pt idx="9">
                  <c:v>66.234901058033685</c:v>
                </c:pt>
                <c:pt idx="10">
                  <c:v>67.906923399728853</c:v>
                </c:pt>
                <c:pt idx="11">
                  <c:v>70.661352414449695</c:v>
                </c:pt>
              </c:numCache>
            </c:numRef>
          </c:val>
          <c:smooth val="0"/>
          <c:extLst>
            <c:ext xmlns:c16="http://schemas.microsoft.com/office/drawing/2014/chart" uri="{C3380CC4-5D6E-409C-BE32-E72D297353CC}">
              <c16:uniqueId val="{00000001-51A6-4BE4-B859-579E9163D86C}"/>
            </c:ext>
          </c:extLst>
        </c:ser>
        <c:ser>
          <c:idx val="2"/>
          <c:order val="2"/>
          <c:tx>
            <c:v>2009-2010</c:v>
          </c:tx>
          <c:spPr>
            <a:ln w="22225" cap="rnd" cmpd="sng" algn="ctr">
              <a:solidFill>
                <a:schemeClr val="accent3"/>
              </a:solidFill>
              <a:round/>
            </a:ln>
            <a:effectLst/>
          </c:spPr>
          <c:marker>
            <c:symbol val="none"/>
          </c:marker>
          <c:val>
            <c:numRef>
              <c:f>BASE!$G$28:$G$39</c:f>
              <c:numCache>
                <c:formatCode>General</c:formatCode>
                <c:ptCount val="12"/>
                <c:pt idx="0">
                  <c:v>50.819324837658684</c:v>
                </c:pt>
                <c:pt idx="1">
                  <c:v>48.804056375748473</c:v>
                </c:pt>
                <c:pt idx="2">
                  <c:v>50.60987106512269</c:v>
                </c:pt>
                <c:pt idx="3">
                  <c:v>65.034407604139446</c:v>
                </c:pt>
                <c:pt idx="4">
                  <c:v>100.15708334585915</c:v>
                </c:pt>
                <c:pt idx="5">
                  <c:v>243.74103174584431</c:v>
                </c:pt>
                <c:pt idx="6">
                  <c:v>252.93228641862808</c:v>
                </c:pt>
                <c:pt idx="7">
                  <c:v>94.104417912493801</c:v>
                </c:pt>
                <c:pt idx="8">
                  <c:v>49.848466668339306</c:v>
                </c:pt>
                <c:pt idx="9">
                  <c:v>59.195548633857918</c:v>
                </c:pt>
                <c:pt idx="10">
                  <c:v>52.157275810861925</c:v>
                </c:pt>
                <c:pt idx="11">
                  <c:v>45.235638189782335</c:v>
                </c:pt>
              </c:numCache>
            </c:numRef>
          </c:val>
          <c:smooth val="0"/>
          <c:extLst>
            <c:ext xmlns:c16="http://schemas.microsoft.com/office/drawing/2014/chart" uri="{C3380CC4-5D6E-409C-BE32-E72D297353CC}">
              <c16:uniqueId val="{00000002-51A6-4BE4-B859-579E9163D86C}"/>
            </c:ext>
          </c:extLst>
        </c:ser>
        <c:ser>
          <c:idx val="3"/>
          <c:order val="3"/>
          <c:tx>
            <c:v>2010-2011</c:v>
          </c:tx>
          <c:spPr>
            <a:ln w="22225" cap="rnd" cmpd="sng" algn="ctr">
              <a:solidFill>
                <a:schemeClr val="accent4"/>
              </a:solidFill>
              <a:round/>
            </a:ln>
            <a:effectLst/>
          </c:spPr>
          <c:marker>
            <c:symbol val="none"/>
          </c:marker>
          <c:val>
            <c:numRef>
              <c:f>BASE!$G$40:$G$51</c:f>
              <c:numCache>
                <c:formatCode>General</c:formatCode>
                <c:ptCount val="12"/>
                <c:pt idx="0">
                  <c:v>53.197965941092335</c:v>
                </c:pt>
                <c:pt idx="1">
                  <c:v>70.35688374155535</c:v>
                </c:pt>
                <c:pt idx="2">
                  <c:v>94.818447464428203</c:v>
                </c:pt>
                <c:pt idx="3">
                  <c:v>215.06263866302845</c:v>
                </c:pt>
                <c:pt idx="4">
                  <c:v>239.46944664902284</c:v>
                </c:pt>
                <c:pt idx="5">
                  <c:v>106.84075627569163</c:v>
                </c:pt>
                <c:pt idx="6">
                  <c:v>160.34957158761173</c:v>
                </c:pt>
                <c:pt idx="7">
                  <c:v>44.344846672024417</c:v>
                </c:pt>
                <c:pt idx="8">
                  <c:v>32.895113851710306</c:v>
                </c:pt>
                <c:pt idx="9">
                  <c:v>82.084183775463615</c:v>
                </c:pt>
                <c:pt idx="10">
                  <c:v>36.94305224857839</c:v>
                </c:pt>
                <c:pt idx="11">
                  <c:v>50.962617960426257</c:v>
                </c:pt>
              </c:numCache>
            </c:numRef>
          </c:val>
          <c:smooth val="0"/>
          <c:extLst>
            <c:ext xmlns:c16="http://schemas.microsoft.com/office/drawing/2014/chart" uri="{C3380CC4-5D6E-409C-BE32-E72D297353CC}">
              <c16:uniqueId val="{00000003-51A6-4BE4-B859-579E9163D86C}"/>
            </c:ext>
          </c:extLst>
        </c:ser>
        <c:ser>
          <c:idx val="4"/>
          <c:order val="4"/>
          <c:tx>
            <c:v>2011-2012</c:v>
          </c:tx>
          <c:spPr>
            <a:ln w="22225" cap="rnd" cmpd="sng" algn="ctr">
              <a:solidFill>
                <a:schemeClr val="accent5"/>
              </a:solidFill>
              <a:round/>
            </a:ln>
            <a:effectLst/>
          </c:spPr>
          <c:marker>
            <c:symbol val="none"/>
          </c:marker>
          <c:val>
            <c:numRef>
              <c:f>BASE!$G$52:$G$63</c:f>
              <c:numCache>
                <c:formatCode>General</c:formatCode>
                <c:ptCount val="12"/>
                <c:pt idx="0">
                  <c:v>43.841590087406104</c:v>
                </c:pt>
                <c:pt idx="1">
                  <c:v>51.969889524111828</c:v>
                </c:pt>
                <c:pt idx="2">
                  <c:v>81.673080859775254</c:v>
                </c:pt>
                <c:pt idx="3">
                  <c:v>47.495398366226468</c:v>
                </c:pt>
                <c:pt idx="4">
                  <c:v>143.97051790905056</c:v>
                </c:pt>
                <c:pt idx="5">
                  <c:v>97.176117141652256</c:v>
                </c:pt>
                <c:pt idx="6">
                  <c:v>131.4306822270716</c:v>
                </c:pt>
                <c:pt idx="7">
                  <c:v>63.089192394506775</c:v>
                </c:pt>
                <c:pt idx="8">
                  <c:v>47.976182983459864</c:v>
                </c:pt>
                <c:pt idx="9">
                  <c:v>75.558559081415581</c:v>
                </c:pt>
                <c:pt idx="10">
                  <c:v>46.378282779896331</c:v>
                </c:pt>
                <c:pt idx="11">
                  <c:v>55.368571129149231</c:v>
                </c:pt>
              </c:numCache>
            </c:numRef>
          </c:val>
          <c:smooth val="0"/>
          <c:extLst>
            <c:ext xmlns:c16="http://schemas.microsoft.com/office/drawing/2014/chart" uri="{C3380CC4-5D6E-409C-BE32-E72D297353CC}">
              <c16:uniqueId val="{00000004-51A6-4BE4-B859-579E9163D86C}"/>
            </c:ext>
          </c:extLst>
        </c:ser>
        <c:ser>
          <c:idx val="5"/>
          <c:order val="5"/>
          <c:tx>
            <c:v>2012-2013</c:v>
          </c:tx>
          <c:spPr>
            <a:ln w="22225" cap="rnd" cmpd="sng" algn="ctr">
              <a:solidFill>
                <a:schemeClr val="accent6"/>
              </a:solidFill>
              <a:round/>
            </a:ln>
            <a:effectLst/>
          </c:spPr>
          <c:marker>
            <c:symbol val="none"/>
          </c:marker>
          <c:val>
            <c:numRef>
              <c:f>BASE!$G$64:$G$75</c:f>
              <c:numCache>
                <c:formatCode>General</c:formatCode>
                <c:ptCount val="12"/>
                <c:pt idx="0">
                  <c:v>61.481130804814065</c:v>
                </c:pt>
                <c:pt idx="1">
                  <c:v>57.853342538040735</c:v>
                </c:pt>
                <c:pt idx="2">
                  <c:v>71.990178870509908</c:v>
                </c:pt>
                <c:pt idx="3">
                  <c:v>96.200966355140253</c:v>
                </c:pt>
                <c:pt idx="4">
                  <c:v>105.15671260466668</c:v>
                </c:pt>
                <c:pt idx="5">
                  <c:v>83.701406694032769</c:v>
                </c:pt>
                <c:pt idx="6">
                  <c:v>92.177334393021809</c:v>
                </c:pt>
                <c:pt idx="7">
                  <c:v>58.405159263132916</c:v>
                </c:pt>
                <c:pt idx="8">
                  <c:v>60.963657700276869</c:v>
                </c:pt>
                <c:pt idx="9">
                  <c:v>70.097637773546779</c:v>
                </c:pt>
                <c:pt idx="10">
                  <c:v>61.816425054075545</c:v>
                </c:pt>
                <c:pt idx="11">
                  <c:v>50.694025357014951</c:v>
                </c:pt>
              </c:numCache>
            </c:numRef>
          </c:val>
          <c:smooth val="0"/>
          <c:extLst>
            <c:ext xmlns:c16="http://schemas.microsoft.com/office/drawing/2014/chart" uri="{C3380CC4-5D6E-409C-BE32-E72D297353CC}">
              <c16:uniqueId val="{00000005-51A6-4BE4-B859-579E9163D86C}"/>
            </c:ext>
          </c:extLst>
        </c:ser>
        <c:ser>
          <c:idx val="6"/>
          <c:order val="6"/>
          <c:tx>
            <c:v>2013-2014</c:v>
          </c:tx>
          <c:spPr>
            <a:ln w="22225" cap="rnd" cmpd="sng" algn="ctr">
              <a:solidFill>
                <a:schemeClr val="accent1">
                  <a:lumMod val="60000"/>
                </a:schemeClr>
              </a:solidFill>
              <a:round/>
            </a:ln>
            <a:effectLst/>
          </c:spPr>
          <c:marker>
            <c:symbol val="none"/>
          </c:marker>
          <c:val>
            <c:numRef>
              <c:f>BASE!$G$76:$G$87</c:f>
              <c:numCache>
                <c:formatCode>General</c:formatCode>
                <c:ptCount val="12"/>
                <c:pt idx="0">
                  <c:v>37.851603958941922</c:v>
                </c:pt>
                <c:pt idx="1">
                  <c:v>43.609389634860584</c:v>
                </c:pt>
                <c:pt idx="2">
                  <c:v>76.45457040638027</c:v>
                </c:pt>
                <c:pt idx="3">
                  <c:v>97.159526300599239</c:v>
                </c:pt>
                <c:pt idx="4">
                  <c:v>95.0549081680239</c:v>
                </c:pt>
                <c:pt idx="5">
                  <c:v>106.62448957824108</c:v>
                </c:pt>
                <c:pt idx="6">
                  <c:v>100.53402457291376</c:v>
                </c:pt>
                <c:pt idx="7">
                  <c:v>74.43328676646135</c:v>
                </c:pt>
                <c:pt idx="8">
                  <c:v>38.911954592162296</c:v>
                </c:pt>
                <c:pt idx="9">
                  <c:v>69.493284278439901</c:v>
                </c:pt>
                <c:pt idx="10">
                  <c:v>54.035483756498728</c:v>
                </c:pt>
                <c:pt idx="11">
                  <c:v>57.064048234128379</c:v>
                </c:pt>
              </c:numCache>
            </c:numRef>
          </c:val>
          <c:smooth val="0"/>
          <c:extLst>
            <c:ext xmlns:c16="http://schemas.microsoft.com/office/drawing/2014/chart" uri="{C3380CC4-5D6E-409C-BE32-E72D297353CC}">
              <c16:uniqueId val="{00000006-51A6-4BE4-B859-579E9163D86C}"/>
            </c:ext>
          </c:extLst>
        </c:ser>
        <c:ser>
          <c:idx val="7"/>
          <c:order val="7"/>
          <c:tx>
            <c:v>2014-2015</c:v>
          </c:tx>
          <c:spPr>
            <a:ln w="22225" cap="rnd" cmpd="sng" algn="ctr">
              <a:solidFill>
                <a:schemeClr val="accent2">
                  <a:lumMod val="60000"/>
                </a:schemeClr>
              </a:solidFill>
              <a:round/>
            </a:ln>
            <a:effectLst/>
          </c:spPr>
          <c:marker>
            <c:symbol val="none"/>
          </c:marker>
          <c:val>
            <c:numRef>
              <c:f>BASE!$G$88:$G$99</c:f>
              <c:numCache>
                <c:formatCode>General</c:formatCode>
                <c:ptCount val="12"/>
                <c:pt idx="0">
                  <c:v>46.660217916395055</c:v>
                </c:pt>
                <c:pt idx="1">
                  <c:v>50.657012963077165</c:v>
                </c:pt>
                <c:pt idx="2">
                  <c:v>62.218554757395594</c:v>
                </c:pt>
                <c:pt idx="3">
                  <c:v>64.848026788591525</c:v>
                </c:pt>
                <c:pt idx="4">
                  <c:v>133.84010546360037</c:v>
                </c:pt>
                <c:pt idx="5">
                  <c:v>99.782819048933931</c:v>
                </c:pt>
                <c:pt idx="6">
                  <c:v>162.6759950817887</c:v>
                </c:pt>
                <c:pt idx="7">
                  <c:v>52.844332473188452</c:v>
                </c:pt>
                <c:pt idx="8">
                  <c:v>37.149920495079286</c:v>
                </c:pt>
                <c:pt idx="9">
                  <c:v>59.738191493038052</c:v>
                </c:pt>
                <c:pt idx="10">
                  <c:v>60.555759844081599</c:v>
                </c:pt>
                <c:pt idx="11">
                  <c:v>53.366807316065255</c:v>
                </c:pt>
              </c:numCache>
            </c:numRef>
          </c:val>
          <c:smooth val="0"/>
          <c:extLst>
            <c:ext xmlns:c16="http://schemas.microsoft.com/office/drawing/2014/chart" uri="{C3380CC4-5D6E-409C-BE32-E72D297353CC}">
              <c16:uniqueId val="{00000007-51A6-4BE4-B859-579E9163D86C}"/>
            </c:ext>
          </c:extLst>
        </c:ser>
        <c:ser>
          <c:idx val="8"/>
          <c:order val="8"/>
          <c:tx>
            <c:v>2015-2016</c:v>
          </c:tx>
          <c:spPr>
            <a:ln w="22225" cap="rnd" cmpd="sng" algn="ctr">
              <a:solidFill>
                <a:schemeClr val="accent3">
                  <a:lumMod val="60000"/>
                </a:schemeClr>
              </a:solidFill>
              <a:round/>
            </a:ln>
            <a:effectLst/>
          </c:spPr>
          <c:marker>
            <c:symbol val="none"/>
          </c:marker>
          <c:val>
            <c:numRef>
              <c:f>BASE!$G$100:$G$111</c:f>
              <c:numCache>
                <c:formatCode>General</c:formatCode>
                <c:ptCount val="12"/>
                <c:pt idx="0">
                  <c:v>56.225732773066433</c:v>
                </c:pt>
                <c:pt idx="1">
                  <c:v>54.615468585468761</c:v>
                </c:pt>
                <c:pt idx="2">
                  <c:v>78.723060216336165</c:v>
                </c:pt>
                <c:pt idx="3">
                  <c:v>63.875695250358419</c:v>
                </c:pt>
                <c:pt idx="4">
                  <c:v>126.72808566463115</c:v>
                </c:pt>
                <c:pt idx="5">
                  <c:v>99.477232232905294</c:v>
                </c:pt>
                <c:pt idx="6">
                  <c:v>134.48778168277494</c:v>
                </c:pt>
                <c:pt idx="7">
                  <c:v>139.90162933130588</c:v>
                </c:pt>
                <c:pt idx="8">
                  <c:v>49.940460344336444</c:v>
                </c:pt>
                <c:pt idx="9">
                  <c:v>59.345988044119437</c:v>
                </c:pt>
                <c:pt idx="10">
                  <c:v>56.596198518095328</c:v>
                </c:pt>
                <c:pt idx="11">
                  <c:v>32.441454899296197</c:v>
                </c:pt>
              </c:numCache>
            </c:numRef>
          </c:val>
          <c:smooth val="0"/>
          <c:extLst>
            <c:ext xmlns:c16="http://schemas.microsoft.com/office/drawing/2014/chart" uri="{C3380CC4-5D6E-409C-BE32-E72D297353CC}">
              <c16:uniqueId val="{00000008-51A6-4BE4-B859-579E9163D86C}"/>
            </c:ext>
          </c:extLst>
        </c:ser>
        <c:ser>
          <c:idx val="9"/>
          <c:order val="9"/>
          <c:tx>
            <c:v>2016-2017</c:v>
          </c:tx>
          <c:spPr>
            <a:ln w="22225" cap="rnd" cmpd="sng" algn="ctr">
              <a:solidFill>
                <a:schemeClr val="accent4">
                  <a:lumMod val="60000"/>
                </a:schemeClr>
              </a:solidFill>
              <a:round/>
            </a:ln>
            <a:effectLst/>
          </c:spPr>
          <c:marker>
            <c:symbol val="none"/>
          </c:marker>
          <c:val>
            <c:numRef>
              <c:f>BASE!$G$112:$G$123</c:f>
              <c:numCache>
                <c:formatCode>General</c:formatCode>
                <c:ptCount val="12"/>
                <c:pt idx="0">
                  <c:v>46.867849716011712</c:v>
                </c:pt>
                <c:pt idx="1">
                  <c:v>40.85583652734956</c:v>
                </c:pt>
                <c:pt idx="2">
                  <c:v>74.734420322791266</c:v>
                </c:pt>
                <c:pt idx="3">
                  <c:v>76.957310357268852</c:v>
                </c:pt>
                <c:pt idx="4">
                  <c:v>88.577444394564651</c:v>
                </c:pt>
                <c:pt idx="5">
                  <c:v>75.675868794042401</c:v>
                </c:pt>
                <c:pt idx="6">
                  <c:v>90.915422924081298</c:v>
                </c:pt>
                <c:pt idx="7">
                  <c:v>49.394216136477233</c:v>
                </c:pt>
                <c:pt idx="8">
                  <c:v>47.715578016824949</c:v>
                </c:pt>
                <c:pt idx="9">
                  <c:v>43.528392748094923</c:v>
                </c:pt>
                <c:pt idx="10">
                  <c:v>32.98262649515884</c:v>
                </c:pt>
                <c:pt idx="11">
                  <c:v>32.910781331273768</c:v>
                </c:pt>
              </c:numCache>
            </c:numRef>
          </c:val>
          <c:smooth val="0"/>
          <c:extLst>
            <c:ext xmlns:c16="http://schemas.microsoft.com/office/drawing/2014/chart" uri="{C3380CC4-5D6E-409C-BE32-E72D297353CC}">
              <c16:uniqueId val="{00000009-51A6-4BE4-B859-579E9163D86C}"/>
            </c:ext>
          </c:extLst>
        </c:ser>
        <c:ser>
          <c:idx val="10"/>
          <c:order val="10"/>
          <c:tx>
            <c:v>2017-2018</c:v>
          </c:tx>
          <c:spPr>
            <a:ln w="22225" cap="rnd" cmpd="sng" algn="ctr">
              <a:solidFill>
                <a:schemeClr val="accent5">
                  <a:lumMod val="60000"/>
                </a:schemeClr>
              </a:solidFill>
              <a:round/>
            </a:ln>
            <a:effectLst/>
          </c:spPr>
          <c:marker>
            <c:symbol val="none"/>
          </c:marker>
          <c:val>
            <c:numRef>
              <c:f>BASE!$G$124:$G$135</c:f>
              <c:numCache>
                <c:formatCode>General</c:formatCode>
                <c:ptCount val="12"/>
                <c:pt idx="0">
                  <c:v>39.601203563558485</c:v>
                </c:pt>
                <c:pt idx="1">
                  <c:v>37.637392895115418</c:v>
                </c:pt>
                <c:pt idx="2">
                  <c:v>73.729482197379426</c:v>
                </c:pt>
                <c:pt idx="3">
                  <c:v>51.818261280797763</c:v>
                </c:pt>
                <c:pt idx="4">
                  <c:v>107.76487046394566</c:v>
                </c:pt>
                <c:pt idx="5">
                  <c:v>99.024232137969463</c:v>
                </c:pt>
                <c:pt idx="6">
                  <c:v>132.98193305001936</c:v>
                </c:pt>
                <c:pt idx="7">
                  <c:v>38.781844966625492</c:v>
                </c:pt>
                <c:pt idx="8">
                  <c:v>27.306144544538483</c:v>
                </c:pt>
                <c:pt idx="9">
                  <c:v>59.141649655089168</c:v>
                </c:pt>
                <c:pt idx="10">
                  <c:v>27.597125459246229</c:v>
                </c:pt>
                <c:pt idx="11">
                  <c:v>24.9</c:v>
                </c:pt>
              </c:numCache>
            </c:numRef>
          </c:val>
          <c:smooth val="0"/>
          <c:extLst>
            <c:ext xmlns:c16="http://schemas.microsoft.com/office/drawing/2014/chart" uri="{C3380CC4-5D6E-409C-BE32-E72D297353CC}">
              <c16:uniqueId val="{0000000A-51A6-4BE4-B859-579E9163D86C}"/>
            </c:ext>
          </c:extLst>
        </c:ser>
        <c:ser>
          <c:idx val="11"/>
          <c:order val="11"/>
          <c:tx>
            <c:v>2018-2019</c:v>
          </c:tx>
          <c:spPr>
            <a:ln w="22225" cap="rnd" cmpd="sng" algn="ctr">
              <a:solidFill>
                <a:schemeClr val="accent6">
                  <a:lumMod val="60000"/>
                </a:schemeClr>
              </a:solidFill>
              <a:round/>
            </a:ln>
            <a:effectLst/>
          </c:spPr>
          <c:marker>
            <c:symbol val="none"/>
          </c:marker>
          <c:val>
            <c:numRef>
              <c:f>BASE!$G$136:$G$147</c:f>
              <c:numCache>
                <c:formatCode>General</c:formatCode>
                <c:ptCount val="12"/>
                <c:pt idx="0">
                  <c:v>37.381902303961773</c:v>
                </c:pt>
                <c:pt idx="1">
                  <c:v>36.995206777119577</c:v>
                </c:pt>
                <c:pt idx="2">
                  <c:v>56.858756814901348</c:v>
                </c:pt>
                <c:pt idx="3">
                  <c:v>50.177702628367989</c:v>
                </c:pt>
                <c:pt idx="4">
                  <c:v>92.063393302189041</c:v>
                </c:pt>
                <c:pt idx="5">
                  <c:v>73.206079424933392</c:v>
                </c:pt>
                <c:pt idx="6">
                  <c:v>76.619042522840076</c:v>
                </c:pt>
                <c:pt idx="7">
                  <c:v>40.069461641707555</c:v>
                </c:pt>
                <c:pt idx="8">
                  <c:v>29.046989626738576</c:v>
                </c:pt>
                <c:pt idx="9">
                  <c:v>50.809602578506727</c:v>
                </c:pt>
                <c:pt idx="10">
                  <c:v>40.52499300553864</c:v>
                </c:pt>
                <c:pt idx="11">
                  <c:v>26.016238060912922</c:v>
                </c:pt>
              </c:numCache>
            </c:numRef>
          </c:val>
          <c:smooth val="0"/>
          <c:extLst>
            <c:ext xmlns:c16="http://schemas.microsoft.com/office/drawing/2014/chart" uri="{C3380CC4-5D6E-409C-BE32-E72D297353CC}">
              <c16:uniqueId val="{0000000B-51A6-4BE4-B859-579E9163D86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09357423"/>
        <c:axId val="409372399"/>
      </c:lineChart>
      <c:catAx>
        <c:axId val="409357423"/>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mes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72399"/>
        <c:crosses val="autoZero"/>
        <c:auto val="1"/>
        <c:lblAlgn val="ctr"/>
        <c:lblOffset val="100"/>
        <c:noMultiLvlLbl val="0"/>
      </c:catAx>
      <c:valAx>
        <c:axId val="409372399"/>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precio real de una gruesa de rosas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57423"/>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2007-2008</c:v>
          </c:tx>
          <c:spPr>
            <a:ln w="22225" cap="rnd" cmpd="sng" algn="ctr">
              <a:solidFill>
                <a:schemeClr val="accent1"/>
              </a:solidFill>
              <a:round/>
            </a:ln>
            <a:effectLst/>
          </c:spPr>
          <c:marker>
            <c:symbol val="none"/>
          </c:marker>
          <c:cat>
            <c:strRef>
              <c:f>BASE!$D$4:$D$15</c:f>
              <c:strCache>
                <c:ptCount val="12"/>
                <c:pt idx="0">
                  <c:v>Ago</c:v>
                </c:pt>
                <c:pt idx="1">
                  <c:v>Sep</c:v>
                </c:pt>
                <c:pt idx="2">
                  <c:v>Oct</c:v>
                </c:pt>
                <c:pt idx="3">
                  <c:v>Nov</c:v>
                </c:pt>
                <c:pt idx="4">
                  <c:v>Dic</c:v>
                </c:pt>
                <c:pt idx="5">
                  <c:v>Ene</c:v>
                </c:pt>
                <c:pt idx="6">
                  <c:v>Feb</c:v>
                </c:pt>
                <c:pt idx="7">
                  <c:v>Mar</c:v>
                </c:pt>
                <c:pt idx="8">
                  <c:v>Abr</c:v>
                </c:pt>
                <c:pt idx="9">
                  <c:v>May</c:v>
                </c:pt>
                <c:pt idx="10">
                  <c:v>Jun</c:v>
                </c:pt>
                <c:pt idx="11">
                  <c:v>Jul</c:v>
                </c:pt>
              </c:strCache>
            </c:strRef>
          </c:cat>
          <c:val>
            <c:numRef>
              <c:f>BASE!$H$4:$H$15</c:f>
              <c:numCache>
                <c:formatCode>General</c:formatCode>
                <c:ptCount val="12"/>
                <c:pt idx="0">
                  <c:v>179.33168978676215</c:v>
                </c:pt>
                <c:pt idx="1">
                  <c:v>182.42483925902741</c:v>
                </c:pt>
                <c:pt idx="2">
                  <c:v>223.65133881115449</c:v>
                </c:pt>
                <c:pt idx="3">
                  <c:v>230.41275105522004</c:v>
                </c:pt>
                <c:pt idx="4">
                  <c:v>336.0557759867815</c:v>
                </c:pt>
                <c:pt idx="5">
                  <c:v>305.61066020418701</c:v>
                </c:pt>
                <c:pt idx="6">
                  <c:v>262.93940293054118</c:v>
                </c:pt>
                <c:pt idx="7">
                  <c:v>255.4481042899636</c:v>
                </c:pt>
                <c:pt idx="8">
                  <c:v>126.37714353995312</c:v>
                </c:pt>
                <c:pt idx="9">
                  <c:v>121.29910389613262</c:v>
                </c:pt>
                <c:pt idx="10">
                  <c:v>137.8842026633894</c:v>
                </c:pt>
                <c:pt idx="11">
                  <c:v>125.5935686618014</c:v>
                </c:pt>
              </c:numCache>
            </c:numRef>
          </c:val>
          <c:smooth val="0"/>
          <c:extLst>
            <c:ext xmlns:c16="http://schemas.microsoft.com/office/drawing/2014/chart" uri="{C3380CC4-5D6E-409C-BE32-E72D297353CC}">
              <c16:uniqueId val="{00000000-692C-4D5A-ADDC-3E8A33F00D22}"/>
            </c:ext>
          </c:extLst>
        </c:ser>
        <c:ser>
          <c:idx val="1"/>
          <c:order val="1"/>
          <c:tx>
            <c:v>2008-2009</c:v>
          </c:tx>
          <c:spPr>
            <a:ln w="22225" cap="rnd" cmpd="sng" algn="ctr">
              <a:solidFill>
                <a:schemeClr val="accent2"/>
              </a:solidFill>
              <a:round/>
            </a:ln>
            <a:effectLst/>
          </c:spPr>
          <c:marker>
            <c:symbol val="none"/>
          </c:marker>
          <c:val>
            <c:numRef>
              <c:f>BASE!$H$16:$H$27</c:f>
              <c:numCache>
                <c:formatCode>General</c:formatCode>
                <c:ptCount val="12"/>
                <c:pt idx="0">
                  <c:v>94.063622075508221</c:v>
                </c:pt>
                <c:pt idx="1">
                  <c:v>167.63635075634599</c:v>
                </c:pt>
                <c:pt idx="2">
                  <c:v>229.24088915345354</c:v>
                </c:pt>
                <c:pt idx="3">
                  <c:v>207.28012929120138</c:v>
                </c:pt>
                <c:pt idx="4">
                  <c:v>387.55107540691534</c:v>
                </c:pt>
                <c:pt idx="5">
                  <c:v>245.11163709252821</c:v>
                </c:pt>
                <c:pt idx="6">
                  <c:v>410.94326467033181</c:v>
                </c:pt>
                <c:pt idx="7">
                  <c:v>201.9304039843496</c:v>
                </c:pt>
                <c:pt idx="8">
                  <c:v>112.55862641040807</c:v>
                </c:pt>
                <c:pt idx="9">
                  <c:v>119.63358098078952</c:v>
                </c:pt>
                <c:pt idx="10">
                  <c:v>132.68187129674484</c:v>
                </c:pt>
                <c:pt idx="11">
                  <c:v>140.55603554411331</c:v>
                </c:pt>
              </c:numCache>
            </c:numRef>
          </c:val>
          <c:smooth val="0"/>
          <c:extLst>
            <c:ext xmlns:c16="http://schemas.microsoft.com/office/drawing/2014/chart" uri="{C3380CC4-5D6E-409C-BE32-E72D297353CC}">
              <c16:uniqueId val="{00000001-692C-4D5A-ADDC-3E8A33F00D22}"/>
            </c:ext>
          </c:extLst>
        </c:ser>
        <c:ser>
          <c:idx val="2"/>
          <c:order val="2"/>
          <c:tx>
            <c:v>2009-2010</c:v>
          </c:tx>
          <c:spPr>
            <a:ln w="22225" cap="rnd" cmpd="sng" algn="ctr">
              <a:solidFill>
                <a:schemeClr val="accent3"/>
              </a:solidFill>
              <a:round/>
            </a:ln>
            <a:effectLst/>
          </c:spPr>
          <c:marker>
            <c:symbol val="none"/>
          </c:marker>
          <c:val>
            <c:numRef>
              <c:f>BASE!$H$28:$H$39</c:f>
              <c:numCache>
                <c:formatCode>General</c:formatCode>
                <c:ptCount val="12"/>
                <c:pt idx="0">
                  <c:v>107.02085241732134</c:v>
                </c:pt>
                <c:pt idx="1">
                  <c:v>109.20665112782989</c:v>
                </c:pt>
                <c:pt idx="2">
                  <c:v>112.82544826566773</c:v>
                </c:pt>
                <c:pt idx="3">
                  <c:v>140.14767702023261</c:v>
                </c:pt>
                <c:pt idx="4">
                  <c:v>223.70039324085565</c:v>
                </c:pt>
                <c:pt idx="5">
                  <c:v>366.98861559473164</c:v>
                </c:pt>
                <c:pt idx="6">
                  <c:v>424.43622991615939</c:v>
                </c:pt>
                <c:pt idx="7">
                  <c:v>242.43919165465212</c:v>
                </c:pt>
                <c:pt idx="8">
                  <c:v>97.855745101322725</c:v>
                </c:pt>
                <c:pt idx="9">
                  <c:v>150.08192077700818</c:v>
                </c:pt>
                <c:pt idx="10">
                  <c:v>108.76281626050228</c:v>
                </c:pt>
                <c:pt idx="11">
                  <c:v>101.81443459311394</c:v>
                </c:pt>
              </c:numCache>
            </c:numRef>
          </c:val>
          <c:smooth val="0"/>
          <c:extLst>
            <c:ext xmlns:c16="http://schemas.microsoft.com/office/drawing/2014/chart" uri="{C3380CC4-5D6E-409C-BE32-E72D297353CC}">
              <c16:uniqueId val="{00000002-692C-4D5A-ADDC-3E8A33F00D22}"/>
            </c:ext>
          </c:extLst>
        </c:ser>
        <c:ser>
          <c:idx val="3"/>
          <c:order val="3"/>
          <c:tx>
            <c:v>2010-2011</c:v>
          </c:tx>
          <c:spPr>
            <a:ln w="22225" cap="rnd" cmpd="sng" algn="ctr">
              <a:solidFill>
                <a:schemeClr val="accent4"/>
              </a:solidFill>
              <a:round/>
            </a:ln>
            <a:effectLst/>
          </c:spPr>
          <c:marker>
            <c:symbol val="none"/>
          </c:marker>
          <c:val>
            <c:numRef>
              <c:f>BASE!$H$40:$H$51</c:f>
              <c:numCache>
                <c:formatCode>General</c:formatCode>
                <c:ptCount val="12"/>
                <c:pt idx="0">
                  <c:v>113.66386148687423</c:v>
                </c:pt>
                <c:pt idx="1">
                  <c:v>139.77603810737816</c:v>
                </c:pt>
                <c:pt idx="2">
                  <c:v>196.39034560296099</c:v>
                </c:pt>
                <c:pt idx="3">
                  <c:v>312.477304275503</c:v>
                </c:pt>
                <c:pt idx="4">
                  <c:v>365.87091403391912</c:v>
                </c:pt>
                <c:pt idx="5">
                  <c:v>195.84818214471042</c:v>
                </c:pt>
                <c:pt idx="6">
                  <c:v>298.49079360661773</c:v>
                </c:pt>
                <c:pt idx="7">
                  <c:v>77.224155778446573</c:v>
                </c:pt>
                <c:pt idx="8">
                  <c:v>56.263443828196046</c:v>
                </c:pt>
                <c:pt idx="9">
                  <c:v>156.04635357735503</c:v>
                </c:pt>
                <c:pt idx="10">
                  <c:v>64.248208534501373</c:v>
                </c:pt>
                <c:pt idx="11">
                  <c:v>95.415991882293383</c:v>
                </c:pt>
              </c:numCache>
            </c:numRef>
          </c:val>
          <c:smooth val="0"/>
          <c:extLst>
            <c:ext xmlns:c16="http://schemas.microsoft.com/office/drawing/2014/chart" uri="{C3380CC4-5D6E-409C-BE32-E72D297353CC}">
              <c16:uniqueId val="{00000003-692C-4D5A-ADDC-3E8A33F00D22}"/>
            </c:ext>
          </c:extLst>
        </c:ser>
        <c:ser>
          <c:idx val="4"/>
          <c:order val="4"/>
          <c:tx>
            <c:v>2011-2012</c:v>
          </c:tx>
          <c:spPr>
            <a:ln w="22225" cap="rnd" cmpd="sng" algn="ctr">
              <a:solidFill>
                <a:schemeClr val="accent5"/>
              </a:solidFill>
              <a:round/>
            </a:ln>
            <a:effectLst/>
          </c:spPr>
          <c:marker>
            <c:symbol val="none"/>
          </c:marker>
          <c:val>
            <c:numRef>
              <c:f>BASE!$H$52:$H$63</c:f>
              <c:numCache>
                <c:formatCode>General</c:formatCode>
                <c:ptCount val="12"/>
                <c:pt idx="0">
                  <c:v>79.982171732221744</c:v>
                </c:pt>
                <c:pt idx="1">
                  <c:v>97.16682691450319</c:v>
                </c:pt>
                <c:pt idx="2">
                  <c:v>185.38742264388728</c:v>
                </c:pt>
                <c:pt idx="3">
                  <c:v>100.77881283651598</c:v>
                </c:pt>
                <c:pt idx="4">
                  <c:v>254.67755308978349</c:v>
                </c:pt>
                <c:pt idx="5">
                  <c:v>197.92301024126547</c:v>
                </c:pt>
                <c:pt idx="6">
                  <c:v>258.22877335017751</c:v>
                </c:pt>
                <c:pt idx="7">
                  <c:v>124.39764145529763</c:v>
                </c:pt>
                <c:pt idx="8">
                  <c:v>94.931596116207814</c:v>
                </c:pt>
                <c:pt idx="9">
                  <c:v>146.43230829940612</c:v>
                </c:pt>
                <c:pt idx="10">
                  <c:v>90.972785452873595</c:v>
                </c:pt>
                <c:pt idx="11">
                  <c:v>100.34761632559768</c:v>
                </c:pt>
              </c:numCache>
            </c:numRef>
          </c:val>
          <c:smooth val="0"/>
          <c:extLst>
            <c:ext xmlns:c16="http://schemas.microsoft.com/office/drawing/2014/chart" uri="{C3380CC4-5D6E-409C-BE32-E72D297353CC}">
              <c16:uniqueId val="{00000004-692C-4D5A-ADDC-3E8A33F00D22}"/>
            </c:ext>
          </c:extLst>
        </c:ser>
        <c:ser>
          <c:idx val="5"/>
          <c:order val="5"/>
          <c:tx>
            <c:v>2012-2013</c:v>
          </c:tx>
          <c:spPr>
            <a:ln w="22225" cap="rnd" cmpd="sng" algn="ctr">
              <a:solidFill>
                <a:schemeClr val="accent6"/>
              </a:solidFill>
              <a:round/>
            </a:ln>
            <a:effectLst/>
          </c:spPr>
          <c:marker>
            <c:symbol val="none"/>
          </c:marker>
          <c:val>
            <c:numRef>
              <c:f>BASE!$H$64:$H$75</c:f>
              <c:numCache>
                <c:formatCode>General</c:formatCode>
                <c:ptCount val="12"/>
                <c:pt idx="0">
                  <c:v>122.11590127185896</c:v>
                </c:pt>
                <c:pt idx="1">
                  <c:v>111.93364099751361</c:v>
                </c:pt>
                <c:pt idx="2">
                  <c:v>185.03715886637059</c:v>
                </c:pt>
                <c:pt idx="3">
                  <c:v>190.53757289719638</c:v>
                </c:pt>
                <c:pt idx="4">
                  <c:v>202.87309177032392</c:v>
                </c:pt>
                <c:pt idx="5">
                  <c:v>171.09570413640785</c:v>
                </c:pt>
                <c:pt idx="6">
                  <c:v>186.07531236138004</c:v>
                </c:pt>
                <c:pt idx="7">
                  <c:v>114.28475596778065</c:v>
                </c:pt>
                <c:pt idx="8">
                  <c:v>119.73262372334376</c:v>
                </c:pt>
                <c:pt idx="9">
                  <c:v>137.01457994131309</c:v>
                </c:pt>
                <c:pt idx="10">
                  <c:v>108.94379861015295</c:v>
                </c:pt>
                <c:pt idx="11">
                  <c:v>109.71460560358791</c:v>
                </c:pt>
              </c:numCache>
            </c:numRef>
          </c:val>
          <c:smooth val="0"/>
          <c:extLst>
            <c:ext xmlns:c16="http://schemas.microsoft.com/office/drawing/2014/chart" uri="{C3380CC4-5D6E-409C-BE32-E72D297353CC}">
              <c16:uniqueId val="{00000005-692C-4D5A-ADDC-3E8A33F00D22}"/>
            </c:ext>
          </c:extLst>
        </c:ser>
        <c:ser>
          <c:idx val="6"/>
          <c:order val="6"/>
          <c:tx>
            <c:v>2013-2014</c:v>
          </c:tx>
          <c:spPr>
            <a:ln w="22225" cap="rnd" cmpd="sng" algn="ctr">
              <a:solidFill>
                <a:schemeClr val="accent1">
                  <a:lumMod val="60000"/>
                </a:schemeClr>
              </a:solidFill>
              <a:round/>
            </a:ln>
            <a:effectLst/>
          </c:spPr>
          <c:marker>
            <c:symbol val="none"/>
          </c:marker>
          <c:val>
            <c:numRef>
              <c:f>BASE!$H$76:$H$87</c:f>
              <c:numCache>
                <c:formatCode>General</c:formatCode>
                <c:ptCount val="12"/>
                <c:pt idx="0">
                  <c:v>79.366266365523373</c:v>
                </c:pt>
                <c:pt idx="1">
                  <c:v>83.873568070394342</c:v>
                </c:pt>
                <c:pt idx="2">
                  <c:v>148.06641267933978</c:v>
                </c:pt>
                <c:pt idx="3">
                  <c:v>194.19910256872859</c:v>
                </c:pt>
                <c:pt idx="4">
                  <c:v>174.72451752340652</c:v>
                </c:pt>
                <c:pt idx="5">
                  <c:v>211.12121772365694</c:v>
                </c:pt>
                <c:pt idx="6">
                  <c:v>198.58572755143462</c:v>
                </c:pt>
                <c:pt idx="7">
                  <c:v>150.86557175571866</c:v>
                </c:pt>
                <c:pt idx="8">
                  <c:v>78.259798472822936</c:v>
                </c:pt>
                <c:pt idx="9">
                  <c:v>130.71355852373222</c:v>
                </c:pt>
                <c:pt idx="10">
                  <c:v>102.87978566739497</c:v>
                </c:pt>
                <c:pt idx="11">
                  <c:v>114.12809646825676</c:v>
                </c:pt>
              </c:numCache>
            </c:numRef>
          </c:val>
          <c:smooth val="0"/>
          <c:extLst>
            <c:ext xmlns:c16="http://schemas.microsoft.com/office/drawing/2014/chart" uri="{C3380CC4-5D6E-409C-BE32-E72D297353CC}">
              <c16:uniqueId val="{00000006-692C-4D5A-ADDC-3E8A33F00D22}"/>
            </c:ext>
          </c:extLst>
        </c:ser>
        <c:ser>
          <c:idx val="7"/>
          <c:order val="7"/>
          <c:tx>
            <c:v>2014-2015</c:v>
          </c:tx>
          <c:spPr>
            <a:ln w="22225" cap="rnd" cmpd="sng" algn="ctr">
              <a:solidFill>
                <a:schemeClr val="accent2">
                  <a:lumMod val="60000"/>
                </a:schemeClr>
              </a:solidFill>
              <a:round/>
            </a:ln>
            <a:effectLst/>
          </c:spPr>
          <c:marker>
            <c:symbol val="none"/>
          </c:marker>
          <c:val>
            <c:numRef>
              <c:f>BASE!$H$88:$H$99</c:f>
              <c:numCache>
                <c:formatCode>General</c:formatCode>
                <c:ptCount val="12"/>
                <c:pt idx="0">
                  <c:v>97.540958056383658</c:v>
                </c:pt>
                <c:pt idx="1">
                  <c:v>108.90090574781334</c:v>
                </c:pt>
                <c:pt idx="2">
                  <c:v>136.59062198326009</c:v>
                </c:pt>
                <c:pt idx="3">
                  <c:v>134.54450417819925</c:v>
                </c:pt>
                <c:pt idx="4">
                  <c:v>255.76294126263352</c:v>
                </c:pt>
                <c:pt idx="5">
                  <c:v>200.4831812615362</c:v>
                </c:pt>
                <c:pt idx="6">
                  <c:v>315.7119311957677</c:v>
                </c:pt>
                <c:pt idx="7">
                  <c:v>105.91668795596995</c:v>
                </c:pt>
                <c:pt idx="8">
                  <c:v>74.185533542481409</c:v>
                </c:pt>
                <c:pt idx="9">
                  <c:v>123.49722279810752</c:v>
                </c:pt>
                <c:pt idx="10">
                  <c:v>114.23018334224483</c:v>
                </c:pt>
                <c:pt idx="11">
                  <c:v>114.60121047464915</c:v>
                </c:pt>
              </c:numCache>
            </c:numRef>
          </c:val>
          <c:smooth val="0"/>
          <c:extLst>
            <c:ext xmlns:c16="http://schemas.microsoft.com/office/drawing/2014/chart" uri="{C3380CC4-5D6E-409C-BE32-E72D297353CC}">
              <c16:uniqueId val="{00000007-692C-4D5A-ADDC-3E8A33F00D22}"/>
            </c:ext>
          </c:extLst>
        </c:ser>
        <c:ser>
          <c:idx val="8"/>
          <c:order val="8"/>
          <c:tx>
            <c:v>2015-2016</c:v>
          </c:tx>
          <c:spPr>
            <a:ln w="22225" cap="rnd" cmpd="sng" algn="ctr">
              <a:solidFill>
                <a:schemeClr val="accent3">
                  <a:lumMod val="60000"/>
                </a:schemeClr>
              </a:solidFill>
              <a:round/>
            </a:ln>
            <a:effectLst/>
          </c:spPr>
          <c:marker>
            <c:symbol val="none"/>
          </c:marker>
          <c:val>
            <c:numRef>
              <c:f>BASE!$H$100:$H$111</c:f>
              <c:numCache>
                <c:formatCode>General</c:formatCode>
                <c:ptCount val="12"/>
                <c:pt idx="0">
                  <c:v>109.70874687427597</c:v>
                </c:pt>
                <c:pt idx="1">
                  <c:v>109.07154243251838</c:v>
                </c:pt>
                <c:pt idx="2">
                  <c:v>156.08687334980036</c:v>
                </c:pt>
                <c:pt idx="3">
                  <c:v>128.20201268943188</c:v>
                </c:pt>
                <c:pt idx="4">
                  <c:v>251.43660024297333</c:v>
                </c:pt>
                <c:pt idx="5">
                  <c:v>198.39560361056954</c:v>
                </c:pt>
                <c:pt idx="6">
                  <c:v>277.43321450985349</c:v>
                </c:pt>
                <c:pt idx="7">
                  <c:v>280.35886481563529</c:v>
                </c:pt>
                <c:pt idx="8">
                  <c:v>105.23168429699466</c:v>
                </c:pt>
                <c:pt idx="9">
                  <c:v>120.37157952344981</c:v>
                </c:pt>
                <c:pt idx="10">
                  <c:v>119.93696377658819</c:v>
                </c:pt>
                <c:pt idx="11">
                  <c:v>70.059262987475975</c:v>
                </c:pt>
              </c:numCache>
            </c:numRef>
          </c:val>
          <c:smooth val="0"/>
          <c:extLst>
            <c:ext xmlns:c16="http://schemas.microsoft.com/office/drawing/2014/chart" uri="{C3380CC4-5D6E-409C-BE32-E72D297353CC}">
              <c16:uniqueId val="{00000008-692C-4D5A-ADDC-3E8A33F00D22}"/>
            </c:ext>
          </c:extLst>
        </c:ser>
        <c:ser>
          <c:idx val="9"/>
          <c:order val="9"/>
          <c:tx>
            <c:v>2016-2017</c:v>
          </c:tx>
          <c:spPr>
            <a:ln w="22225" cap="rnd" cmpd="sng" algn="ctr">
              <a:solidFill>
                <a:schemeClr val="accent4">
                  <a:lumMod val="60000"/>
                </a:schemeClr>
              </a:solidFill>
              <a:round/>
            </a:ln>
            <a:effectLst/>
          </c:spPr>
          <c:marker>
            <c:symbol val="none"/>
          </c:marker>
          <c:val>
            <c:numRef>
              <c:f>BASE!$H$112:$H$123</c:f>
              <c:numCache>
                <c:formatCode>General</c:formatCode>
                <c:ptCount val="12"/>
                <c:pt idx="0">
                  <c:v>95.371012488812809</c:v>
                </c:pt>
                <c:pt idx="1">
                  <c:v>84.752364541849644</c:v>
                </c:pt>
                <c:pt idx="2">
                  <c:v>159.57996810101898</c:v>
                </c:pt>
                <c:pt idx="3">
                  <c:v>162.67141825129366</c:v>
                </c:pt>
                <c:pt idx="4">
                  <c:v>183.6679361710826</c:v>
                </c:pt>
                <c:pt idx="5">
                  <c:v>172.16526990802595</c:v>
                </c:pt>
                <c:pt idx="6">
                  <c:v>187.76311168387656</c:v>
                </c:pt>
                <c:pt idx="7">
                  <c:v>107.23702657688749</c:v>
                </c:pt>
                <c:pt idx="8">
                  <c:v>119.59878645775605</c:v>
                </c:pt>
                <c:pt idx="9">
                  <c:v>89.124041366949868</c:v>
                </c:pt>
                <c:pt idx="10">
                  <c:v>66.964726520474002</c:v>
                </c:pt>
                <c:pt idx="11">
                  <c:v>67.917790772819757</c:v>
                </c:pt>
              </c:numCache>
            </c:numRef>
          </c:val>
          <c:smooth val="0"/>
          <c:extLst>
            <c:ext xmlns:c16="http://schemas.microsoft.com/office/drawing/2014/chart" uri="{C3380CC4-5D6E-409C-BE32-E72D297353CC}">
              <c16:uniqueId val="{00000009-692C-4D5A-ADDC-3E8A33F00D22}"/>
            </c:ext>
          </c:extLst>
        </c:ser>
        <c:ser>
          <c:idx val="10"/>
          <c:order val="10"/>
          <c:tx>
            <c:v>2017-2018</c:v>
          </c:tx>
          <c:spPr>
            <a:ln w="22225" cap="rnd" cmpd="sng" algn="ctr">
              <a:solidFill>
                <a:schemeClr val="accent5">
                  <a:lumMod val="60000"/>
                </a:schemeClr>
              </a:solidFill>
              <a:round/>
            </a:ln>
            <a:effectLst/>
          </c:spPr>
          <c:marker>
            <c:symbol val="none"/>
          </c:marker>
          <c:val>
            <c:numRef>
              <c:f>BASE!$H$124:$H$135</c:f>
              <c:numCache>
                <c:formatCode>General</c:formatCode>
                <c:ptCount val="12"/>
                <c:pt idx="0">
                  <c:v>66.666024013238314</c:v>
                </c:pt>
                <c:pt idx="1">
                  <c:v>72.987430420914436</c:v>
                </c:pt>
                <c:pt idx="2">
                  <c:v>129.7705011770019</c:v>
                </c:pt>
                <c:pt idx="3">
                  <c:v>109.55773299806324</c:v>
                </c:pt>
                <c:pt idx="4">
                  <c:v>211.8698019310026</c:v>
                </c:pt>
                <c:pt idx="5">
                  <c:v>182.606266310796</c:v>
                </c:pt>
                <c:pt idx="6">
                  <c:v>288.53049716307225</c:v>
                </c:pt>
                <c:pt idx="7">
                  <c:v>124.0878452233535</c:v>
                </c:pt>
                <c:pt idx="8">
                  <c:v>63.529609355466839</c:v>
                </c:pt>
                <c:pt idx="9">
                  <c:v>140.94080843572019</c:v>
                </c:pt>
                <c:pt idx="10">
                  <c:v>52.278707609501062</c:v>
                </c:pt>
                <c:pt idx="11">
                  <c:v>45.3</c:v>
                </c:pt>
              </c:numCache>
            </c:numRef>
          </c:val>
          <c:smooth val="0"/>
          <c:extLst>
            <c:ext xmlns:c16="http://schemas.microsoft.com/office/drawing/2014/chart" uri="{C3380CC4-5D6E-409C-BE32-E72D297353CC}">
              <c16:uniqueId val="{0000000A-692C-4D5A-ADDC-3E8A33F00D22}"/>
            </c:ext>
          </c:extLst>
        </c:ser>
        <c:ser>
          <c:idx val="11"/>
          <c:order val="11"/>
          <c:tx>
            <c:v>2018-2019</c:v>
          </c:tx>
          <c:spPr>
            <a:ln w="22225" cap="rnd" cmpd="sng" algn="ctr">
              <a:solidFill>
                <a:schemeClr val="accent6">
                  <a:lumMod val="60000"/>
                </a:schemeClr>
              </a:solidFill>
              <a:round/>
            </a:ln>
            <a:effectLst/>
          </c:spPr>
          <c:marker>
            <c:symbol val="none"/>
          </c:marker>
          <c:val>
            <c:numRef>
              <c:f>BASE!$H$136:$H$147</c:f>
              <c:numCache>
                <c:formatCode>General</c:formatCode>
                <c:ptCount val="12"/>
                <c:pt idx="0">
                  <c:v>55.675173644198388</c:v>
                </c:pt>
                <c:pt idx="1">
                  <c:v>74.77200242981209</c:v>
                </c:pt>
                <c:pt idx="2">
                  <c:v>123.24157700066873</c:v>
                </c:pt>
                <c:pt idx="3">
                  <c:v>117.43613742820648</c:v>
                </c:pt>
                <c:pt idx="4">
                  <c:v>195.60925343991917</c:v>
                </c:pt>
                <c:pt idx="5">
                  <c:v>154.06706325035617</c:v>
                </c:pt>
                <c:pt idx="6">
                  <c:v>180.4739496236916</c:v>
                </c:pt>
                <c:pt idx="7">
                  <c:v>87.621774553854479</c:v>
                </c:pt>
                <c:pt idx="8">
                  <c:v>58.837041778812313</c:v>
                </c:pt>
                <c:pt idx="9">
                  <c:v>123.297968923843</c:v>
                </c:pt>
                <c:pt idx="10">
                  <c:v>88.255503860510771</c:v>
                </c:pt>
                <c:pt idx="11">
                  <c:v>49.623565190259825</c:v>
                </c:pt>
              </c:numCache>
            </c:numRef>
          </c:val>
          <c:smooth val="0"/>
          <c:extLst>
            <c:ext xmlns:c16="http://schemas.microsoft.com/office/drawing/2014/chart" uri="{C3380CC4-5D6E-409C-BE32-E72D297353CC}">
              <c16:uniqueId val="{0000000B-692C-4D5A-ADDC-3E8A33F00D2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09357423"/>
        <c:axId val="409372399"/>
      </c:lineChart>
      <c:catAx>
        <c:axId val="409357423"/>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mes</a:t>
                </a:r>
              </a:p>
            </c:rich>
          </c:tx>
          <c:overlay val="0"/>
          <c:spPr>
            <a:noFill/>
            <a:ln>
              <a:noFill/>
            </a:ln>
            <a:effectLst/>
          </c:spPr>
          <c:txPr>
            <a:bodyPr rot="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72399"/>
        <c:crosses val="autoZero"/>
        <c:auto val="1"/>
        <c:lblAlgn val="ctr"/>
        <c:lblOffset val="100"/>
        <c:noMultiLvlLbl val="0"/>
      </c:catAx>
      <c:valAx>
        <c:axId val="409372399"/>
        <c:scaling>
          <c:orientation val="minMax"/>
        </c:scaling>
        <c:delete val="0"/>
        <c:axPos val="l"/>
        <c:title>
          <c:tx>
            <c:rich>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r>
                  <a:rPr lang="es-MX"/>
                  <a:t>precio real</a:t>
                </a:r>
                <a:r>
                  <a:rPr lang="es-MX" baseline="0"/>
                  <a:t> de una gruesa de rosas</a:t>
                </a:r>
                <a:endParaRPr lang="es-MX"/>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dk1">
                      <a:lumMod val="65000"/>
                      <a:lumOff val="35000"/>
                    </a:schemeClr>
                  </a:solidFill>
                  <a:latin typeface="+mn-lt"/>
                  <a:ea typeface="+mn-ea"/>
                  <a:cs typeface="+mn-cs"/>
                </a:defRPr>
              </a:pPr>
              <a:endParaRPr lang="es-MX"/>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s-MX"/>
          </a:p>
        </c:txPr>
        <c:crossAx val="409357423"/>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187121-6597-4779-A2E2-AB3B82722F6B}" type="doc">
      <dgm:prSet loTypeId="urn:microsoft.com/office/officeart/2005/8/layout/radial5" loCatId="cycle" qsTypeId="urn:microsoft.com/office/officeart/2005/8/quickstyle/simple1" qsCatId="simple" csTypeId="urn:microsoft.com/office/officeart/2005/8/colors/accent3_2" csCatId="accent3" phldr="1"/>
      <dgm:spPr/>
      <dgm:t>
        <a:bodyPr/>
        <a:lstStyle/>
        <a:p>
          <a:endParaRPr lang="es-MX"/>
        </a:p>
      </dgm:t>
    </dgm:pt>
    <dgm:pt modelId="{84F4754E-E8D0-461C-8F07-885AE7B5A4DF}">
      <dgm:prSet phldrT="[Texto]" custT="1"/>
      <dgm:spPr/>
      <dgm:t>
        <a:bodyPr/>
        <a:lstStyle/>
        <a:p>
          <a:r>
            <a:rPr lang="es-MX" sz="1800" b="1" dirty="0"/>
            <a:t>Precios de comercialización (mayoreo)</a:t>
          </a:r>
        </a:p>
      </dgm:t>
    </dgm:pt>
    <dgm:pt modelId="{2A842CD8-5729-4E34-AAF1-DD1D82D290D8}" type="parTrans" cxnId="{7C42FF3F-2F55-4949-BB51-577E204CC9FF}">
      <dgm:prSet/>
      <dgm:spPr/>
      <dgm:t>
        <a:bodyPr/>
        <a:lstStyle/>
        <a:p>
          <a:endParaRPr lang="es-MX" sz="1800" b="1"/>
        </a:p>
      </dgm:t>
    </dgm:pt>
    <dgm:pt modelId="{FA46B761-05A7-4DD3-A51D-4C5A87EAB21F}" type="sibTrans" cxnId="{7C42FF3F-2F55-4949-BB51-577E204CC9FF}">
      <dgm:prSet/>
      <dgm:spPr/>
      <dgm:t>
        <a:bodyPr/>
        <a:lstStyle/>
        <a:p>
          <a:endParaRPr lang="es-MX" sz="1800" b="1"/>
        </a:p>
      </dgm:t>
    </dgm:pt>
    <dgm:pt modelId="{9AEA3EDF-54BC-4D41-AB07-1D529FBA8D1E}">
      <dgm:prSet phldrT="[Texto]" custT="1"/>
      <dgm:spPr/>
      <dgm:t>
        <a:bodyPr/>
        <a:lstStyle/>
        <a:p>
          <a:r>
            <a:rPr lang="es-MX" sz="1800" b="1" dirty="0"/>
            <a:t>Disminuye la incertidumbre (precios)</a:t>
          </a:r>
        </a:p>
        <a:p>
          <a:r>
            <a:rPr lang="es-MX" sz="1200" dirty="0"/>
            <a:t>(</a:t>
          </a:r>
          <a:r>
            <a:rPr lang="es-MX" sz="1200" dirty="0" err="1"/>
            <a:t>Qüesta</a:t>
          </a:r>
          <a:r>
            <a:rPr lang="es-MX" sz="1200" dirty="0"/>
            <a:t> &amp; </a:t>
          </a:r>
          <a:r>
            <a:rPr lang="es-MX" sz="1200" dirty="0" err="1"/>
            <a:t>Zuliani</a:t>
          </a:r>
          <a:r>
            <a:rPr lang="es-MX" sz="1200" dirty="0"/>
            <a:t>, 2017)</a:t>
          </a:r>
          <a:endParaRPr lang="es-MX" sz="1200" b="1" dirty="0"/>
        </a:p>
      </dgm:t>
    </dgm:pt>
    <dgm:pt modelId="{FAA9C116-8EF2-4BB1-89D7-F579B8471F61}" type="parTrans" cxnId="{6ED39FA9-2B2E-4F70-BC46-37F14110955E}">
      <dgm:prSet custT="1"/>
      <dgm:spPr/>
      <dgm:t>
        <a:bodyPr/>
        <a:lstStyle/>
        <a:p>
          <a:endParaRPr lang="es-MX" sz="1800" b="1"/>
        </a:p>
      </dgm:t>
    </dgm:pt>
    <dgm:pt modelId="{68C0B88C-B036-413A-83CF-4C635906F4E9}" type="sibTrans" cxnId="{6ED39FA9-2B2E-4F70-BC46-37F14110955E}">
      <dgm:prSet/>
      <dgm:spPr/>
      <dgm:t>
        <a:bodyPr/>
        <a:lstStyle/>
        <a:p>
          <a:endParaRPr lang="es-MX" sz="1800" b="1"/>
        </a:p>
      </dgm:t>
    </dgm:pt>
    <dgm:pt modelId="{CF95F570-6C3E-4E2E-9453-914103D0358B}">
      <dgm:prSet phldrT="[Texto]" custT="1"/>
      <dgm:spPr/>
      <dgm:t>
        <a:bodyPr/>
        <a:lstStyle/>
        <a:p>
          <a:r>
            <a:rPr lang="es-MX" sz="1800" b="1" dirty="0"/>
            <a:t>Conocimiento= Desarrollo y competitividad</a:t>
          </a:r>
        </a:p>
        <a:p>
          <a:r>
            <a:rPr lang="es-MX" sz="1200" b="1" dirty="0"/>
            <a:t>(</a:t>
          </a:r>
          <a:r>
            <a:rPr lang="es-MX" sz="1200" dirty="0"/>
            <a:t>Ledo &amp; Pérez, 2012) </a:t>
          </a:r>
          <a:endParaRPr lang="es-MX" sz="1200" b="1" dirty="0"/>
        </a:p>
      </dgm:t>
    </dgm:pt>
    <dgm:pt modelId="{03D70AB9-1E89-43B2-A1D6-E0A40F979B3E}" type="parTrans" cxnId="{C89EFE20-741E-4E93-9758-41E50518B863}">
      <dgm:prSet custT="1"/>
      <dgm:spPr/>
      <dgm:t>
        <a:bodyPr/>
        <a:lstStyle/>
        <a:p>
          <a:endParaRPr lang="es-MX" sz="1800" b="1"/>
        </a:p>
      </dgm:t>
    </dgm:pt>
    <dgm:pt modelId="{A14CDDE8-8146-4B06-A19C-5BBFFB66A028}" type="sibTrans" cxnId="{C89EFE20-741E-4E93-9758-41E50518B863}">
      <dgm:prSet/>
      <dgm:spPr/>
      <dgm:t>
        <a:bodyPr/>
        <a:lstStyle/>
        <a:p>
          <a:endParaRPr lang="es-MX" sz="1800" b="1"/>
        </a:p>
      </dgm:t>
    </dgm:pt>
    <dgm:pt modelId="{72D4FD6B-754E-43D1-B87E-C5DAE0348D01}">
      <dgm:prSet phldrT="[Texto]" custT="1"/>
      <dgm:spPr/>
      <dgm:t>
        <a:bodyPr/>
        <a:lstStyle/>
        <a:p>
          <a:r>
            <a:rPr lang="es-MX" sz="1800" b="1" dirty="0"/>
            <a:t>Información aplicada como referencia de precios</a:t>
          </a:r>
        </a:p>
      </dgm:t>
    </dgm:pt>
    <dgm:pt modelId="{A04CDDD3-72FD-4E38-A4DB-C24750EC55C1}" type="parTrans" cxnId="{5A09F4FE-96FA-49EE-883F-ADECBB70B819}">
      <dgm:prSet custT="1"/>
      <dgm:spPr/>
      <dgm:t>
        <a:bodyPr/>
        <a:lstStyle/>
        <a:p>
          <a:endParaRPr lang="es-MX" sz="1800" b="1"/>
        </a:p>
      </dgm:t>
    </dgm:pt>
    <dgm:pt modelId="{F376A9E3-729D-467C-8249-889C59A473D9}" type="sibTrans" cxnId="{5A09F4FE-96FA-49EE-883F-ADECBB70B819}">
      <dgm:prSet/>
      <dgm:spPr/>
      <dgm:t>
        <a:bodyPr/>
        <a:lstStyle/>
        <a:p>
          <a:endParaRPr lang="es-MX" sz="1800" b="1"/>
        </a:p>
      </dgm:t>
    </dgm:pt>
    <dgm:pt modelId="{F8E3A6A9-C38E-48C5-A646-C112DB561227}">
      <dgm:prSet phldrT="[Texto]" custT="1"/>
      <dgm:spPr/>
      <dgm:t>
        <a:bodyPr/>
        <a:lstStyle/>
        <a:p>
          <a:r>
            <a:rPr lang="es-MX" sz="1800" b="1" dirty="0"/>
            <a:t>Capacidad de negociación</a:t>
          </a:r>
        </a:p>
        <a:p>
          <a:r>
            <a:rPr lang="es-MX" sz="1200" dirty="0"/>
            <a:t>(Guerrero &amp; Carrillo, 2019)</a:t>
          </a:r>
          <a:r>
            <a:rPr lang="es-MX" sz="1200" b="1" dirty="0"/>
            <a:t> </a:t>
          </a:r>
        </a:p>
      </dgm:t>
    </dgm:pt>
    <dgm:pt modelId="{C0CC9072-8B58-428B-90C8-F88BFAA4A3C1}" type="parTrans" cxnId="{43B51F39-AE44-4220-8418-5EBB4C25E326}">
      <dgm:prSet custT="1"/>
      <dgm:spPr/>
      <dgm:t>
        <a:bodyPr/>
        <a:lstStyle/>
        <a:p>
          <a:endParaRPr lang="es-MX" sz="1800" b="1"/>
        </a:p>
      </dgm:t>
    </dgm:pt>
    <dgm:pt modelId="{ABA166C3-2CD4-492D-9EEE-1D56B05F7D5C}" type="sibTrans" cxnId="{43B51F39-AE44-4220-8418-5EBB4C25E326}">
      <dgm:prSet/>
      <dgm:spPr/>
      <dgm:t>
        <a:bodyPr/>
        <a:lstStyle/>
        <a:p>
          <a:endParaRPr lang="es-MX" sz="1800" b="1"/>
        </a:p>
      </dgm:t>
    </dgm:pt>
    <dgm:pt modelId="{C18575C1-CA4F-4C89-BBDF-55D9C9E17BB3}" type="pres">
      <dgm:prSet presAssocID="{D7187121-6597-4779-A2E2-AB3B82722F6B}" presName="Name0" presStyleCnt="0">
        <dgm:presLayoutVars>
          <dgm:chMax val="1"/>
          <dgm:dir/>
          <dgm:animLvl val="ctr"/>
          <dgm:resizeHandles val="exact"/>
        </dgm:presLayoutVars>
      </dgm:prSet>
      <dgm:spPr/>
    </dgm:pt>
    <dgm:pt modelId="{53A47A96-8659-4EE1-AAB7-E36FD43FB79B}" type="pres">
      <dgm:prSet presAssocID="{84F4754E-E8D0-461C-8F07-885AE7B5A4DF}" presName="centerShape" presStyleLbl="node0" presStyleIdx="0" presStyleCnt="1" custScaleX="173692" custScaleY="133231"/>
      <dgm:spPr/>
    </dgm:pt>
    <dgm:pt modelId="{A8D8DD49-8FF5-4859-B78A-6472CEAFAA32}" type="pres">
      <dgm:prSet presAssocID="{FAA9C116-8EF2-4BB1-89D7-F579B8471F61}" presName="parTrans" presStyleLbl="sibTrans2D1" presStyleIdx="0" presStyleCnt="4"/>
      <dgm:spPr/>
    </dgm:pt>
    <dgm:pt modelId="{CF62E125-C974-4A25-A3E7-8CB7491E34F3}" type="pres">
      <dgm:prSet presAssocID="{FAA9C116-8EF2-4BB1-89D7-F579B8471F61}" presName="connectorText" presStyleLbl="sibTrans2D1" presStyleIdx="0" presStyleCnt="4"/>
      <dgm:spPr/>
    </dgm:pt>
    <dgm:pt modelId="{95D00E39-516F-4FB5-A297-1F8082DE3BD2}" type="pres">
      <dgm:prSet presAssocID="{9AEA3EDF-54BC-4D41-AB07-1D529FBA8D1E}" presName="node" presStyleLbl="node1" presStyleIdx="0" presStyleCnt="4" custScaleX="154721" custScaleY="142446" custRadScaleRad="135902" custRadScaleInc="188211">
        <dgm:presLayoutVars>
          <dgm:bulletEnabled val="1"/>
        </dgm:presLayoutVars>
      </dgm:prSet>
      <dgm:spPr/>
    </dgm:pt>
    <dgm:pt modelId="{AFE181AE-8D60-430B-AE8E-2B9DA9ED53D1}" type="pres">
      <dgm:prSet presAssocID="{03D70AB9-1E89-43B2-A1D6-E0A40F979B3E}" presName="parTrans" presStyleLbl="sibTrans2D1" presStyleIdx="1" presStyleCnt="4"/>
      <dgm:spPr/>
    </dgm:pt>
    <dgm:pt modelId="{9C516172-5CD2-41D1-A88E-9DE16BD9E1CB}" type="pres">
      <dgm:prSet presAssocID="{03D70AB9-1E89-43B2-A1D6-E0A40F979B3E}" presName="connectorText" presStyleLbl="sibTrans2D1" presStyleIdx="1" presStyleCnt="4"/>
      <dgm:spPr/>
    </dgm:pt>
    <dgm:pt modelId="{258E8B31-3658-442D-8032-0651FA685BB9}" type="pres">
      <dgm:prSet presAssocID="{CF95F570-6C3E-4E2E-9453-914103D0358B}" presName="node" presStyleLbl="node1" presStyleIdx="1" presStyleCnt="4" custScaleX="140737" custScaleY="129738" custRadScaleRad="109763" custRadScaleInc="117477">
        <dgm:presLayoutVars>
          <dgm:bulletEnabled val="1"/>
        </dgm:presLayoutVars>
      </dgm:prSet>
      <dgm:spPr/>
    </dgm:pt>
    <dgm:pt modelId="{ABFF1BB6-C782-4EB0-8D47-FDC47E86B40A}" type="pres">
      <dgm:prSet presAssocID="{A04CDDD3-72FD-4E38-A4DB-C24750EC55C1}" presName="parTrans" presStyleLbl="sibTrans2D1" presStyleIdx="2" presStyleCnt="4"/>
      <dgm:spPr/>
    </dgm:pt>
    <dgm:pt modelId="{F8D19E0E-D1AE-4D25-BCA5-FC159E236B16}" type="pres">
      <dgm:prSet presAssocID="{A04CDDD3-72FD-4E38-A4DB-C24750EC55C1}" presName="connectorText" presStyleLbl="sibTrans2D1" presStyleIdx="2" presStyleCnt="4"/>
      <dgm:spPr/>
    </dgm:pt>
    <dgm:pt modelId="{ECA17820-9AEB-47E2-84D7-EBCF77462319}" type="pres">
      <dgm:prSet presAssocID="{72D4FD6B-754E-43D1-B87E-C5DAE0348D01}" presName="node" presStyleLbl="node1" presStyleIdx="2" presStyleCnt="4" custScaleX="148017" custScaleY="118216" custRadScaleRad="114553" custRadScaleInc="92104">
        <dgm:presLayoutVars>
          <dgm:bulletEnabled val="1"/>
        </dgm:presLayoutVars>
      </dgm:prSet>
      <dgm:spPr/>
    </dgm:pt>
    <dgm:pt modelId="{CCE0AD6E-2DD0-4790-8EC9-189F69C8BAD0}" type="pres">
      <dgm:prSet presAssocID="{C0CC9072-8B58-428B-90C8-F88BFAA4A3C1}" presName="parTrans" presStyleLbl="sibTrans2D1" presStyleIdx="3" presStyleCnt="4"/>
      <dgm:spPr/>
    </dgm:pt>
    <dgm:pt modelId="{42D73A0C-5A31-4459-87BF-C80EFD75FD6C}" type="pres">
      <dgm:prSet presAssocID="{C0CC9072-8B58-428B-90C8-F88BFAA4A3C1}" presName="connectorText" presStyleLbl="sibTrans2D1" presStyleIdx="3" presStyleCnt="4"/>
      <dgm:spPr/>
    </dgm:pt>
    <dgm:pt modelId="{F8694D18-B0B2-4B39-ADA4-0269D4FC985D}" type="pres">
      <dgm:prSet presAssocID="{F8E3A6A9-C38E-48C5-A646-C112DB561227}" presName="node" presStyleLbl="node1" presStyleIdx="3" presStyleCnt="4" custScaleX="162232" custScaleY="135640" custRadScaleRad="129933" custRadScaleInc="15951">
        <dgm:presLayoutVars>
          <dgm:bulletEnabled val="1"/>
        </dgm:presLayoutVars>
      </dgm:prSet>
      <dgm:spPr/>
    </dgm:pt>
  </dgm:ptLst>
  <dgm:cxnLst>
    <dgm:cxn modelId="{96FDB608-D661-4FB5-853C-E8BFE345F289}" type="presOf" srcId="{CF95F570-6C3E-4E2E-9453-914103D0358B}" destId="{258E8B31-3658-442D-8032-0651FA685BB9}" srcOrd="0" destOrd="0" presId="urn:microsoft.com/office/officeart/2005/8/layout/radial5"/>
    <dgm:cxn modelId="{C89EFE20-741E-4E93-9758-41E50518B863}" srcId="{84F4754E-E8D0-461C-8F07-885AE7B5A4DF}" destId="{CF95F570-6C3E-4E2E-9453-914103D0358B}" srcOrd="1" destOrd="0" parTransId="{03D70AB9-1E89-43B2-A1D6-E0A40F979B3E}" sibTransId="{A14CDDE8-8146-4B06-A19C-5BBFFB66A028}"/>
    <dgm:cxn modelId="{7E93AE24-9207-4250-B8DA-1290267967C6}" type="presOf" srcId="{A04CDDD3-72FD-4E38-A4DB-C24750EC55C1}" destId="{F8D19E0E-D1AE-4D25-BCA5-FC159E236B16}" srcOrd="1" destOrd="0" presId="urn:microsoft.com/office/officeart/2005/8/layout/radial5"/>
    <dgm:cxn modelId="{03250626-0063-4FB7-ACB0-84340A9F0A9F}" type="presOf" srcId="{03D70AB9-1E89-43B2-A1D6-E0A40F979B3E}" destId="{AFE181AE-8D60-430B-AE8E-2B9DA9ED53D1}" srcOrd="0" destOrd="0" presId="urn:microsoft.com/office/officeart/2005/8/layout/radial5"/>
    <dgm:cxn modelId="{01E66427-FD52-4429-B10A-A50D577146FB}" type="presOf" srcId="{A04CDDD3-72FD-4E38-A4DB-C24750EC55C1}" destId="{ABFF1BB6-C782-4EB0-8D47-FDC47E86B40A}" srcOrd="0" destOrd="0" presId="urn:microsoft.com/office/officeart/2005/8/layout/radial5"/>
    <dgm:cxn modelId="{43B51F39-AE44-4220-8418-5EBB4C25E326}" srcId="{84F4754E-E8D0-461C-8F07-885AE7B5A4DF}" destId="{F8E3A6A9-C38E-48C5-A646-C112DB561227}" srcOrd="3" destOrd="0" parTransId="{C0CC9072-8B58-428B-90C8-F88BFAA4A3C1}" sibTransId="{ABA166C3-2CD4-492D-9EEE-1D56B05F7D5C}"/>
    <dgm:cxn modelId="{7C42FF3F-2F55-4949-BB51-577E204CC9FF}" srcId="{D7187121-6597-4779-A2E2-AB3B82722F6B}" destId="{84F4754E-E8D0-461C-8F07-885AE7B5A4DF}" srcOrd="0" destOrd="0" parTransId="{2A842CD8-5729-4E34-AAF1-DD1D82D290D8}" sibTransId="{FA46B761-05A7-4DD3-A51D-4C5A87EAB21F}"/>
    <dgm:cxn modelId="{D154CE61-C975-40E2-981F-5409E97F39DD}" type="presOf" srcId="{FAA9C116-8EF2-4BB1-89D7-F579B8471F61}" destId="{CF62E125-C974-4A25-A3E7-8CB7491E34F3}" srcOrd="1" destOrd="0" presId="urn:microsoft.com/office/officeart/2005/8/layout/radial5"/>
    <dgm:cxn modelId="{66FB8A6D-89C2-4F5A-8CFB-585A1DCD1870}" type="presOf" srcId="{72D4FD6B-754E-43D1-B87E-C5DAE0348D01}" destId="{ECA17820-9AEB-47E2-84D7-EBCF77462319}" srcOrd="0" destOrd="0" presId="urn:microsoft.com/office/officeart/2005/8/layout/radial5"/>
    <dgm:cxn modelId="{E27C1258-CD1C-42A4-9F14-88B3035F2E0C}" type="presOf" srcId="{C0CC9072-8B58-428B-90C8-F88BFAA4A3C1}" destId="{42D73A0C-5A31-4459-87BF-C80EFD75FD6C}" srcOrd="1" destOrd="0" presId="urn:microsoft.com/office/officeart/2005/8/layout/radial5"/>
    <dgm:cxn modelId="{D7A3F28C-8BF4-4B0B-B0D0-41C871D1DF2A}" type="presOf" srcId="{03D70AB9-1E89-43B2-A1D6-E0A40F979B3E}" destId="{9C516172-5CD2-41D1-A88E-9DE16BD9E1CB}" srcOrd="1" destOrd="0" presId="urn:microsoft.com/office/officeart/2005/8/layout/radial5"/>
    <dgm:cxn modelId="{478F3190-0532-4821-8C95-AE2344352582}" type="presOf" srcId="{C0CC9072-8B58-428B-90C8-F88BFAA4A3C1}" destId="{CCE0AD6E-2DD0-4790-8EC9-189F69C8BAD0}" srcOrd="0" destOrd="0" presId="urn:microsoft.com/office/officeart/2005/8/layout/radial5"/>
    <dgm:cxn modelId="{9BE42C91-6FDE-4339-95AC-13D58A828452}" type="presOf" srcId="{84F4754E-E8D0-461C-8F07-885AE7B5A4DF}" destId="{53A47A96-8659-4EE1-AAB7-E36FD43FB79B}" srcOrd="0" destOrd="0" presId="urn:microsoft.com/office/officeart/2005/8/layout/radial5"/>
    <dgm:cxn modelId="{FDC47094-3A75-4446-9BC0-BFE44E1B11C7}" type="presOf" srcId="{9AEA3EDF-54BC-4D41-AB07-1D529FBA8D1E}" destId="{95D00E39-516F-4FB5-A297-1F8082DE3BD2}" srcOrd="0" destOrd="0" presId="urn:microsoft.com/office/officeart/2005/8/layout/radial5"/>
    <dgm:cxn modelId="{6ED39FA9-2B2E-4F70-BC46-37F14110955E}" srcId="{84F4754E-E8D0-461C-8F07-885AE7B5A4DF}" destId="{9AEA3EDF-54BC-4D41-AB07-1D529FBA8D1E}" srcOrd="0" destOrd="0" parTransId="{FAA9C116-8EF2-4BB1-89D7-F579B8471F61}" sibTransId="{68C0B88C-B036-413A-83CF-4C635906F4E9}"/>
    <dgm:cxn modelId="{170E2CDF-CA7F-43B2-8828-E69495F1D0F5}" type="presOf" srcId="{F8E3A6A9-C38E-48C5-A646-C112DB561227}" destId="{F8694D18-B0B2-4B39-ADA4-0269D4FC985D}" srcOrd="0" destOrd="0" presId="urn:microsoft.com/office/officeart/2005/8/layout/radial5"/>
    <dgm:cxn modelId="{72683BE3-4B3C-494A-9ECC-18562450E0F8}" type="presOf" srcId="{FAA9C116-8EF2-4BB1-89D7-F579B8471F61}" destId="{A8D8DD49-8FF5-4859-B78A-6472CEAFAA32}" srcOrd="0" destOrd="0" presId="urn:microsoft.com/office/officeart/2005/8/layout/radial5"/>
    <dgm:cxn modelId="{BB348FE4-B7CC-41CD-BA23-A0407D1B169E}" type="presOf" srcId="{D7187121-6597-4779-A2E2-AB3B82722F6B}" destId="{C18575C1-CA4F-4C89-BBDF-55D9C9E17BB3}" srcOrd="0" destOrd="0" presId="urn:microsoft.com/office/officeart/2005/8/layout/radial5"/>
    <dgm:cxn modelId="{5A09F4FE-96FA-49EE-883F-ADECBB70B819}" srcId="{84F4754E-E8D0-461C-8F07-885AE7B5A4DF}" destId="{72D4FD6B-754E-43D1-B87E-C5DAE0348D01}" srcOrd="2" destOrd="0" parTransId="{A04CDDD3-72FD-4E38-A4DB-C24750EC55C1}" sibTransId="{F376A9E3-729D-467C-8249-889C59A473D9}"/>
    <dgm:cxn modelId="{43A0CCA1-CAE6-4411-838C-2DC84B87CBCC}" type="presParOf" srcId="{C18575C1-CA4F-4C89-BBDF-55D9C9E17BB3}" destId="{53A47A96-8659-4EE1-AAB7-E36FD43FB79B}" srcOrd="0" destOrd="0" presId="urn:microsoft.com/office/officeart/2005/8/layout/radial5"/>
    <dgm:cxn modelId="{07E7DCF7-86FC-4849-84D4-DCD4F65BEF18}" type="presParOf" srcId="{C18575C1-CA4F-4C89-BBDF-55D9C9E17BB3}" destId="{A8D8DD49-8FF5-4859-B78A-6472CEAFAA32}" srcOrd="1" destOrd="0" presId="urn:microsoft.com/office/officeart/2005/8/layout/radial5"/>
    <dgm:cxn modelId="{22753D8D-D654-43E3-9924-900A12B01F1C}" type="presParOf" srcId="{A8D8DD49-8FF5-4859-B78A-6472CEAFAA32}" destId="{CF62E125-C974-4A25-A3E7-8CB7491E34F3}" srcOrd="0" destOrd="0" presId="urn:microsoft.com/office/officeart/2005/8/layout/radial5"/>
    <dgm:cxn modelId="{E5F4E41D-3FED-4515-B933-551C06082E49}" type="presParOf" srcId="{C18575C1-CA4F-4C89-BBDF-55D9C9E17BB3}" destId="{95D00E39-516F-4FB5-A297-1F8082DE3BD2}" srcOrd="2" destOrd="0" presId="urn:microsoft.com/office/officeart/2005/8/layout/radial5"/>
    <dgm:cxn modelId="{C8320CB4-5C67-4FB1-BFE5-202BC7C91744}" type="presParOf" srcId="{C18575C1-CA4F-4C89-BBDF-55D9C9E17BB3}" destId="{AFE181AE-8D60-430B-AE8E-2B9DA9ED53D1}" srcOrd="3" destOrd="0" presId="urn:microsoft.com/office/officeart/2005/8/layout/radial5"/>
    <dgm:cxn modelId="{44B3D055-D04C-4CD9-8139-C4B8059E5999}" type="presParOf" srcId="{AFE181AE-8D60-430B-AE8E-2B9DA9ED53D1}" destId="{9C516172-5CD2-41D1-A88E-9DE16BD9E1CB}" srcOrd="0" destOrd="0" presId="urn:microsoft.com/office/officeart/2005/8/layout/radial5"/>
    <dgm:cxn modelId="{589A62C1-3870-4246-9AC1-2C82CABB37F4}" type="presParOf" srcId="{C18575C1-CA4F-4C89-BBDF-55D9C9E17BB3}" destId="{258E8B31-3658-442D-8032-0651FA685BB9}" srcOrd="4" destOrd="0" presId="urn:microsoft.com/office/officeart/2005/8/layout/radial5"/>
    <dgm:cxn modelId="{BDDA0B70-410D-4841-BE68-CE077C8D8D65}" type="presParOf" srcId="{C18575C1-CA4F-4C89-BBDF-55D9C9E17BB3}" destId="{ABFF1BB6-C782-4EB0-8D47-FDC47E86B40A}" srcOrd="5" destOrd="0" presId="urn:microsoft.com/office/officeart/2005/8/layout/radial5"/>
    <dgm:cxn modelId="{7D35C861-3054-4533-AFE9-41564F995D0A}" type="presParOf" srcId="{ABFF1BB6-C782-4EB0-8D47-FDC47E86B40A}" destId="{F8D19E0E-D1AE-4D25-BCA5-FC159E236B16}" srcOrd="0" destOrd="0" presId="urn:microsoft.com/office/officeart/2005/8/layout/radial5"/>
    <dgm:cxn modelId="{29F2A7F9-D8E9-41B4-ACF2-4CB5DE16FDF3}" type="presParOf" srcId="{C18575C1-CA4F-4C89-BBDF-55D9C9E17BB3}" destId="{ECA17820-9AEB-47E2-84D7-EBCF77462319}" srcOrd="6" destOrd="0" presId="urn:microsoft.com/office/officeart/2005/8/layout/radial5"/>
    <dgm:cxn modelId="{F6B3AE62-BC26-4230-9E96-D6509CC664E4}" type="presParOf" srcId="{C18575C1-CA4F-4C89-BBDF-55D9C9E17BB3}" destId="{CCE0AD6E-2DD0-4790-8EC9-189F69C8BAD0}" srcOrd="7" destOrd="0" presId="urn:microsoft.com/office/officeart/2005/8/layout/radial5"/>
    <dgm:cxn modelId="{FD9A87B6-81DF-453D-9762-DBFD27145C9E}" type="presParOf" srcId="{CCE0AD6E-2DD0-4790-8EC9-189F69C8BAD0}" destId="{42D73A0C-5A31-4459-87BF-C80EFD75FD6C}" srcOrd="0" destOrd="0" presId="urn:microsoft.com/office/officeart/2005/8/layout/radial5"/>
    <dgm:cxn modelId="{2F69C0FE-26F9-4F12-8CEB-94F0F40E9CAE}" type="presParOf" srcId="{C18575C1-CA4F-4C89-BBDF-55D9C9E17BB3}" destId="{F8694D18-B0B2-4B39-ADA4-0269D4FC985D}"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47A96-8659-4EE1-AAB7-E36FD43FB79B}">
      <dsp:nvSpPr>
        <dsp:cNvPr id="0" name=""/>
        <dsp:cNvSpPr/>
      </dsp:nvSpPr>
      <dsp:spPr>
        <a:xfrm>
          <a:off x="3510903" y="2426794"/>
          <a:ext cx="2406627" cy="184601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Precios de comercialización (mayoreo)</a:t>
          </a:r>
        </a:p>
      </dsp:txBody>
      <dsp:txXfrm>
        <a:off x="3863345" y="2697136"/>
        <a:ext cx="1701743" cy="1305327"/>
      </dsp:txXfrm>
    </dsp:sp>
    <dsp:sp modelId="{A8D8DD49-8FF5-4859-B78A-6472CEAFAA32}">
      <dsp:nvSpPr>
        <dsp:cNvPr id="0" name=""/>
        <dsp:cNvSpPr/>
      </dsp:nvSpPr>
      <dsp:spPr>
        <a:xfrm rot="21279420">
          <a:off x="6062536" y="2916119"/>
          <a:ext cx="374225" cy="5801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b="1" kern="1200"/>
        </a:p>
      </dsp:txBody>
      <dsp:txXfrm>
        <a:off x="6062780" y="3037378"/>
        <a:ext cx="261958" cy="348098"/>
      </dsp:txXfrm>
    </dsp:sp>
    <dsp:sp modelId="{95D00E39-516F-4FB5-A297-1F8082DE3BD2}">
      <dsp:nvSpPr>
        <dsp:cNvPr id="0" name=""/>
        <dsp:cNvSpPr/>
      </dsp:nvSpPr>
      <dsp:spPr>
        <a:xfrm>
          <a:off x="6604945" y="1834194"/>
          <a:ext cx="2640097" cy="243064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Disminuye la incertidumbre (precios)</a:t>
          </a:r>
        </a:p>
        <a:p>
          <a:pPr marL="0" lvl="0" indent="0" algn="ctr" defTabSz="800100">
            <a:lnSpc>
              <a:spcPct val="90000"/>
            </a:lnSpc>
            <a:spcBef>
              <a:spcPct val="0"/>
            </a:spcBef>
            <a:spcAft>
              <a:spcPct val="35000"/>
            </a:spcAft>
            <a:buNone/>
          </a:pPr>
          <a:r>
            <a:rPr lang="es-MX" sz="1200" kern="1200" dirty="0"/>
            <a:t>(</a:t>
          </a:r>
          <a:r>
            <a:rPr lang="es-MX" sz="1200" kern="1200" dirty="0" err="1"/>
            <a:t>Qüesta</a:t>
          </a:r>
          <a:r>
            <a:rPr lang="es-MX" sz="1200" kern="1200" dirty="0"/>
            <a:t> &amp; </a:t>
          </a:r>
          <a:r>
            <a:rPr lang="es-MX" sz="1200" kern="1200" dirty="0" err="1"/>
            <a:t>Zuliani</a:t>
          </a:r>
          <a:r>
            <a:rPr lang="es-MX" sz="1200" kern="1200" dirty="0"/>
            <a:t>, 2017)</a:t>
          </a:r>
          <a:endParaRPr lang="es-MX" sz="1200" b="1" kern="1200" dirty="0"/>
        </a:p>
      </dsp:txBody>
      <dsp:txXfrm>
        <a:off x="6991578" y="2190153"/>
        <a:ext cx="1866831" cy="1718724"/>
      </dsp:txXfrm>
    </dsp:sp>
    <dsp:sp modelId="{AFE181AE-8D60-430B-AE8E-2B9DA9ED53D1}">
      <dsp:nvSpPr>
        <dsp:cNvPr id="0" name=""/>
        <dsp:cNvSpPr/>
      </dsp:nvSpPr>
      <dsp:spPr>
        <a:xfrm rot="3127624">
          <a:off x="5344962" y="4019189"/>
          <a:ext cx="230908" cy="5801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b="1" kern="1200"/>
        </a:p>
      </dsp:txBody>
      <dsp:txXfrm>
        <a:off x="5358335" y="4107880"/>
        <a:ext cx="161636" cy="348098"/>
      </dsp:txXfrm>
    </dsp:sp>
    <dsp:sp modelId="{258E8B31-3658-442D-8032-0651FA685BB9}">
      <dsp:nvSpPr>
        <dsp:cNvPr id="0" name=""/>
        <dsp:cNvSpPr/>
      </dsp:nvSpPr>
      <dsp:spPr>
        <a:xfrm>
          <a:off x="5097052" y="4279077"/>
          <a:ext cx="2401480" cy="221379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Conocimiento= Desarrollo y competitividad</a:t>
          </a:r>
        </a:p>
        <a:p>
          <a:pPr marL="0" lvl="0" indent="0" algn="ctr" defTabSz="800100">
            <a:lnSpc>
              <a:spcPct val="90000"/>
            </a:lnSpc>
            <a:spcBef>
              <a:spcPct val="0"/>
            </a:spcBef>
            <a:spcAft>
              <a:spcPct val="35000"/>
            </a:spcAft>
            <a:buNone/>
          </a:pPr>
          <a:r>
            <a:rPr lang="es-MX" sz="1200" b="1" kern="1200" dirty="0"/>
            <a:t>(</a:t>
          </a:r>
          <a:r>
            <a:rPr lang="es-MX" sz="1200" kern="1200" dirty="0"/>
            <a:t>Ledo &amp; Pérez, 2012) </a:t>
          </a:r>
          <a:endParaRPr lang="es-MX" sz="1200" b="1" kern="1200" dirty="0"/>
        </a:p>
      </dsp:txBody>
      <dsp:txXfrm>
        <a:off x="5448741" y="4603280"/>
        <a:ext cx="1698102" cy="1565391"/>
      </dsp:txXfrm>
    </dsp:sp>
    <dsp:sp modelId="{ABFF1BB6-C782-4EB0-8D47-FDC47E86B40A}">
      <dsp:nvSpPr>
        <dsp:cNvPr id="0" name=""/>
        <dsp:cNvSpPr/>
      </dsp:nvSpPr>
      <dsp:spPr>
        <a:xfrm rot="7886808">
          <a:off x="3676927" y="4048757"/>
          <a:ext cx="327796" cy="5801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b="1" kern="1200"/>
        </a:p>
      </dsp:txBody>
      <dsp:txXfrm rot="10800000">
        <a:off x="3758643" y="4127933"/>
        <a:ext cx="229457" cy="348098"/>
      </dsp:txXfrm>
    </dsp:sp>
    <dsp:sp modelId="{ECA17820-9AEB-47E2-84D7-EBCF77462319}">
      <dsp:nvSpPr>
        <dsp:cNvPr id="0" name=""/>
        <dsp:cNvSpPr/>
      </dsp:nvSpPr>
      <dsp:spPr>
        <a:xfrm>
          <a:off x="1639289" y="4393220"/>
          <a:ext cx="2525703" cy="201719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Información aplicada como referencia de precios</a:t>
          </a:r>
        </a:p>
      </dsp:txBody>
      <dsp:txXfrm>
        <a:off x="2009170" y="4688631"/>
        <a:ext cx="1785941" cy="1426369"/>
      </dsp:txXfrm>
    </dsp:sp>
    <dsp:sp modelId="{CCE0AD6E-2DD0-4790-8EC9-189F69C8BAD0}">
      <dsp:nvSpPr>
        <dsp:cNvPr id="0" name=""/>
        <dsp:cNvSpPr/>
      </dsp:nvSpPr>
      <dsp:spPr>
        <a:xfrm rot="11230677">
          <a:off x="3132180" y="2878129"/>
          <a:ext cx="280285" cy="58016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MX" sz="1800" b="1" kern="1200"/>
        </a:p>
      </dsp:txBody>
      <dsp:txXfrm rot="10800000">
        <a:off x="3215936" y="2999414"/>
        <a:ext cx="196200" cy="348098"/>
      </dsp:txXfrm>
    </dsp:sp>
    <dsp:sp modelId="{F8694D18-B0B2-4B39-ADA4-0269D4FC985D}">
      <dsp:nvSpPr>
        <dsp:cNvPr id="0" name=""/>
        <dsp:cNvSpPr/>
      </dsp:nvSpPr>
      <dsp:spPr>
        <a:xfrm>
          <a:off x="249281" y="1804555"/>
          <a:ext cx="2768262" cy="231450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MX" sz="1800" b="1" kern="1200" dirty="0"/>
            <a:t>Capacidad de negociación</a:t>
          </a:r>
        </a:p>
        <a:p>
          <a:pPr marL="0" lvl="0" indent="0" algn="ctr" defTabSz="800100">
            <a:lnSpc>
              <a:spcPct val="90000"/>
            </a:lnSpc>
            <a:spcBef>
              <a:spcPct val="0"/>
            </a:spcBef>
            <a:spcAft>
              <a:spcPct val="35000"/>
            </a:spcAft>
            <a:buNone/>
          </a:pPr>
          <a:r>
            <a:rPr lang="es-MX" sz="1200" kern="1200" dirty="0"/>
            <a:t>(Guerrero &amp; Carrillo, 2019)</a:t>
          </a:r>
          <a:r>
            <a:rPr lang="es-MX" sz="1200" b="1" kern="1200" dirty="0"/>
            <a:t> </a:t>
          </a:r>
        </a:p>
      </dsp:txBody>
      <dsp:txXfrm>
        <a:off x="654684" y="2143507"/>
        <a:ext cx="1957456" cy="163660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B96214-CE60-4BD8-9DE0-2FE08A19F63E}" type="datetimeFigureOut">
              <a:rPr lang="es-MX" smtClean="0"/>
              <a:t>08/11/2021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07F4D-3AAB-457A-8D9D-051C266DA263}" type="slidenum">
              <a:rPr lang="es-MX" smtClean="0"/>
              <a:t>‹Nº›</a:t>
            </a:fld>
            <a:endParaRPr lang="es-MX"/>
          </a:p>
        </p:txBody>
      </p:sp>
    </p:spTree>
    <p:extLst>
      <p:ext uri="{BB962C8B-B14F-4D97-AF65-F5344CB8AC3E}">
        <p14:creationId xmlns:p14="http://schemas.microsoft.com/office/powerpoint/2010/main" val="243879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33807F4D-3AAB-457A-8D9D-051C266DA263}" type="slidenum">
              <a:rPr lang="es-MX" smtClean="0"/>
              <a:t>10</a:t>
            </a:fld>
            <a:endParaRPr lang="es-MX"/>
          </a:p>
        </p:txBody>
      </p:sp>
    </p:spTree>
    <p:extLst>
      <p:ext uri="{BB962C8B-B14F-4D97-AF65-F5344CB8AC3E}">
        <p14:creationId xmlns:p14="http://schemas.microsoft.com/office/powerpoint/2010/main" val="120316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08/11/2021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08/11/2021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chart" Target="../charts/chart6.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reativecommons.org/licenses/by-nc-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flickr.com/photos/ininsa/5419135150" TargetMode="Externa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png"/><Relationship Id="rId7" Type="http://schemas.openxmlformats.org/officeDocument/2006/relationships/hyperlink" Target="https://conceptosdefisica.blogspot.com/2012/12/teorias-hipotesis-modelos.html"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517868"/>
            <a:ext cx="12192000" cy="2585323"/>
          </a:xfrm>
          <a:prstGeom prst="rect">
            <a:avLst/>
          </a:prstGeom>
          <a:noFill/>
        </p:spPr>
        <p:txBody>
          <a:bodyPr wrap="square" rtlCol="0">
            <a:spAutoFit/>
          </a:bodyPr>
          <a:lstStyle/>
          <a:p>
            <a:pPr algn="ctr"/>
            <a:r>
              <a:rPr lang="es-MX" sz="5400" dirty="0"/>
              <a:t>Mercado de la flor de corte: Oportunidad de consolidación empresarial para el estado de Querétaro</a:t>
            </a:r>
            <a:endParaRPr lang="es-MX" sz="5400" b="1" dirty="0"/>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Carrillo Hernández Alfonso</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Dr. José Fernando Vasco Leal</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Ciencias Económico Administrativas</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27">
            <a:extLst>
              <a:ext uri="{FF2B5EF4-FFF2-40B4-BE49-F238E27FC236}">
                <a16:creationId xmlns:a16="http://schemas.microsoft.com/office/drawing/2014/main" id="{BA976FEF-8469-4D06-981F-4F7010EADF76}"/>
              </a:ext>
            </a:extLst>
          </p:cNvPr>
          <p:cNvSpPr/>
          <p:nvPr/>
        </p:nvSpPr>
        <p:spPr>
          <a:xfrm>
            <a:off x="0" y="6357947"/>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3"/>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5"/>
          <a:stretch>
            <a:fillRect/>
          </a:stretch>
        </p:blipFill>
        <p:spPr>
          <a:xfrm>
            <a:off x="1575008" y="101238"/>
            <a:ext cx="624078" cy="824051"/>
          </a:xfrm>
          <a:prstGeom prst="rect">
            <a:avLst/>
          </a:prstGeom>
        </p:spPr>
      </p:pic>
      <p:sp>
        <p:nvSpPr>
          <p:cNvPr id="20" name="Título 1">
            <a:extLst>
              <a:ext uri="{FF2B5EF4-FFF2-40B4-BE49-F238E27FC236}">
                <a16:creationId xmlns:a16="http://schemas.microsoft.com/office/drawing/2014/main" id="{137836F9-0A08-4CC0-8350-495505CC1561}"/>
              </a:ext>
            </a:extLst>
          </p:cNvPr>
          <p:cNvSpPr txBox="1">
            <a:spLocks/>
          </p:cNvSpPr>
          <p:nvPr/>
        </p:nvSpPr>
        <p:spPr>
          <a:xfrm>
            <a:off x="3847207" y="926557"/>
            <a:ext cx="4337696" cy="763600"/>
          </a:xfrm>
          <a:prstGeom prst="rect">
            <a:avLst/>
          </a:prstGeom>
        </p:spPr>
        <p:txBody>
          <a:bodyPr vert="horz" lIns="91440" tIns="45720" rIns="91440" bIns="45720" rtlCol="0" anchor="b">
            <a:normAutofit fontScale="5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b="1"/>
              <a:t>Fuentes de información</a:t>
            </a:r>
            <a:endParaRPr lang="es-MX" b="1" dirty="0"/>
          </a:p>
        </p:txBody>
      </p:sp>
      <p:pic>
        <p:nvPicPr>
          <p:cNvPr id="21" name="Marcador de contenido 4">
            <a:extLst>
              <a:ext uri="{FF2B5EF4-FFF2-40B4-BE49-F238E27FC236}">
                <a16:creationId xmlns:a16="http://schemas.microsoft.com/office/drawing/2014/main" id="{1A21FFCB-8CA8-48C2-BDA6-E55ABFF2E949}"/>
              </a:ext>
            </a:extLst>
          </p:cNvPr>
          <p:cNvPicPr>
            <a:picLocks noChangeAspect="1"/>
          </p:cNvPicPr>
          <p:nvPr/>
        </p:nvPicPr>
        <p:blipFill>
          <a:blip r:embed="rId6"/>
          <a:stretch>
            <a:fillRect/>
          </a:stretch>
        </p:blipFill>
        <p:spPr>
          <a:xfrm>
            <a:off x="5983900" y="2049004"/>
            <a:ext cx="2390777" cy="1490027"/>
          </a:xfrm>
          <a:prstGeom prst="rect">
            <a:avLst/>
          </a:prstGeom>
        </p:spPr>
      </p:pic>
      <p:pic>
        <p:nvPicPr>
          <p:cNvPr id="22" name="Picture 2" descr="SIACON NG | Servicio de Información Agroalimentaria y Pesquera | Gobierno |  gob.mx">
            <a:extLst>
              <a:ext uri="{FF2B5EF4-FFF2-40B4-BE49-F238E27FC236}">
                <a16:creationId xmlns:a16="http://schemas.microsoft.com/office/drawing/2014/main" id="{D9EE634E-3226-4CF3-A434-60D505C73C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74677" y="1915114"/>
            <a:ext cx="2678022" cy="1490027"/>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20507828-BB48-4719-8093-EFCDE5306AD7}"/>
              </a:ext>
            </a:extLst>
          </p:cNvPr>
          <p:cNvPicPr>
            <a:picLocks noChangeAspect="1"/>
          </p:cNvPicPr>
          <p:nvPr/>
        </p:nvPicPr>
        <p:blipFill rotWithShape="1">
          <a:blip r:embed="rId8"/>
          <a:srcRect l="3843" t="7562" r="5447" b="13859"/>
          <a:stretch/>
        </p:blipFill>
        <p:spPr>
          <a:xfrm>
            <a:off x="6622827" y="3538327"/>
            <a:ext cx="3503699" cy="1022819"/>
          </a:xfrm>
          <a:prstGeom prst="rect">
            <a:avLst/>
          </a:prstGeom>
        </p:spPr>
      </p:pic>
      <p:pic>
        <p:nvPicPr>
          <p:cNvPr id="24" name="Picture 4" descr="Qué significa el acrónimo INEGI en México? - Mexico Real">
            <a:extLst>
              <a:ext uri="{FF2B5EF4-FFF2-40B4-BE49-F238E27FC236}">
                <a16:creationId xmlns:a16="http://schemas.microsoft.com/office/drawing/2014/main" id="{37B1D055-DE26-4FAA-A717-6FE7DE22D9F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9947" t="35431" r="13864" b="35741"/>
          <a:stretch/>
        </p:blipFill>
        <p:spPr bwMode="auto">
          <a:xfrm>
            <a:off x="5349242" y="5206624"/>
            <a:ext cx="1493515" cy="338840"/>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n 24">
            <a:extLst>
              <a:ext uri="{FF2B5EF4-FFF2-40B4-BE49-F238E27FC236}">
                <a16:creationId xmlns:a16="http://schemas.microsoft.com/office/drawing/2014/main" id="{0E37A0CE-6512-4D5C-8C54-40C4B9AA8359}"/>
              </a:ext>
            </a:extLst>
          </p:cNvPr>
          <p:cNvPicPr>
            <a:picLocks noChangeAspect="1"/>
          </p:cNvPicPr>
          <p:nvPr/>
        </p:nvPicPr>
        <p:blipFill rotWithShape="1">
          <a:blip r:embed="rId10"/>
          <a:srcRect l="18936" t="30211" r="18936" b="30648"/>
          <a:stretch/>
        </p:blipFill>
        <p:spPr>
          <a:xfrm>
            <a:off x="1575008" y="2433340"/>
            <a:ext cx="3986212" cy="721356"/>
          </a:xfrm>
          <a:prstGeom prst="rect">
            <a:avLst/>
          </a:prstGeom>
        </p:spPr>
      </p:pic>
      <p:pic>
        <p:nvPicPr>
          <p:cNvPr id="26" name="Imagen 25">
            <a:extLst>
              <a:ext uri="{FF2B5EF4-FFF2-40B4-BE49-F238E27FC236}">
                <a16:creationId xmlns:a16="http://schemas.microsoft.com/office/drawing/2014/main" id="{1F8D579C-23E4-4A83-B784-1979FE91A140}"/>
              </a:ext>
            </a:extLst>
          </p:cNvPr>
          <p:cNvPicPr>
            <a:picLocks noChangeAspect="1"/>
          </p:cNvPicPr>
          <p:nvPr/>
        </p:nvPicPr>
        <p:blipFill rotWithShape="1">
          <a:blip r:embed="rId11"/>
          <a:srcRect l="8056" t="34280" r="9028" b="36431"/>
          <a:stretch/>
        </p:blipFill>
        <p:spPr>
          <a:xfrm>
            <a:off x="1801752" y="3644554"/>
            <a:ext cx="3532723" cy="793788"/>
          </a:xfrm>
          <a:prstGeom prst="rect">
            <a:avLst/>
          </a:prstGeom>
        </p:spPr>
      </p:pic>
      <p:sp>
        <p:nvSpPr>
          <p:cNvPr id="27" name="CuadroTexto 26">
            <a:extLst>
              <a:ext uri="{FF2B5EF4-FFF2-40B4-BE49-F238E27FC236}">
                <a16:creationId xmlns:a16="http://schemas.microsoft.com/office/drawing/2014/main" id="{20CFCBA7-324E-4E65-973E-4FBFB524BFA7}"/>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3035159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20" name="Título 1">
            <a:extLst>
              <a:ext uri="{FF2B5EF4-FFF2-40B4-BE49-F238E27FC236}">
                <a16:creationId xmlns:a16="http://schemas.microsoft.com/office/drawing/2014/main" id="{A67A47E1-9A7B-49A9-9419-4F659FABB80F}"/>
              </a:ext>
            </a:extLst>
          </p:cNvPr>
          <p:cNvSpPr txBox="1">
            <a:spLocks/>
          </p:cNvSpPr>
          <p:nvPr/>
        </p:nvSpPr>
        <p:spPr>
          <a:xfrm>
            <a:off x="1175838" y="1255113"/>
            <a:ext cx="2830868" cy="735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Metodología</a:t>
            </a:r>
          </a:p>
        </p:txBody>
      </p:sp>
      <p:sp>
        <p:nvSpPr>
          <p:cNvPr id="21" name="Marcador de contenido 3">
            <a:extLst>
              <a:ext uri="{FF2B5EF4-FFF2-40B4-BE49-F238E27FC236}">
                <a16:creationId xmlns:a16="http://schemas.microsoft.com/office/drawing/2014/main" id="{5666F580-E8C4-4E20-8856-324B1576B111}"/>
              </a:ext>
            </a:extLst>
          </p:cNvPr>
          <p:cNvSpPr txBox="1">
            <a:spLocks/>
          </p:cNvSpPr>
          <p:nvPr/>
        </p:nvSpPr>
        <p:spPr>
          <a:xfrm>
            <a:off x="1204968" y="2602554"/>
            <a:ext cx="3058183" cy="285655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2400" b="1" dirty="0"/>
          </a:p>
          <a:p>
            <a:r>
              <a:rPr lang="es-MX" sz="2400" dirty="0"/>
              <a:t>Cuantitativa</a:t>
            </a:r>
          </a:p>
        </p:txBody>
      </p:sp>
      <p:sp>
        <p:nvSpPr>
          <p:cNvPr id="22" name="CuadroTexto 21">
            <a:extLst>
              <a:ext uri="{FF2B5EF4-FFF2-40B4-BE49-F238E27FC236}">
                <a16:creationId xmlns:a16="http://schemas.microsoft.com/office/drawing/2014/main" id="{89C4019E-29E9-4CD8-96BC-59A74A7C8629}"/>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23" name="Rectángulo 22">
            <a:extLst>
              <a:ext uri="{FF2B5EF4-FFF2-40B4-BE49-F238E27FC236}">
                <a16:creationId xmlns:a16="http://schemas.microsoft.com/office/drawing/2014/main" id="{5CB1DE51-DC79-4D71-988A-5A2B36DEBC9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
        <p:nvSpPr>
          <p:cNvPr id="15" name="Marcador de contenido 3">
            <a:extLst>
              <a:ext uri="{FF2B5EF4-FFF2-40B4-BE49-F238E27FC236}">
                <a16:creationId xmlns:a16="http://schemas.microsoft.com/office/drawing/2014/main" id="{12BDAE27-3998-43A0-B008-097CCEC560DF}"/>
              </a:ext>
            </a:extLst>
          </p:cNvPr>
          <p:cNvSpPr txBox="1">
            <a:spLocks/>
          </p:cNvSpPr>
          <p:nvPr/>
        </p:nvSpPr>
        <p:spPr>
          <a:xfrm>
            <a:off x="6159229" y="2135819"/>
            <a:ext cx="4487487" cy="363309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s-MX" sz="2400" dirty="0"/>
          </a:p>
          <a:p>
            <a:pPr algn="just"/>
            <a:r>
              <a:rPr lang="es-MX" sz="2400" dirty="0"/>
              <a:t>¿Cómo beneficia el análisis del comportamiento de los precios al mayoreo a los productores agrícolas de la cadena productiva de las rosas?</a:t>
            </a:r>
          </a:p>
        </p:txBody>
      </p:sp>
      <p:sp>
        <p:nvSpPr>
          <p:cNvPr id="17" name="Título 1">
            <a:extLst>
              <a:ext uri="{FF2B5EF4-FFF2-40B4-BE49-F238E27FC236}">
                <a16:creationId xmlns:a16="http://schemas.microsoft.com/office/drawing/2014/main" id="{D139020B-DFFA-4608-BA19-E0957F32D2CC}"/>
              </a:ext>
            </a:extLst>
          </p:cNvPr>
          <p:cNvSpPr txBox="1">
            <a:spLocks/>
          </p:cNvSpPr>
          <p:nvPr/>
        </p:nvSpPr>
        <p:spPr>
          <a:xfrm>
            <a:off x="6040812" y="1290270"/>
            <a:ext cx="4487488" cy="735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Pregunta de investigación</a:t>
            </a:r>
          </a:p>
        </p:txBody>
      </p:sp>
    </p:spTree>
    <p:extLst>
      <p:ext uri="{BB962C8B-B14F-4D97-AF65-F5344CB8AC3E}">
        <p14:creationId xmlns:p14="http://schemas.microsoft.com/office/powerpoint/2010/main" val="365452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20" name="Título 1">
            <a:extLst>
              <a:ext uri="{FF2B5EF4-FFF2-40B4-BE49-F238E27FC236}">
                <a16:creationId xmlns:a16="http://schemas.microsoft.com/office/drawing/2014/main" id="{A67A47E1-9A7B-49A9-9419-4F659FABB80F}"/>
              </a:ext>
            </a:extLst>
          </p:cNvPr>
          <p:cNvSpPr txBox="1">
            <a:spLocks/>
          </p:cNvSpPr>
          <p:nvPr/>
        </p:nvSpPr>
        <p:spPr>
          <a:xfrm>
            <a:off x="4645068" y="980435"/>
            <a:ext cx="2830868" cy="7351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Metodología</a:t>
            </a:r>
          </a:p>
        </p:txBody>
      </p:sp>
      <p:sp>
        <p:nvSpPr>
          <p:cNvPr id="21" name="Marcador de contenido 3">
            <a:extLst>
              <a:ext uri="{FF2B5EF4-FFF2-40B4-BE49-F238E27FC236}">
                <a16:creationId xmlns:a16="http://schemas.microsoft.com/office/drawing/2014/main" id="{5666F580-E8C4-4E20-8856-324B1576B111}"/>
              </a:ext>
            </a:extLst>
          </p:cNvPr>
          <p:cNvSpPr txBox="1">
            <a:spLocks/>
          </p:cNvSpPr>
          <p:nvPr/>
        </p:nvSpPr>
        <p:spPr>
          <a:xfrm>
            <a:off x="1036144" y="1687668"/>
            <a:ext cx="10119711" cy="4830561"/>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b="1" dirty="0"/>
              <a:t>Objetivo E.1 - Diagnóstico: </a:t>
            </a:r>
            <a:r>
              <a:rPr lang="es-MX" sz="2400" dirty="0"/>
              <a:t>Análisis FODA: Metodología FRIICO. </a:t>
            </a:r>
            <a:br>
              <a:rPr lang="es-MX" sz="2400" dirty="0"/>
            </a:br>
            <a:r>
              <a:rPr lang="es-MX" sz="2400" dirty="0"/>
              <a:t>Población: 72 unidades de producción</a:t>
            </a:r>
            <a:br>
              <a:rPr lang="es-MX" sz="2400" dirty="0"/>
            </a:br>
            <a:r>
              <a:rPr lang="es-MX" sz="2400" dirty="0"/>
              <a:t>Muestra: 58 unidades de producción (90% confianza, 5% margen de error)</a:t>
            </a:r>
          </a:p>
          <a:p>
            <a:endParaRPr lang="es-MX" sz="2400" dirty="0"/>
          </a:p>
          <a:p>
            <a:r>
              <a:rPr lang="es-MX" sz="2400" b="1" dirty="0"/>
              <a:t>Objetivo E.2 – Series de tiempo </a:t>
            </a:r>
            <a:r>
              <a:rPr lang="es-MX" sz="2400" dirty="0"/>
              <a:t>(deflactación). Información del 2007 al 2019.</a:t>
            </a:r>
          </a:p>
          <a:p>
            <a:endParaRPr lang="es-MX" sz="2400" dirty="0"/>
          </a:p>
          <a:p>
            <a:r>
              <a:rPr lang="es-MX" sz="2400" b="1" dirty="0"/>
              <a:t>Objetivo E.3 –</a:t>
            </a:r>
            <a:r>
              <a:rPr lang="es-MX" sz="2400" dirty="0"/>
              <a:t> </a:t>
            </a:r>
            <a:r>
              <a:rPr lang="es-MX" sz="2400" b="1" dirty="0"/>
              <a:t>Análisis de series de tiempo</a:t>
            </a:r>
            <a:r>
              <a:rPr lang="es-MX" sz="2400" dirty="0"/>
              <a:t>: Metodología Box Jenkins. Población: Estados productores de rosas. </a:t>
            </a:r>
            <a:br>
              <a:rPr lang="es-MX" sz="2400" dirty="0"/>
            </a:br>
            <a:r>
              <a:rPr lang="es-MX" sz="2400" dirty="0"/>
              <a:t>Muestra: Morelos (Rosa tallo corto/largo) y Puebla (Rosa criolla tallo corto/largo) comercializadas en la Central de Abastos de Iztapalapa (</a:t>
            </a:r>
            <a:r>
              <a:rPr lang="es-MX" sz="2400" dirty="0" err="1"/>
              <a:t>Ago</a:t>
            </a:r>
            <a:r>
              <a:rPr lang="es-MX" sz="2400" dirty="0"/>
              <a:t> 2007 - Jul 2019)</a:t>
            </a:r>
            <a:br>
              <a:rPr lang="es-MX" sz="2400" dirty="0"/>
            </a:br>
            <a:r>
              <a:rPr lang="es-MX" sz="2400" dirty="0"/>
              <a:t>Software especializado R Studio v. 1.4.1717</a:t>
            </a:r>
          </a:p>
          <a:p>
            <a:endParaRPr lang="es-MX" sz="2400" dirty="0"/>
          </a:p>
          <a:p>
            <a:r>
              <a:rPr lang="es-MX" sz="2400" b="1" dirty="0"/>
              <a:t>Objetivo E.4 - Propuesta</a:t>
            </a:r>
            <a:r>
              <a:rPr lang="es-MX" sz="2400" dirty="0"/>
              <a:t>: Matriz CAME.</a:t>
            </a:r>
          </a:p>
        </p:txBody>
      </p:sp>
      <p:sp>
        <p:nvSpPr>
          <p:cNvPr id="22" name="CuadroTexto 21">
            <a:extLst>
              <a:ext uri="{FF2B5EF4-FFF2-40B4-BE49-F238E27FC236}">
                <a16:creationId xmlns:a16="http://schemas.microsoft.com/office/drawing/2014/main" id="{89C4019E-29E9-4CD8-96BC-59A74A7C8629}"/>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23" name="Rectángulo 22">
            <a:extLst>
              <a:ext uri="{FF2B5EF4-FFF2-40B4-BE49-F238E27FC236}">
                <a16:creationId xmlns:a16="http://schemas.microsoft.com/office/drawing/2014/main" id="{5CB1DE51-DC79-4D71-988A-5A2B36DEBC9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48034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FDB99A00-6035-426D-9830-B8277557111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Título 1">
            <a:extLst>
              <a:ext uri="{FF2B5EF4-FFF2-40B4-BE49-F238E27FC236}">
                <a16:creationId xmlns:a16="http://schemas.microsoft.com/office/drawing/2014/main" id="{C3C46C6B-4CFB-4341-AEA5-67C82E74FCB8}"/>
              </a:ext>
            </a:extLst>
          </p:cNvPr>
          <p:cNvSpPr txBox="1">
            <a:spLocks/>
          </p:cNvSpPr>
          <p:nvPr/>
        </p:nvSpPr>
        <p:spPr>
          <a:xfrm>
            <a:off x="5164279" y="1157872"/>
            <a:ext cx="1857475" cy="763600"/>
          </a:xfrm>
          <a:prstGeom prst="rect">
            <a:avLst/>
          </a:prstGeom>
        </p:spPr>
        <p:txBody>
          <a:bodyPr vert="horz" lIns="91440" tIns="45720" rIns="91440" bIns="45720" rtlCol="0" anchor="b">
            <a:normAutofit fontScale="6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dirty="0"/>
              <a:t>Hipótesis </a:t>
            </a:r>
          </a:p>
        </p:txBody>
      </p:sp>
      <p:pic>
        <p:nvPicPr>
          <p:cNvPr id="21" name="Marcador de contenido 6">
            <a:extLst>
              <a:ext uri="{FF2B5EF4-FFF2-40B4-BE49-F238E27FC236}">
                <a16:creationId xmlns:a16="http://schemas.microsoft.com/office/drawing/2014/main" id="{F0AF032E-B542-4F34-A0B6-7E5461FF2A58}"/>
              </a:ext>
            </a:extLst>
          </p:cNvPr>
          <p:cNvPicPr>
            <a:picLocks noChangeAspect="1"/>
          </p:cNvPicPr>
          <p:nvPr/>
        </p:nvPicPr>
        <p:blipFill>
          <a:blip r:embed="rId5"/>
          <a:stretch>
            <a:fillRect/>
          </a:stretch>
        </p:blipFill>
        <p:spPr>
          <a:xfrm>
            <a:off x="841573" y="1855833"/>
            <a:ext cx="3263503" cy="4351338"/>
          </a:xfrm>
          <a:prstGeom prst="rect">
            <a:avLst/>
          </a:prstGeom>
        </p:spPr>
      </p:pic>
      <p:sp>
        <p:nvSpPr>
          <p:cNvPr id="22" name="Marcador de contenido 3">
            <a:extLst>
              <a:ext uri="{FF2B5EF4-FFF2-40B4-BE49-F238E27FC236}">
                <a16:creationId xmlns:a16="http://schemas.microsoft.com/office/drawing/2014/main" id="{423FB8EF-1048-4CE9-A645-7895F0521C6F}"/>
              </a:ext>
            </a:extLst>
          </p:cNvPr>
          <p:cNvSpPr txBox="1">
            <a:spLocks/>
          </p:cNvSpPr>
          <p:nvPr/>
        </p:nvSpPr>
        <p:spPr>
          <a:xfrm>
            <a:off x="4293496" y="2606503"/>
            <a:ext cx="7580290" cy="26499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Aft>
                <a:spcPts val="800"/>
              </a:spcAft>
            </a:pPr>
            <a:r>
              <a:rPr lang="es-MX" sz="3000">
                <a:latin typeface="+mj-lt"/>
                <a:ea typeface="Calibri" panose="020F0502020204030204" pitchFamily="34" charset="0"/>
              </a:rPr>
              <a:t>El desconocimiento del comportamiento de los precios limita el planteamiento de estrategias adecuadas para los productores de rosa de la cadena productiva queretana</a:t>
            </a:r>
            <a:endParaRPr lang="es-MX" sz="3000" dirty="0">
              <a:latin typeface="+mj-lt"/>
            </a:endParaRPr>
          </a:p>
        </p:txBody>
      </p:sp>
      <p:sp>
        <p:nvSpPr>
          <p:cNvPr id="23" name="CuadroTexto 22">
            <a:extLst>
              <a:ext uri="{FF2B5EF4-FFF2-40B4-BE49-F238E27FC236}">
                <a16:creationId xmlns:a16="http://schemas.microsoft.com/office/drawing/2014/main" id="{31729B07-39C4-4178-A2A5-D2B93C9DE7E8}"/>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236014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7" name="Título 1">
            <a:extLst>
              <a:ext uri="{FF2B5EF4-FFF2-40B4-BE49-F238E27FC236}">
                <a16:creationId xmlns:a16="http://schemas.microsoft.com/office/drawing/2014/main" id="{611948EE-ED01-4B95-A95A-45030D6D0292}"/>
              </a:ext>
            </a:extLst>
          </p:cNvPr>
          <p:cNvSpPr txBox="1">
            <a:spLocks/>
          </p:cNvSpPr>
          <p:nvPr/>
        </p:nvSpPr>
        <p:spPr>
          <a:xfrm>
            <a:off x="2565779" y="1830201"/>
            <a:ext cx="6687403" cy="291922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b="1" dirty="0"/>
              <a:t>Resultados preliminares por objetivo específico</a:t>
            </a:r>
          </a:p>
        </p:txBody>
      </p:sp>
    </p:spTree>
    <p:extLst>
      <p:ext uri="{BB962C8B-B14F-4D97-AF65-F5344CB8AC3E}">
        <p14:creationId xmlns:p14="http://schemas.microsoft.com/office/powerpoint/2010/main" val="2221464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21" name="Título 1">
            <a:extLst>
              <a:ext uri="{FF2B5EF4-FFF2-40B4-BE49-F238E27FC236}">
                <a16:creationId xmlns:a16="http://schemas.microsoft.com/office/drawing/2014/main" id="{20A3675C-B11E-4219-AB4A-63383D5EF2E1}"/>
              </a:ext>
            </a:extLst>
          </p:cNvPr>
          <p:cNvSpPr txBox="1">
            <a:spLocks/>
          </p:cNvSpPr>
          <p:nvPr/>
        </p:nvSpPr>
        <p:spPr>
          <a:xfrm>
            <a:off x="-43932" y="1134167"/>
            <a:ext cx="2149020" cy="6841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1pPr>
            <a:lvl2pPr marR="0" lvl="1"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2pPr>
            <a:lvl3pPr marR="0" lvl="2"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3pPr>
            <a:lvl4pPr marR="0" lvl="3"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4pPr>
            <a:lvl5pPr marR="0" lvl="4"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5pPr>
            <a:lvl6pPr marR="0" lvl="5"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6pPr>
            <a:lvl7pPr marR="0" lvl="6"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7pPr>
            <a:lvl8pPr marR="0" lvl="7"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8pPr>
            <a:lvl9pPr marR="0" lvl="8"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9pPr>
          </a:lstStyle>
          <a:p>
            <a:r>
              <a:rPr lang="es-MX" dirty="0"/>
              <a:t>O. E. 1</a:t>
            </a:r>
          </a:p>
        </p:txBody>
      </p:sp>
      <p:sp>
        <p:nvSpPr>
          <p:cNvPr id="27" name="Marcador de texto 4">
            <a:extLst>
              <a:ext uri="{FF2B5EF4-FFF2-40B4-BE49-F238E27FC236}">
                <a16:creationId xmlns:a16="http://schemas.microsoft.com/office/drawing/2014/main" id="{9A249400-A02D-447B-91EB-1736A94FB9B5}"/>
              </a:ext>
            </a:extLst>
          </p:cNvPr>
          <p:cNvSpPr txBox="1">
            <a:spLocks/>
          </p:cNvSpPr>
          <p:nvPr/>
        </p:nvSpPr>
        <p:spPr>
          <a:xfrm>
            <a:off x="3886476" y="1849698"/>
            <a:ext cx="2582069" cy="5389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dirty="0"/>
              <a:t>Oportunidades</a:t>
            </a:r>
          </a:p>
        </p:txBody>
      </p:sp>
      <p:sp>
        <p:nvSpPr>
          <p:cNvPr id="28" name="Marcador de contenido 5">
            <a:extLst>
              <a:ext uri="{FF2B5EF4-FFF2-40B4-BE49-F238E27FC236}">
                <a16:creationId xmlns:a16="http://schemas.microsoft.com/office/drawing/2014/main" id="{DF3C885D-F4BB-4DE1-838A-B77990C7D78C}"/>
              </a:ext>
            </a:extLst>
          </p:cNvPr>
          <p:cNvSpPr txBox="1">
            <a:spLocks/>
          </p:cNvSpPr>
          <p:nvPr/>
        </p:nvSpPr>
        <p:spPr>
          <a:xfrm>
            <a:off x="568196" y="2517237"/>
            <a:ext cx="2322488" cy="380087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a:t>General:</a:t>
            </a:r>
          </a:p>
          <a:p>
            <a:endParaRPr lang="es-MX" sz="2400"/>
          </a:p>
          <a:p>
            <a:endParaRPr lang="es-MX" sz="2400"/>
          </a:p>
          <a:p>
            <a:r>
              <a:rPr lang="es-MX" sz="2400"/>
              <a:t>Industrial:</a:t>
            </a:r>
          </a:p>
          <a:p>
            <a:endParaRPr lang="es-MX" sz="2400"/>
          </a:p>
          <a:p>
            <a:endParaRPr lang="es-MX" sz="2400"/>
          </a:p>
          <a:p>
            <a:r>
              <a:rPr lang="es-MX" sz="2400"/>
              <a:t>Competencia:</a:t>
            </a:r>
            <a:endParaRPr lang="es-MX" sz="2400" dirty="0"/>
          </a:p>
        </p:txBody>
      </p:sp>
      <p:sp>
        <p:nvSpPr>
          <p:cNvPr id="29" name="Marcador de texto 6">
            <a:extLst>
              <a:ext uri="{FF2B5EF4-FFF2-40B4-BE49-F238E27FC236}">
                <a16:creationId xmlns:a16="http://schemas.microsoft.com/office/drawing/2014/main" id="{03A1855A-E08B-4235-949D-69F605017939}"/>
              </a:ext>
            </a:extLst>
          </p:cNvPr>
          <p:cNvSpPr txBox="1">
            <a:spLocks/>
          </p:cNvSpPr>
          <p:nvPr/>
        </p:nvSpPr>
        <p:spPr>
          <a:xfrm>
            <a:off x="8598123" y="1852437"/>
            <a:ext cx="1949387" cy="443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dirty="0"/>
              <a:t>Amenazas</a:t>
            </a:r>
          </a:p>
        </p:txBody>
      </p:sp>
      <p:sp>
        <p:nvSpPr>
          <p:cNvPr id="30" name="Marcador de contenido 7">
            <a:extLst>
              <a:ext uri="{FF2B5EF4-FFF2-40B4-BE49-F238E27FC236}">
                <a16:creationId xmlns:a16="http://schemas.microsoft.com/office/drawing/2014/main" id="{F5B13359-5416-48A0-A0AE-120FBCF16C2C}"/>
              </a:ext>
            </a:extLst>
          </p:cNvPr>
          <p:cNvSpPr txBox="1">
            <a:spLocks/>
          </p:cNvSpPr>
          <p:nvPr/>
        </p:nvSpPr>
        <p:spPr>
          <a:xfrm>
            <a:off x="7385412" y="2536132"/>
            <a:ext cx="4327302" cy="41868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Menor poder adquisitivo</a:t>
            </a:r>
          </a:p>
          <a:p>
            <a:r>
              <a:rPr lang="es-MX" sz="2400" dirty="0"/>
              <a:t>Inversiones extranjeras </a:t>
            </a:r>
            <a:r>
              <a:rPr lang="es-MX" sz="2400" u="sng" dirty="0"/>
              <a:t>en </a:t>
            </a:r>
            <a:r>
              <a:rPr lang="es-MX" sz="2400" dirty="0"/>
              <a:t>producción</a:t>
            </a:r>
          </a:p>
          <a:p>
            <a:r>
              <a:rPr lang="es-MX" sz="2400" dirty="0"/>
              <a:t>Riesgo de monopolio</a:t>
            </a:r>
          </a:p>
          <a:p>
            <a:r>
              <a:rPr lang="es-MX" sz="2400" dirty="0"/>
              <a:t>Productores comunidades del sector rural (únicamente)</a:t>
            </a:r>
          </a:p>
          <a:p>
            <a:r>
              <a:rPr lang="es-MX" sz="2400" dirty="0"/>
              <a:t>Competencia por precio</a:t>
            </a:r>
          </a:p>
          <a:p>
            <a:r>
              <a:rPr lang="es-MX" sz="2400" dirty="0"/>
              <a:t>Alianzas locales para fortalecer los agronegocios</a:t>
            </a:r>
          </a:p>
        </p:txBody>
      </p:sp>
      <p:sp>
        <p:nvSpPr>
          <p:cNvPr id="31" name="Marcador de contenido 5">
            <a:extLst>
              <a:ext uri="{FF2B5EF4-FFF2-40B4-BE49-F238E27FC236}">
                <a16:creationId xmlns:a16="http://schemas.microsoft.com/office/drawing/2014/main" id="{468037F7-812F-4DE8-96E4-E716C5C79F64}"/>
              </a:ext>
            </a:extLst>
          </p:cNvPr>
          <p:cNvSpPr txBox="1">
            <a:spLocks/>
          </p:cNvSpPr>
          <p:nvPr/>
        </p:nvSpPr>
        <p:spPr>
          <a:xfrm>
            <a:off x="3045232" y="2412919"/>
            <a:ext cx="4185633" cy="390519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Mercado USD $6, 614 millones en crecimiento</a:t>
            </a:r>
          </a:p>
          <a:p>
            <a:r>
              <a:rPr lang="es-MX" sz="2400" dirty="0"/>
              <a:t> Posicionamiento y potencial</a:t>
            </a:r>
            <a:r>
              <a:rPr lang="es-MX" sz="2400" u="sng" dirty="0"/>
              <a:t> </a:t>
            </a:r>
          </a:p>
          <a:p>
            <a:r>
              <a:rPr lang="es-MX" sz="2400" dirty="0"/>
              <a:t>Clúster organizado</a:t>
            </a:r>
          </a:p>
          <a:p>
            <a:r>
              <a:rPr lang="es-MX" sz="2400" dirty="0"/>
              <a:t>Vínculo sector público</a:t>
            </a:r>
          </a:p>
          <a:p>
            <a:r>
              <a:rPr lang="es-MX" sz="2400" dirty="0"/>
              <a:t>Poca diferencia porcentual</a:t>
            </a:r>
          </a:p>
          <a:p>
            <a:endParaRPr lang="es-MX" sz="2400" dirty="0"/>
          </a:p>
          <a:p>
            <a:r>
              <a:rPr lang="es-MX" sz="2400" dirty="0"/>
              <a:t>Demanda insatisfecha</a:t>
            </a:r>
          </a:p>
          <a:p>
            <a:r>
              <a:rPr lang="es-MX" sz="2400" dirty="0"/>
              <a:t>Organización tradicional</a:t>
            </a:r>
          </a:p>
          <a:p>
            <a:endParaRPr lang="es-MX" sz="2400" dirty="0"/>
          </a:p>
          <a:p>
            <a:endParaRPr lang="es-MX" sz="2400" dirty="0"/>
          </a:p>
        </p:txBody>
      </p:sp>
      <p:grpSp>
        <p:nvGrpSpPr>
          <p:cNvPr id="33" name="Grupo 32">
            <a:extLst>
              <a:ext uri="{FF2B5EF4-FFF2-40B4-BE49-F238E27FC236}">
                <a16:creationId xmlns:a16="http://schemas.microsoft.com/office/drawing/2014/main" id="{3FB00211-50A8-4A55-B455-879B37A3298B}"/>
              </a:ext>
            </a:extLst>
          </p:cNvPr>
          <p:cNvGrpSpPr/>
          <p:nvPr/>
        </p:nvGrpSpPr>
        <p:grpSpPr>
          <a:xfrm>
            <a:off x="387355" y="1852437"/>
            <a:ext cx="11325359" cy="4427165"/>
            <a:chOff x="342900" y="1385150"/>
            <a:chExt cx="11325359" cy="4766002"/>
          </a:xfrm>
        </p:grpSpPr>
        <p:sp>
          <p:nvSpPr>
            <p:cNvPr id="34" name="Rectángulo 33">
              <a:extLst>
                <a:ext uri="{FF2B5EF4-FFF2-40B4-BE49-F238E27FC236}">
                  <a16:creationId xmlns:a16="http://schemas.microsoft.com/office/drawing/2014/main" id="{1D881F0D-F688-49A3-8E6C-32FDA396C1F7}"/>
                </a:ext>
              </a:extLst>
            </p:cNvPr>
            <p:cNvSpPr/>
            <p:nvPr/>
          </p:nvSpPr>
          <p:spPr>
            <a:xfrm>
              <a:off x="342900" y="1391034"/>
              <a:ext cx="11325359" cy="476011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5" name="Rectángulo 34">
              <a:extLst>
                <a:ext uri="{FF2B5EF4-FFF2-40B4-BE49-F238E27FC236}">
                  <a16:creationId xmlns:a16="http://schemas.microsoft.com/office/drawing/2014/main" id="{CAF29DE0-49AF-45E6-8228-D3159FD2BF0F}"/>
                </a:ext>
              </a:extLst>
            </p:cNvPr>
            <p:cNvSpPr/>
            <p:nvPr/>
          </p:nvSpPr>
          <p:spPr>
            <a:xfrm>
              <a:off x="2922966" y="1391034"/>
              <a:ext cx="4327302" cy="476011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6" name="Rectángulo 35">
              <a:extLst>
                <a:ext uri="{FF2B5EF4-FFF2-40B4-BE49-F238E27FC236}">
                  <a16:creationId xmlns:a16="http://schemas.microsoft.com/office/drawing/2014/main" id="{AC255421-B7AD-4778-B62B-CCB25EE5D97D}"/>
                </a:ext>
              </a:extLst>
            </p:cNvPr>
            <p:cNvSpPr/>
            <p:nvPr/>
          </p:nvSpPr>
          <p:spPr>
            <a:xfrm>
              <a:off x="342900" y="3299216"/>
              <a:ext cx="11325359" cy="164584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37" name="Rectángulo 36">
              <a:extLst>
                <a:ext uri="{FF2B5EF4-FFF2-40B4-BE49-F238E27FC236}">
                  <a16:creationId xmlns:a16="http://schemas.microsoft.com/office/drawing/2014/main" id="{1A869568-F1BF-4A37-B305-FBE616783ED0}"/>
                </a:ext>
              </a:extLst>
            </p:cNvPr>
            <p:cNvSpPr/>
            <p:nvPr/>
          </p:nvSpPr>
          <p:spPr>
            <a:xfrm>
              <a:off x="2922966" y="1385150"/>
              <a:ext cx="8745293" cy="60043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Tree>
    <p:extLst>
      <p:ext uri="{BB962C8B-B14F-4D97-AF65-F5344CB8AC3E}">
        <p14:creationId xmlns:p14="http://schemas.microsoft.com/office/powerpoint/2010/main" val="91637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Marcador de texto 4">
            <a:extLst>
              <a:ext uri="{FF2B5EF4-FFF2-40B4-BE49-F238E27FC236}">
                <a16:creationId xmlns:a16="http://schemas.microsoft.com/office/drawing/2014/main" id="{24D9C584-B297-4BAD-9E84-5146AE14F9F3}"/>
              </a:ext>
            </a:extLst>
          </p:cNvPr>
          <p:cNvSpPr txBox="1">
            <a:spLocks/>
          </p:cNvSpPr>
          <p:nvPr/>
        </p:nvSpPr>
        <p:spPr>
          <a:xfrm>
            <a:off x="4209850" y="1531133"/>
            <a:ext cx="1816895" cy="5453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b="1"/>
              <a:t>Fortalezas</a:t>
            </a:r>
            <a:endParaRPr lang="es-MX" sz="2800" b="1" dirty="0"/>
          </a:p>
        </p:txBody>
      </p:sp>
      <p:sp>
        <p:nvSpPr>
          <p:cNvPr id="17" name="Marcador de contenido 5">
            <a:extLst>
              <a:ext uri="{FF2B5EF4-FFF2-40B4-BE49-F238E27FC236}">
                <a16:creationId xmlns:a16="http://schemas.microsoft.com/office/drawing/2014/main" id="{91610464-0DE4-43A2-997C-A600CFF6BD4C}"/>
              </a:ext>
            </a:extLst>
          </p:cNvPr>
          <p:cNvSpPr txBox="1">
            <a:spLocks/>
          </p:cNvSpPr>
          <p:nvPr/>
        </p:nvSpPr>
        <p:spPr>
          <a:xfrm>
            <a:off x="654108" y="2097882"/>
            <a:ext cx="2485622" cy="40917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2400" b="1"/>
          </a:p>
          <a:p>
            <a:r>
              <a:rPr lang="es-MX" sz="2400" b="1"/>
              <a:t>Actividades primarias</a:t>
            </a:r>
          </a:p>
          <a:p>
            <a:endParaRPr lang="es-MX" sz="2400" b="1"/>
          </a:p>
          <a:p>
            <a:endParaRPr lang="es-MX" sz="2400" b="1"/>
          </a:p>
          <a:p>
            <a:r>
              <a:rPr lang="es-MX" sz="2400" b="1"/>
              <a:t>Actividades de apoyo:</a:t>
            </a:r>
          </a:p>
          <a:p>
            <a:endParaRPr lang="es-MX" sz="2400" b="1"/>
          </a:p>
          <a:p>
            <a:endParaRPr lang="es-MX" sz="2400" b="1" dirty="0"/>
          </a:p>
        </p:txBody>
      </p:sp>
      <p:sp>
        <p:nvSpPr>
          <p:cNvPr id="19" name="Marcador de texto 6">
            <a:extLst>
              <a:ext uri="{FF2B5EF4-FFF2-40B4-BE49-F238E27FC236}">
                <a16:creationId xmlns:a16="http://schemas.microsoft.com/office/drawing/2014/main" id="{E225A9DE-88C1-479B-ADBA-092DBCB3F248}"/>
              </a:ext>
            </a:extLst>
          </p:cNvPr>
          <p:cNvSpPr txBox="1">
            <a:spLocks/>
          </p:cNvSpPr>
          <p:nvPr/>
        </p:nvSpPr>
        <p:spPr>
          <a:xfrm>
            <a:off x="8361915" y="1536419"/>
            <a:ext cx="2255285" cy="545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b="1" dirty="0"/>
              <a:t>Debilidades</a:t>
            </a:r>
          </a:p>
        </p:txBody>
      </p:sp>
      <p:sp>
        <p:nvSpPr>
          <p:cNvPr id="21" name="Marcador de contenido 7">
            <a:extLst>
              <a:ext uri="{FF2B5EF4-FFF2-40B4-BE49-F238E27FC236}">
                <a16:creationId xmlns:a16="http://schemas.microsoft.com/office/drawing/2014/main" id="{1BAD9660-BE9C-4970-80CF-4651F2501D84}"/>
              </a:ext>
            </a:extLst>
          </p:cNvPr>
          <p:cNvSpPr txBox="1">
            <a:spLocks/>
          </p:cNvSpPr>
          <p:nvPr/>
        </p:nvSpPr>
        <p:spPr>
          <a:xfrm>
            <a:off x="7211116" y="2097881"/>
            <a:ext cx="4619222" cy="42771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No hay cooperación</a:t>
            </a:r>
          </a:p>
          <a:p>
            <a:r>
              <a:rPr lang="es-MX" sz="2400" dirty="0"/>
              <a:t>Aislamiento de los productores</a:t>
            </a:r>
          </a:p>
          <a:p>
            <a:r>
              <a:rPr lang="es-MX" sz="2400" dirty="0"/>
              <a:t>Producción empírica</a:t>
            </a:r>
          </a:p>
          <a:p>
            <a:endParaRPr lang="es-MX" sz="2400" u="sng" dirty="0"/>
          </a:p>
          <a:p>
            <a:r>
              <a:rPr lang="es-MX" sz="2400" dirty="0"/>
              <a:t>Falta de información (interna y externa)</a:t>
            </a:r>
          </a:p>
          <a:p>
            <a:r>
              <a:rPr lang="es-MX" sz="2400" dirty="0"/>
              <a:t>Incertidumbre en la producción</a:t>
            </a:r>
          </a:p>
          <a:p>
            <a:r>
              <a:rPr lang="es-MX" sz="2400" dirty="0"/>
              <a:t>Desinterés en comercialización</a:t>
            </a:r>
          </a:p>
        </p:txBody>
      </p:sp>
      <p:sp>
        <p:nvSpPr>
          <p:cNvPr id="22" name="Marcador de contenido 5">
            <a:extLst>
              <a:ext uri="{FF2B5EF4-FFF2-40B4-BE49-F238E27FC236}">
                <a16:creationId xmlns:a16="http://schemas.microsoft.com/office/drawing/2014/main" id="{B9C46ADF-FF77-4954-9289-9A06D044C49F}"/>
              </a:ext>
            </a:extLst>
          </p:cNvPr>
          <p:cNvSpPr txBox="1">
            <a:spLocks/>
          </p:cNvSpPr>
          <p:nvPr/>
        </p:nvSpPr>
        <p:spPr>
          <a:xfrm>
            <a:off x="3155324" y="2228045"/>
            <a:ext cx="4185633" cy="3961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400" dirty="0"/>
              <a:t>Cadena agroindustrial estratégica</a:t>
            </a:r>
          </a:p>
          <a:p>
            <a:r>
              <a:rPr lang="es-MX" sz="2400" dirty="0"/>
              <a:t>Mayor rendimiento</a:t>
            </a:r>
          </a:p>
          <a:p>
            <a:r>
              <a:rPr lang="es-MX" sz="2400" dirty="0"/>
              <a:t>Tradición productora</a:t>
            </a:r>
          </a:p>
          <a:p>
            <a:endParaRPr lang="es-MX" sz="2400" u="sng" dirty="0"/>
          </a:p>
          <a:p>
            <a:r>
              <a:rPr lang="es-MX" sz="2400" dirty="0"/>
              <a:t>Infraestructura instalada</a:t>
            </a:r>
          </a:p>
          <a:p>
            <a:r>
              <a:rPr lang="es-MX" sz="2400" dirty="0"/>
              <a:t>Proyectos gubernamentales en desarrollo</a:t>
            </a:r>
          </a:p>
          <a:p>
            <a:endParaRPr lang="es-MX" sz="2400" dirty="0"/>
          </a:p>
          <a:p>
            <a:endParaRPr lang="es-MX" sz="2400" dirty="0"/>
          </a:p>
        </p:txBody>
      </p:sp>
      <p:grpSp>
        <p:nvGrpSpPr>
          <p:cNvPr id="24" name="Grupo 23">
            <a:extLst>
              <a:ext uri="{FF2B5EF4-FFF2-40B4-BE49-F238E27FC236}">
                <a16:creationId xmlns:a16="http://schemas.microsoft.com/office/drawing/2014/main" id="{D8AA4D39-2F22-4D1F-9E6F-1807A51E2D06}"/>
              </a:ext>
            </a:extLst>
          </p:cNvPr>
          <p:cNvGrpSpPr/>
          <p:nvPr/>
        </p:nvGrpSpPr>
        <p:grpSpPr>
          <a:xfrm>
            <a:off x="654108" y="1394085"/>
            <a:ext cx="11176230" cy="4606665"/>
            <a:chOff x="654108" y="1394085"/>
            <a:chExt cx="11176230" cy="4606665"/>
          </a:xfrm>
        </p:grpSpPr>
        <p:sp>
          <p:nvSpPr>
            <p:cNvPr id="25" name="Rectángulo 24">
              <a:extLst>
                <a:ext uri="{FF2B5EF4-FFF2-40B4-BE49-F238E27FC236}">
                  <a16:creationId xmlns:a16="http://schemas.microsoft.com/office/drawing/2014/main" id="{A0843A1C-C662-4CB8-82B6-22B7B44AD7BC}"/>
                </a:ext>
              </a:extLst>
            </p:cNvPr>
            <p:cNvSpPr/>
            <p:nvPr/>
          </p:nvSpPr>
          <p:spPr>
            <a:xfrm>
              <a:off x="654108" y="1394085"/>
              <a:ext cx="11176230" cy="460666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6" name="Rectángulo 25">
              <a:extLst>
                <a:ext uri="{FF2B5EF4-FFF2-40B4-BE49-F238E27FC236}">
                  <a16:creationId xmlns:a16="http://schemas.microsoft.com/office/drawing/2014/main" id="{A2612760-A241-42E2-BEEC-A98E6908EB4F}"/>
                </a:ext>
              </a:extLst>
            </p:cNvPr>
            <p:cNvSpPr/>
            <p:nvPr/>
          </p:nvSpPr>
          <p:spPr>
            <a:xfrm>
              <a:off x="654108" y="2107931"/>
              <a:ext cx="11176230" cy="184970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sp>
          <p:nvSpPr>
            <p:cNvPr id="27" name="Rectángulo 26">
              <a:extLst>
                <a:ext uri="{FF2B5EF4-FFF2-40B4-BE49-F238E27FC236}">
                  <a16:creationId xmlns:a16="http://schemas.microsoft.com/office/drawing/2014/main" id="{EF8D8C4D-0C70-4D74-83CA-00E737BB0050}"/>
                </a:ext>
              </a:extLst>
            </p:cNvPr>
            <p:cNvSpPr/>
            <p:nvPr/>
          </p:nvSpPr>
          <p:spPr>
            <a:xfrm>
              <a:off x="3025482" y="1394085"/>
              <a:ext cx="4185633" cy="46066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MX"/>
            </a:p>
          </p:txBody>
        </p:sp>
      </p:grpSp>
    </p:spTree>
    <p:extLst>
      <p:ext uri="{BB962C8B-B14F-4D97-AF65-F5344CB8AC3E}">
        <p14:creationId xmlns:p14="http://schemas.microsoft.com/office/powerpoint/2010/main" val="4225688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Marcador de texto 6">
            <a:extLst>
              <a:ext uri="{FF2B5EF4-FFF2-40B4-BE49-F238E27FC236}">
                <a16:creationId xmlns:a16="http://schemas.microsoft.com/office/drawing/2014/main" id="{F6CAE5AE-C268-4702-AB9B-D52A9C4E8897}"/>
              </a:ext>
            </a:extLst>
          </p:cNvPr>
          <p:cNvSpPr txBox="1">
            <a:spLocks/>
          </p:cNvSpPr>
          <p:nvPr/>
        </p:nvSpPr>
        <p:spPr>
          <a:xfrm>
            <a:off x="1413335" y="1963703"/>
            <a:ext cx="4455966" cy="5762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800" b="1" dirty="0">
                <a:latin typeface="+mj-lt"/>
                <a:ea typeface="Calibri" panose="020F0502020204030204" pitchFamily="34" charset="0"/>
                <a:cs typeface="Times New Roman" panose="02020603050405020304" pitchFamily="18" charset="0"/>
              </a:rPr>
              <a:t>Precio medio rural nominal anual por gruesa de rosas (2007- 2019).</a:t>
            </a:r>
          </a:p>
        </p:txBody>
      </p:sp>
      <p:graphicFrame>
        <p:nvGraphicFramePr>
          <p:cNvPr id="17" name="Marcador de contenido 11">
            <a:extLst>
              <a:ext uri="{FF2B5EF4-FFF2-40B4-BE49-F238E27FC236}">
                <a16:creationId xmlns:a16="http://schemas.microsoft.com/office/drawing/2014/main" id="{12E1ED29-BFEB-4C8F-B71F-6D1A25E099CA}"/>
              </a:ext>
            </a:extLst>
          </p:cNvPr>
          <p:cNvGraphicFramePr>
            <a:graphicFrameLocks/>
          </p:cNvGraphicFramePr>
          <p:nvPr>
            <p:extLst>
              <p:ext uri="{D42A27DB-BD31-4B8C-83A1-F6EECF244321}">
                <p14:modId xmlns:p14="http://schemas.microsoft.com/office/powerpoint/2010/main" val="1588977458"/>
              </p:ext>
            </p:extLst>
          </p:nvPr>
        </p:nvGraphicFramePr>
        <p:xfrm>
          <a:off x="900193" y="2764241"/>
          <a:ext cx="5275262" cy="3772460"/>
        </p:xfrm>
        <a:graphic>
          <a:graphicData uri="http://schemas.openxmlformats.org/drawingml/2006/chart">
            <c:chart xmlns:c="http://schemas.openxmlformats.org/drawingml/2006/chart" xmlns:r="http://schemas.openxmlformats.org/officeDocument/2006/relationships" r:id="rId5"/>
          </a:graphicData>
        </a:graphic>
      </p:graphicFrame>
      <p:sp>
        <p:nvSpPr>
          <p:cNvPr id="19" name="Marcador de texto 8">
            <a:extLst>
              <a:ext uri="{FF2B5EF4-FFF2-40B4-BE49-F238E27FC236}">
                <a16:creationId xmlns:a16="http://schemas.microsoft.com/office/drawing/2014/main" id="{46951394-F472-4F95-8229-6964A890E9AC}"/>
              </a:ext>
            </a:extLst>
          </p:cNvPr>
          <p:cNvSpPr txBox="1">
            <a:spLocks/>
          </p:cNvSpPr>
          <p:nvPr/>
        </p:nvSpPr>
        <p:spPr>
          <a:xfrm>
            <a:off x="6687726" y="1992098"/>
            <a:ext cx="4308564" cy="5762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MX" sz="1800" b="1" dirty="0">
                <a:latin typeface="+mj-lt"/>
                <a:ea typeface="Calibri" panose="020F0502020204030204" pitchFamily="34" charset="0"/>
                <a:cs typeface="Times New Roman" panose="02020603050405020304" pitchFamily="18" charset="0"/>
              </a:rPr>
              <a:t>Precio medio rural real anual por gruesa de rosas (2007 – 2019)</a:t>
            </a:r>
          </a:p>
        </p:txBody>
      </p:sp>
      <p:graphicFrame>
        <p:nvGraphicFramePr>
          <p:cNvPr id="21" name="Marcador de contenido 12">
            <a:extLst>
              <a:ext uri="{FF2B5EF4-FFF2-40B4-BE49-F238E27FC236}">
                <a16:creationId xmlns:a16="http://schemas.microsoft.com/office/drawing/2014/main" id="{DE00028C-17EF-4CB3-87DA-3B1CE66B5B0A}"/>
              </a:ext>
            </a:extLst>
          </p:cNvPr>
          <p:cNvGraphicFramePr>
            <a:graphicFrameLocks/>
          </p:cNvGraphicFramePr>
          <p:nvPr>
            <p:extLst>
              <p:ext uri="{D42A27DB-BD31-4B8C-83A1-F6EECF244321}">
                <p14:modId xmlns:p14="http://schemas.microsoft.com/office/powerpoint/2010/main" val="375865974"/>
              </p:ext>
            </p:extLst>
          </p:nvPr>
        </p:nvGraphicFramePr>
        <p:xfrm>
          <a:off x="6175455" y="2829495"/>
          <a:ext cx="5165725" cy="3670300"/>
        </p:xfrm>
        <a:graphic>
          <a:graphicData uri="http://schemas.openxmlformats.org/drawingml/2006/chart">
            <c:chart xmlns:c="http://schemas.openxmlformats.org/drawingml/2006/chart" xmlns:r="http://schemas.openxmlformats.org/officeDocument/2006/relationships" r:id="rId6"/>
          </a:graphicData>
        </a:graphic>
      </p:graphicFrame>
      <p:sp>
        <p:nvSpPr>
          <p:cNvPr id="22" name="Título 1">
            <a:extLst>
              <a:ext uri="{FF2B5EF4-FFF2-40B4-BE49-F238E27FC236}">
                <a16:creationId xmlns:a16="http://schemas.microsoft.com/office/drawing/2014/main" id="{E6AFDA97-BD49-4B48-A1C8-100B77D8DA5E}"/>
              </a:ext>
            </a:extLst>
          </p:cNvPr>
          <p:cNvSpPr txBox="1">
            <a:spLocks/>
          </p:cNvSpPr>
          <p:nvPr/>
        </p:nvSpPr>
        <p:spPr>
          <a:xfrm>
            <a:off x="5364332" y="1115176"/>
            <a:ext cx="1828801" cy="68418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1pPr>
            <a:lvl2pPr marR="0" lvl="1"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2pPr>
            <a:lvl3pPr marR="0" lvl="2"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3pPr>
            <a:lvl4pPr marR="0" lvl="3"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4pPr>
            <a:lvl5pPr marR="0" lvl="4"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5pPr>
            <a:lvl6pPr marR="0" lvl="5"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6pPr>
            <a:lvl7pPr marR="0" lvl="6"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7pPr>
            <a:lvl8pPr marR="0" lvl="7"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8pPr>
            <a:lvl9pPr marR="0" lvl="8"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9pPr>
          </a:lstStyle>
          <a:p>
            <a:r>
              <a:rPr lang="es-MX" dirty="0"/>
              <a:t>O. E. 2</a:t>
            </a:r>
          </a:p>
        </p:txBody>
      </p:sp>
    </p:spTree>
    <p:extLst>
      <p:ext uri="{BB962C8B-B14F-4D97-AF65-F5344CB8AC3E}">
        <p14:creationId xmlns:p14="http://schemas.microsoft.com/office/powerpoint/2010/main" val="573036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Título 1">
            <a:extLst>
              <a:ext uri="{FF2B5EF4-FFF2-40B4-BE49-F238E27FC236}">
                <a16:creationId xmlns:a16="http://schemas.microsoft.com/office/drawing/2014/main" id="{ED308C88-CB7C-45CE-B1CE-BE2F94B2DC43}"/>
              </a:ext>
            </a:extLst>
          </p:cNvPr>
          <p:cNvSpPr txBox="1">
            <a:spLocks/>
          </p:cNvSpPr>
          <p:nvPr/>
        </p:nvSpPr>
        <p:spPr>
          <a:xfrm>
            <a:off x="2602750" y="1324337"/>
            <a:ext cx="8167601" cy="8877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s-MX" sz="2800" b="1" dirty="0"/>
              <a:t>Precios mensuales al mayoreo de las cuatro variedades de rosa (Agosto 2007- Julio 2019)</a:t>
            </a:r>
          </a:p>
        </p:txBody>
      </p:sp>
      <p:pic>
        <p:nvPicPr>
          <p:cNvPr id="17" name="Imagen 16">
            <a:extLst>
              <a:ext uri="{FF2B5EF4-FFF2-40B4-BE49-F238E27FC236}">
                <a16:creationId xmlns:a16="http://schemas.microsoft.com/office/drawing/2014/main" id="{B5FF762D-2A04-4DBE-8A64-D1489862F564}"/>
              </a:ext>
            </a:extLst>
          </p:cNvPr>
          <p:cNvPicPr>
            <a:picLocks noChangeAspect="1"/>
          </p:cNvPicPr>
          <p:nvPr/>
        </p:nvPicPr>
        <p:blipFill rotWithShape="1">
          <a:blip r:embed="rId5"/>
          <a:srcRect l="69401" t="30225" r="19930" b="12658"/>
          <a:stretch/>
        </p:blipFill>
        <p:spPr>
          <a:xfrm>
            <a:off x="9877917" y="2451672"/>
            <a:ext cx="1300766" cy="3915177"/>
          </a:xfrm>
          <a:prstGeom prst="rect">
            <a:avLst/>
          </a:prstGeom>
        </p:spPr>
      </p:pic>
      <p:grpSp>
        <p:nvGrpSpPr>
          <p:cNvPr id="19" name="Grupo 18">
            <a:extLst>
              <a:ext uri="{FF2B5EF4-FFF2-40B4-BE49-F238E27FC236}">
                <a16:creationId xmlns:a16="http://schemas.microsoft.com/office/drawing/2014/main" id="{F02291C3-3DE2-4960-9819-AB54065E521F}"/>
              </a:ext>
            </a:extLst>
          </p:cNvPr>
          <p:cNvGrpSpPr/>
          <p:nvPr/>
        </p:nvGrpSpPr>
        <p:grpSpPr>
          <a:xfrm>
            <a:off x="1399207" y="2342575"/>
            <a:ext cx="8167601" cy="4147695"/>
            <a:chOff x="932648" y="1563509"/>
            <a:chExt cx="9277484" cy="4998914"/>
          </a:xfrm>
        </p:grpSpPr>
        <p:graphicFrame>
          <p:nvGraphicFramePr>
            <p:cNvPr id="21" name="Gráfico 20">
              <a:extLst>
                <a:ext uri="{FF2B5EF4-FFF2-40B4-BE49-F238E27FC236}">
                  <a16:creationId xmlns:a16="http://schemas.microsoft.com/office/drawing/2014/main" id="{D648D32F-FC43-467E-8484-16B99DC94958}"/>
                </a:ext>
              </a:extLst>
            </p:cNvPr>
            <p:cNvGraphicFramePr/>
            <p:nvPr>
              <p:extLst>
                <p:ext uri="{D42A27DB-BD31-4B8C-83A1-F6EECF244321}">
                  <p14:modId xmlns:p14="http://schemas.microsoft.com/office/powerpoint/2010/main" val="2498805781"/>
                </p:ext>
              </p:extLst>
            </p:nvPr>
          </p:nvGraphicFramePr>
          <p:xfrm>
            <a:off x="932648" y="1563509"/>
            <a:ext cx="4591518" cy="265626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áfico 21">
              <a:extLst>
                <a:ext uri="{FF2B5EF4-FFF2-40B4-BE49-F238E27FC236}">
                  <a16:creationId xmlns:a16="http://schemas.microsoft.com/office/drawing/2014/main" id="{9E14AAA1-E85D-4DFF-8697-BB36CB662DC3}"/>
                </a:ext>
              </a:extLst>
            </p:cNvPr>
            <p:cNvGraphicFramePr/>
            <p:nvPr>
              <p:extLst>
                <p:ext uri="{D42A27DB-BD31-4B8C-83A1-F6EECF244321}">
                  <p14:modId xmlns:p14="http://schemas.microsoft.com/office/powerpoint/2010/main" val="377235840"/>
                </p:ext>
              </p:extLst>
            </p:nvPr>
          </p:nvGraphicFramePr>
          <p:xfrm>
            <a:off x="5524166" y="1572532"/>
            <a:ext cx="4685966" cy="2706509"/>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Gráfico 22">
              <a:extLst>
                <a:ext uri="{FF2B5EF4-FFF2-40B4-BE49-F238E27FC236}">
                  <a16:creationId xmlns:a16="http://schemas.microsoft.com/office/drawing/2014/main" id="{777583D7-C346-4A11-ADBC-50E89481BEAF}"/>
                </a:ext>
              </a:extLst>
            </p:cNvPr>
            <p:cNvGraphicFramePr/>
            <p:nvPr>
              <p:extLst>
                <p:ext uri="{D42A27DB-BD31-4B8C-83A1-F6EECF244321}">
                  <p14:modId xmlns:p14="http://schemas.microsoft.com/office/powerpoint/2010/main" val="2123532511"/>
                </p:ext>
              </p:extLst>
            </p:nvPr>
          </p:nvGraphicFramePr>
          <p:xfrm>
            <a:off x="932648" y="4092598"/>
            <a:ext cx="4685966" cy="24698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Gráfico 23">
              <a:extLst>
                <a:ext uri="{FF2B5EF4-FFF2-40B4-BE49-F238E27FC236}">
                  <a16:creationId xmlns:a16="http://schemas.microsoft.com/office/drawing/2014/main" id="{0EED3DBD-12F5-4C78-AD96-EFCA513AEB80}"/>
                </a:ext>
              </a:extLst>
            </p:cNvPr>
            <p:cNvGraphicFramePr/>
            <p:nvPr>
              <p:extLst>
                <p:ext uri="{D42A27DB-BD31-4B8C-83A1-F6EECF244321}">
                  <p14:modId xmlns:p14="http://schemas.microsoft.com/office/powerpoint/2010/main" val="207606117"/>
                </p:ext>
              </p:extLst>
            </p:nvPr>
          </p:nvGraphicFramePr>
          <p:xfrm>
            <a:off x="5393433" y="4033334"/>
            <a:ext cx="4816699" cy="2529089"/>
          </p:xfrm>
          <a:graphic>
            <a:graphicData uri="http://schemas.openxmlformats.org/drawingml/2006/chart">
              <c:chart xmlns:c="http://schemas.openxmlformats.org/drawingml/2006/chart" xmlns:r="http://schemas.openxmlformats.org/officeDocument/2006/relationships" r:id="rId9"/>
            </a:graphicData>
          </a:graphic>
        </p:graphicFrame>
      </p:grpSp>
      <p:sp>
        <p:nvSpPr>
          <p:cNvPr id="26" name="Título 1">
            <a:extLst>
              <a:ext uri="{FF2B5EF4-FFF2-40B4-BE49-F238E27FC236}">
                <a16:creationId xmlns:a16="http://schemas.microsoft.com/office/drawing/2014/main" id="{F54FFC80-BE4E-4939-AB18-7A7B5FD0E40E}"/>
              </a:ext>
            </a:extLst>
          </p:cNvPr>
          <p:cNvSpPr txBox="1">
            <a:spLocks/>
          </p:cNvSpPr>
          <p:nvPr/>
        </p:nvSpPr>
        <p:spPr>
          <a:xfrm>
            <a:off x="223177" y="1330462"/>
            <a:ext cx="1646242" cy="6443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1pPr>
            <a:lvl2pPr marR="0" lvl="1"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2pPr>
            <a:lvl3pPr marR="0" lvl="2"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3pPr>
            <a:lvl4pPr marR="0" lvl="3"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4pPr>
            <a:lvl5pPr marR="0" lvl="4"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5pPr>
            <a:lvl6pPr marR="0" lvl="5"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6pPr>
            <a:lvl7pPr marR="0" lvl="6"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7pPr>
            <a:lvl8pPr marR="0" lvl="7"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8pPr>
            <a:lvl9pPr marR="0" lvl="8"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9pPr>
          </a:lstStyle>
          <a:p>
            <a:r>
              <a:rPr lang="es-MX" dirty="0"/>
              <a:t>O. E. 3</a:t>
            </a:r>
          </a:p>
        </p:txBody>
      </p:sp>
    </p:spTree>
    <p:extLst>
      <p:ext uri="{BB962C8B-B14F-4D97-AF65-F5344CB8AC3E}">
        <p14:creationId xmlns:p14="http://schemas.microsoft.com/office/powerpoint/2010/main" val="553438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Título 1">
            <a:extLst>
              <a:ext uri="{FF2B5EF4-FFF2-40B4-BE49-F238E27FC236}">
                <a16:creationId xmlns:a16="http://schemas.microsoft.com/office/drawing/2014/main" id="{1D7C2599-7ACB-4F84-96B8-28EAC1CDFED6}"/>
              </a:ext>
            </a:extLst>
          </p:cNvPr>
          <p:cNvSpPr txBox="1">
            <a:spLocks/>
          </p:cNvSpPr>
          <p:nvPr/>
        </p:nvSpPr>
        <p:spPr>
          <a:xfrm>
            <a:off x="3364607" y="1409527"/>
            <a:ext cx="5518609" cy="64438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Test ADF - Correlación Cruzada</a:t>
            </a:r>
          </a:p>
        </p:txBody>
      </p:sp>
      <p:sp>
        <p:nvSpPr>
          <p:cNvPr id="17" name="Marcador de contenido 2">
            <a:extLst>
              <a:ext uri="{FF2B5EF4-FFF2-40B4-BE49-F238E27FC236}">
                <a16:creationId xmlns:a16="http://schemas.microsoft.com/office/drawing/2014/main" id="{CEE96EA6-D7BE-4A13-843F-55EF98EB0171}"/>
              </a:ext>
            </a:extLst>
          </p:cNvPr>
          <p:cNvSpPr txBox="1">
            <a:spLocks/>
          </p:cNvSpPr>
          <p:nvPr/>
        </p:nvSpPr>
        <p:spPr>
          <a:xfrm>
            <a:off x="807718" y="1951234"/>
            <a:ext cx="5181600" cy="16153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50000"/>
              </a:lnSpc>
              <a:spcAft>
                <a:spcPts val="800"/>
              </a:spcAft>
            </a:pPr>
            <a:r>
              <a:rPr lang="es-MX" sz="2200" dirty="0">
                <a:latin typeface="+mj-lt"/>
                <a:ea typeface="Times New Roman" panose="02020603050405020304" pitchFamily="18" charset="0"/>
                <a:cs typeface="Times New Roman" panose="02020603050405020304" pitchFamily="18" charset="0"/>
              </a:rPr>
              <a:t>Ho= Hay una raíz unitaria para la serie.</a:t>
            </a:r>
            <a:endParaRPr lang="es-MX" sz="2200" dirty="0">
              <a:latin typeface="+mj-lt"/>
              <a:ea typeface="Calibri" panose="020F0502020204030204" pitchFamily="34" charset="0"/>
              <a:cs typeface="Times New Roman" panose="02020603050405020304" pitchFamily="18" charset="0"/>
            </a:endParaRPr>
          </a:p>
          <a:p>
            <a:pPr algn="just"/>
            <a:r>
              <a:rPr lang="es-MX" sz="2200" dirty="0">
                <a:latin typeface="+mj-lt"/>
                <a:ea typeface="Times New Roman" panose="02020603050405020304" pitchFamily="18" charset="0"/>
              </a:rPr>
              <a:t>H</a:t>
            </a:r>
            <a:r>
              <a:rPr lang="es-MX" sz="2200" baseline="-25000" dirty="0">
                <a:latin typeface="+mj-lt"/>
                <a:ea typeface="Times New Roman" panose="02020603050405020304" pitchFamily="18" charset="0"/>
              </a:rPr>
              <a:t>A</a:t>
            </a:r>
            <a:r>
              <a:rPr lang="es-MX" sz="2200" dirty="0">
                <a:latin typeface="+mj-lt"/>
                <a:ea typeface="Times New Roman" panose="02020603050405020304" pitchFamily="18" charset="0"/>
              </a:rPr>
              <a:t>= No hay una raíz unitaria para la serie. Por lo tanto, es estacionaria.</a:t>
            </a:r>
          </a:p>
        </p:txBody>
      </p:sp>
      <p:pic>
        <p:nvPicPr>
          <p:cNvPr id="19" name="Marcador de contenido 11">
            <a:extLst>
              <a:ext uri="{FF2B5EF4-FFF2-40B4-BE49-F238E27FC236}">
                <a16:creationId xmlns:a16="http://schemas.microsoft.com/office/drawing/2014/main" id="{83D61B40-301E-406C-BA1A-07906B12345F}"/>
              </a:ext>
            </a:extLst>
          </p:cNvPr>
          <p:cNvPicPr>
            <a:picLocks/>
          </p:cNvPicPr>
          <p:nvPr/>
        </p:nvPicPr>
        <p:blipFill rotWithShape="1">
          <a:blip r:embed="rId5"/>
          <a:srcRect t="17848" r="4956" b="4355"/>
          <a:stretch/>
        </p:blipFill>
        <p:spPr bwMode="auto">
          <a:xfrm>
            <a:off x="6244413" y="2218264"/>
            <a:ext cx="2733784" cy="1843063"/>
          </a:xfrm>
          <a:prstGeom prst="rect">
            <a:avLst/>
          </a:prstGeom>
          <a:ln>
            <a:noFill/>
          </a:ln>
          <a:extLst>
            <a:ext uri="{53640926-AAD7-44D8-BBD7-CCE9431645EC}">
              <a14:shadowObscured xmlns:a14="http://schemas.microsoft.com/office/drawing/2010/main"/>
            </a:ext>
          </a:extLst>
        </p:spPr>
      </p:pic>
      <p:pic>
        <p:nvPicPr>
          <p:cNvPr id="21" name="Imagen 20">
            <a:extLst>
              <a:ext uri="{FF2B5EF4-FFF2-40B4-BE49-F238E27FC236}">
                <a16:creationId xmlns:a16="http://schemas.microsoft.com/office/drawing/2014/main" id="{4EC3C68E-944C-40BE-8CB2-733AE57CEB86}"/>
              </a:ext>
            </a:extLst>
          </p:cNvPr>
          <p:cNvPicPr>
            <a:picLocks noChangeAspect="1"/>
          </p:cNvPicPr>
          <p:nvPr/>
        </p:nvPicPr>
        <p:blipFill rotWithShape="1">
          <a:blip r:embed="rId6"/>
          <a:srcRect r="37722" b="17792"/>
          <a:stretch/>
        </p:blipFill>
        <p:spPr>
          <a:xfrm>
            <a:off x="735886" y="3548910"/>
            <a:ext cx="5518609" cy="2791506"/>
          </a:xfrm>
          <a:prstGeom prst="rect">
            <a:avLst/>
          </a:prstGeom>
        </p:spPr>
      </p:pic>
      <p:pic>
        <p:nvPicPr>
          <p:cNvPr id="22" name="Imagen 21">
            <a:extLst>
              <a:ext uri="{FF2B5EF4-FFF2-40B4-BE49-F238E27FC236}">
                <a16:creationId xmlns:a16="http://schemas.microsoft.com/office/drawing/2014/main" id="{495A8489-4043-471C-9C76-C4211BE7EA44}"/>
              </a:ext>
            </a:extLst>
          </p:cNvPr>
          <p:cNvPicPr/>
          <p:nvPr/>
        </p:nvPicPr>
        <p:blipFill rotWithShape="1">
          <a:blip r:embed="rId7"/>
          <a:srcRect t="18967" r="6350" b="4292"/>
          <a:stretch/>
        </p:blipFill>
        <p:spPr bwMode="auto">
          <a:xfrm>
            <a:off x="8978197" y="2236035"/>
            <a:ext cx="2932588" cy="1784793"/>
          </a:xfrm>
          <a:prstGeom prst="rect">
            <a:avLst/>
          </a:prstGeom>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C33CC14F-BE37-41E7-A06F-0A791BF4B3B5}"/>
              </a:ext>
            </a:extLst>
          </p:cNvPr>
          <p:cNvPicPr/>
          <p:nvPr/>
        </p:nvPicPr>
        <p:blipFill rotWithShape="1">
          <a:blip r:embed="rId8"/>
          <a:srcRect t="18803" r="6779" b="3883"/>
          <a:stretch/>
        </p:blipFill>
        <p:spPr bwMode="auto">
          <a:xfrm>
            <a:off x="6117812" y="4152431"/>
            <a:ext cx="2860385" cy="1584465"/>
          </a:xfrm>
          <a:prstGeom prst="rect">
            <a:avLst/>
          </a:prstGeom>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275A13BF-127E-4F01-AA9D-55D554A0D39F}"/>
              </a:ext>
            </a:extLst>
          </p:cNvPr>
          <p:cNvPicPr/>
          <p:nvPr/>
        </p:nvPicPr>
        <p:blipFill rotWithShape="1">
          <a:blip r:embed="rId9"/>
          <a:srcRect t="18020" r="5507" b="4405"/>
          <a:stretch/>
        </p:blipFill>
        <p:spPr bwMode="auto">
          <a:xfrm>
            <a:off x="8978197" y="4111932"/>
            <a:ext cx="2932588" cy="1711461"/>
          </a:xfrm>
          <a:prstGeom prst="rect">
            <a:avLst/>
          </a:prstGeom>
          <a:ln>
            <a:noFill/>
          </a:ln>
          <a:extLst>
            <a:ext uri="{53640926-AAD7-44D8-BBD7-CCE9431645EC}">
              <a14:shadowObscured xmlns:a14="http://schemas.microsoft.com/office/drawing/2010/main"/>
            </a:ext>
          </a:extLst>
        </p:spPr>
      </p:pic>
      <p:sp>
        <p:nvSpPr>
          <p:cNvPr id="25" name="Título 1">
            <a:extLst>
              <a:ext uri="{FF2B5EF4-FFF2-40B4-BE49-F238E27FC236}">
                <a16:creationId xmlns:a16="http://schemas.microsoft.com/office/drawing/2014/main" id="{5668EB42-DB4C-4327-BC9A-E3DB6768944D}"/>
              </a:ext>
            </a:extLst>
          </p:cNvPr>
          <p:cNvSpPr txBox="1">
            <a:spLocks/>
          </p:cNvSpPr>
          <p:nvPr/>
        </p:nvSpPr>
        <p:spPr>
          <a:xfrm>
            <a:off x="277361" y="1225900"/>
            <a:ext cx="1646242" cy="6443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1pPr>
            <a:lvl2pPr marR="0" lvl="1"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2pPr>
            <a:lvl3pPr marR="0" lvl="2"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3pPr>
            <a:lvl4pPr marR="0" lvl="3"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4pPr>
            <a:lvl5pPr marR="0" lvl="4"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5pPr>
            <a:lvl6pPr marR="0" lvl="5"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6pPr>
            <a:lvl7pPr marR="0" lvl="6"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7pPr>
            <a:lvl8pPr marR="0" lvl="7"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8pPr>
            <a:lvl9pPr marR="0" lvl="8" algn="ctr" rtl="0" eaLnBrk="1" hangingPunct="1">
              <a:lnSpc>
                <a:spcPct val="100000"/>
              </a:lnSpc>
              <a:spcBef>
                <a:spcPts val="0"/>
              </a:spcBef>
              <a:spcAft>
                <a:spcPts val="0"/>
              </a:spcAft>
              <a:buClr>
                <a:srgbClr val="2F2F2F"/>
              </a:buClr>
              <a:buSzPts val="3400"/>
              <a:buFont typeface="Bebas Neue"/>
              <a:buNone/>
              <a:defRPr sz="3400" b="1" i="0" u="none" strike="noStrike" cap="none">
                <a:solidFill>
                  <a:srgbClr val="2F2F2F"/>
                </a:solidFill>
                <a:latin typeface="Bebas Neue"/>
                <a:ea typeface="Bebas Neue"/>
                <a:cs typeface="Bebas Neue"/>
                <a:sym typeface="Bebas Neue"/>
              </a:defRPr>
            </a:lvl9pPr>
          </a:lstStyle>
          <a:p>
            <a:r>
              <a:rPr lang="es-MX" dirty="0"/>
              <a:t>O. E. 3</a:t>
            </a:r>
          </a:p>
        </p:txBody>
      </p:sp>
    </p:spTree>
    <p:extLst>
      <p:ext uri="{BB962C8B-B14F-4D97-AF65-F5344CB8AC3E}">
        <p14:creationId xmlns:p14="http://schemas.microsoft.com/office/powerpoint/2010/main" val="2037711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267139AF-7261-48EF-A9C2-F0A9D0D4910E}"/>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31972" y="1721658"/>
            <a:ext cx="4931598" cy="4154984"/>
          </a:xfrm>
          <a:prstGeom prst="rect">
            <a:avLst/>
          </a:prstGeom>
          <a:noFill/>
        </p:spPr>
        <p:txBody>
          <a:bodyPr wrap="square" rtlCol="0">
            <a:spAutoFit/>
          </a:bodyPr>
          <a:lstStyle/>
          <a:p>
            <a:pPr algn="just"/>
            <a:r>
              <a:rPr lang="es-MX" sz="2400" b="1" dirty="0"/>
              <a:t>Introducción</a:t>
            </a:r>
          </a:p>
          <a:p>
            <a:pPr algn="just"/>
            <a:endParaRPr lang="es-MX" sz="2400" b="1" dirty="0"/>
          </a:p>
          <a:p>
            <a:r>
              <a:rPr lang="es-MX" sz="2400" b="0" dirty="0"/>
              <a:t>Cadena agroindustrial estratégica para el Estado de Querétaro</a:t>
            </a:r>
            <a:br>
              <a:rPr lang="es-MX" sz="2400" b="0" dirty="0"/>
            </a:br>
            <a:br>
              <a:rPr lang="es-MX" sz="2400" b="0" dirty="0"/>
            </a:br>
            <a:r>
              <a:rPr lang="es-MX" sz="2400" b="0" dirty="0"/>
              <a:t>Producción (4to productor nacional de rosas) </a:t>
            </a:r>
            <a:br>
              <a:rPr lang="es-MX" sz="2400" b="0" dirty="0"/>
            </a:br>
            <a:br>
              <a:rPr lang="es-MX" sz="2400" b="0" dirty="0"/>
            </a:br>
            <a:r>
              <a:rPr lang="es-MX" sz="2400" b="0" dirty="0"/>
              <a:t>El Organal (SJR) y San Clemente (PE)</a:t>
            </a:r>
            <a:br>
              <a:rPr lang="es-MX" sz="2400" b="0" dirty="0"/>
            </a:br>
            <a:br>
              <a:rPr lang="es-MX" sz="2400" b="0" dirty="0"/>
            </a:br>
            <a:r>
              <a:rPr lang="es-MX" sz="2400" b="0" dirty="0"/>
              <a:t>Precios de comercialización</a:t>
            </a:r>
            <a:endParaRPr lang="es-MX" sz="24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7" name="Imagen 6">
            <a:extLst>
              <a:ext uri="{FF2B5EF4-FFF2-40B4-BE49-F238E27FC236}">
                <a16:creationId xmlns:a16="http://schemas.microsoft.com/office/drawing/2014/main" id="{DBEFCDC9-3E44-4FA8-8A21-93DB0D224AE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691197" y="2251205"/>
            <a:ext cx="4841965" cy="3253195"/>
          </a:xfrm>
          <a:prstGeom prst="rect">
            <a:avLst/>
          </a:prstGeom>
        </p:spPr>
      </p:pic>
      <p:sp>
        <p:nvSpPr>
          <p:cNvPr id="8" name="CuadroTexto 7">
            <a:extLst>
              <a:ext uri="{FF2B5EF4-FFF2-40B4-BE49-F238E27FC236}">
                <a16:creationId xmlns:a16="http://schemas.microsoft.com/office/drawing/2014/main" id="{867E9537-EE7A-4E37-98B5-095539724AF4}"/>
              </a:ext>
            </a:extLst>
          </p:cNvPr>
          <p:cNvSpPr txBox="1"/>
          <p:nvPr/>
        </p:nvSpPr>
        <p:spPr>
          <a:xfrm>
            <a:off x="6691197" y="5287022"/>
            <a:ext cx="4458267" cy="230832"/>
          </a:xfrm>
          <a:prstGeom prst="rect">
            <a:avLst/>
          </a:prstGeom>
          <a:noFill/>
        </p:spPr>
        <p:txBody>
          <a:bodyPr wrap="square" rtlCol="0">
            <a:spAutoFit/>
          </a:bodyPr>
          <a:lstStyle/>
          <a:p>
            <a:r>
              <a:rPr lang="es-MX" sz="900">
                <a:hlinkClick r:id="rId6" tooltip="http://flickr.com/photos/ininsa/5419135150"/>
              </a:rPr>
              <a:t>Esta foto</a:t>
            </a:r>
            <a:r>
              <a:rPr lang="es-MX" sz="900"/>
              <a:t> de Autor desconocido está bajo licencia </a:t>
            </a:r>
            <a:r>
              <a:rPr lang="es-MX" sz="900">
                <a:hlinkClick r:id="rId7" tooltip="https://creativecommons.org/licenses/by-nc-sa/3.0/"/>
              </a:rPr>
              <a:t>CC BY-SA-NC</a:t>
            </a:r>
            <a:endParaRPr lang="es-MX" sz="900"/>
          </a:p>
        </p:txBody>
      </p:sp>
    </p:spTree>
    <p:extLst>
      <p:ext uri="{BB962C8B-B14F-4D97-AF65-F5344CB8AC3E}">
        <p14:creationId xmlns:p14="http://schemas.microsoft.com/office/powerpoint/2010/main" val="4287956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Título 1">
            <a:extLst>
              <a:ext uri="{FF2B5EF4-FFF2-40B4-BE49-F238E27FC236}">
                <a16:creationId xmlns:a16="http://schemas.microsoft.com/office/drawing/2014/main" id="{ECEB3C7D-6CC0-4C83-A8E6-7DD353D74BBE}"/>
              </a:ext>
            </a:extLst>
          </p:cNvPr>
          <p:cNvSpPr txBox="1">
            <a:spLocks/>
          </p:cNvSpPr>
          <p:nvPr/>
        </p:nvSpPr>
        <p:spPr>
          <a:xfrm>
            <a:off x="4712714" y="1456429"/>
            <a:ext cx="2885821" cy="5280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a:latin typeface="+mn-lt"/>
              </a:rPr>
              <a:t>En desarrollo</a:t>
            </a:r>
          </a:p>
        </p:txBody>
      </p:sp>
      <p:sp>
        <p:nvSpPr>
          <p:cNvPr id="17" name="Marcador de contenido 2">
            <a:extLst>
              <a:ext uri="{FF2B5EF4-FFF2-40B4-BE49-F238E27FC236}">
                <a16:creationId xmlns:a16="http://schemas.microsoft.com/office/drawing/2014/main" id="{EFDECDD4-3959-4F30-A6AD-02A0BE845859}"/>
              </a:ext>
            </a:extLst>
          </p:cNvPr>
          <p:cNvSpPr>
            <a:spLocks noGrp="1"/>
          </p:cNvSpPr>
          <p:nvPr>
            <p:ph type="subTitle" idx="1"/>
          </p:nvPr>
        </p:nvSpPr>
        <p:spPr>
          <a:xfrm>
            <a:off x="838200" y="2667528"/>
            <a:ext cx="10515600" cy="3867253"/>
          </a:xfrm>
        </p:spPr>
        <p:txBody>
          <a:bodyPr>
            <a:normAutofit/>
          </a:bodyPr>
          <a:lstStyle/>
          <a:p>
            <a:pPr marL="469900" indent="-342900" algn="just">
              <a:buFont typeface="Arial" panose="020B0604020202020204" pitchFamily="34" charset="0"/>
              <a:buChar char="•"/>
            </a:pPr>
            <a:r>
              <a:rPr lang="es-MX" dirty="0"/>
              <a:t>Usar la Función de Autocorrelación Parcial para detectar el componente AR y de existir, estimar su valor</a:t>
            </a:r>
          </a:p>
          <a:p>
            <a:pPr marL="469900" indent="-342900" algn="just">
              <a:buFont typeface="Arial" panose="020B0604020202020204" pitchFamily="34" charset="0"/>
              <a:buChar char="•"/>
            </a:pPr>
            <a:r>
              <a:rPr lang="es-MX" dirty="0"/>
              <a:t>Usar la Función de Autocorrelación para detectar el componente MA y de existir, estimar su valor</a:t>
            </a:r>
          </a:p>
          <a:p>
            <a:pPr marL="469900" indent="-342900" algn="just">
              <a:buFont typeface="Arial" panose="020B0604020202020204" pitchFamily="34" charset="0"/>
              <a:buChar char="•"/>
            </a:pPr>
            <a:r>
              <a:rPr lang="es-MX" dirty="0"/>
              <a:t>Estimar el modelo SARIMA que mejor represente el comportamiento de precios</a:t>
            </a:r>
          </a:p>
          <a:p>
            <a:pPr marL="469900" indent="-342900" algn="just">
              <a:buFont typeface="Arial" panose="020B0604020202020204" pitchFamily="34" charset="0"/>
              <a:buChar char="•"/>
            </a:pPr>
            <a:r>
              <a:rPr lang="es-MX" dirty="0"/>
              <a:t>Descomponer las series de tiempo en sus componentes estacionales, tendencia e irregularidad</a:t>
            </a:r>
          </a:p>
          <a:p>
            <a:pPr marL="469900" indent="-342900" algn="just">
              <a:buFont typeface="Arial" panose="020B0604020202020204" pitchFamily="34" charset="0"/>
              <a:buChar char="•"/>
            </a:pPr>
            <a:r>
              <a:rPr lang="es-MX" dirty="0"/>
              <a:t>Usar esta información en conjunto con el análisis FODA para proponer las estrategias a los productores</a:t>
            </a:r>
          </a:p>
        </p:txBody>
      </p:sp>
    </p:spTree>
    <p:extLst>
      <p:ext uri="{BB962C8B-B14F-4D97-AF65-F5344CB8AC3E}">
        <p14:creationId xmlns:p14="http://schemas.microsoft.com/office/powerpoint/2010/main" val="2643129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Título 1">
            <a:extLst>
              <a:ext uri="{FF2B5EF4-FFF2-40B4-BE49-F238E27FC236}">
                <a16:creationId xmlns:a16="http://schemas.microsoft.com/office/drawing/2014/main" id="{5056FFB3-6FF1-460D-94AD-A93625BF3B8C}"/>
              </a:ext>
            </a:extLst>
          </p:cNvPr>
          <p:cNvSpPr txBox="1">
            <a:spLocks/>
          </p:cNvSpPr>
          <p:nvPr/>
        </p:nvSpPr>
        <p:spPr>
          <a:xfrm>
            <a:off x="1703449" y="764132"/>
            <a:ext cx="8911687" cy="12808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a:t>Referencias</a:t>
            </a:r>
            <a:endParaRPr lang="es-MX" sz="3200" b="1" dirty="0"/>
          </a:p>
        </p:txBody>
      </p:sp>
      <p:sp>
        <p:nvSpPr>
          <p:cNvPr id="17" name="Marcador de contenido 2">
            <a:extLst>
              <a:ext uri="{FF2B5EF4-FFF2-40B4-BE49-F238E27FC236}">
                <a16:creationId xmlns:a16="http://schemas.microsoft.com/office/drawing/2014/main" id="{B6F57C75-05C3-44C1-9132-BDEDD837DF6D}"/>
              </a:ext>
            </a:extLst>
          </p:cNvPr>
          <p:cNvSpPr txBox="1">
            <a:spLocks/>
          </p:cNvSpPr>
          <p:nvPr/>
        </p:nvSpPr>
        <p:spPr>
          <a:xfrm>
            <a:off x="1701592" y="2304321"/>
            <a:ext cx="8915400" cy="37776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a:t>Guerrero Carvajal, E. F., &amp; Carrillo Coronel, A. A. (2019). Sistema de información agrícola para facilitar la compra y venta de productos por medio de la economía colaborativa. (Trabajo de Fin de Grado). Universidad Autónoma de Bucaramanga.</a:t>
            </a:r>
          </a:p>
          <a:p>
            <a:r>
              <a:rPr lang="es-MX"/>
              <a:t>Ledo, M. J. V., &amp; Pérez, A. B. A. (2012). Gestión de la información y el conocimiento. Revista Cubana de educación médica superior, 26(3), 474-484.</a:t>
            </a:r>
          </a:p>
          <a:p>
            <a:r>
              <a:rPr lang="es-MX"/>
              <a:t>Porter, M. (2004). Cadena de valor. México: Editorial CECSA.</a:t>
            </a:r>
          </a:p>
          <a:p>
            <a:r>
              <a:rPr lang="es-MX"/>
              <a:t>Qüesta, T., &amp; Zuliani, S. (2017). Rosa y Crisantemo. La Estacionalidad de la demanda y su incidencia en la rentabilidad de la producción. Revista Agromensaje, 49, 24-26.</a:t>
            </a:r>
            <a:endParaRPr lang="es-MX" dirty="0"/>
          </a:p>
        </p:txBody>
      </p:sp>
    </p:spTree>
    <p:extLst>
      <p:ext uri="{BB962C8B-B14F-4D97-AF65-F5344CB8AC3E}">
        <p14:creationId xmlns:p14="http://schemas.microsoft.com/office/powerpoint/2010/main" val="1764147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CuadroTexto 19">
            <a:extLst>
              <a:ext uri="{FF2B5EF4-FFF2-40B4-BE49-F238E27FC236}">
                <a16:creationId xmlns:a16="http://schemas.microsoft.com/office/drawing/2014/main" id="{AF1415DF-F81B-41A6-A5EE-986DD029B82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
        <p:nvSpPr>
          <p:cNvPr id="15" name="Título 1">
            <a:extLst>
              <a:ext uri="{FF2B5EF4-FFF2-40B4-BE49-F238E27FC236}">
                <a16:creationId xmlns:a16="http://schemas.microsoft.com/office/drawing/2014/main" id="{BFC9CCA0-78EF-4AAB-A94E-8AA2B7B97BD1}"/>
              </a:ext>
            </a:extLst>
          </p:cNvPr>
          <p:cNvSpPr txBox="1">
            <a:spLocks/>
          </p:cNvSpPr>
          <p:nvPr/>
        </p:nvSpPr>
        <p:spPr>
          <a:xfrm>
            <a:off x="3542854" y="2988809"/>
            <a:ext cx="5330690" cy="88038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000" b="1"/>
              <a:t>Gracias por su atención</a:t>
            </a:r>
            <a:endParaRPr lang="es-MX" sz="4000" b="1" dirty="0"/>
          </a:p>
        </p:txBody>
      </p:sp>
    </p:spTree>
    <p:extLst>
      <p:ext uri="{BB962C8B-B14F-4D97-AF65-F5344CB8AC3E}">
        <p14:creationId xmlns:p14="http://schemas.microsoft.com/office/powerpoint/2010/main" val="312485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ángulo 26">
            <a:extLst>
              <a:ext uri="{FF2B5EF4-FFF2-40B4-BE49-F238E27FC236}">
                <a16:creationId xmlns:a16="http://schemas.microsoft.com/office/drawing/2014/main" id="{CCD5CCF8-2D3D-4762-926E-AABB7B8C68E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2" name="Título 1">
            <a:extLst>
              <a:ext uri="{FF2B5EF4-FFF2-40B4-BE49-F238E27FC236}">
                <a16:creationId xmlns:a16="http://schemas.microsoft.com/office/drawing/2014/main" id="{EC4C27E3-D6BC-4337-B509-33855EE5F241}"/>
              </a:ext>
            </a:extLst>
          </p:cNvPr>
          <p:cNvSpPr txBox="1">
            <a:spLocks/>
          </p:cNvSpPr>
          <p:nvPr/>
        </p:nvSpPr>
        <p:spPr>
          <a:xfrm>
            <a:off x="4417443" y="1161303"/>
            <a:ext cx="3357115" cy="66377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Enfoque teórico</a:t>
            </a:r>
          </a:p>
        </p:txBody>
      </p:sp>
      <p:sp>
        <p:nvSpPr>
          <p:cNvPr id="23" name="Marcador de contenido 2">
            <a:extLst>
              <a:ext uri="{FF2B5EF4-FFF2-40B4-BE49-F238E27FC236}">
                <a16:creationId xmlns:a16="http://schemas.microsoft.com/office/drawing/2014/main" id="{060DFE18-D299-4301-98C4-535A533F070A}"/>
              </a:ext>
            </a:extLst>
          </p:cNvPr>
          <p:cNvSpPr txBox="1">
            <a:spLocks/>
          </p:cNvSpPr>
          <p:nvPr/>
        </p:nvSpPr>
        <p:spPr>
          <a:xfrm>
            <a:off x="1782136" y="1919075"/>
            <a:ext cx="4313864" cy="37776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800" b="1" dirty="0"/>
              <a:t>Cadena de valor</a:t>
            </a:r>
          </a:p>
          <a:p>
            <a:endParaRPr lang="es-MX" sz="2800" b="1" dirty="0"/>
          </a:p>
          <a:p>
            <a:r>
              <a:rPr lang="es-MX" sz="2800" b="1" dirty="0"/>
              <a:t>Mercado</a:t>
            </a:r>
          </a:p>
          <a:p>
            <a:endParaRPr lang="es-MX" sz="2800" b="1" dirty="0"/>
          </a:p>
          <a:p>
            <a:r>
              <a:rPr lang="es-MX" sz="2800" b="1" dirty="0"/>
              <a:t>Análisis de precios</a:t>
            </a:r>
          </a:p>
          <a:p>
            <a:endParaRPr lang="es-MX" sz="2800" b="1" dirty="0"/>
          </a:p>
          <a:p>
            <a:r>
              <a:rPr lang="es-MX" sz="2800" b="1" dirty="0"/>
              <a:t>Instrumentos complementarios</a:t>
            </a:r>
          </a:p>
          <a:p>
            <a:pPr marL="127000"/>
            <a:endParaRPr lang="es-MX" sz="2800" dirty="0"/>
          </a:p>
        </p:txBody>
      </p:sp>
      <p:pic>
        <p:nvPicPr>
          <p:cNvPr id="24" name="Marcador de contenido 5">
            <a:extLst>
              <a:ext uri="{FF2B5EF4-FFF2-40B4-BE49-F238E27FC236}">
                <a16:creationId xmlns:a16="http://schemas.microsoft.com/office/drawing/2014/main" id="{C5FF1199-C5FF-49BA-8352-FA3090B3A3F0}"/>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colorTemperature colorTemp="3465"/>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360965" y="2053066"/>
            <a:ext cx="4669805" cy="3509641"/>
          </a:xfrm>
          <a:prstGeom prst="rect">
            <a:avLst/>
          </a:prstGeom>
        </p:spPr>
      </p:pic>
      <p:sp>
        <p:nvSpPr>
          <p:cNvPr id="25" name="CuadroTexto 24">
            <a:extLst>
              <a:ext uri="{FF2B5EF4-FFF2-40B4-BE49-F238E27FC236}">
                <a16:creationId xmlns:a16="http://schemas.microsoft.com/office/drawing/2014/main" id="{AAA4903F-CAB7-4F89-B128-6B8891D5DB2F}"/>
              </a:ext>
            </a:extLst>
          </p:cNvPr>
          <p:cNvSpPr txBox="1"/>
          <p:nvPr/>
        </p:nvSpPr>
        <p:spPr>
          <a:xfrm>
            <a:off x="6502634" y="5561542"/>
            <a:ext cx="3474076" cy="230832"/>
          </a:xfrm>
          <a:prstGeom prst="rect">
            <a:avLst/>
          </a:prstGeom>
          <a:noFill/>
        </p:spPr>
        <p:txBody>
          <a:bodyPr wrap="square" rtlCol="0">
            <a:spAutoFit/>
          </a:bodyPr>
          <a:lstStyle/>
          <a:p>
            <a:r>
              <a:rPr lang="es-MX" sz="900" dirty="0">
                <a:hlinkClick r:id="rId7" tooltip="https://conceptosdefisica.blogspot.com/2012/12/teorias-hipotesis-modelos.html"/>
              </a:rPr>
              <a:t>Esta foto</a:t>
            </a:r>
            <a:r>
              <a:rPr lang="es-MX" sz="900" dirty="0"/>
              <a:t> de Autor desconocido está bajo licencia </a:t>
            </a:r>
            <a:r>
              <a:rPr lang="es-MX" sz="900" dirty="0">
                <a:hlinkClick r:id="rId8" tooltip="https://creativecommons.org/licenses/by-nc-nd/3.0/"/>
              </a:rPr>
              <a:t>CC BY-NC-ND</a:t>
            </a:r>
            <a:endParaRPr lang="es-MX" sz="900" dirty="0"/>
          </a:p>
        </p:txBody>
      </p:sp>
      <p:sp>
        <p:nvSpPr>
          <p:cNvPr id="26" name="CuadroTexto 25">
            <a:extLst>
              <a:ext uri="{FF2B5EF4-FFF2-40B4-BE49-F238E27FC236}">
                <a16:creationId xmlns:a16="http://schemas.microsoft.com/office/drawing/2014/main" id="{14EE4021-9FFC-45DB-B3D4-003845D041F1}"/>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545205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2D35C3FF-C31E-404E-B5C2-3A4F3960E733}"/>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5" name="Título 1">
            <a:extLst>
              <a:ext uri="{FF2B5EF4-FFF2-40B4-BE49-F238E27FC236}">
                <a16:creationId xmlns:a16="http://schemas.microsoft.com/office/drawing/2014/main" id="{6A4A9A4D-A0DC-412F-AF11-D016E64AF620}"/>
              </a:ext>
            </a:extLst>
          </p:cNvPr>
          <p:cNvSpPr txBox="1">
            <a:spLocks/>
          </p:cNvSpPr>
          <p:nvPr/>
        </p:nvSpPr>
        <p:spPr>
          <a:xfrm>
            <a:off x="4448184" y="934827"/>
            <a:ext cx="3295633" cy="7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Marco contextual</a:t>
            </a:r>
          </a:p>
        </p:txBody>
      </p:sp>
      <p:sp>
        <p:nvSpPr>
          <p:cNvPr id="17" name="Marcador de contenido 2">
            <a:extLst>
              <a:ext uri="{FF2B5EF4-FFF2-40B4-BE49-F238E27FC236}">
                <a16:creationId xmlns:a16="http://schemas.microsoft.com/office/drawing/2014/main" id="{3F6DEAC4-8C6A-4B30-B93F-497A26F7A163}"/>
              </a:ext>
            </a:extLst>
          </p:cNvPr>
          <p:cNvSpPr txBox="1">
            <a:spLocks/>
          </p:cNvSpPr>
          <p:nvPr/>
        </p:nvSpPr>
        <p:spPr>
          <a:xfrm>
            <a:off x="6972305" y="1750209"/>
            <a:ext cx="4672012" cy="479028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2600" b="1"/>
              <a:t>Descripción del producto</a:t>
            </a:r>
          </a:p>
          <a:p>
            <a:endParaRPr lang="es-MX" sz="2600" b="1"/>
          </a:p>
          <a:p>
            <a:r>
              <a:rPr lang="es-MX" sz="2600" b="1"/>
              <a:t>Contexto internacional</a:t>
            </a:r>
          </a:p>
          <a:p>
            <a:endParaRPr lang="es-MX" sz="2600" b="1"/>
          </a:p>
          <a:p>
            <a:r>
              <a:rPr lang="es-MX" sz="2600" b="1"/>
              <a:t>Contexto nacional</a:t>
            </a:r>
          </a:p>
          <a:p>
            <a:endParaRPr lang="es-MX" sz="2600" b="1"/>
          </a:p>
          <a:p>
            <a:r>
              <a:rPr lang="es-MX" sz="2600" b="1"/>
              <a:t>Variación de precios a nivel productor</a:t>
            </a:r>
          </a:p>
          <a:p>
            <a:endParaRPr lang="es-MX" sz="2600" b="1"/>
          </a:p>
          <a:p>
            <a:r>
              <a:rPr lang="es-MX" sz="2600" b="1"/>
              <a:t>Relación política con el campo</a:t>
            </a:r>
          </a:p>
          <a:p>
            <a:endParaRPr lang="es-MX" sz="2600" b="1"/>
          </a:p>
          <a:p>
            <a:r>
              <a:rPr lang="es-MX" sz="2600" b="1"/>
              <a:t>El problema de la comercialización</a:t>
            </a:r>
          </a:p>
          <a:p>
            <a:endParaRPr lang="es-MX" sz="2600" b="1"/>
          </a:p>
          <a:p>
            <a:r>
              <a:rPr lang="es-MX" sz="2600" b="1"/>
              <a:t>Zona de estudio</a:t>
            </a:r>
          </a:p>
          <a:p>
            <a:endParaRPr lang="es-MX" sz="2600" b="1" dirty="0"/>
          </a:p>
        </p:txBody>
      </p:sp>
      <p:pic>
        <p:nvPicPr>
          <p:cNvPr id="19" name="Imagen 18">
            <a:extLst>
              <a:ext uri="{FF2B5EF4-FFF2-40B4-BE49-F238E27FC236}">
                <a16:creationId xmlns:a16="http://schemas.microsoft.com/office/drawing/2014/main" id="{7BDE0779-F4F5-4C59-B8C6-677155CC20B7}"/>
              </a:ext>
            </a:extLst>
          </p:cNvPr>
          <p:cNvPicPr>
            <a:picLocks noChangeAspect="1"/>
          </p:cNvPicPr>
          <p:nvPr/>
        </p:nvPicPr>
        <p:blipFill>
          <a:blip r:embed="rId5"/>
          <a:stretch>
            <a:fillRect/>
          </a:stretch>
        </p:blipFill>
        <p:spPr>
          <a:xfrm>
            <a:off x="513080" y="1895059"/>
            <a:ext cx="6144900" cy="4206488"/>
          </a:xfrm>
          <a:prstGeom prst="rect">
            <a:avLst/>
          </a:prstGeom>
        </p:spPr>
      </p:pic>
      <p:sp>
        <p:nvSpPr>
          <p:cNvPr id="20" name="CuadroTexto 19">
            <a:extLst>
              <a:ext uri="{FF2B5EF4-FFF2-40B4-BE49-F238E27FC236}">
                <a16:creationId xmlns:a16="http://schemas.microsoft.com/office/drawing/2014/main" id="{581C1EE1-E741-42CE-A061-35D35EEB014D}"/>
              </a:ext>
            </a:extLst>
          </p:cNvPr>
          <p:cNvSpPr txBox="1"/>
          <p:nvPr/>
        </p:nvSpPr>
        <p:spPr>
          <a:xfrm>
            <a:off x="538705" y="6165911"/>
            <a:ext cx="5013278" cy="369332"/>
          </a:xfrm>
          <a:prstGeom prst="rect">
            <a:avLst/>
          </a:prstGeom>
          <a:noFill/>
        </p:spPr>
        <p:txBody>
          <a:bodyPr wrap="square" rtlCol="0">
            <a:spAutoFit/>
          </a:bodyPr>
          <a:lstStyle/>
          <a:p>
            <a:r>
              <a:rPr lang="es-MX" dirty="0"/>
              <a:t>División espacial de las unidades de producción</a:t>
            </a:r>
          </a:p>
        </p:txBody>
      </p:sp>
      <p:sp>
        <p:nvSpPr>
          <p:cNvPr id="21" name="CuadroTexto 20">
            <a:extLst>
              <a:ext uri="{FF2B5EF4-FFF2-40B4-BE49-F238E27FC236}">
                <a16:creationId xmlns:a16="http://schemas.microsoft.com/office/drawing/2014/main" id="{E57CB8B2-67D1-4D13-82BB-B743FACD1445}"/>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117756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ángulo 25">
            <a:extLst>
              <a:ext uri="{FF2B5EF4-FFF2-40B4-BE49-F238E27FC236}">
                <a16:creationId xmlns:a16="http://schemas.microsoft.com/office/drawing/2014/main" id="{3DD8BCDF-8739-4F37-8B1D-EF8B49AF24EA}"/>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Título 1">
            <a:extLst>
              <a:ext uri="{FF2B5EF4-FFF2-40B4-BE49-F238E27FC236}">
                <a16:creationId xmlns:a16="http://schemas.microsoft.com/office/drawing/2014/main" id="{7BE201F9-B2CC-4616-BB9B-D2EDF26E0529}"/>
              </a:ext>
            </a:extLst>
          </p:cNvPr>
          <p:cNvSpPr txBox="1">
            <a:spLocks/>
          </p:cNvSpPr>
          <p:nvPr/>
        </p:nvSpPr>
        <p:spPr>
          <a:xfrm>
            <a:off x="3691098" y="1085904"/>
            <a:ext cx="4809804" cy="7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Problema de investigación</a:t>
            </a:r>
          </a:p>
        </p:txBody>
      </p:sp>
      <p:sp>
        <p:nvSpPr>
          <p:cNvPr id="20" name="Marcador de contenido 2">
            <a:extLst>
              <a:ext uri="{FF2B5EF4-FFF2-40B4-BE49-F238E27FC236}">
                <a16:creationId xmlns:a16="http://schemas.microsoft.com/office/drawing/2014/main" id="{CADEAE00-6378-497A-A52A-7718AA2B4FF9}"/>
              </a:ext>
            </a:extLst>
          </p:cNvPr>
          <p:cNvSpPr>
            <a:spLocks noGrp="1"/>
          </p:cNvSpPr>
          <p:nvPr>
            <p:ph type="subTitle" idx="1"/>
          </p:nvPr>
        </p:nvSpPr>
        <p:spPr>
          <a:xfrm>
            <a:off x="968400" y="2230250"/>
            <a:ext cx="10255200" cy="4236800"/>
          </a:xfrm>
        </p:spPr>
        <p:txBody>
          <a:bodyPr>
            <a:normAutofit fontScale="85000" lnSpcReduction="20000"/>
          </a:bodyPr>
          <a:lstStyle/>
          <a:p>
            <a:pPr marL="584200" indent="-457200" algn="just">
              <a:buFont typeface="Arial" panose="020B0604020202020204" pitchFamily="34" charset="0"/>
              <a:buChar char="•"/>
            </a:pPr>
            <a:r>
              <a:rPr lang="es-MX" sz="2400" dirty="0"/>
              <a:t>Falta de actualización, el retraso en la implementación de avances tecnológicos, la escaza profesionalización en la mano de obra y la ausencia de </a:t>
            </a:r>
            <a:r>
              <a:rPr lang="es-MX" sz="2400" b="1" u="sng" dirty="0"/>
              <a:t>centros de información</a:t>
            </a:r>
          </a:p>
          <a:p>
            <a:pPr marL="584200" indent="-457200" algn="just">
              <a:buFont typeface="Arial" panose="020B0604020202020204" pitchFamily="34" charset="0"/>
              <a:buChar char="•"/>
            </a:pPr>
            <a:endParaRPr lang="es-MX" sz="2400" b="1" u="sng" dirty="0"/>
          </a:p>
          <a:p>
            <a:pPr marL="584200" indent="-457200" algn="just">
              <a:buFont typeface="Arial" panose="020B0604020202020204" pitchFamily="34" charset="0"/>
              <a:buChar char="•"/>
            </a:pPr>
            <a:r>
              <a:rPr lang="es-MX" sz="2400" dirty="0"/>
              <a:t>Información informal (precios)</a:t>
            </a:r>
          </a:p>
          <a:p>
            <a:pPr marL="584200" indent="-457200" algn="just">
              <a:buFont typeface="Arial" panose="020B0604020202020204" pitchFamily="34" charset="0"/>
              <a:buChar char="•"/>
            </a:pPr>
            <a:endParaRPr lang="es-MX" sz="2400" dirty="0"/>
          </a:p>
          <a:p>
            <a:pPr marL="584200" indent="-457200" algn="just">
              <a:buFont typeface="Arial" panose="020B0604020202020204" pitchFamily="34" charset="0"/>
              <a:buChar char="•"/>
            </a:pPr>
            <a:r>
              <a:rPr lang="es-MX" sz="2400" dirty="0"/>
              <a:t>Estancamiento de los productores (capacidades)</a:t>
            </a:r>
          </a:p>
          <a:p>
            <a:pPr marL="584200" indent="-457200" algn="just">
              <a:buFont typeface="Arial" panose="020B0604020202020204" pitchFamily="34" charset="0"/>
              <a:buChar char="•"/>
            </a:pPr>
            <a:endParaRPr lang="es-MX" sz="2400" dirty="0"/>
          </a:p>
          <a:p>
            <a:pPr marL="584200" indent="-457200" algn="just">
              <a:buFont typeface="Arial" panose="020B0604020202020204" pitchFamily="34" charset="0"/>
              <a:buChar char="•"/>
            </a:pPr>
            <a:r>
              <a:rPr lang="es-MX" sz="2400" dirty="0"/>
              <a:t>Aislamiento en la cadena productiva</a:t>
            </a:r>
          </a:p>
          <a:p>
            <a:pPr marL="584200" indent="-457200" algn="just">
              <a:buFont typeface="Arial" panose="020B0604020202020204" pitchFamily="34" charset="0"/>
              <a:buChar char="•"/>
            </a:pPr>
            <a:endParaRPr lang="es-MX" sz="2400" dirty="0"/>
          </a:p>
          <a:p>
            <a:pPr marL="584200" indent="-457200" algn="just">
              <a:buFont typeface="Arial" panose="020B0604020202020204" pitchFamily="34" charset="0"/>
              <a:buChar char="•"/>
            </a:pPr>
            <a:r>
              <a:rPr lang="es-MX" sz="2400" dirty="0"/>
              <a:t>Desconocimiento puntual de las dinámicas de mercado</a:t>
            </a:r>
          </a:p>
          <a:p>
            <a:pPr algn="just"/>
            <a:endParaRPr lang="es-MX" sz="2400" dirty="0"/>
          </a:p>
          <a:p>
            <a:pPr algn="ctr"/>
            <a:r>
              <a:rPr lang="es-MX" sz="2400" b="1" dirty="0"/>
              <a:t>Limitaciones que imposibilitan a los productores ejercer su potencial</a:t>
            </a:r>
          </a:p>
        </p:txBody>
      </p:sp>
      <p:sp>
        <p:nvSpPr>
          <p:cNvPr id="21" name="CuadroTexto 20">
            <a:extLst>
              <a:ext uri="{FF2B5EF4-FFF2-40B4-BE49-F238E27FC236}">
                <a16:creationId xmlns:a16="http://schemas.microsoft.com/office/drawing/2014/main" id="{F78D740F-1D20-4A8D-A93C-E6DF23A8627D}"/>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412949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2C80794E-A42D-4BBA-B9FE-CBE4974C516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graphicFrame>
        <p:nvGraphicFramePr>
          <p:cNvPr id="20" name="Diagrama 19">
            <a:extLst>
              <a:ext uri="{FF2B5EF4-FFF2-40B4-BE49-F238E27FC236}">
                <a16:creationId xmlns:a16="http://schemas.microsoft.com/office/drawing/2014/main" id="{BA1A1448-C1A5-4C8F-8DA0-6551CAF00F46}"/>
              </a:ext>
            </a:extLst>
          </p:cNvPr>
          <p:cNvGraphicFramePr/>
          <p:nvPr>
            <p:extLst>
              <p:ext uri="{D42A27DB-BD31-4B8C-83A1-F6EECF244321}">
                <p14:modId xmlns:p14="http://schemas.microsoft.com/office/powerpoint/2010/main" val="3542460683"/>
              </p:ext>
            </p:extLst>
          </p:nvPr>
        </p:nvGraphicFramePr>
        <p:xfrm>
          <a:off x="1372157" y="0"/>
          <a:ext cx="9245043" cy="64928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1" name="Título 1">
            <a:extLst>
              <a:ext uri="{FF2B5EF4-FFF2-40B4-BE49-F238E27FC236}">
                <a16:creationId xmlns:a16="http://schemas.microsoft.com/office/drawing/2014/main" id="{9F35A379-31D4-4C8A-AC14-E384186C4D18}"/>
              </a:ext>
            </a:extLst>
          </p:cNvPr>
          <p:cNvSpPr txBox="1">
            <a:spLocks/>
          </p:cNvSpPr>
          <p:nvPr/>
        </p:nvSpPr>
        <p:spPr>
          <a:xfrm>
            <a:off x="3691098" y="1085904"/>
            <a:ext cx="4809804" cy="7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Justificación</a:t>
            </a:r>
          </a:p>
        </p:txBody>
      </p:sp>
      <p:sp>
        <p:nvSpPr>
          <p:cNvPr id="22" name="CuadroTexto 21">
            <a:extLst>
              <a:ext uri="{FF2B5EF4-FFF2-40B4-BE49-F238E27FC236}">
                <a16:creationId xmlns:a16="http://schemas.microsoft.com/office/drawing/2014/main" id="{FA813124-A2AE-4A99-969F-21DFD7FD94AD}"/>
              </a:ext>
            </a:extLst>
          </p:cNvPr>
          <p:cNvSpPr txBox="1"/>
          <p:nvPr/>
        </p:nvSpPr>
        <p:spPr>
          <a:xfrm>
            <a:off x="4285587" y="100553"/>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1217147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614FBA9-A84C-4029-8CB0-8B98B23825B0}"/>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Marcador de contenido 2">
            <a:extLst>
              <a:ext uri="{FF2B5EF4-FFF2-40B4-BE49-F238E27FC236}">
                <a16:creationId xmlns:a16="http://schemas.microsoft.com/office/drawing/2014/main" id="{0379D4D4-53BE-474E-ACF3-CF1222BDED84}"/>
              </a:ext>
            </a:extLst>
          </p:cNvPr>
          <p:cNvSpPr txBox="1">
            <a:spLocks/>
          </p:cNvSpPr>
          <p:nvPr/>
        </p:nvSpPr>
        <p:spPr>
          <a:xfrm>
            <a:off x="1207675" y="2079850"/>
            <a:ext cx="4313864" cy="385605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dirty="0"/>
              <a:t>Ochoa-Bautista &amp; Ortega-Rivas (2006) hacen una revisión de manera histórica sobre las raíces de la tradición de la floricultura en México y el mundo.</a:t>
            </a:r>
          </a:p>
          <a:p>
            <a:pPr algn="just"/>
            <a:endParaRPr lang="es-MX" dirty="0"/>
          </a:p>
          <a:p>
            <a:pPr algn="just"/>
            <a:r>
              <a:rPr lang="es-MX" dirty="0"/>
              <a:t>Elizalde (2017) hace una revisión del mercado internacional de la rosa como un panorama general y una tendencia global para comprender el contexto en donde se desarrolla y las tendencias</a:t>
            </a:r>
          </a:p>
        </p:txBody>
      </p:sp>
      <p:sp>
        <p:nvSpPr>
          <p:cNvPr id="20" name="Marcador de contenido 3">
            <a:extLst>
              <a:ext uri="{FF2B5EF4-FFF2-40B4-BE49-F238E27FC236}">
                <a16:creationId xmlns:a16="http://schemas.microsoft.com/office/drawing/2014/main" id="{8BA52651-AFE9-4045-A663-191724DAFFE6}"/>
              </a:ext>
            </a:extLst>
          </p:cNvPr>
          <p:cNvSpPr txBox="1">
            <a:spLocks/>
          </p:cNvSpPr>
          <p:nvPr/>
        </p:nvSpPr>
        <p:spPr>
          <a:xfrm>
            <a:off x="6690046" y="2109543"/>
            <a:ext cx="4313864" cy="372727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sz="2400"/>
              <a:t>Osorio (2018) se observa una estructura de la manera de abordar un bien agrícola (el cuachalalate) como un producto dentro de un mercado.</a:t>
            </a:r>
          </a:p>
          <a:p>
            <a:pPr algn="just"/>
            <a:endParaRPr lang="es-MX" sz="2400"/>
          </a:p>
          <a:p>
            <a:pPr algn="just"/>
            <a:r>
              <a:rPr lang="es-MX" sz="2400"/>
              <a:t>Floricultores y servicios ornamentales El Organal, SC de RS (2009) quienes contextualizan y desarrollan el caso puntual de los productores de rosas del Estado de Querétaro</a:t>
            </a:r>
            <a:endParaRPr lang="es-MX" sz="2400" dirty="0"/>
          </a:p>
        </p:txBody>
      </p:sp>
      <p:sp>
        <p:nvSpPr>
          <p:cNvPr id="21" name="Título 1">
            <a:extLst>
              <a:ext uri="{FF2B5EF4-FFF2-40B4-BE49-F238E27FC236}">
                <a16:creationId xmlns:a16="http://schemas.microsoft.com/office/drawing/2014/main" id="{FDD4CF5F-245B-469C-9B19-E376C518CA1A}"/>
              </a:ext>
            </a:extLst>
          </p:cNvPr>
          <p:cNvSpPr txBox="1">
            <a:spLocks/>
          </p:cNvSpPr>
          <p:nvPr/>
        </p:nvSpPr>
        <p:spPr>
          <a:xfrm>
            <a:off x="3761291" y="1075295"/>
            <a:ext cx="4313864" cy="76360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600" b="1" dirty="0"/>
              <a:t>Antecedentes</a:t>
            </a:r>
          </a:p>
        </p:txBody>
      </p:sp>
      <p:sp>
        <p:nvSpPr>
          <p:cNvPr id="22" name="CuadroTexto 21">
            <a:extLst>
              <a:ext uri="{FF2B5EF4-FFF2-40B4-BE49-F238E27FC236}">
                <a16:creationId xmlns:a16="http://schemas.microsoft.com/office/drawing/2014/main" id="{7BE71B05-B77D-4BE6-8B18-944E9EBD1147}"/>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366454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78FA4986-D827-438E-8AEE-F6B6427068B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20" name="Título 1">
            <a:extLst>
              <a:ext uri="{FF2B5EF4-FFF2-40B4-BE49-F238E27FC236}">
                <a16:creationId xmlns:a16="http://schemas.microsoft.com/office/drawing/2014/main" id="{C7655F17-492D-4832-90F8-19ADB08E29D3}"/>
              </a:ext>
            </a:extLst>
          </p:cNvPr>
          <p:cNvSpPr txBox="1">
            <a:spLocks/>
          </p:cNvSpPr>
          <p:nvPr/>
        </p:nvSpPr>
        <p:spPr>
          <a:xfrm>
            <a:off x="4510818" y="1157872"/>
            <a:ext cx="3170364" cy="763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a:t>Objetivo General</a:t>
            </a:r>
            <a:endParaRPr lang="es-MX" sz="3200" b="1" dirty="0"/>
          </a:p>
        </p:txBody>
      </p:sp>
      <p:sp>
        <p:nvSpPr>
          <p:cNvPr id="21" name="Marcador de contenido 2">
            <a:extLst>
              <a:ext uri="{FF2B5EF4-FFF2-40B4-BE49-F238E27FC236}">
                <a16:creationId xmlns:a16="http://schemas.microsoft.com/office/drawing/2014/main" id="{486E8253-EAE0-40EA-9A91-CE0FFF504D66}"/>
              </a:ext>
            </a:extLst>
          </p:cNvPr>
          <p:cNvSpPr>
            <a:spLocks noGrp="1"/>
          </p:cNvSpPr>
          <p:nvPr>
            <p:ph type="subTitle" idx="1"/>
          </p:nvPr>
        </p:nvSpPr>
        <p:spPr>
          <a:xfrm>
            <a:off x="968400" y="2193154"/>
            <a:ext cx="10255200" cy="3311674"/>
          </a:xfrm>
        </p:spPr>
        <p:txBody>
          <a:bodyPr>
            <a:normAutofit/>
          </a:bodyPr>
          <a:lstStyle/>
          <a:p>
            <a:pPr algn="just">
              <a:lnSpc>
                <a:spcPct val="160000"/>
              </a:lnSpc>
            </a:pPr>
            <a:r>
              <a:rPr lang="es-MX" sz="2800" dirty="0"/>
              <a:t>     Analizar el comportamiento de los precios al mayoreo de las rosas en la Central de Abastos de Iztapalapa por series de tiempo del 2007 al 2019 como referencia para proponer estrategias a los productores de la cadena productiva de las rosas de Querétaro.</a:t>
            </a:r>
          </a:p>
        </p:txBody>
      </p:sp>
      <p:sp>
        <p:nvSpPr>
          <p:cNvPr id="22" name="CuadroTexto 21">
            <a:extLst>
              <a:ext uri="{FF2B5EF4-FFF2-40B4-BE49-F238E27FC236}">
                <a16:creationId xmlns:a16="http://schemas.microsoft.com/office/drawing/2014/main" id="{D787B0E6-BE4F-4A42-956A-4132B4AFC9B4}"/>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295591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ángulo 23">
            <a:extLst>
              <a:ext uri="{FF2B5EF4-FFF2-40B4-BE49-F238E27FC236}">
                <a16:creationId xmlns:a16="http://schemas.microsoft.com/office/drawing/2014/main" id="{6C1853E4-1388-4E54-A8B1-8317208AE5DE}"/>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Alfonso Carrillo Hernández – Maestría en Ciencias Económico Administrativas – (6to cuatrimestre)</a:t>
            </a:r>
          </a:p>
        </p:txBody>
      </p:sp>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4"/>
          <a:stretch>
            <a:fillRect/>
          </a:stretch>
        </p:blipFill>
        <p:spPr>
          <a:xfrm>
            <a:off x="1575008" y="101238"/>
            <a:ext cx="624078" cy="824051"/>
          </a:xfrm>
          <a:prstGeom prst="rect">
            <a:avLst/>
          </a:prstGeom>
        </p:spPr>
      </p:pic>
      <p:sp>
        <p:nvSpPr>
          <p:cNvPr id="19" name="Título 1">
            <a:extLst>
              <a:ext uri="{FF2B5EF4-FFF2-40B4-BE49-F238E27FC236}">
                <a16:creationId xmlns:a16="http://schemas.microsoft.com/office/drawing/2014/main" id="{85DF7620-3E17-4C2C-B9F8-782415B6DF49}"/>
              </a:ext>
            </a:extLst>
          </p:cNvPr>
          <p:cNvSpPr txBox="1">
            <a:spLocks/>
          </p:cNvSpPr>
          <p:nvPr/>
        </p:nvSpPr>
        <p:spPr>
          <a:xfrm>
            <a:off x="3962847" y="1172415"/>
            <a:ext cx="4415069" cy="6798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200" b="1" dirty="0"/>
              <a:t>Objetivos específicos</a:t>
            </a:r>
          </a:p>
        </p:txBody>
      </p:sp>
      <p:sp>
        <p:nvSpPr>
          <p:cNvPr id="22" name="Marcador de contenido 3">
            <a:extLst>
              <a:ext uri="{FF2B5EF4-FFF2-40B4-BE49-F238E27FC236}">
                <a16:creationId xmlns:a16="http://schemas.microsoft.com/office/drawing/2014/main" id="{86E4CE98-B1AB-4197-8720-C65E10AA02F4}"/>
              </a:ext>
            </a:extLst>
          </p:cNvPr>
          <p:cNvSpPr txBox="1">
            <a:spLocks/>
          </p:cNvSpPr>
          <p:nvPr/>
        </p:nvSpPr>
        <p:spPr>
          <a:xfrm>
            <a:off x="860730" y="1956570"/>
            <a:ext cx="10255200" cy="434050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84200" indent="-457200" algn="just">
              <a:buFont typeface="+mj-lt"/>
              <a:buAutoNum type="arabicParenR"/>
            </a:pPr>
            <a:r>
              <a:rPr lang="es-MX" dirty="0"/>
              <a:t>Elaborar un diagnóstico de los productores de la cadena productiva de las rosas en el estado de Querétaro. </a:t>
            </a:r>
          </a:p>
          <a:p>
            <a:pPr marL="584200" indent="-457200" algn="just">
              <a:buFont typeface="+mj-lt"/>
              <a:buAutoNum type="arabicParenR"/>
            </a:pPr>
            <a:endParaRPr lang="es-MX" dirty="0"/>
          </a:p>
          <a:p>
            <a:pPr marL="584200" indent="-457200" algn="just">
              <a:buFont typeface="+mj-lt"/>
              <a:buAutoNum type="arabicParenR"/>
            </a:pPr>
            <a:r>
              <a:rPr lang="es-MX" dirty="0"/>
              <a:t>Analizar el precio medio rural de las rosas producidas en el estado de Querétaro durante los últimos doce años (2007 - 2019) en términos reales.</a:t>
            </a:r>
          </a:p>
          <a:p>
            <a:pPr marL="584200" indent="-457200" algn="just">
              <a:buFont typeface="+mj-lt"/>
              <a:buAutoNum type="arabicParenR"/>
            </a:pPr>
            <a:endParaRPr lang="es-MX" dirty="0"/>
          </a:p>
          <a:p>
            <a:pPr marL="584200" indent="-457200" algn="just">
              <a:buFont typeface="+mj-lt"/>
              <a:buAutoNum type="arabicParenR"/>
            </a:pPr>
            <a:r>
              <a:rPr lang="es-MX" dirty="0"/>
              <a:t>Describir mediante análisis de series de tiempo (Box Jenkins) el comportamiento en los precios al mayoreo de las rosas con origen en Puebla y Morelos en la Central de Abastos de Iztapalapa.</a:t>
            </a:r>
          </a:p>
          <a:p>
            <a:pPr marL="584200" indent="-457200" algn="just">
              <a:buFont typeface="+mj-lt"/>
              <a:buAutoNum type="arabicParenR"/>
            </a:pPr>
            <a:endParaRPr lang="es-MX" dirty="0"/>
          </a:p>
          <a:p>
            <a:pPr marL="584200" indent="-457200" algn="just">
              <a:buFont typeface="+mj-lt"/>
              <a:buAutoNum type="arabicParenR"/>
            </a:pPr>
            <a:r>
              <a:rPr lang="es-MX" dirty="0"/>
              <a:t>Proponer estrategias para los productores de la cadena productiva de las rosas a partir del análisis de la situación actual (interna y externa) y la identificación de los patrones de comportamiento del mercado de precios al mayoreo.</a:t>
            </a:r>
          </a:p>
          <a:p>
            <a:pPr marL="457200" indent="-457200" algn="just">
              <a:buFont typeface="+mj-lt"/>
              <a:buAutoNum type="arabicParenR"/>
            </a:pPr>
            <a:endParaRPr lang="es-MX" dirty="0"/>
          </a:p>
        </p:txBody>
      </p:sp>
      <p:sp>
        <p:nvSpPr>
          <p:cNvPr id="23" name="CuadroTexto 22">
            <a:extLst>
              <a:ext uri="{FF2B5EF4-FFF2-40B4-BE49-F238E27FC236}">
                <a16:creationId xmlns:a16="http://schemas.microsoft.com/office/drawing/2014/main" id="{DB75EB7A-AED0-43A4-9C26-5E4B0B389150}"/>
              </a:ext>
            </a:extLst>
          </p:cNvPr>
          <p:cNvSpPr txBox="1"/>
          <p:nvPr/>
        </p:nvSpPr>
        <p:spPr>
          <a:xfrm>
            <a:off x="4203700" y="3237"/>
            <a:ext cx="6324600" cy="646331"/>
          </a:xfrm>
          <a:prstGeom prst="rect">
            <a:avLst/>
          </a:prstGeom>
          <a:noFill/>
        </p:spPr>
        <p:txBody>
          <a:bodyPr wrap="square" rtlCol="0">
            <a:spAutoFit/>
          </a:bodyPr>
          <a:lstStyle/>
          <a:p>
            <a:pPr algn="r"/>
            <a:r>
              <a:rPr lang="es-MX" b="1" i="1" dirty="0">
                <a:solidFill>
                  <a:srgbClr val="C00000"/>
                </a:solidFill>
              </a:rPr>
              <a:t>Mercado de la flor de corte: Oportunidad de consolidación empresarial para el estado de Querétaro</a:t>
            </a:r>
          </a:p>
        </p:txBody>
      </p:sp>
    </p:spTree>
    <p:extLst>
      <p:ext uri="{BB962C8B-B14F-4D97-AF65-F5344CB8AC3E}">
        <p14:creationId xmlns:p14="http://schemas.microsoft.com/office/powerpoint/2010/main" val="41001326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1761</TotalTime>
  <Words>2206</Words>
  <Application>Microsoft Office PowerPoint</Application>
  <PresentationFormat>Panorámica</PresentationFormat>
  <Paragraphs>253</Paragraphs>
  <Slides>22</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22</vt:i4>
      </vt:variant>
    </vt:vector>
  </HeadingPairs>
  <TitlesOfParts>
    <vt:vector size="27" baseType="lpstr">
      <vt:lpstr>Arial</vt:lpstr>
      <vt:lpstr>Bebas Neue</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poncho carrillo</cp:lastModifiedBy>
  <cp:revision>21</cp:revision>
  <dcterms:created xsi:type="dcterms:W3CDTF">2020-09-22T18:49:23Z</dcterms:created>
  <dcterms:modified xsi:type="dcterms:W3CDTF">2021-11-08T16:31:22Z</dcterms:modified>
</cp:coreProperties>
</file>