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45"/>
  </p:notesMasterIdLst>
  <p:handoutMasterIdLst>
    <p:handoutMasterId r:id="rId46"/>
  </p:handoutMasterIdLst>
  <p:sldIdLst>
    <p:sldId id="256" r:id="rId5"/>
    <p:sldId id="300" r:id="rId6"/>
    <p:sldId id="261" r:id="rId7"/>
    <p:sldId id="265" r:id="rId8"/>
    <p:sldId id="288" r:id="rId9"/>
    <p:sldId id="262" r:id="rId10"/>
    <p:sldId id="263" r:id="rId11"/>
    <p:sldId id="264" r:id="rId12"/>
    <p:sldId id="266" r:id="rId13"/>
    <p:sldId id="270" r:id="rId14"/>
    <p:sldId id="272" r:id="rId15"/>
    <p:sldId id="271" r:id="rId16"/>
    <p:sldId id="273" r:id="rId17"/>
    <p:sldId id="267" r:id="rId18"/>
    <p:sldId id="274" r:id="rId19"/>
    <p:sldId id="289" r:id="rId20"/>
    <p:sldId id="277" r:id="rId21"/>
    <p:sldId id="290" r:id="rId22"/>
    <p:sldId id="291" r:id="rId23"/>
    <p:sldId id="292" r:id="rId24"/>
    <p:sldId id="275" r:id="rId25"/>
    <p:sldId id="293" r:id="rId26"/>
    <p:sldId id="278" r:id="rId27"/>
    <p:sldId id="294" r:id="rId28"/>
    <p:sldId id="295" r:id="rId29"/>
    <p:sldId id="279" r:id="rId30"/>
    <p:sldId id="268" r:id="rId31"/>
    <p:sldId id="280" r:id="rId32"/>
    <p:sldId id="281" r:id="rId33"/>
    <p:sldId id="269" r:id="rId34"/>
    <p:sldId id="282" r:id="rId35"/>
    <p:sldId id="285" r:id="rId36"/>
    <p:sldId id="283" r:id="rId37"/>
    <p:sldId id="296" r:id="rId38"/>
    <p:sldId id="297" r:id="rId39"/>
    <p:sldId id="284" r:id="rId40"/>
    <p:sldId id="287" r:id="rId41"/>
    <p:sldId id="298" r:id="rId42"/>
    <p:sldId id="299" r:id="rId43"/>
    <p:sldId id="260" r:id="rId44"/>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48" autoAdjust="0"/>
  </p:normalViewPr>
  <p:slideViewPr>
    <p:cSldViewPr snapToGrid="0">
      <p:cViewPr varScale="1">
        <p:scale>
          <a:sx n="109" d="100"/>
          <a:sy n="109" d="100"/>
        </p:scale>
        <p:origin x="384" y="108"/>
      </p:cViewPr>
      <p:guideLst/>
    </p:cSldViewPr>
  </p:slideViewPr>
  <p:notesTextViewPr>
    <p:cViewPr>
      <p:scale>
        <a:sx n="1" d="1"/>
        <a:sy n="1" d="1"/>
      </p:scale>
      <p:origin x="0" y="0"/>
    </p:cViewPr>
  </p:notesTextViewPr>
  <p:notesViewPr>
    <p:cSldViewPr snapToGrid="0">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957B284-434F-4737-87F6-3C1E78FB2C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6C727AB7-3970-4FE4-A134-9D1EEE3EAD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FB8E98-EB83-4166-8CDF-F8D5CC97446D}" type="datetimeFigureOut">
              <a:rPr lang="es-ES" smtClean="0"/>
              <a:t>22/09/2021</a:t>
            </a:fld>
            <a:endParaRPr lang="es-ES"/>
          </a:p>
        </p:txBody>
      </p:sp>
      <p:sp>
        <p:nvSpPr>
          <p:cNvPr id="4" name="Marcador de pie de página 3">
            <a:extLst>
              <a:ext uri="{FF2B5EF4-FFF2-40B4-BE49-F238E27FC236}">
                <a16:creationId xmlns:a16="http://schemas.microsoft.com/office/drawing/2014/main" id="{B0C17C43-A4DD-44E5-B373-511461F876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F99C40B9-1970-4F62-BE22-5883A05E9A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45CBA8-3118-4264-9DB3-F09EDF8E113C}" type="slidenum">
              <a:rPr lang="es-ES" smtClean="0"/>
              <a:t>‹Nº›</a:t>
            </a:fld>
            <a:endParaRPr lang="es-ES"/>
          </a:p>
        </p:txBody>
      </p:sp>
    </p:spTree>
    <p:extLst>
      <p:ext uri="{BB962C8B-B14F-4D97-AF65-F5344CB8AC3E}">
        <p14:creationId xmlns:p14="http://schemas.microsoft.com/office/powerpoint/2010/main" val="3013798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9F1FC-52BF-40A0-B8CD-E5DB9AB207F2}" type="datetimeFigureOut">
              <a:rPr lang="es-ES" noProof="0" smtClean="0"/>
              <a:t>22/09/2021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CC092-CABA-48D0-B3F7-B535EA5228F9}" type="slidenum">
              <a:rPr lang="es-ES" noProof="0" smtClean="0"/>
              <a:t>‹Nº›</a:t>
            </a:fld>
            <a:endParaRPr lang="es-ES" noProof="0"/>
          </a:p>
        </p:txBody>
      </p:sp>
    </p:spTree>
    <p:extLst>
      <p:ext uri="{BB962C8B-B14F-4D97-AF65-F5344CB8AC3E}">
        <p14:creationId xmlns:p14="http://schemas.microsoft.com/office/powerpoint/2010/main" val="353344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5B6CC092-CABA-48D0-B3F7-B535EA5228F9}" type="slidenum">
              <a:rPr lang="es-ES" smtClean="0"/>
              <a:t>1</a:t>
            </a:fld>
            <a:endParaRPr lang="es-ES"/>
          </a:p>
        </p:txBody>
      </p:sp>
    </p:spTree>
    <p:extLst>
      <p:ext uri="{BB962C8B-B14F-4D97-AF65-F5344CB8AC3E}">
        <p14:creationId xmlns:p14="http://schemas.microsoft.com/office/powerpoint/2010/main" val="173795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5B6CC092-CABA-48D0-B3F7-B535EA5228F9}" type="slidenum">
              <a:rPr lang="es-ES" smtClean="0"/>
              <a:t>40</a:t>
            </a:fld>
            <a:endParaRPr lang="es-ES"/>
          </a:p>
        </p:txBody>
      </p:sp>
    </p:spTree>
    <p:extLst>
      <p:ext uri="{BB962C8B-B14F-4D97-AF65-F5344CB8AC3E}">
        <p14:creationId xmlns:p14="http://schemas.microsoft.com/office/powerpoint/2010/main" val="335943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editar el estilo de subtítulo del patrón</a:t>
            </a:r>
          </a:p>
        </p:txBody>
      </p:sp>
      <p:sp>
        <p:nvSpPr>
          <p:cNvPr id="4" name="Marcador de posición de fecha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7F3AD093-6935-4E25-8E83-BEC3D2E3622E}" type="datetime1">
              <a:rPr lang="es-ES" noProof="0" smtClean="0"/>
              <a:t>22/09/2021</a:t>
            </a:fld>
            <a:endParaRPr lang="es-ES" noProof="0"/>
          </a:p>
        </p:txBody>
      </p:sp>
      <p:sp>
        <p:nvSpPr>
          <p:cNvPr id="5" name="Marcador de posición de pie de página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es-ES" noProof="0"/>
          </a:p>
        </p:txBody>
      </p:sp>
      <p:sp>
        <p:nvSpPr>
          <p:cNvPr id="6" name="Marcador de posición de número de diapositiva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ángulo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ítulo 1"/>
          <p:cNvSpPr>
            <a:spLocks noGrp="1"/>
          </p:cNvSpPr>
          <p:nvPr>
            <p:ph type="title"/>
          </p:nvPr>
        </p:nvSpPr>
        <p:spPr>
          <a:xfrm>
            <a:off x="581192" y="702156"/>
            <a:ext cx="11029616" cy="1013800"/>
          </a:xfrm>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nchor="t"/>
          <a:lstStyle>
            <a:lvl1pPr algn="l">
              <a:defRPr/>
            </a:lvl1pPr>
            <a:lvl2pPr algn="l">
              <a:defRPr/>
            </a:lvl2pPr>
            <a:lvl3pPr algn="l">
              <a:defRPr/>
            </a:lvl3pPr>
            <a:lvl4pPr algn="l">
              <a:defRPr/>
            </a:lvl4pPr>
            <a:lvl5pPr algn="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90FE6873-B7CD-47F1-B4BA-70026F4A4FD4}" type="datetime1">
              <a:rPr lang="es-ES" noProof="0" smtClean="0"/>
              <a:t>22/09/2021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ángulo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vertical 1"/>
          <p:cNvSpPr>
            <a:spLocks noGrp="1"/>
          </p:cNvSpPr>
          <p:nvPr>
            <p:ph type="title" orient="vert" hasCustomPrompt="1"/>
          </p:nvPr>
        </p:nvSpPr>
        <p:spPr>
          <a:xfrm>
            <a:off x="8839201" y="675726"/>
            <a:ext cx="2004164" cy="5183073"/>
          </a:xfrm>
        </p:spPr>
        <p:txBody>
          <a:bodyPr vert="eaVert" rtlCol="0"/>
          <a:lstStyle/>
          <a:p>
            <a:pPr rtl="0"/>
            <a:r>
              <a:rPr lang="es-ES" noProof="0"/>
              <a:t>Haga clic para modificar el estilo del título principal</a:t>
            </a:r>
          </a:p>
        </p:txBody>
      </p:sp>
      <p:sp>
        <p:nvSpPr>
          <p:cNvPr id="3" name="Marcador de posición de texto vertical 2"/>
          <p:cNvSpPr>
            <a:spLocks noGrp="1"/>
          </p:cNvSpPr>
          <p:nvPr>
            <p:ph type="body" orient="vert" idx="1" hasCustomPrompt="1"/>
          </p:nvPr>
        </p:nvSpPr>
        <p:spPr>
          <a:xfrm>
            <a:off x="774923" y="675726"/>
            <a:ext cx="7896279" cy="5183073"/>
          </a:xfrm>
        </p:spPr>
        <p:txBody>
          <a:bodyPr vert="eaVert" rtlCol="0" anchor="t"/>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96AA1814-B970-47C5-B4E1-BCA0D77E15F3}" type="datetime1">
              <a:rPr lang="es-ES" noProof="0" smtClean="0"/>
              <a:t>22/09/2021</a:t>
            </a:fld>
            <a:endParaRPr lang="es-ES" noProof="0"/>
          </a:p>
        </p:txBody>
      </p:sp>
      <p:sp>
        <p:nvSpPr>
          <p:cNvPr id="5" name="Marcador de posición de pie de página 4"/>
          <p:cNvSpPr>
            <a:spLocks noGrp="1"/>
          </p:cNvSpPr>
          <p:nvPr>
            <p:ph type="ftr" sz="quarter" idx="11"/>
          </p:nvPr>
        </p:nvSpPr>
        <p:spPr>
          <a:xfrm>
            <a:off x="774923" y="5951811"/>
            <a:ext cx="7896279" cy="365125"/>
          </a:xfrm>
        </p:spPr>
        <p:txBody>
          <a:bodyPr rtlCol="0"/>
          <a:lstStyle/>
          <a:p>
            <a:pPr rtl="0"/>
            <a:endParaRPr lang="es-ES" noProof="0"/>
          </a:p>
        </p:txBody>
      </p:sp>
      <p:sp>
        <p:nvSpPr>
          <p:cNvPr id="6" name="Marcador de posición de número de diapositiva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7" name="Rectángulo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2" y="702156"/>
            <a:ext cx="11029616" cy="1013800"/>
          </a:xfrm>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581192" y="2180496"/>
            <a:ext cx="11029615" cy="3678303"/>
          </a:xfrm>
        </p:spPr>
        <p:txBody>
          <a:bodyPr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3ECF8AC2-1C52-4F78-88EE-331D670B19A5}" type="datetime1">
              <a:rPr lang="es-ES" noProof="0" smtClean="0"/>
              <a:t>22/09/2021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a:xfrm>
            <a:off x="10558300" y="5956137"/>
            <a:ext cx="1052508"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ángulo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lvl1pPr>
              <a:defRPr>
                <a:solidFill>
                  <a:schemeClr val="accent1">
                    <a:lumMod val="75000"/>
                    <a:lumOff val="25000"/>
                  </a:schemeClr>
                </a:solidFill>
              </a:defRPr>
            </a:lvl1pPr>
          </a:lstStyle>
          <a:p>
            <a:pPr rtl="0"/>
            <a:fld id="{FE6CF4E9-F423-4970-91B6-143DF72FA056}" type="datetime1">
              <a:rPr lang="es-ES" noProof="0" smtClean="0"/>
              <a:t>22/09/2021</a:t>
            </a:fld>
            <a:endParaRPr lang="es-ES" noProof="0"/>
          </a:p>
        </p:txBody>
      </p:sp>
      <p:sp>
        <p:nvSpPr>
          <p:cNvPr id="5" name="Marcador de posición de pie de página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s-ES" noProof="0"/>
          </a:p>
        </p:txBody>
      </p:sp>
      <p:sp>
        <p:nvSpPr>
          <p:cNvPr id="6" name="Marcador de posición de número de diapositiva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729658"/>
            <a:ext cx="11029616" cy="988332"/>
          </a:xfrm>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581193" y="2228003"/>
            <a:ext cx="5422390" cy="3633047"/>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188417" y="2228003"/>
            <a:ext cx="5422392" cy="3633047"/>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E3955445-6089-478A-9DA1-4738AC4A8C11}" type="datetime1">
              <a:rPr lang="es-ES" noProof="0" smtClean="0"/>
              <a:t>22/09/2021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ángulo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ítulo 1"/>
          <p:cNvSpPr>
            <a:spLocks noGrp="1"/>
          </p:cNvSpPr>
          <p:nvPr>
            <p:ph type="title"/>
          </p:nvPr>
        </p:nvSpPr>
        <p:spPr>
          <a:xfrm>
            <a:off x="581193" y="729658"/>
            <a:ext cx="11029616" cy="988332"/>
          </a:xfrm>
        </p:spPr>
        <p:txBody>
          <a:bodyPr rtlCol="0"/>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581194" y="2926052"/>
            <a:ext cx="5393100" cy="2934999"/>
          </a:xfrm>
        </p:spPr>
        <p:txBody>
          <a:bodyPr rtlCol="0" anchor="t">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217709" y="2926052"/>
            <a:ext cx="5393100" cy="2934999"/>
          </a:xfrm>
        </p:spPr>
        <p:txBody>
          <a:bodyPr rtlCol="0" anchor="t">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F32D574B-5FDE-4FDF-8F45-99828D8C688F}" type="datetime1">
              <a:rPr lang="es-ES" noProof="0" smtClean="0"/>
              <a:t>22/09/2021</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Marcador de posición de fecha 2"/>
          <p:cNvSpPr>
            <a:spLocks noGrp="1"/>
          </p:cNvSpPr>
          <p:nvPr>
            <p:ph type="dt" sz="half" idx="10"/>
          </p:nvPr>
        </p:nvSpPr>
        <p:spPr/>
        <p:txBody>
          <a:bodyPr rtlCol="0"/>
          <a:lstStyle/>
          <a:p>
            <a:pPr rtl="0"/>
            <a:fld id="{5C9631C6-D8ED-4343-819F-B7AEF7D4E056}" type="datetime1">
              <a:rPr lang="es-ES" noProof="0" smtClean="0"/>
              <a:t>22/09/2021</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
        <p:nvSpPr>
          <p:cNvPr id="7" name="Rectángulo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ítulo 1"/>
          <p:cNvSpPr>
            <a:spLocks noGrp="1"/>
          </p:cNvSpPr>
          <p:nvPr>
            <p:ph type="title"/>
          </p:nvPr>
        </p:nvSpPr>
        <p:spPr>
          <a:xfrm>
            <a:off x="575894" y="729658"/>
            <a:ext cx="11029616" cy="988332"/>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146FA238-7AE4-47C1-BF2A-706B9C8FFAA8}" type="datetime1">
              <a:rPr lang="es-ES" noProof="0" smtClean="0"/>
              <a:t>22/09/2021</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ángulo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dirty="0"/>
              <a:t>Editar Estilos de texto del patrón</a:t>
            </a:r>
          </a:p>
        </p:txBody>
      </p:sp>
      <p:sp>
        <p:nvSpPr>
          <p:cNvPr id="5" name="Marcador de posición de fecha 4"/>
          <p:cNvSpPr>
            <a:spLocks noGrp="1"/>
          </p:cNvSpPr>
          <p:nvPr>
            <p:ph type="dt" sz="half" idx="10"/>
          </p:nvPr>
        </p:nvSpPr>
        <p:spPr/>
        <p:txBody>
          <a:bodyPr rtlCol="0"/>
          <a:lstStyle>
            <a:lvl1pPr>
              <a:defRPr>
                <a:solidFill>
                  <a:schemeClr val="accent1">
                    <a:lumMod val="75000"/>
                    <a:lumOff val="25000"/>
                  </a:schemeClr>
                </a:solidFill>
              </a:defRPr>
            </a:lvl1pPr>
          </a:lstStyle>
          <a:p>
            <a:pPr rtl="0"/>
            <a:fld id="{1E6D5EDF-0088-49D6-AAFA-F513F5E3B893}" type="datetime1">
              <a:rPr lang="es-ES" noProof="0" smtClean="0"/>
              <a:t>22/09/2021</a:t>
            </a:fld>
            <a:endParaRPr lang="es-ES" noProof="0"/>
          </a:p>
        </p:txBody>
      </p:sp>
      <p:sp>
        <p:nvSpPr>
          <p:cNvPr id="6" name="Marcador de posición de pie de página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s-ES" noProof="0"/>
          </a:p>
        </p:txBody>
      </p:sp>
      <p:sp>
        <p:nvSpPr>
          <p:cNvPr id="7" name="Marcador de posición de número de diapositiva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9E2E0ACB-2DC9-41EC-A846-D82D047DE411}" type="datetime1">
              <a:rPr lang="es-ES" noProof="0" smtClean="0"/>
              <a:t>22/09/2021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8DB00A2C-96CA-430C-81E9-81B790CC7C63}" type="datetime1">
              <a:rPr lang="es-ES" noProof="0" smtClean="0"/>
              <a:t>22/09/2021</a:t>
            </a:fld>
            <a:endParaRPr lang="es-ES" noProof="0"/>
          </a:p>
        </p:txBody>
      </p:sp>
      <p:sp>
        <p:nvSpPr>
          <p:cNvPr id="5" name="Marcador de posición de pie de página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es-ES" noProof="0"/>
          </a:p>
        </p:txBody>
      </p:sp>
      <p:sp>
        <p:nvSpPr>
          <p:cNvPr id="6" name="Marcador de posición de número de diapositiva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es-ES" noProof="0" smtClean="0"/>
              <a:pPr rtl="0"/>
              <a:t>‹Nº›</a:t>
            </a:fld>
            <a:endParaRPr lang="es-ES" noProof="0"/>
          </a:p>
        </p:txBody>
      </p:sp>
      <p:sp>
        <p:nvSpPr>
          <p:cNvPr id="9" name="Rectángulo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ángulo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ángulo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ángulo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7" name="Imagen 6" descr="Conexiones digitale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upo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ángulo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ángulo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ángulo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ángulo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rtlCol="0">
            <a:noAutofit/>
          </a:bodyPr>
          <a:lstStyle/>
          <a:p>
            <a:pPr rtl="0"/>
            <a:r>
              <a:rPr lang="es-ES" sz="4500" dirty="0">
                <a:solidFill>
                  <a:schemeClr val="bg1"/>
                </a:solidFill>
              </a:rPr>
              <a:t>Tributación en las plataformas digitales</a:t>
            </a:r>
          </a:p>
        </p:txBody>
      </p:sp>
      <p:sp>
        <p:nvSpPr>
          <p:cNvPr id="3" name="Subtítulo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793854"/>
          </a:xfrm>
        </p:spPr>
        <p:txBody>
          <a:bodyPr rtlCol="0">
            <a:normAutofit fontScale="62500" lnSpcReduction="20000"/>
          </a:bodyPr>
          <a:lstStyle/>
          <a:p>
            <a:pPr rtl="0"/>
            <a:r>
              <a:rPr lang="es-MX" sz="3200" dirty="0">
                <a:solidFill>
                  <a:srgbClr val="7CEBFF"/>
                </a:solidFill>
              </a:rPr>
              <a:t>Presenta</a:t>
            </a:r>
          </a:p>
          <a:p>
            <a:pPr rtl="0"/>
            <a:r>
              <a:rPr lang="es-MX" sz="3200" dirty="0">
                <a:solidFill>
                  <a:srgbClr val="7CEBFF"/>
                </a:solidFill>
              </a:rPr>
              <a:t>Aaron Sebastian Chimal Frias</a:t>
            </a:r>
          </a:p>
          <a:p>
            <a:pPr rtl="0"/>
            <a:endParaRPr lang="es-ES" dirty="0">
              <a:solidFill>
                <a:srgbClr val="7CEBFF"/>
              </a:solidFill>
            </a:endParaRP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7AAC5-A04E-4712-8F49-606CBA81EF86}"/>
              </a:ext>
            </a:extLst>
          </p:cNvPr>
          <p:cNvSpPr>
            <a:spLocks noGrp="1"/>
          </p:cNvSpPr>
          <p:nvPr>
            <p:ph type="title"/>
          </p:nvPr>
        </p:nvSpPr>
        <p:spPr/>
        <p:txBody>
          <a:bodyPr/>
          <a:lstStyle/>
          <a:p>
            <a:r>
              <a:rPr lang="es-MX" dirty="0"/>
              <a:t>Delimitación espaciotemporal</a:t>
            </a:r>
          </a:p>
        </p:txBody>
      </p:sp>
      <p:sp>
        <p:nvSpPr>
          <p:cNvPr id="3" name="Marcador de contenido 2">
            <a:extLst>
              <a:ext uri="{FF2B5EF4-FFF2-40B4-BE49-F238E27FC236}">
                <a16:creationId xmlns:a16="http://schemas.microsoft.com/office/drawing/2014/main" id="{A7869FC0-B7CA-4DAF-B389-5AA90E84E323}"/>
              </a:ext>
            </a:extLst>
          </p:cNvPr>
          <p:cNvSpPr>
            <a:spLocks noGrp="1"/>
          </p:cNvSpPr>
          <p:nvPr>
            <p:ph idx="1"/>
          </p:nvPr>
        </p:nvSpPr>
        <p:spPr>
          <a:xfrm>
            <a:off x="581192" y="2180496"/>
            <a:ext cx="11029615" cy="4186437"/>
          </a:xfrm>
        </p:spPr>
        <p:txBody>
          <a:bodyPr>
            <a:normAutofit/>
          </a:bodyPr>
          <a:lstStyle/>
          <a:p>
            <a:pPr marL="449580" indent="0" algn="just">
              <a:lnSpc>
                <a:spcPct val="150000"/>
              </a:lnSpc>
              <a:spcAft>
                <a:spcPts val="1200"/>
              </a:spcAft>
              <a:buNone/>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El alcance esperado para la investigación es Nacional, esto motivado por la presencia nacional de los impuestos aplicados a las plataformas digitales, aunado a que el uso de estas plataformas está presente en todo el país. La población del estudio son los consumidores de las plataformas digitales en México. </a:t>
            </a:r>
          </a:p>
          <a:p>
            <a:pPr marL="449580" indent="0" algn="just">
              <a:lnSpc>
                <a:spcPct val="150000"/>
              </a:lnSpc>
              <a:spcAft>
                <a:spcPts val="1200"/>
              </a:spcAft>
              <a:buNone/>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Hablando de la población sobre la que se realizara esta investigación es a las Empresas digitales con participación en México, considerando la posibilidad de realizar un estudio de caso. En el apartado de instrumentos de análisis, se tomará en cuenta el uso de herramientas estadísticas que permiten realizar una descomposición de la información en apartados simples de analizar, como lo pueden llegar a ser las medidas de tendencia central, sin dejar de lado análisis más profundos en términos de regresiones para medir el impacto que tienen entre si nuestras variables.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373437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CD9DA3-4147-485A-8E8A-2CA6777E14E1}"/>
              </a:ext>
            </a:extLst>
          </p:cNvPr>
          <p:cNvSpPr>
            <a:spLocks noGrp="1"/>
          </p:cNvSpPr>
          <p:nvPr>
            <p:ph idx="1"/>
          </p:nvPr>
        </p:nvSpPr>
        <p:spPr/>
        <p:txBody>
          <a:bodyPr/>
          <a:lstStyle/>
          <a:p>
            <a:pPr marL="0" indent="0">
              <a:buNone/>
            </a:pPr>
            <a:r>
              <a:rPr lang="es-MX"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Esta investigación es relevante porque el ingreso proveniente de gravámenes fiscales permite una mayor independencia en el gasto público y un margen de maniobra del presupuesto público. La investigación se suscribe en la maestría en ciencias económico-administrativas, en la línea de investigación </a:t>
            </a:r>
            <a:r>
              <a:rPr lang="es-MX"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estudios económicos en los sectores público, privado y social.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Marcador de texto 3">
            <a:extLst>
              <a:ext uri="{FF2B5EF4-FFF2-40B4-BE49-F238E27FC236}">
                <a16:creationId xmlns:a16="http://schemas.microsoft.com/office/drawing/2014/main" id="{5CF7926D-8527-451A-BE47-9F0116771905}"/>
              </a:ext>
            </a:extLst>
          </p:cNvPr>
          <p:cNvSpPr>
            <a:spLocks noGrp="1"/>
          </p:cNvSpPr>
          <p:nvPr>
            <p:ph type="body" sz="half" idx="2"/>
          </p:nvPr>
        </p:nvSpPr>
        <p:spPr>
          <a:xfrm>
            <a:off x="660401" y="5262296"/>
            <a:ext cx="10950410" cy="994504"/>
          </a:xfrm>
        </p:spPr>
        <p:txBody>
          <a:bodyPr>
            <a:normAutofit/>
          </a:bodyPr>
          <a:lstStyle/>
          <a:p>
            <a:r>
              <a:rPr lang="es-MX" sz="2800" dirty="0"/>
              <a:t>RELEVANCIA Y PERTINENCIA DE LA INVESTIGACIÓN</a:t>
            </a:r>
          </a:p>
        </p:txBody>
      </p:sp>
    </p:spTree>
    <p:extLst>
      <p:ext uri="{BB962C8B-B14F-4D97-AF65-F5344CB8AC3E}">
        <p14:creationId xmlns:p14="http://schemas.microsoft.com/office/powerpoint/2010/main" val="153734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7AAC5-A04E-4712-8F49-606CBA81EF86}"/>
              </a:ext>
            </a:extLst>
          </p:cNvPr>
          <p:cNvSpPr>
            <a:spLocks noGrp="1"/>
          </p:cNvSpPr>
          <p:nvPr>
            <p:ph type="title"/>
          </p:nvPr>
        </p:nvSpPr>
        <p:spPr/>
        <p:txBody>
          <a:bodyPr/>
          <a:lstStyle/>
          <a:p>
            <a:r>
              <a:rPr lang="es-MX" dirty="0"/>
              <a:t>CONCEPTOS PRINCIPALES</a:t>
            </a:r>
          </a:p>
        </p:txBody>
      </p:sp>
      <p:sp>
        <p:nvSpPr>
          <p:cNvPr id="3" name="Marcador de contenido 2">
            <a:extLst>
              <a:ext uri="{FF2B5EF4-FFF2-40B4-BE49-F238E27FC236}">
                <a16:creationId xmlns:a16="http://schemas.microsoft.com/office/drawing/2014/main" id="{A7869FC0-B7CA-4DAF-B389-5AA90E84E323}"/>
              </a:ext>
            </a:extLst>
          </p:cNvPr>
          <p:cNvSpPr>
            <a:spLocks noGrp="1"/>
          </p:cNvSpPr>
          <p:nvPr>
            <p:ph idx="1"/>
          </p:nvPr>
        </p:nvSpPr>
        <p:spPr/>
        <p:txBody>
          <a:bodyPr/>
          <a:lstStyle/>
          <a:p>
            <a:pPr marL="449580" indent="0" algn="just">
              <a:lnSpc>
                <a:spcPct val="150000"/>
              </a:lnSpc>
              <a:spcAft>
                <a:spcPts val="1200"/>
              </a:spcAft>
              <a:buNone/>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Los siguientes términos, son fundamentales para la comprensión del documento, dando una fundamentación al desarrollo de la investigación.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mj-lt"/>
              <a:buAutoNum type="arabicPeriod"/>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Consumidor</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mj-lt"/>
              <a:buAutoNum type="arabicPeriod"/>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Usuario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mj-lt"/>
              <a:buAutoNum type="arabicPeriod"/>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Diferencias en las plataformas digitales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mj-lt"/>
              <a:buAutoNum type="arabicPeriod"/>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Plataformas digitales.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595330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CD9DA3-4147-485A-8E8A-2CA6777E14E1}"/>
              </a:ext>
            </a:extLst>
          </p:cNvPr>
          <p:cNvSpPr>
            <a:spLocks noGrp="1"/>
          </p:cNvSpPr>
          <p:nvPr>
            <p:ph idx="1"/>
          </p:nvPr>
        </p:nvSpPr>
        <p:spPr/>
        <p:txBody>
          <a:bodyPr/>
          <a:lstStyle/>
          <a:p>
            <a:pPr marL="449580" indent="0" algn="just">
              <a:lnSpc>
                <a:spcPct val="150000"/>
              </a:lnSpc>
              <a:spcAft>
                <a:spcPts val="800"/>
              </a:spcAft>
              <a:buNone/>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Es interesante considerar (</a:t>
            </a:r>
            <a:r>
              <a:rPr lang="es-MX" sz="1800" dirty="0" err="1">
                <a:effectLst/>
                <a:latin typeface="Times New Roman" panose="02020603050405020304" pitchFamily="18" charset="0"/>
                <a:ea typeface="Calibri" panose="020F0502020204030204" pitchFamily="34" charset="0"/>
                <a:cs typeface="Times New Roman" panose="02020603050405020304" pitchFamily="18" charset="0"/>
              </a:rPr>
              <a:t>Saldivar</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2020), quien explica la motivación por parte de organismos internacionales de gravar a las plataformas digitales, afirma que al igual que en México, las leyes fiscales en algunos países se remontan al siglo pasado, por lo que estas empresas no se consideran. Por ello, la OCDE busca llegar a un acuerdo sobre la tributación adecuada de estas plataformas antes de que finalice este año, y en este caso, permitir que los países implementen medidas unilaterales en este tema.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143580" indent="0" algn="just">
              <a:lnSpc>
                <a:spcPct val="150000"/>
              </a:lnSpc>
              <a:spcAft>
                <a:spcPts val="800"/>
              </a:spcAft>
              <a:buNone/>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Los dos impuestos que se implementan al uso de plataformas digitales son el Impuesto Sobre la Renta y el 	Impuesto al Valor Agregado, por sus siglas ISR e IVA respectivamente.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Marcador de texto 3">
            <a:extLst>
              <a:ext uri="{FF2B5EF4-FFF2-40B4-BE49-F238E27FC236}">
                <a16:creationId xmlns:a16="http://schemas.microsoft.com/office/drawing/2014/main" id="{5CF7926D-8527-451A-BE47-9F0116771905}"/>
              </a:ext>
            </a:extLst>
          </p:cNvPr>
          <p:cNvSpPr>
            <a:spLocks noGrp="1"/>
          </p:cNvSpPr>
          <p:nvPr>
            <p:ph type="body" sz="half" idx="2"/>
          </p:nvPr>
        </p:nvSpPr>
        <p:spPr>
          <a:xfrm>
            <a:off x="660401" y="5262296"/>
            <a:ext cx="10950410" cy="994504"/>
          </a:xfrm>
        </p:spPr>
        <p:txBody>
          <a:bodyPr>
            <a:normAutofit/>
          </a:bodyPr>
          <a:lstStyle/>
          <a:p>
            <a:r>
              <a:rPr lang="es-MX" sz="2800" dirty="0"/>
              <a:t>IMPUESTOS A PLATAFORMAS</a:t>
            </a:r>
          </a:p>
        </p:txBody>
      </p:sp>
    </p:spTree>
    <p:extLst>
      <p:ext uri="{BB962C8B-B14F-4D97-AF65-F5344CB8AC3E}">
        <p14:creationId xmlns:p14="http://schemas.microsoft.com/office/powerpoint/2010/main" val="2582809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60633-08D0-4080-9E0A-F06CBB4937B9}"/>
              </a:ext>
            </a:extLst>
          </p:cNvPr>
          <p:cNvSpPr>
            <a:spLocks noGrp="1"/>
          </p:cNvSpPr>
          <p:nvPr>
            <p:ph type="title"/>
          </p:nvPr>
        </p:nvSpPr>
        <p:spPr>
          <a:xfrm>
            <a:off x="428793" y="3543443"/>
            <a:ext cx="11029615" cy="1497507"/>
          </a:xfrm>
        </p:spPr>
        <p:txBody>
          <a:bodyPr/>
          <a:lstStyle/>
          <a:p>
            <a:r>
              <a:rPr lang="es-MX" dirty="0"/>
              <a:t>Fundamentación teórica</a:t>
            </a:r>
          </a:p>
        </p:txBody>
      </p:sp>
    </p:spTree>
    <p:extLst>
      <p:ext uri="{BB962C8B-B14F-4D97-AF65-F5344CB8AC3E}">
        <p14:creationId xmlns:p14="http://schemas.microsoft.com/office/powerpoint/2010/main" val="2778918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7AAC5-A04E-4712-8F49-606CBA81EF86}"/>
              </a:ext>
            </a:extLst>
          </p:cNvPr>
          <p:cNvSpPr>
            <a:spLocks noGrp="1"/>
          </p:cNvSpPr>
          <p:nvPr>
            <p:ph type="title"/>
          </p:nvPr>
        </p:nvSpPr>
        <p:spPr/>
        <p:txBody>
          <a:bodyPr/>
          <a:lstStyle/>
          <a:p>
            <a:r>
              <a:rPr lang="es-MX" dirty="0"/>
              <a:t>Comercio digital</a:t>
            </a:r>
          </a:p>
        </p:txBody>
      </p:sp>
      <p:sp>
        <p:nvSpPr>
          <p:cNvPr id="3" name="Marcador de contenido 2">
            <a:extLst>
              <a:ext uri="{FF2B5EF4-FFF2-40B4-BE49-F238E27FC236}">
                <a16:creationId xmlns:a16="http://schemas.microsoft.com/office/drawing/2014/main" id="{A7869FC0-B7CA-4DAF-B389-5AA90E84E323}"/>
              </a:ext>
            </a:extLst>
          </p:cNvPr>
          <p:cNvSpPr>
            <a:spLocks noGrp="1"/>
          </p:cNvSpPr>
          <p:nvPr>
            <p:ph idx="1"/>
          </p:nvPr>
        </p:nvSpPr>
        <p:spPr/>
        <p:txBody>
          <a:bodyPr/>
          <a:lstStyle/>
          <a:p>
            <a:pPr marL="0" indent="0">
              <a:buNone/>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El comercio digital ha tomado una gran importancia en los últimos años, siendo precisamente el último año la forma predilecta de comprar productos a raíz de la pandemia por COVID-19, El comercio digital es el proceso de compra, venta o intercambio de bienes o servicios mediante el uso de medios electrónicos </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(Muñoz, 2017)</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 sz="1800" dirty="0">
                <a:effectLst/>
                <a:latin typeface="Times New Roman" panose="02020603050405020304" pitchFamily="18" charset="0"/>
                <a:ea typeface="Calibri" panose="020F0502020204030204" pitchFamily="34" charset="0"/>
              </a:rPr>
              <a:t>	Hoy en día el medio electrónico de mayor uso para este tipo de comercio es el internet, una herramienta que llego para revolucionar la forma en la que los seres humanos interactuamos en distintos aspectos de nuestra vida, desde la comunicación entre nosotros hasta el cómo se hacen negocios hoy en día. El internet, es una herramienta que nos ha orillado a adaptarnos a su presencia para hacer negocios y aquellos que no se han adaptado han perecido ante él. </a:t>
            </a:r>
            <a:endParaRPr lang="es-MX" dirty="0"/>
          </a:p>
        </p:txBody>
      </p:sp>
    </p:spTree>
    <p:extLst>
      <p:ext uri="{BB962C8B-B14F-4D97-AF65-F5344CB8AC3E}">
        <p14:creationId xmlns:p14="http://schemas.microsoft.com/office/powerpoint/2010/main" val="2752911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7AAC5-A04E-4712-8F49-606CBA81EF86}"/>
              </a:ext>
            </a:extLst>
          </p:cNvPr>
          <p:cNvSpPr>
            <a:spLocks noGrp="1"/>
          </p:cNvSpPr>
          <p:nvPr>
            <p:ph type="title"/>
          </p:nvPr>
        </p:nvSpPr>
        <p:spPr/>
        <p:txBody>
          <a:bodyPr/>
          <a:lstStyle/>
          <a:p>
            <a:r>
              <a:rPr lang="es-MX" dirty="0"/>
              <a:t>Comercio digital</a:t>
            </a:r>
          </a:p>
        </p:txBody>
      </p:sp>
      <p:sp>
        <p:nvSpPr>
          <p:cNvPr id="3" name="Marcador de contenido 2">
            <a:extLst>
              <a:ext uri="{FF2B5EF4-FFF2-40B4-BE49-F238E27FC236}">
                <a16:creationId xmlns:a16="http://schemas.microsoft.com/office/drawing/2014/main" id="{A7869FC0-B7CA-4DAF-B389-5AA90E84E323}"/>
              </a:ext>
            </a:extLst>
          </p:cNvPr>
          <p:cNvSpPr>
            <a:spLocks noGrp="1"/>
          </p:cNvSpPr>
          <p:nvPr>
            <p:ph idx="1"/>
          </p:nvPr>
        </p:nvSpPr>
        <p:spPr/>
        <p:txBody>
          <a:bodyPr>
            <a:normAutofit fontScale="92500" lnSpcReduction="20000"/>
          </a:bodyPr>
          <a:lstStyle/>
          <a:p>
            <a:pPr marL="0" indent="0" algn="just">
              <a:lnSpc>
                <a:spcPct val="150000"/>
              </a:lnSpc>
              <a:spcBef>
                <a:spcPts val="200"/>
              </a:spcBef>
              <a:buNone/>
            </a:pPr>
            <a:r>
              <a:rPr lang="es-ES" sz="18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Tipo de usuarios</a:t>
            </a:r>
            <a:endParaRPr lang="es-MX"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49580" indent="0" algn="just">
              <a:lnSpc>
                <a:spcPct val="150000"/>
              </a:lnSpc>
              <a:spcAft>
                <a:spcPts val="800"/>
              </a:spcAft>
              <a:buNone/>
            </a:pP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Las plataformas digitales cuentan con distintos tipos de usuarios, </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(J. Walter Thompson, 2013)</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hace énfasis en 5 tipos de </a:t>
            </a:r>
            <a:r>
              <a:rPr lang="es-ES" sz="1800" i="1" dirty="0">
                <a:effectLst/>
                <a:latin typeface="Times New Roman" panose="02020603050405020304" pitchFamily="18" charset="0"/>
                <a:ea typeface="Calibri" panose="020F0502020204030204" pitchFamily="34" charset="0"/>
                <a:cs typeface="Times New Roman" panose="02020603050405020304" pitchFamily="18" charset="0"/>
              </a:rPr>
              <a:t>consumidores digitales en América Latina, </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los cuales se clasifican por su comportamiento.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Checklisters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Social Enthusiasts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Cautious Sideliners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Web Scouts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Addicted Netizens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387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CD9DA3-4147-485A-8E8A-2CA6777E14E1}"/>
              </a:ext>
            </a:extLst>
          </p:cNvPr>
          <p:cNvSpPr>
            <a:spLocks noGrp="1"/>
          </p:cNvSpPr>
          <p:nvPr>
            <p:ph idx="1"/>
          </p:nvPr>
        </p:nvSpPr>
        <p:spPr/>
        <p:txBody>
          <a:bodyPr/>
          <a:lstStyle/>
          <a:p>
            <a:pPr marL="0" indent="0" algn="just">
              <a:lnSpc>
                <a:spcPct val="150000"/>
              </a:lnSpc>
              <a:spcBef>
                <a:spcPts val="200"/>
              </a:spcBef>
              <a:buNone/>
            </a:pPr>
            <a:r>
              <a:rPr lang="es-ES" sz="18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¿Qué son las plataformas digitales?</a:t>
            </a:r>
            <a:endParaRPr lang="es-MX"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r>
              <a:rPr lang="es-ES" sz="1800" dirty="0">
                <a:effectLst/>
                <a:latin typeface="Times New Roman" panose="02020603050405020304" pitchFamily="18" charset="0"/>
                <a:ea typeface="Calibri" panose="020F0502020204030204" pitchFamily="34" charset="0"/>
              </a:rPr>
              <a:t>	Las plataformas digitales, en palabras de </a:t>
            </a:r>
            <a:r>
              <a:rPr lang="es-MX" sz="1800" dirty="0">
                <a:effectLst/>
                <a:latin typeface="Times New Roman" panose="02020603050405020304" pitchFamily="18" charset="0"/>
                <a:ea typeface="Calibri" panose="020F0502020204030204" pitchFamily="34" charset="0"/>
              </a:rPr>
              <a:t>(</a:t>
            </a:r>
            <a:r>
              <a:rPr lang="es-MX" sz="1800" dirty="0" err="1">
                <a:effectLst/>
                <a:latin typeface="Times New Roman" panose="02020603050405020304" pitchFamily="18" charset="0"/>
                <a:ea typeface="Calibri" panose="020F0502020204030204" pitchFamily="34" charset="0"/>
              </a:rPr>
              <a:t>Rodriguez</a:t>
            </a:r>
            <a:r>
              <a:rPr lang="es-MX" sz="1800" dirty="0">
                <a:effectLst/>
                <a:latin typeface="Times New Roman" panose="02020603050405020304" pitchFamily="18" charset="0"/>
                <a:ea typeface="Calibri" panose="020F0502020204030204" pitchFamily="34" charset="0"/>
              </a:rPr>
              <a:t>, 2019)</a:t>
            </a:r>
            <a:r>
              <a:rPr lang="es-ES" sz="1800" dirty="0">
                <a:effectLst/>
                <a:latin typeface="Times New Roman" panose="02020603050405020304" pitchFamily="18" charset="0"/>
                <a:ea typeface="Calibri" panose="020F0502020204030204" pitchFamily="34" charset="0"/>
              </a:rPr>
              <a:t> son todos los sitios de Internet que almacenan información sobre la empresa. Los usuarios pueden acceder a cuentas personales e información detallada sobre la empresa a través de estos sitios. Las plataformas digitales son ejecutadas por programas o aplicaciones cuyo contenido se puede ejecutar en determinados sistemas operativos, ya sean visuales, de texto, audio, video, contenido analógico, etc.</a:t>
            </a:r>
            <a:endParaRPr lang="es-MX" dirty="0"/>
          </a:p>
        </p:txBody>
      </p:sp>
      <p:sp>
        <p:nvSpPr>
          <p:cNvPr id="4" name="Marcador de texto 3">
            <a:extLst>
              <a:ext uri="{FF2B5EF4-FFF2-40B4-BE49-F238E27FC236}">
                <a16:creationId xmlns:a16="http://schemas.microsoft.com/office/drawing/2014/main" id="{5CF7926D-8527-451A-BE47-9F0116771905}"/>
              </a:ext>
            </a:extLst>
          </p:cNvPr>
          <p:cNvSpPr>
            <a:spLocks noGrp="1"/>
          </p:cNvSpPr>
          <p:nvPr>
            <p:ph type="body" sz="half" idx="2"/>
          </p:nvPr>
        </p:nvSpPr>
        <p:spPr>
          <a:xfrm>
            <a:off x="660401" y="5262296"/>
            <a:ext cx="10950410" cy="994504"/>
          </a:xfrm>
        </p:spPr>
        <p:txBody>
          <a:bodyPr>
            <a:normAutofit/>
          </a:bodyPr>
          <a:lstStyle/>
          <a:p>
            <a:r>
              <a:rPr lang="es-MX" sz="2800" dirty="0"/>
              <a:t>PLATAFORMAS DIGITALES</a:t>
            </a:r>
          </a:p>
        </p:txBody>
      </p:sp>
    </p:spTree>
    <p:extLst>
      <p:ext uri="{BB962C8B-B14F-4D97-AF65-F5344CB8AC3E}">
        <p14:creationId xmlns:p14="http://schemas.microsoft.com/office/powerpoint/2010/main" val="1971354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CD9DA3-4147-485A-8E8A-2CA6777E14E1}"/>
              </a:ext>
            </a:extLst>
          </p:cNvPr>
          <p:cNvSpPr>
            <a:spLocks noGrp="1"/>
          </p:cNvSpPr>
          <p:nvPr>
            <p:ph idx="1"/>
          </p:nvPr>
        </p:nvSpPr>
        <p:spPr/>
        <p:txBody>
          <a:bodyPr>
            <a:normAutofit/>
          </a:bodyPr>
          <a:lstStyle/>
          <a:p>
            <a:pPr marL="449580" indent="0" algn="just">
              <a:lnSpc>
                <a:spcPct val="150000"/>
              </a:lnSpc>
              <a:spcAft>
                <a:spcPts val="800"/>
              </a:spcAft>
              <a:buNone/>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Tomando lo anterior en cuenta se pude observar claramente que prácticamente cualquier comercio con acceso a internet, puede emplear una plataforma digital ya vigente o desarrollar su propia plataforma digital, tenemos ejemplos claros de estas herramientas, tanto de plataformas con múltiples vendedores, como lo son: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Amazon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Mercado Libre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Segunda Mano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Amazon Prime Video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Google Play</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texto 3">
            <a:extLst>
              <a:ext uri="{FF2B5EF4-FFF2-40B4-BE49-F238E27FC236}">
                <a16:creationId xmlns:a16="http://schemas.microsoft.com/office/drawing/2014/main" id="{5CF7926D-8527-451A-BE47-9F0116771905}"/>
              </a:ext>
            </a:extLst>
          </p:cNvPr>
          <p:cNvSpPr>
            <a:spLocks noGrp="1"/>
          </p:cNvSpPr>
          <p:nvPr>
            <p:ph type="body" sz="half" idx="2"/>
          </p:nvPr>
        </p:nvSpPr>
        <p:spPr>
          <a:xfrm>
            <a:off x="660401" y="5262296"/>
            <a:ext cx="10950410" cy="994504"/>
          </a:xfrm>
        </p:spPr>
        <p:txBody>
          <a:bodyPr>
            <a:normAutofit/>
          </a:bodyPr>
          <a:lstStyle/>
          <a:p>
            <a:r>
              <a:rPr lang="es-MX" sz="2800" dirty="0"/>
              <a:t>PLATAFORMAS DIGITALES</a:t>
            </a:r>
          </a:p>
        </p:txBody>
      </p:sp>
    </p:spTree>
    <p:extLst>
      <p:ext uri="{BB962C8B-B14F-4D97-AF65-F5344CB8AC3E}">
        <p14:creationId xmlns:p14="http://schemas.microsoft.com/office/powerpoint/2010/main" val="1397346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CD9DA3-4147-485A-8E8A-2CA6777E14E1}"/>
              </a:ext>
            </a:extLst>
          </p:cNvPr>
          <p:cNvSpPr>
            <a:spLocks noGrp="1"/>
          </p:cNvSpPr>
          <p:nvPr>
            <p:ph idx="1"/>
          </p:nvPr>
        </p:nvSpPr>
        <p:spPr/>
        <p:txBody>
          <a:bodyPr>
            <a:normAutofit lnSpcReduction="10000"/>
          </a:bodyPr>
          <a:lstStyle/>
          <a:p>
            <a:pPr marL="449580" indent="0" algn="just">
              <a:lnSpc>
                <a:spcPct val="150000"/>
              </a:lnSpc>
              <a:spcAft>
                <a:spcPts val="800"/>
              </a:spcAft>
              <a:buNone/>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Hasta plataformas enfocadas únicamente a un solo proveedor del bien o servicio, como: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Liverpool Pocket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Costco en línea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Xbox Network</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Nintendo eShop</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PlayStation Network</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Netflix</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Disney Plus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texto 3">
            <a:extLst>
              <a:ext uri="{FF2B5EF4-FFF2-40B4-BE49-F238E27FC236}">
                <a16:creationId xmlns:a16="http://schemas.microsoft.com/office/drawing/2014/main" id="{5CF7926D-8527-451A-BE47-9F0116771905}"/>
              </a:ext>
            </a:extLst>
          </p:cNvPr>
          <p:cNvSpPr>
            <a:spLocks noGrp="1"/>
          </p:cNvSpPr>
          <p:nvPr>
            <p:ph type="body" sz="half" idx="2"/>
          </p:nvPr>
        </p:nvSpPr>
        <p:spPr>
          <a:xfrm>
            <a:off x="660401" y="5262296"/>
            <a:ext cx="10950410" cy="994504"/>
          </a:xfrm>
        </p:spPr>
        <p:txBody>
          <a:bodyPr>
            <a:normAutofit/>
          </a:bodyPr>
          <a:lstStyle/>
          <a:p>
            <a:r>
              <a:rPr lang="es-MX" sz="2800" dirty="0"/>
              <a:t>PLATAFORMAS DIGITALES</a:t>
            </a:r>
          </a:p>
        </p:txBody>
      </p:sp>
    </p:spTree>
    <p:extLst>
      <p:ext uri="{BB962C8B-B14F-4D97-AF65-F5344CB8AC3E}">
        <p14:creationId xmlns:p14="http://schemas.microsoft.com/office/powerpoint/2010/main" val="353934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5D32C-FDAD-4B8D-98EA-4C493139DE5D}"/>
              </a:ext>
            </a:extLst>
          </p:cNvPr>
          <p:cNvSpPr>
            <a:spLocks noGrp="1"/>
          </p:cNvSpPr>
          <p:nvPr>
            <p:ph type="title"/>
          </p:nvPr>
        </p:nvSpPr>
        <p:spPr/>
        <p:txBody>
          <a:bodyPr/>
          <a:lstStyle/>
          <a:p>
            <a:r>
              <a:rPr lang="es-MX" dirty="0"/>
              <a:t>Sinodales	</a:t>
            </a:r>
          </a:p>
        </p:txBody>
      </p:sp>
      <p:sp>
        <p:nvSpPr>
          <p:cNvPr id="3" name="Marcador de contenido 2">
            <a:extLst>
              <a:ext uri="{FF2B5EF4-FFF2-40B4-BE49-F238E27FC236}">
                <a16:creationId xmlns:a16="http://schemas.microsoft.com/office/drawing/2014/main" id="{451FB0A0-D11B-427A-990B-7F460AB6E4F3}"/>
              </a:ext>
            </a:extLst>
          </p:cNvPr>
          <p:cNvSpPr>
            <a:spLocks noGrp="1"/>
          </p:cNvSpPr>
          <p:nvPr>
            <p:ph idx="1"/>
          </p:nvPr>
        </p:nvSpPr>
        <p:spPr/>
        <p:txBody>
          <a:bodyPr/>
          <a:lstStyle/>
          <a:p>
            <a:r>
              <a:rPr lang="es-MX" dirty="0"/>
              <a:t>Dra. Alejandra Elizabeth Urbiola Solís</a:t>
            </a:r>
          </a:p>
          <a:p>
            <a:r>
              <a:rPr lang="es-MX" dirty="0"/>
              <a:t>Dra. Ilia Violeta Cázares Garrido</a:t>
            </a:r>
          </a:p>
          <a:p>
            <a:r>
              <a:rPr lang="es-MX" dirty="0"/>
              <a:t>Dra. María de la Luz Fernández Barros</a:t>
            </a:r>
          </a:p>
          <a:p>
            <a:r>
              <a:rPr lang="es-MX" dirty="0"/>
              <a:t>Dr. Enrique Leonardo Kato Vidal</a:t>
            </a:r>
          </a:p>
          <a:p>
            <a:r>
              <a:rPr lang="es-MX" dirty="0"/>
              <a:t>Dr. Luis Oswaldo Gutiérrez Aceves</a:t>
            </a:r>
          </a:p>
        </p:txBody>
      </p:sp>
    </p:spTree>
    <p:extLst>
      <p:ext uri="{BB962C8B-B14F-4D97-AF65-F5344CB8AC3E}">
        <p14:creationId xmlns:p14="http://schemas.microsoft.com/office/powerpoint/2010/main" val="709890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CD9DA3-4147-485A-8E8A-2CA6777E14E1}"/>
              </a:ext>
            </a:extLst>
          </p:cNvPr>
          <p:cNvSpPr>
            <a:spLocks noGrp="1"/>
          </p:cNvSpPr>
          <p:nvPr>
            <p:ph idx="1"/>
          </p:nvPr>
        </p:nvSpPr>
        <p:spPr/>
        <p:txBody>
          <a:bodyPr>
            <a:normAutofit/>
          </a:bodyPr>
          <a:lstStyle/>
          <a:p>
            <a:pPr marL="0" indent="0" algn="just">
              <a:lnSpc>
                <a:spcPct val="150000"/>
              </a:lnSpc>
              <a:spcBef>
                <a:spcPts val="200"/>
              </a:spcBef>
              <a:buNone/>
            </a:pPr>
            <a:r>
              <a:rPr lang="es-ES" sz="18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Clasificación de las plataformas digitales</a:t>
            </a:r>
            <a:endParaRPr lang="es-MX"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49580" indent="0" algn="just">
              <a:lnSpc>
                <a:spcPct val="150000"/>
              </a:lnSpc>
              <a:spcAft>
                <a:spcPts val="800"/>
              </a:spcAft>
              <a:buNone/>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Existen múltiples formas de clasificar las plataformas digitales, desde el tipo de bien o servicio que ofrecen, hasta de la relación que existe entre los actores que hacen uso de ellas. En lo referente a la relación, y acorde con </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(Astrid Calderón, 2014)</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existen una amplia variedad de estas, de las cuales se rescatan para la investigación las siguientes: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Business to Consumer (B2C)</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Business to Business (B2B)</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Consumer to Consumer (C2C)</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Government to Consumer (G2C)</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0" algn="just">
              <a:lnSpc>
                <a:spcPct val="150000"/>
              </a:lnSpc>
              <a:spcAft>
                <a:spcPts val="800"/>
              </a:spcAft>
              <a:buNone/>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texto 3">
            <a:extLst>
              <a:ext uri="{FF2B5EF4-FFF2-40B4-BE49-F238E27FC236}">
                <a16:creationId xmlns:a16="http://schemas.microsoft.com/office/drawing/2014/main" id="{5CF7926D-8527-451A-BE47-9F0116771905}"/>
              </a:ext>
            </a:extLst>
          </p:cNvPr>
          <p:cNvSpPr>
            <a:spLocks noGrp="1"/>
          </p:cNvSpPr>
          <p:nvPr>
            <p:ph type="body" sz="half" idx="2"/>
          </p:nvPr>
        </p:nvSpPr>
        <p:spPr>
          <a:xfrm>
            <a:off x="660401" y="5262296"/>
            <a:ext cx="10950410" cy="994504"/>
          </a:xfrm>
        </p:spPr>
        <p:txBody>
          <a:bodyPr>
            <a:normAutofit/>
          </a:bodyPr>
          <a:lstStyle/>
          <a:p>
            <a:r>
              <a:rPr lang="es-MX" sz="2800" dirty="0"/>
              <a:t>PLATAFORMAS DIGITALES</a:t>
            </a:r>
          </a:p>
        </p:txBody>
      </p:sp>
    </p:spTree>
    <p:extLst>
      <p:ext uri="{BB962C8B-B14F-4D97-AF65-F5344CB8AC3E}">
        <p14:creationId xmlns:p14="http://schemas.microsoft.com/office/powerpoint/2010/main" val="2645664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7AAC5-A04E-4712-8F49-606CBA81EF86}"/>
              </a:ext>
            </a:extLst>
          </p:cNvPr>
          <p:cNvSpPr>
            <a:spLocks noGrp="1"/>
          </p:cNvSpPr>
          <p:nvPr>
            <p:ph type="title"/>
          </p:nvPr>
        </p:nvSpPr>
        <p:spPr/>
        <p:txBody>
          <a:bodyPr/>
          <a:lstStyle/>
          <a:p>
            <a:r>
              <a:rPr lang="es-MX" dirty="0"/>
              <a:t>IMPUESTOS AL COMERCIO DIGITAL</a:t>
            </a:r>
          </a:p>
        </p:txBody>
      </p:sp>
      <p:sp>
        <p:nvSpPr>
          <p:cNvPr id="3" name="Marcador de contenido 2">
            <a:extLst>
              <a:ext uri="{FF2B5EF4-FFF2-40B4-BE49-F238E27FC236}">
                <a16:creationId xmlns:a16="http://schemas.microsoft.com/office/drawing/2014/main" id="{A7869FC0-B7CA-4DAF-B389-5AA90E84E323}"/>
              </a:ext>
            </a:extLst>
          </p:cNvPr>
          <p:cNvSpPr>
            <a:spLocks noGrp="1"/>
          </p:cNvSpPr>
          <p:nvPr>
            <p:ph idx="1"/>
          </p:nvPr>
        </p:nvSpPr>
        <p:spPr/>
        <p:txBody>
          <a:bodyPr/>
          <a:lstStyle/>
          <a:p>
            <a:r>
              <a:rPr lang="es-ES" sz="1800" dirty="0">
                <a:effectLst/>
                <a:latin typeface="Times New Roman" panose="02020603050405020304" pitchFamily="18" charset="0"/>
                <a:ea typeface="Calibri" panose="020F0502020204030204" pitchFamily="34" charset="0"/>
              </a:rPr>
              <a:t>Hoy en día encontramos que en el mundo existe una latente y muy marcada discrepancia sobre el tipo y la aplicación de los impuestos a las plataformas digitales, esto principalmente por que la legislación en cada uno de los países considera diferentes aspectos, </a:t>
            </a:r>
            <a:r>
              <a:rPr lang="es-MX" sz="1800" dirty="0">
                <a:effectLst/>
                <a:latin typeface="Times New Roman" panose="02020603050405020304" pitchFamily="18" charset="0"/>
                <a:ea typeface="Calibri" panose="020F0502020204030204" pitchFamily="34" charset="0"/>
              </a:rPr>
              <a:t>(Moren, 2019)</a:t>
            </a:r>
            <a:r>
              <a:rPr lang="es-ES" sz="1800" dirty="0">
                <a:effectLst/>
                <a:latin typeface="Times New Roman" panose="02020603050405020304" pitchFamily="18" charset="0"/>
                <a:ea typeface="Calibri" panose="020F0502020204030204" pitchFamily="34" charset="0"/>
              </a:rPr>
              <a:t> explica en una tabla el comportamiento fiscal de las plataformas digitales en el mundo. </a:t>
            </a:r>
            <a:endParaRPr lang="es-MX" dirty="0"/>
          </a:p>
        </p:txBody>
      </p:sp>
    </p:spTree>
    <p:extLst>
      <p:ext uri="{BB962C8B-B14F-4D97-AF65-F5344CB8AC3E}">
        <p14:creationId xmlns:p14="http://schemas.microsoft.com/office/powerpoint/2010/main" val="2614546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1">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15">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17">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5" name="Rectangle 19">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Marcador de contenido 6" descr="Tabla&#10;&#10;Descripción generada automáticamente">
            <a:extLst>
              <a:ext uri="{FF2B5EF4-FFF2-40B4-BE49-F238E27FC236}">
                <a16:creationId xmlns:a16="http://schemas.microsoft.com/office/drawing/2014/main" id="{C0AF0809-F657-4505-A507-B877C904A1E1}"/>
              </a:ext>
            </a:extLst>
          </p:cNvPr>
          <p:cNvPicPr>
            <a:picLocks noGrp="1"/>
          </p:cNvPicPr>
          <p:nvPr>
            <p:ph idx="1"/>
          </p:nvPr>
        </p:nvPicPr>
        <p:blipFill>
          <a:blip r:embed="rId2"/>
          <a:stretch>
            <a:fillRect/>
          </a:stretch>
        </p:blipFill>
        <p:spPr>
          <a:xfrm>
            <a:off x="931166" y="1644871"/>
            <a:ext cx="6518800" cy="3862388"/>
          </a:xfrm>
          <a:prstGeom prst="rect">
            <a:avLst/>
          </a:prstGeom>
        </p:spPr>
      </p:pic>
      <p:sp>
        <p:nvSpPr>
          <p:cNvPr id="36" name="Rectangle 21">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99B7AAC5-A04E-4712-8F49-606CBA81EF86}"/>
              </a:ext>
            </a:extLst>
          </p:cNvPr>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3600">
                <a:solidFill>
                  <a:srgbClr val="FFFFFF"/>
                </a:solidFill>
              </a:rPr>
              <a:t>IMPUESTOS AL COMERCIO DIGITAL</a:t>
            </a:r>
          </a:p>
        </p:txBody>
      </p:sp>
    </p:spTree>
    <p:extLst>
      <p:ext uri="{BB962C8B-B14F-4D97-AF65-F5344CB8AC3E}">
        <p14:creationId xmlns:p14="http://schemas.microsoft.com/office/powerpoint/2010/main" val="2542502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CD9DA3-4147-485A-8E8A-2CA6777E14E1}"/>
              </a:ext>
            </a:extLst>
          </p:cNvPr>
          <p:cNvSpPr>
            <a:spLocks noGrp="1"/>
          </p:cNvSpPr>
          <p:nvPr>
            <p:ph idx="1"/>
          </p:nvPr>
        </p:nvSpPr>
        <p:spPr>
          <a:xfrm>
            <a:off x="447816" y="601199"/>
            <a:ext cx="11292840" cy="4360267"/>
          </a:xfrm>
        </p:spPr>
        <p:txBody>
          <a:bodyPr>
            <a:normAutofit fontScale="85000" lnSpcReduction="10000"/>
          </a:bodyPr>
          <a:lstStyle/>
          <a:p>
            <a:pPr marL="450215" indent="0" algn="just">
              <a:lnSpc>
                <a:spcPct val="150000"/>
              </a:lnSpc>
              <a:spcAft>
                <a:spcPts val="1200"/>
              </a:spcAft>
              <a:buNone/>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La teoría del consumidor, eje rector de la presente investigación, es una teoría que permite entender que impacto generan los impuestos en el consumidor y en el productor, la idea general presentada por (Ortiz, 2013) “Cuando se grava un bien empeora el bienestar de compradores y vendedores… sube el precio que pagan los compradores y baja el que cobran los vendedores”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0" algn="just">
              <a:lnSpc>
                <a:spcPct val="150000"/>
              </a:lnSpc>
              <a:spcAft>
                <a:spcPts val="1200"/>
              </a:spcAft>
              <a:buNone/>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La idea anterior expresa el impacto general que tienen los impuestos en el mercado, analizando desde la perspectiva del consumidor y del productor, (Ortiz, 2013) enfatiza 3 puntos importantes sobre los efectos de un impuesto en el mercado: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mj-lt"/>
              <a:buAutoNum type="arabicPeriod"/>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Al implementar un impuesto, se genera una diferencia o brecha entre el precio que el consumidor paga y el precio que el productor recibe.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mj-lt"/>
              <a:buAutoNum type="arabicPeriod"/>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Una vez generada dicha brecha, se presenta una disminución en la cantidad vendida en el mercado, la cual se posiciona por debajo de la cantidad vendida sin impuestos.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mj-lt"/>
              <a:buAutoNum type="arabicPeriod"/>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Todo lo anterior culmina en que el tamaño del mercado presenta una reducción.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Marcador de texto 3">
            <a:extLst>
              <a:ext uri="{FF2B5EF4-FFF2-40B4-BE49-F238E27FC236}">
                <a16:creationId xmlns:a16="http://schemas.microsoft.com/office/drawing/2014/main" id="{5CF7926D-8527-451A-BE47-9F0116771905}"/>
              </a:ext>
            </a:extLst>
          </p:cNvPr>
          <p:cNvSpPr>
            <a:spLocks noGrp="1"/>
          </p:cNvSpPr>
          <p:nvPr>
            <p:ph type="body" sz="half" idx="2"/>
          </p:nvPr>
        </p:nvSpPr>
        <p:spPr>
          <a:xfrm>
            <a:off x="660401" y="5262296"/>
            <a:ext cx="10950410" cy="994504"/>
          </a:xfrm>
        </p:spPr>
        <p:txBody>
          <a:bodyPr>
            <a:normAutofit/>
          </a:bodyPr>
          <a:lstStyle/>
          <a:p>
            <a:r>
              <a:rPr lang="es-MX" sz="2800" dirty="0"/>
              <a:t>CONSUMO Y MERCADO DIGITAL</a:t>
            </a:r>
          </a:p>
        </p:txBody>
      </p:sp>
    </p:spTree>
    <p:extLst>
      <p:ext uri="{BB962C8B-B14F-4D97-AF65-F5344CB8AC3E}">
        <p14:creationId xmlns:p14="http://schemas.microsoft.com/office/powerpoint/2010/main" val="1917394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7AAC5-A04E-4712-8F49-606CBA81EF86}"/>
              </a:ext>
            </a:extLst>
          </p:cNvPr>
          <p:cNvSpPr>
            <a:spLocks noGrp="1"/>
          </p:cNvSpPr>
          <p:nvPr>
            <p:ph type="title"/>
          </p:nvPr>
        </p:nvSpPr>
        <p:spPr/>
        <p:txBody>
          <a:bodyPr/>
          <a:lstStyle/>
          <a:p>
            <a:r>
              <a:rPr lang="es-MX" dirty="0"/>
              <a:t>IMPUESTOS</a:t>
            </a:r>
          </a:p>
        </p:txBody>
      </p:sp>
      <p:sp>
        <p:nvSpPr>
          <p:cNvPr id="3" name="Marcador de contenido 2">
            <a:extLst>
              <a:ext uri="{FF2B5EF4-FFF2-40B4-BE49-F238E27FC236}">
                <a16:creationId xmlns:a16="http://schemas.microsoft.com/office/drawing/2014/main" id="{A7869FC0-B7CA-4DAF-B389-5AA90E84E323}"/>
              </a:ext>
            </a:extLst>
          </p:cNvPr>
          <p:cNvSpPr>
            <a:spLocks noGrp="1"/>
          </p:cNvSpPr>
          <p:nvPr>
            <p:ph idx="1"/>
          </p:nvPr>
        </p:nvSpPr>
        <p:spPr>
          <a:xfrm>
            <a:off x="581192" y="2180496"/>
            <a:ext cx="11029615" cy="4237237"/>
          </a:xfrm>
        </p:spPr>
        <p:txBody>
          <a:bodyPr>
            <a:normAutofit fontScale="92500"/>
          </a:bodyPr>
          <a:lstStyle/>
          <a:p>
            <a:pPr marL="449580" indent="0" algn="just">
              <a:lnSpc>
                <a:spcPct val="150000"/>
              </a:lnSpc>
              <a:spcAft>
                <a:spcPts val="800"/>
              </a:spcAft>
              <a:buNone/>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kern="1200" dirty="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rPr>
              <a:t>Los impuestos acordes con la</a:t>
            </a:r>
            <a:r>
              <a:rPr lang="es-MX" sz="1800" kern="1200" dirty="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rPr>
              <a:t> (Universidad ETAC, 2020)</a:t>
            </a:r>
            <a:r>
              <a:rPr lang="es-ES" sz="1800" kern="1200" dirty="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rPr>
              <a:t> Los impuestos son las cantidades pagadas al gobierno para cubrir los gastos públicos. La tributación es obligatoria y se calcula como un porcentaje, la idea de pagar los impuestos de manera porcentual recae en la idea central de que sea un pago equitativo para todos los contribuyentes, ya que sería injusto que una persona cuyos ingresos rondan los 10,000 unidades monetarias al mes, paguen el mismo monto de impuestos que una persona cuyos ingresos rondan las 50,000 unidades monetarias, siendo el pago de impuestos de forma porcentual, la forma para evitar sentimientos de injusticia al momento de pagar impuestos, dicho esto, es importante comprender cual es la finalidad del cobro de impuestos, acorde con</a:t>
            </a:r>
            <a:r>
              <a:rPr lang="es-MX" sz="1800" kern="1200" dirty="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rPr>
              <a:t> (Servicio de Administración Tributaria, s.f.)</a:t>
            </a:r>
            <a:r>
              <a:rPr lang="es-ES" sz="1800" kern="1200" dirty="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rPr>
              <a:t> se pagan impuestos porque la tributación es uno de los principales medios para que el gobierno obtenga ingresos, esto es vital para la economía de nuestro país, porque con ellos podemos llevar a cabo áreas prioritarias como educación, salud, justicia y seguridad, erradicación de la pobreza y desarrollo económico del país. </a:t>
            </a:r>
            <a:endParaRPr lang="es-MX" dirty="0"/>
          </a:p>
        </p:txBody>
      </p:sp>
    </p:spTree>
    <p:extLst>
      <p:ext uri="{BB962C8B-B14F-4D97-AF65-F5344CB8AC3E}">
        <p14:creationId xmlns:p14="http://schemas.microsoft.com/office/powerpoint/2010/main" val="899421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7AAC5-A04E-4712-8F49-606CBA81EF86}"/>
              </a:ext>
            </a:extLst>
          </p:cNvPr>
          <p:cNvSpPr>
            <a:spLocks noGrp="1"/>
          </p:cNvSpPr>
          <p:nvPr>
            <p:ph type="title"/>
          </p:nvPr>
        </p:nvSpPr>
        <p:spPr/>
        <p:txBody>
          <a:bodyPr/>
          <a:lstStyle/>
          <a:p>
            <a:r>
              <a:rPr lang="es-MX" dirty="0"/>
              <a:t>IMPUESTOS</a:t>
            </a:r>
          </a:p>
        </p:txBody>
      </p:sp>
      <p:sp>
        <p:nvSpPr>
          <p:cNvPr id="3" name="Marcador de contenido 2">
            <a:extLst>
              <a:ext uri="{FF2B5EF4-FFF2-40B4-BE49-F238E27FC236}">
                <a16:creationId xmlns:a16="http://schemas.microsoft.com/office/drawing/2014/main" id="{A7869FC0-B7CA-4DAF-B389-5AA90E84E323}"/>
              </a:ext>
            </a:extLst>
          </p:cNvPr>
          <p:cNvSpPr>
            <a:spLocks noGrp="1"/>
          </p:cNvSpPr>
          <p:nvPr>
            <p:ph idx="1"/>
          </p:nvPr>
        </p:nvSpPr>
        <p:spPr>
          <a:xfrm>
            <a:off x="581192" y="2180496"/>
            <a:ext cx="11029615" cy="4237237"/>
          </a:xfrm>
        </p:spPr>
        <p:txBody>
          <a:bodyPr/>
          <a:lstStyle/>
          <a:p>
            <a:pPr marL="449580" indent="0" algn="just">
              <a:lnSpc>
                <a:spcPct val="150000"/>
              </a:lnSpc>
              <a:spcAft>
                <a:spcPts val="800"/>
              </a:spcAft>
              <a:buNone/>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Las distintas plataformas digitales, cuentan con distintos tipos de actividades económicas, las cuales requieren una distinta aplicación de impuestos, acorde con</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(Servicio de Administración Tributaria, 2020)</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Las empresas extranjeras que brindan servicios digitales a los usuarios mexicanos a través de aplicaciones deben pagar el impuesto al valor agregado (IVA) por sus servicios. Además, si las plataformas digitales nacionales o extranjeras brindan servicios de intermediación además de los servicios digitales, también están obligadas a retener el impuesto sobre la renta (ISR) y el impuesto al valor agregado (IVA) por vender bienes o brindar servicios (incluidos los servicios de hospedaje). Teniendo claro que los dos impuestos que se aplican a la gran mayoría de las plataformas digitales son: el IVA y el ISR.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1176675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CD9DA3-4147-485A-8E8A-2CA6777E14E1}"/>
              </a:ext>
            </a:extLst>
          </p:cNvPr>
          <p:cNvSpPr>
            <a:spLocks noGrp="1"/>
          </p:cNvSpPr>
          <p:nvPr>
            <p:ph idx="1"/>
          </p:nvPr>
        </p:nvSpPr>
        <p:spPr/>
        <p:txBody>
          <a:bodyPr/>
          <a:lstStyle/>
          <a:p>
            <a:pPr marL="0" indent="0">
              <a:buNone/>
            </a:pPr>
            <a:r>
              <a:rPr lang="es-ES" sz="1800" dirty="0">
                <a:effectLst/>
                <a:latin typeface="Times New Roman" panose="02020603050405020304" pitchFamily="18" charset="0"/>
                <a:ea typeface="Calibri" panose="020F0502020204030204" pitchFamily="34" charset="0"/>
              </a:rPr>
              <a:t>	Las estrategias corporativas de acuerdo con</a:t>
            </a:r>
            <a:r>
              <a:rPr lang="es-MX" sz="1800" dirty="0">
                <a:effectLst/>
                <a:latin typeface="Times New Roman" panose="02020603050405020304" pitchFamily="18" charset="0"/>
                <a:ea typeface="Calibri" panose="020F0502020204030204" pitchFamily="34" charset="0"/>
              </a:rPr>
              <a:t> (Aguiñaga, 2017)</a:t>
            </a:r>
            <a:r>
              <a:rPr lang="es-ES" sz="1800" dirty="0">
                <a:effectLst/>
                <a:latin typeface="Times New Roman" panose="02020603050405020304" pitchFamily="18" charset="0"/>
                <a:ea typeface="Calibri" panose="020F0502020204030204" pitchFamily="34" charset="0"/>
              </a:rPr>
              <a:t>, es el proceso en el cual la organización define sus metas y fines a corto, mediano y extenso plazo. Para lograrlo debería tener clara su situación—interna y externa—y ser realista al proyectar su futuro.</a:t>
            </a:r>
          </a:p>
          <a:p>
            <a:pPr marL="0" indent="0">
              <a:buNone/>
            </a:pPr>
            <a:r>
              <a:rPr lang="es-ES" sz="1800" dirty="0">
                <a:latin typeface="Times New Roman" panose="02020603050405020304" pitchFamily="18" charset="0"/>
                <a:ea typeface="Calibri" panose="020F0502020204030204" pitchFamily="34" charset="0"/>
                <a:cs typeface="Times New Roman" panose="02020603050405020304" pitchFamily="18" charset="0"/>
              </a:rPr>
              <a:t>	</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Las empresas deben ver a la estrategia corporativa como uno de los principales retos a los que se enfrentan y saber que las puede llevar al éxito o traerle graves problemas si hay errores en el planteamiento, implementación o seguimiento.</a:t>
            </a:r>
            <a:endParaRPr lang="es-MX"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Ante estos riesgos, debemos recordar que el Consejo de Administración es un pilar en todas las etapas de la estrategia corporativa, sin embargo, es difícil que cuente con la experiencia o conocimiento en todas las regiones principales, por lo que contar con asesoría externa especializada puede ayudar a tomar elecciones más informadas y eficientes.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texto 3">
            <a:extLst>
              <a:ext uri="{FF2B5EF4-FFF2-40B4-BE49-F238E27FC236}">
                <a16:creationId xmlns:a16="http://schemas.microsoft.com/office/drawing/2014/main" id="{5CF7926D-8527-451A-BE47-9F0116771905}"/>
              </a:ext>
            </a:extLst>
          </p:cNvPr>
          <p:cNvSpPr>
            <a:spLocks noGrp="1"/>
          </p:cNvSpPr>
          <p:nvPr>
            <p:ph type="body" sz="half" idx="2"/>
          </p:nvPr>
        </p:nvSpPr>
        <p:spPr>
          <a:xfrm>
            <a:off x="660401" y="5262296"/>
            <a:ext cx="10950410" cy="994504"/>
          </a:xfrm>
        </p:spPr>
        <p:txBody>
          <a:bodyPr>
            <a:normAutofit/>
          </a:bodyPr>
          <a:lstStyle/>
          <a:p>
            <a:r>
              <a:rPr lang="es-MX" sz="2800" dirty="0"/>
              <a:t>ESTRATEGIAS CORPORATIVAS</a:t>
            </a:r>
          </a:p>
        </p:txBody>
      </p:sp>
    </p:spTree>
    <p:extLst>
      <p:ext uri="{BB962C8B-B14F-4D97-AF65-F5344CB8AC3E}">
        <p14:creationId xmlns:p14="http://schemas.microsoft.com/office/powerpoint/2010/main" val="157889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60633-08D0-4080-9E0A-F06CBB4937B9}"/>
              </a:ext>
            </a:extLst>
          </p:cNvPr>
          <p:cNvSpPr>
            <a:spLocks noGrp="1"/>
          </p:cNvSpPr>
          <p:nvPr>
            <p:ph type="title"/>
          </p:nvPr>
        </p:nvSpPr>
        <p:spPr>
          <a:xfrm>
            <a:off x="428793" y="3543443"/>
            <a:ext cx="11029615" cy="1497507"/>
          </a:xfrm>
        </p:spPr>
        <p:txBody>
          <a:bodyPr/>
          <a:lstStyle/>
          <a:p>
            <a:r>
              <a:rPr lang="es-MX" dirty="0"/>
              <a:t>objetivos</a:t>
            </a:r>
          </a:p>
        </p:txBody>
      </p:sp>
    </p:spTree>
    <p:extLst>
      <p:ext uri="{BB962C8B-B14F-4D97-AF65-F5344CB8AC3E}">
        <p14:creationId xmlns:p14="http://schemas.microsoft.com/office/powerpoint/2010/main" val="194265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7AAC5-A04E-4712-8F49-606CBA81EF86}"/>
              </a:ext>
            </a:extLst>
          </p:cNvPr>
          <p:cNvSpPr>
            <a:spLocks noGrp="1"/>
          </p:cNvSpPr>
          <p:nvPr>
            <p:ph type="title"/>
          </p:nvPr>
        </p:nvSpPr>
        <p:spPr/>
        <p:txBody>
          <a:bodyPr/>
          <a:lstStyle/>
          <a:p>
            <a:r>
              <a:rPr lang="es-MX" dirty="0"/>
              <a:t>GENERAL</a:t>
            </a:r>
          </a:p>
        </p:txBody>
      </p:sp>
      <p:sp>
        <p:nvSpPr>
          <p:cNvPr id="3" name="Marcador de contenido 2">
            <a:extLst>
              <a:ext uri="{FF2B5EF4-FFF2-40B4-BE49-F238E27FC236}">
                <a16:creationId xmlns:a16="http://schemas.microsoft.com/office/drawing/2014/main" id="{A7869FC0-B7CA-4DAF-B389-5AA90E84E323}"/>
              </a:ext>
            </a:extLst>
          </p:cNvPr>
          <p:cNvSpPr>
            <a:spLocks noGrp="1"/>
          </p:cNvSpPr>
          <p:nvPr>
            <p:ph idx="1"/>
          </p:nvPr>
        </p:nvSpPr>
        <p:spPr/>
        <p:txBody>
          <a:bodyPr/>
          <a:lstStyle/>
          <a:p>
            <a:pPr marL="0" indent="0">
              <a:lnSpc>
                <a:spcPct val="107000"/>
              </a:lnSpc>
              <a:spcBef>
                <a:spcPts val="200"/>
              </a:spcBef>
              <a:buNone/>
            </a:pPr>
            <a:r>
              <a:rPr lang="es-MX" sz="18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General</a:t>
            </a:r>
            <a:endParaRPr lang="es-MX"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43580" indent="0" algn="just">
              <a:lnSpc>
                <a:spcPct val="150000"/>
              </a:lnSpc>
              <a:spcAft>
                <a:spcPts val="800"/>
              </a:spcAft>
              <a:buNone/>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Identificar el impacto al consumo de plataformas digitales, originado por la implementación de impuestos al consumo, como lo es el IVA a las plataformas digitales en México.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3426021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CD9DA3-4147-485A-8E8A-2CA6777E14E1}"/>
              </a:ext>
            </a:extLst>
          </p:cNvPr>
          <p:cNvSpPr>
            <a:spLocks noGrp="1"/>
          </p:cNvSpPr>
          <p:nvPr>
            <p:ph idx="1"/>
          </p:nvPr>
        </p:nvSpPr>
        <p:spPr/>
        <p:txBody>
          <a:bodyPr/>
          <a:lstStyle/>
          <a:p>
            <a:pPr marL="449580" indent="0">
              <a:lnSpc>
                <a:spcPct val="107000"/>
              </a:lnSpc>
              <a:spcBef>
                <a:spcPts val="200"/>
              </a:spcBef>
              <a:buNone/>
            </a:pPr>
            <a:r>
              <a:rPr lang="es-MX" sz="18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Específicos</a:t>
            </a:r>
            <a:endParaRPr lang="es-MX"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200"/>
              </a:spcAft>
              <a:buFont typeface="+mj-lt"/>
              <a:buAutoNum type="alphaLcParenR"/>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Identificar la importancia de los impuestos en el desarrollo de las estrategias corporativas de las empresas.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mj-lt"/>
              <a:buAutoNum type="alphaLcParenR"/>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Identificar qué tipo de estrategias consideraron las empresas para hacer frente a los distintos impuestos implementados en ellas.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mj-lt"/>
              <a:buAutoNum type="alphaLcParenR"/>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Identificar que procedimiento implementaron a favor de sus usuarios las empresas encargadas de la intermediación de bienes y servicios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Marcador de texto 3">
            <a:extLst>
              <a:ext uri="{FF2B5EF4-FFF2-40B4-BE49-F238E27FC236}">
                <a16:creationId xmlns:a16="http://schemas.microsoft.com/office/drawing/2014/main" id="{5CF7926D-8527-451A-BE47-9F0116771905}"/>
              </a:ext>
            </a:extLst>
          </p:cNvPr>
          <p:cNvSpPr>
            <a:spLocks noGrp="1"/>
          </p:cNvSpPr>
          <p:nvPr>
            <p:ph type="body" sz="half" idx="2"/>
          </p:nvPr>
        </p:nvSpPr>
        <p:spPr>
          <a:xfrm>
            <a:off x="660401" y="5262296"/>
            <a:ext cx="10950410" cy="994504"/>
          </a:xfrm>
        </p:spPr>
        <p:txBody>
          <a:bodyPr>
            <a:normAutofit/>
          </a:bodyPr>
          <a:lstStyle/>
          <a:p>
            <a:r>
              <a:rPr lang="es-MX" sz="2800" dirty="0"/>
              <a:t>ESPECIFICOS</a:t>
            </a:r>
          </a:p>
        </p:txBody>
      </p:sp>
    </p:spTree>
    <p:extLst>
      <p:ext uri="{BB962C8B-B14F-4D97-AF65-F5344CB8AC3E}">
        <p14:creationId xmlns:p14="http://schemas.microsoft.com/office/powerpoint/2010/main" val="589276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047D9-A113-45B5-AB1E-2C8697752C64}"/>
              </a:ext>
            </a:extLst>
          </p:cNvPr>
          <p:cNvSpPr>
            <a:spLocks noGrp="1"/>
          </p:cNvSpPr>
          <p:nvPr>
            <p:ph type="title"/>
          </p:nvPr>
        </p:nvSpPr>
        <p:spPr/>
        <p:txBody>
          <a:bodyPr/>
          <a:lstStyle/>
          <a:p>
            <a:r>
              <a:rPr lang="es-MX" dirty="0" err="1"/>
              <a:t>Indice</a:t>
            </a:r>
            <a:endParaRPr lang="es-MX" dirty="0"/>
          </a:p>
        </p:txBody>
      </p:sp>
      <p:sp>
        <p:nvSpPr>
          <p:cNvPr id="3" name="Marcador de contenido 2">
            <a:extLst>
              <a:ext uri="{FF2B5EF4-FFF2-40B4-BE49-F238E27FC236}">
                <a16:creationId xmlns:a16="http://schemas.microsoft.com/office/drawing/2014/main" id="{7B961688-F049-4453-9D1A-A1CFB31A45C7}"/>
              </a:ext>
            </a:extLst>
          </p:cNvPr>
          <p:cNvSpPr>
            <a:spLocks noGrp="1"/>
          </p:cNvSpPr>
          <p:nvPr>
            <p:ph idx="1"/>
          </p:nvPr>
        </p:nvSpPr>
        <p:spPr/>
        <p:txBody>
          <a:bodyPr/>
          <a:lstStyle/>
          <a:p>
            <a:pPr marL="342900" indent="-342900">
              <a:buFont typeface="+mj-lt"/>
              <a:buAutoNum type="arabicPeriod"/>
            </a:pPr>
            <a:r>
              <a:rPr lang="es-MX" dirty="0"/>
              <a:t>Introducción</a:t>
            </a:r>
          </a:p>
          <a:p>
            <a:pPr marL="342900" indent="-342900">
              <a:buFont typeface="+mj-lt"/>
              <a:buAutoNum type="arabicPeriod"/>
            </a:pPr>
            <a:r>
              <a:rPr lang="es-MX" dirty="0"/>
              <a:t>Antecedentes</a:t>
            </a:r>
          </a:p>
          <a:p>
            <a:pPr marL="342900" indent="-342900">
              <a:buFont typeface="+mj-lt"/>
              <a:buAutoNum type="arabicPeriod"/>
            </a:pPr>
            <a:r>
              <a:rPr lang="es-MX" dirty="0"/>
              <a:t>Fundamentación Teórica</a:t>
            </a:r>
          </a:p>
          <a:p>
            <a:pPr marL="342900" indent="-342900">
              <a:buFont typeface="+mj-lt"/>
              <a:buAutoNum type="arabicPeriod"/>
            </a:pPr>
            <a:r>
              <a:rPr lang="es-MX" dirty="0"/>
              <a:t>Objetivos</a:t>
            </a:r>
          </a:p>
          <a:p>
            <a:pPr marL="342900" indent="-342900">
              <a:buFont typeface="+mj-lt"/>
              <a:buAutoNum type="arabicPeriod"/>
            </a:pPr>
            <a:r>
              <a:rPr lang="es-MX" dirty="0"/>
              <a:t>Metodología</a:t>
            </a:r>
          </a:p>
          <a:p>
            <a:pPr marL="0" indent="0">
              <a:buNone/>
            </a:pPr>
            <a:endParaRPr lang="es-MX" dirty="0"/>
          </a:p>
        </p:txBody>
      </p:sp>
    </p:spTree>
    <p:extLst>
      <p:ext uri="{BB962C8B-B14F-4D97-AF65-F5344CB8AC3E}">
        <p14:creationId xmlns:p14="http://schemas.microsoft.com/office/powerpoint/2010/main" val="2787729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60633-08D0-4080-9E0A-F06CBB4937B9}"/>
              </a:ext>
            </a:extLst>
          </p:cNvPr>
          <p:cNvSpPr>
            <a:spLocks noGrp="1"/>
          </p:cNvSpPr>
          <p:nvPr>
            <p:ph type="title"/>
          </p:nvPr>
        </p:nvSpPr>
        <p:spPr>
          <a:xfrm>
            <a:off x="428793" y="3543443"/>
            <a:ext cx="11029615" cy="1497507"/>
          </a:xfrm>
        </p:spPr>
        <p:txBody>
          <a:bodyPr/>
          <a:lstStyle/>
          <a:p>
            <a:r>
              <a:rPr lang="es-MX" dirty="0"/>
              <a:t>metodología</a:t>
            </a:r>
          </a:p>
        </p:txBody>
      </p:sp>
    </p:spTree>
    <p:extLst>
      <p:ext uri="{BB962C8B-B14F-4D97-AF65-F5344CB8AC3E}">
        <p14:creationId xmlns:p14="http://schemas.microsoft.com/office/powerpoint/2010/main" val="845071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7AAC5-A04E-4712-8F49-606CBA81EF86}"/>
              </a:ext>
            </a:extLst>
          </p:cNvPr>
          <p:cNvSpPr>
            <a:spLocks noGrp="1"/>
          </p:cNvSpPr>
          <p:nvPr>
            <p:ph type="title"/>
          </p:nvPr>
        </p:nvSpPr>
        <p:spPr/>
        <p:txBody>
          <a:bodyPr/>
          <a:lstStyle/>
          <a:p>
            <a:r>
              <a:rPr lang="es-MX" dirty="0"/>
              <a:t>Introducción</a:t>
            </a:r>
          </a:p>
        </p:txBody>
      </p:sp>
      <p:sp>
        <p:nvSpPr>
          <p:cNvPr id="3" name="Marcador de contenido 2">
            <a:extLst>
              <a:ext uri="{FF2B5EF4-FFF2-40B4-BE49-F238E27FC236}">
                <a16:creationId xmlns:a16="http://schemas.microsoft.com/office/drawing/2014/main" id="{A7869FC0-B7CA-4DAF-B389-5AA90E84E323}"/>
              </a:ext>
            </a:extLst>
          </p:cNvPr>
          <p:cNvSpPr>
            <a:spLocks noGrp="1"/>
          </p:cNvSpPr>
          <p:nvPr>
            <p:ph idx="1"/>
          </p:nvPr>
        </p:nvSpPr>
        <p:spPr/>
        <p:txBody>
          <a:bodyPr/>
          <a:lstStyle/>
          <a:p>
            <a:pPr marL="0" indent="0">
              <a:buNone/>
            </a:pPr>
            <a:r>
              <a:rPr lang="es-MX" sz="1800" dirty="0">
                <a:effectLst/>
                <a:latin typeface="Times New Roman" panose="02020603050405020304" pitchFamily="18" charset="0"/>
                <a:ea typeface="Calibri" panose="020F0502020204030204" pitchFamily="34" charset="0"/>
              </a:rPr>
              <a:t>	La implementación de impuestos a las plataformas digitales en México, represento una problemática tanto para los consumidores como para las empresas que se encuentran bajo dicho régimen fiscal. El IVA e ISR son impuestos enfocados a los usuarios de las plataformas digitales, siendo el IVA un impuesto para el consumidor y que termina siendo trasladado por parte de las empresas a los usuarios, mientras que el ISR es un impuesto enfocado a los usuarios de plataformas de intermediación, dejando a las empresas en ambas situaciones únicamente como recaudadoras de dichos impuestos que terminan siendo trasladados del consumidor a la empresa y esta a su vez realiza el pago directamente a la Secretaria de Hacienda y Crédito Público (SHCP). </a:t>
            </a:r>
            <a:endParaRPr lang="es-MX" dirty="0"/>
          </a:p>
        </p:txBody>
      </p:sp>
    </p:spTree>
    <p:extLst>
      <p:ext uri="{BB962C8B-B14F-4D97-AF65-F5344CB8AC3E}">
        <p14:creationId xmlns:p14="http://schemas.microsoft.com/office/powerpoint/2010/main" val="2410488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CD9DA3-4147-485A-8E8A-2CA6777E14E1}"/>
              </a:ext>
            </a:extLst>
          </p:cNvPr>
          <p:cNvSpPr>
            <a:spLocks noGrp="1"/>
          </p:cNvSpPr>
          <p:nvPr>
            <p:ph idx="1"/>
          </p:nvPr>
        </p:nvSpPr>
        <p:spPr/>
        <p:txBody>
          <a:bodyPr>
            <a:normAutofit/>
          </a:bodyPr>
          <a:lstStyle/>
          <a:p>
            <a:pPr marL="447675">
              <a:lnSpc>
                <a:spcPct val="150000"/>
              </a:lnSpc>
              <a:spcBef>
                <a:spcPts val="1200"/>
              </a:spcBef>
              <a:spcAft>
                <a:spcPts val="800"/>
              </a:spcAft>
            </a:pPr>
            <a:r>
              <a:rPr lang="es-ES" sz="1800" i="1" dirty="0">
                <a:effectLst/>
                <a:latin typeface="Times New Roman" panose="02020603050405020304" pitchFamily="18" charset="0"/>
                <a:ea typeface="Calibri" panose="020F0502020204030204" pitchFamily="34" charset="0"/>
                <a:cs typeface="Times New Roman" panose="02020603050405020304" pitchFamily="18" charset="0"/>
              </a:rPr>
              <a:t>		¿Qué tipo de advertencia recibieron las empresas previo a la implementación de impuestos, y como es que dicha advertencia repercute en la toma de decisiones dentro de la empresa?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447675">
              <a:lnSpc>
                <a:spcPct val="150000"/>
              </a:lnSpc>
              <a:spcBef>
                <a:spcPts val="1200"/>
              </a:spcBef>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i="1" dirty="0">
                <a:effectLst/>
                <a:latin typeface="Times New Roman" panose="02020603050405020304" pitchFamily="18" charset="0"/>
                <a:ea typeface="Calibri" panose="020F0502020204030204" pitchFamily="34" charset="0"/>
                <a:cs typeface="Times New Roman" panose="02020603050405020304" pitchFamily="18" charset="0"/>
              </a:rPr>
              <a:t>La implementación de impuestos a las plataformas surge como un fenómeno poco favorable tanto para las empresas, como para los consumidores y usuarios, situación que desalentara la transición a un mercado digital, trayendo consigo una amenaza a las empresas que deben desarrollar estrategias para poder mantener o incrementar su cuota de mercado con respecto a otros medios más tradicionales de comercio.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Marcador de texto 3">
            <a:extLst>
              <a:ext uri="{FF2B5EF4-FFF2-40B4-BE49-F238E27FC236}">
                <a16:creationId xmlns:a16="http://schemas.microsoft.com/office/drawing/2014/main" id="{5CF7926D-8527-451A-BE47-9F0116771905}"/>
              </a:ext>
            </a:extLst>
          </p:cNvPr>
          <p:cNvSpPr>
            <a:spLocks noGrp="1"/>
          </p:cNvSpPr>
          <p:nvPr>
            <p:ph type="body" sz="half" idx="2"/>
          </p:nvPr>
        </p:nvSpPr>
        <p:spPr>
          <a:xfrm>
            <a:off x="660401" y="5262296"/>
            <a:ext cx="10950410" cy="994504"/>
          </a:xfrm>
        </p:spPr>
        <p:txBody>
          <a:bodyPr>
            <a:normAutofit/>
          </a:bodyPr>
          <a:lstStyle/>
          <a:p>
            <a:r>
              <a:rPr lang="es-MX" sz="2800" dirty="0"/>
              <a:t>PREGUNTA DE INVESTIGACIÓN Y PROPOCIÓN CENTRAL</a:t>
            </a:r>
          </a:p>
        </p:txBody>
      </p:sp>
    </p:spTree>
    <p:extLst>
      <p:ext uri="{BB962C8B-B14F-4D97-AF65-F5344CB8AC3E}">
        <p14:creationId xmlns:p14="http://schemas.microsoft.com/office/powerpoint/2010/main" val="3504764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Diagrama&#10;&#10;Descripción generada automáticamente">
            <a:extLst>
              <a:ext uri="{FF2B5EF4-FFF2-40B4-BE49-F238E27FC236}">
                <a16:creationId xmlns:a16="http://schemas.microsoft.com/office/drawing/2014/main" id="{EBD51067-ABB3-4410-A8D4-9CB1003AE679}"/>
              </a:ext>
            </a:extLst>
          </p:cNvPr>
          <p:cNvPicPr>
            <a:picLocks noGrp="1" noChangeAspect="1"/>
          </p:cNvPicPr>
          <p:nvPr>
            <p:ph idx="1"/>
          </p:nvPr>
        </p:nvPicPr>
        <p:blipFill>
          <a:blip r:embed="rId2"/>
          <a:stretch>
            <a:fillRect/>
          </a:stretch>
        </p:blipFill>
        <p:spPr>
          <a:xfrm>
            <a:off x="1864463" y="1208531"/>
            <a:ext cx="4652206" cy="4735069"/>
          </a:xfrm>
          <a:prstGeom prst="rect">
            <a:avLst/>
          </a:prstGeom>
        </p:spPr>
      </p:pic>
      <p:sp>
        <p:nvSpPr>
          <p:cNvPr id="20" name="Rectangle 19">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99B7AAC5-A04E-4712-8F49-606CBA81EF86}"/>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a:solidFill>
                  <a:srgbClr val="FFFFFF"/>
                </a:solidFill>
              </a:rPr>
              <a:t>Dimensiones DE ANALISIS </a:t>
            </a:r>
          </a:p>
        </p:txBody>
      </p:sp>
    </p:spTree>
    <p:extLst>
      <p:ext uri="{BB962C8B-B14F-4D97-AF65-F5344CB8AC3E}">
        <p14:creationId xmlns:p14="http://schemas.microsoft.com/office/powerpoint/2010/main" val="13028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8" name="Rectangle 37">
            <a:extLst>
              <a:ext uri="{FF2B5EF4-FFF2-40B4-BE49-F238E27FC236}">
                <a16:creationId xmlns:a16="http://schemas.microsoft.com/office/drawing/2014/main" id="{99D7C13F-A74A-458C-BD0A-E94D29F59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Marcador de contenido 6" descr="Diagrama, Texto&#10;&#10;Descripción generada automáticamente">
            <a:extLst>
              <a:ext uri="{FF2B5EF4-FFF2-40B4-BE49-F238E27FC236}">
                <a16:creationId xmlns:a16="http://schemas.microsoft.com/office/drawing/2014/main" id="{6DFB3D6E-A073-4127-A512-28448F6A6323}"/>
              </a:ext>
            </a:extLst>
          </p:cNvPr>
          <p:cNvPicPr>
            <a:picLocks noGrp="1" noChangeAspect="1"/>
          </p:cNvPicPr>
          <p:nvPr>
            <p:ph idx="1"/>
          </p:nvPr>
        </p:nvPicPr>
        <p:blipFill>
          <a:blip r:embed="rId2"/>
          <a:stretch>
            <a:fillRect/>
          </a:stretch>
        </p:blipFill>
        <p:spPr>
          <a:xfrm>
            <a:off x="1217074" y="1208531"/>
            <a:ext cx="4593017" cy="4735069"/>
          </a:xfrm>
          <a:prstGeom prst="rect">
            <a:avLst/>
          </a:prstGeom>
        </p:spPr>
      </p:pic>
      <p:sp>
        <p:nvSpPr>
          <p:cNvPr id="40" name="Rectangle 39">
            <a:extLst>
              <a:ext uri="{FF2B5EF4-FFF2-40B4-BE49-F238E27FC236}">
                <a16:creationId xmlns:a16="http://schemas.microsoft.com/office/drawing/2014/main" id="{4EA0D2BB-E66C-43E1-9553-F0782C709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99B7AAC5-A04E-4712-8F49-606CBA81EF86}"/>
              </a:ext>
            </a:extLst>
          </p:cNvPr>
          <p:cNvSpPr>
            <a:spLocks noGrp="1"/>
          </p:cNvSpPr>
          <p:nvPr>
            <p:ph type="title"/>
          </p:nvPr>
        </p:nvSpPr>
        <p:spPr>
          <a:xfrm>
            <a:off x="7261934" y="1419225"/>
            <a:ext cx="4115917" cy="2085869"/>
          </a:xfrm>
        </p:spPr>
        <p:txBody>
          <a:bodyPr vert="horz" lIns="91440" tIns="45720" rIns="91440" bIns="45720" rtlCol="0" anchor="b">
            <a:normAutofit/>
          </a:bodyPr>
          <a:lstStyle/>
          <a:p>
            <a:r>
              <a:rPr lang="en-US" sz="3600">
                <a:solidFill>
                  <a:srgbClr val="FFFFFF"/>
                </a:solidFill>
              </a:rPr>
              <a:t>PREGUNTAS Y PROPOSICIONES POR DIMENSIÓN</a:t>
            </a:r>
          </a:p>
        </p:txBody>
      </p:sp>
    </p:spTree>
    <p:extLst>
      <p:ext uri="{BB962C8B-B14F-4D97-AF65-F5344CB8AC3E}">
        <p14:creationId xmlns:p14="http://schemas.microsoft.com/office/powerpoint/2010/main" val="3548786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5" name="Rectangle 44">
            <a:extLst>
              <a:ext uri="{FF2B5EF4-FFF2-40B4-BE49-F238E27FC236}">
                <a16:creationId xmlns:a16="http://schemas.microsoft.com/office/drawing/2014/main" id="{202E9D7B-AC8A-4860-BD41-E04FC6559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46">
            <a:extLst>
              <a:ext uri="{FF2B5EF4-FFF2-40B4-BE49-F238E27FC236}">
                <a16:creationId xmlns:a16="http://schemas.microsoft.com/office/drawing/2014/main" id="{697B8C9C-91DF-4F8D-94A0-2C0C66030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74628A5A-A36D-4FB7-ABFB-1CF44ADE22BA}"/>
              </a:ext>
            </a:extLst>
          </p:cNvPr>
          <p:cNvPicPr>
            <a:picLocks noGrp="1" noChangeAspect="1"/>
          </p:cNvPicPr>
          <p:nvPr>
            <p:ph idx="1"/>
          </p:nvPr>
        </p:nvPicPr>
        <p:blipFill rotWithShape="1">
          <a:blip r:embed="rId2"/>
          <a:srcRect r="-1" b="699"/>
          <a:stretch/>
        </p:blipFill>
        <p:spPr>
          <a:xfrm>
            <a:off x="446533" y="723899"/>
            <a:ext cx="6202841" cy="5666666"/>
          </a:xfrm>
          <a:prstGeom prst="rect">
            <a:avLst/>
          </a:prstGeom>
        </p:spPr>
      </p:pic>
      <p:sp>
        <p:nvSpPr>
          <p:cNvPr id="49" name="Rectangle 48">
            <a:extLst>
              <a:ext uri="{FF2B5EF4-FFF2-40B4-BE49-F238E27FC236}">
                <a16:creationId xmlns:a16="http://schemas.microsoft.com/office/drawing/2014/main" id="{54D43BDD-ED29-4BE9-AEA1-6D0AE5A06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99B7AAC5-A04E-4712-8F49-606CBA81EF86}"/>
              </a:ext>
            </a:extLst>
          </p:cNvPr>
          <p:cNvSpPr>
            <a:spLocks noGrp="1"/>
          </p:cNvSpPr>
          <p:nvPr>
            <p:ph type="title"/>
          </p:nvPr>
        </p:nvSpPr>
        <p:spPr>
          <a:xfrm>
            <a:off x="7261934" y="1419225"/>
            <a:ext cx="4115917" cy="2085869"/>
          </a:xfrm>
        </p:spPr>
        <p:txBody>
          <a:bodyPr vert="horz" lIns="91440" tIns="45720" rIns="91440" bIns="45720" rtlCol="0" anchor="b">
            <a:normAutofit/>
          </a:bodyPr>
          <a:lstStyle/>
          <a:p>
            <a:r>
              <a:rPr lang="en-US" sz="3600">
                <a:solidFill>
                  <a:srgbClr val="FFFFFF"/>
                </a:solidFill>
              </a:rPr>
              <a:t>PREGUNTAS Y PROPOSICIONES POR DIMENSIÓN</a:t>
            </a:r>
          </a:p>
        </p:txBody>
      </p:sp>
      <p:grpSp>
        <p:nvGrpSpPr>
          <p:cNvPr id="51" name="Group 50">
            <a:extLst>
              <a:ext uri="{FF2B5EF4-FFF2-40B4-BE49-F238E27FC236}">
                <a16:creationId xmlns:a16="http://schemas.microsoft.com/office/drawing/2014/main" id="{D87A5CD2-E3CD-4870-957C-173AD2C873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52" name="Rectangle 51">
              <a:extLst>
                <a:ext uri="{FF2B5EF4-FFF2-40B4-BE49-F238E27FC236}">
                  <a16:creationId xmlns:a16="http://schemas.microsoft.com/office/drawing/2014/main" id="{00BF2A26-F7CA-4E8B-BC24-1AF436CD5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5B21A4B9-14CF-4CA1-9ECF-0DE52B291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C6DADA72-F9FE-48F9-9DAD-B379AE2BC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536208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7AAC5-A04E-4712-8F49-606CBA81EF86}"/>
              </a:ext>
            </a:extLst>
          </p:cNvPr>
          <p:cNvSpPr>
            <a:spLocks noGrp="1"/>
          </p:cNvSpPr>
          <p:nvPr>
            <p:ph type="title"/>
          </p:nvPr>
        </p:nvSpPr>
        <p:spPr/>
        <p:txBody>
          <a:bodyPr/>
          <a:lstStyle/>
          <a:p>
            <a:r>
              <a:rPr lang="es-MX" dirty="0" err="1"/>
              <a:t>POBLACIóN</a:t>
            </a:r>
            <a:r>
              <a:rPr lang="es-MX" dirty="0"/>
              <a:t> O UNIDAD DE ANALISIS</a:t>
            </a:r>
          </a:p>
        </p:txBody>
      </p:sp>
      <p:sp>
        <p:nvSpPr>
          <p:cNvPr id="3" name="Marcador de contenido 2">
            <a:extLst>
              <a:ext uri="{FF2B5EF4-FFF2-40B4-BE49-F238E27FC236}">
                <a16:creationId xmlns:a16="http://schemas.microsoft.com/office/drawing/2014/main" id="{A7869FC0-B7CA-4DAF-B389-5AA90E84E323}"/>
              </a:ext>
            </a:extLst>
          </p:cNvPr>
          <p:cNvSpPr>
            <a:spLocks noGrp="1"/>
          </p:cNvSpPr>
          <p:nvPr>
            <p:ph idx="1"/>
          </p:nvPr>
        </p:nvSpPr>
        <p:spPr/>
        <p:txBody>
          <a:bodyPr/>
          <a:lstStyle/>
          <a:p>
            <a:pPr marL="0" indent="0">
              <a:buNone/>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La población está integrada por las empresas que ofrecen servicios digitales como son la intermediación de transacciones, servicio de transporte personal y colectivo, servicio de streaming de contenido multimedia, venta de videojuegos, entre otras. La importancia de estas en el país y su presencia en el mismo, es una característica primordial al momento de la delimitación la población de análisis, por lo cual, elegir una muestra es el siguiente paso a realizar dentro de la presente investigación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2446235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CD9DA3-4147-485A-8E8A-2CA6777E14E1}"/>
              </a:ext>
            </a:extLst>
          </p:cNvPr>
          <p:cNvSpPr>
            <a:spLocks noGrp="1"/>
          </p:cNvSpPr>
          <p:nvPr>
            <p:ph idx="1"/>
          </p:nvPr>
        </p:nvSpPr>
        <p:spPr/>
        <p:txBody>
          <a:bodyPr>
            <a:normAutofit fontScale="70000" lnSpcReduction="20000"/>
          </a:bodyPr>
          <a:lstStyle/>
          <a:p>
            <a:pPr marL="0" indent="0">
              <a:buNone/>
            </a:pPr>
            <a:r>
              <a:rPr lang="es-MX" sz="20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Muestra.</a:t>
            </a:r>
            <a:endParaRPr lang="es-MX" dirty="0"/>
          </a:p>
          <a:p>
            <a:pPr marL="0" indent="0">
              <a:buNone/>
            </a:pPr>
            <a:r>
              <a:rPr lang="es-MX" dirty="0"/>
              <a:t>	La elección de una muestra de plataformas digitales recae en 2 aspectos principales. El primero primer aspecto es la cuota de mercado, identificar las empresas con una mayor cuota de mercado, para poder ser seleccionadas. El segundo aspecto, es el tiempo de vida operacional en México, identificar que plataformas son las que comienzan a incursionar en el mercado mexicano, como por ejemplo la recién creada Disney+, Paramount+, HBO Max. Y diferenciarlas de las plataformas con una mayor antigüedad, Una vez seleccionada la muestra, su elegibilidad recae en la disponibilidad de estas para aceptar entrevistas y compartir que estrategias han implementado. Por lo que la lista a continuación incluye todas las empresas tomadas en cuenta:</a:t>
            </a:r>
          </a:p>
          <a:p>
            <a:r>
              <a:rPr lang="es-MX" dirty="0"/>
              <a:t>1.	Amazon</a:t>
            </a:r>
          </a:p>
          <a:p>
            <a:r>
              <a:rPr lang="es-MX" dirty="0"/>
              <a:t>2.	Mercado Libre</a:t>
            </a:r>
          </a:p>
          <a:p>
            <a:r>
              <a:rPr lang="es-MX" dirty="0"/>
              <a:t>3.	Uber</a:t>
            </a:r>
          </a:p>
          <a:p>
            <a:r>
              <a:rPr lang="es-MX" dirty="0"/>
              <a:t>4.	Spotify</a:t>
            </a:r>
          </a:p>
          <a:p>
            <a:r>
              <a:rPr lang="es-MX" dirty="0"/>
              <a:t>5.	Netflix</a:t>
            </a:r>
          </a:p>
          <a:p>
            <a:r>
              <a:rPr lang="es-MX" dirty="0"/>
              <a:t>6.	Blim</a:t>
            </a:r>
          </a:p>
          <a:p>
            <a:r>
              <a:rPr lang="es-MX" dirty="0"/>
              <a:t>7.	Xbox Network</a:t>
            </a:r>
          </a:p>
          <a:p>
            <a:r>
              <a:rPr lang="es-MX" dirty="0"/>
              <a:t>8.	Nintendo eShop</a:t>
            </a:r>
          </a:p>
          <a:p>
            <a:r>
              <a:rPr lang="es-MX" dirty="0"/>
              <a:t>9.	PlayStation Network</a:t>
            </a:r>
          </a:p>
        </p:txBody>
      </p:sp>
      <p:sp>
        <p:nvSpPr>
          <p:cNvPr id="4" name="Marcador de texto 3">
            <a:extLst>
              <a:ext uri="{FF2B5EF4-FFF2-40B4-BE49-F238E27FC236}">
                <a16:creationId xmlns:a16="http://schemas.microsoft.com/office/drawing/2014/main" id="{5CF7926D-8527-451A-BE47-9F0116771905}"/>
              </a:ext>
            </a:extLst>
          </p:cNvPr>
          <p:cNvSpPr>
            <a:spLocks noGrp="1"/>
          </p:cNvSpPr>
          <p:nvPr>
            <p:ph type="body" sz="half" idx="2"/>
          </p:nvPr>
        </p:nvSpPr>
        <p:spPr>
          <a:xfrm>
            <a:off x="660401" y="5262296"/>
            <a:ext cx="10950410" cy="994504"/>
          </a:xfrm>
        </p:spPr>
        <p:txBody>
          <a:bodyPr>
            <a:normAutofit/>
          </a:bodyPr>
          <a:lstStyle/>
          <a:p>
            <a:r>
              <a:rPr lang="es-MX" sz="2800" dirty="0"/>
              <a:t>MUESTRA, TECNICAS Y PROCEDIMIENTO</a:t>
            </a:r>
          </a:p>
        </p:txBody>
      </p:sp>
    </p:spTree>
    <p:extLst>
      <p:ext uri="{BB962C8B-B14F-4D97-AF65-F5344CB8AC3E}">
        <p14:creationId xmlns:p14="http://schemas.microsoft.com/office/powerpoint/2010/main" val="3484513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CD9DA3-4147-485A-8E8A-2CA6777E14E1}"/>
              </a:ext>
            </a:extLst>
          </p:cNvPr>
          <p:cNvSpPr>
            <a:spLocks noGrp="1"/>
          </p:cNvSpPr>
          <p:nvPr>
            <p:ph idx="1"/>
          </p:nvPr>
        </p:nvSpPr>
        <p:spPr/>
        <p:txBody>
          <a:bodyPr>
            <a:normAutofit fontScale="92500" lnSpcReduction="10000"/>
          </a:bodyPr>
          <a:lstStyle/>
          <a:p>
            <a:pPr marL="0" indent="0">
              <a:lnSpc>
                <a:spcPct val="115000"/>
              </a:lnSpc>
              <a:spcBef>
                <a:spcPts val="200"/>
              </a:spcBef>
              <a:buNone/>
            </a:pPr>
            <a:r>
              <a:rPr lang="es-ES"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Técnicas.</a:t>
            </a:r>
            <a:endParaRPr lang="es-MX"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49580" indent="0">
              <a:lnSpc>
                <a:spcPct val="150000"/>
              </a:lnSpc>
              <a:spcBef>
                <a:spcPts val="1200"/>
              </a:spcBef>
              <a:spcAft>
                <a:spcPts val="800"/>
              </a:spcAft>
              <a:buNone/>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Para la obtención de la información requerida para este trabajo, es necesaria la aplicación de varias técnicas de investigación. En primer lugar, el uso de la observación de literatura tiene como objetivo sintetizar, comparar y emparejar el contenido de diversas fuentes de información, como respaldo de la parte teórica de este artículo. Por otro lado, se utilizan técnicas de entrevista estructurada (Bejarano, 2016) Esto se aplica a empresas con plataformas digitales y usuarios que utilizan plataformas digitales como herramientas de comercio electrónico. Estas empresas están ubicadas en la Ciudad de México, mientras que los usuarios entrevistados se encuentran en el estado de Querétaro. De esta forma, es posible analizar cómo las plataformas digitales y sus usuarios responden a la implementación de impuestos y las estrategias que eligen aplicar. Cabe mencionar que la determinación de los parámetros para solicitar un número suficiente de entrevistas es la convergencia de diferentes puntos de vista. De esta forma, se puede confirmar el resultado.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Marcador de texto 3">
            <a:extLst>
              <a:ext uri="{FF2B5EF4-FFF2-40B4-BE49-F238E27FC236}">
                <a16:creationId xmlns:a16="http://schemas.microsoft.com/office/drawing/2014/main" id="{5CF7926D-8527-451A-BE47-9F0116771905}"/>
              </a:ext>
            </a:extLst>
          </p:cNvPr>
          <p:cNvSpPr>
            <a:spLocks noGrp="1"/>
          </p:cNvSpPr>
          <p:nvPr>
            <p:ph type="body" sz="half" idx="2"/>
          </p:nvPr>
        </p:nvSpPr>
        <p:spPr>
          <a:xfrm>
            <a:off x="660401" y="5262296"/>
            <a:ext cx="10950410" cy="994504"/>
          </a:xfrm>
        </p:spPr>
        <p:txBody>
          <a:bodyPr>
            <a:normAutofit/>
          </a:bodyPr>
          <a:lstStyle/>
          <a:p>
            <a:r>
              <a:rPr lang="es-MX" sz="2800" dirty="0"/>
              <a:t>MUESTRA, TECNICAS Y PROCEDIMIENTO</a:t>
            </a:r>
          </a:p>
        </p:txBody>
      </p:sp>
    </p:spTree>
    <p:extLst>
      <p:ext uri="{BB962C8B-B14F-4D97-AF65-F5344CB8AC3E}">
        <p14:creationId xmlns:p14="http://schemas.microsoft.com/office/powerpoint/2010/main" val="2972282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CD9DA3-4147-485A-8E8A-2CA6777E14E1}"/>
              </a:ext>
            </a:extLst>
          </p:cNvPr>
          <p:cNvSpPr>
            <a:spLocks noGrp="1"/>
          </p:cNvSpPr>
          <p:nvPr>
            <p:ph idx="1"/>
          </p:nvPr>
        </p:nvSpPr>
        <p:spPr/>
        <p:txBody>
          <a:bodyPr>
            <a:normAutofit/>
          </a:bodyPr>
          <a:lstStyle/>
          <a:p>
            <a:pPr marL="0" indent="0">
              <a:lnSpc>
                <a:spcPct val="115000"/>
              </a:lnSpc>
              <a:spcBef>
                <a:spcPts val="200"/>
              </a:spcBef>
              <a:buNone/>
            </a:pPr>
            <a:r>
              <a:rPr lang="es-ES"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Procedimiento: codificación de datos.</a:t>
            </a:r>
            <a:endParaRPr lang="es-MX"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49580" indent="0">
              <a:lnSpc>
                <a:spcPct val="107000"/>
              </a:lnSpc>
              <a:spcAft>
                <a:spcPts val="800"/>
              </a:spcAft>
              <a:buNone/>
            </a:pPr>
            <a:r>
              <a:rPr lang="es-ES" sz="1800" dirty="0">
                <a:effectLst/>
                <a:latin typeface="Times New Roman" panose="02020603050405020304" pitchFamily="18" charset="0"/>
                <a:ea typeface="Calibri" panose="020F0502020204030204" pitchFamily="34" charset="0"/>
              </a:rPr>
              <a:t>		Para el análisis de datos, se utilizó el software de análisis de datos cualitativos </a:t>
            </a:r>
            <a:r>
              <a:rPr lang="es-ES" sz="1800" i="1" dirty="0" err="1">
                <a:effectLst/>
                <a:latin typeface="Times New Roman" panose="02020603050405020304" pitchFamily="18" charset="0"/>
                <a:ea typeface="Calibri" panose="020F0502020204030204" pitchFamily="34" charset="0"/>
              </a:rPr>
              <a:t>Atlas.ti</a:t>
            </a:r>
            <a:r>
              <a:rPr lang="es-ES" sz="1800" dirty="0">
                <a:effectLst/>
                <a:latin typeface="Times New Roman" panose="02020603050405020304" pitchFamily="18" charset="0"/>
                <a:ea typeface="Calibri" panose="020F0502020204030204" pitchFamily="34" charset="0"/>
              </a:rPr>
              <a:t> (versión 9) para la codificación de datos. Primero, este proceso implica identificar conceptos y categorías básicos derivados de indicadores empíricos. Por tanto, se desarrolla una red semántica para cada dimensión de la investigación, que es a priori para analizar los datos obtenidos en la investigación de campo. Además de proporcionar una visualización más clara de los indicadores involucrados en el marco del método, esto también permite analizar y codificar la información recopilada previamente a través de entrevistas. Asimismo, facilita el proceso de correlación de estos datos con indicadores y variables de investigación</a:t>
            </a:r>
            <a:r>
              <a:rPr lang="es-MX" sz="1800" dirty="0">
                <a:effectLst/>
                <a:latin typeface="Times New Roman" panose="02020603050405020304" pitchFamily="18" charset="0"/>
                <a:ea typeface="Calibri" panose="020F0502020204030204" pitchFamily="34" charset="0"/>
              </a:rPr>
              <a:t> </a:t>
            </a:r>
            <a:r>
              <a:rPr lang="es-ES" sz="1800" dirty="0">
                <a:effectLst/>
                <a:latin typeface="Times New Roman" panose="02020603050405020304" pitchFamily="18" charset="0"/>
                <a:ea typeface="Calibri" panose="020F0502020204030204" pitchFamily="34" charset="0"/>
              </a:rPr>
              <a:t>.</a:t>
            </a:r>
            <a:r>
              <a:rPr lang="es-MX" dirty="0">
                <a:effectLst/>
              </a:rPr>
              <a:t> </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Marcador de texto 3">
            <a:extLst>
              <a:ext uri="{FF2B5EF4-FFF2-40B4-BE49-F238E27FC236}">
                <a16:creationId xmlns:a16="http://schemas.microsoft.com/office/drawing/2014/main" id="{5CF7926D-8527-451A-BE47-9F0116771905}"/>
              </a:ext>
            </a:extLst>
          </p:cNvPr>
          <p:cNvSpPr>
            <a:spLocks noGrp="1"/>
          </p:cNvSpPr>
          <p:nvPr>
            <p:ph type="body" sz="half" idx="2"/>
          </p:nvPr>
        </p:nvSpPr>
        <p:spPr>
          <a:xfrm>
            <a:off x="660401" y="5262296"/>
            <a:ext cx="10950410" cy="994504"/>
          </a:xfrm>
        </p:spPr>
        <p:txBody>
          <a:bodyPr>
            <a:normAutofit/>
          </a:bodyPr>
          <a:lstStyle/>
          <a:p>
            <a:r>
              <a:rPr lang="es-MX" sz="2800" dirty="0"/>
              <a:t>MUESTRA, TECNICAS Y PROCEDIMIENTO</a:t>
            </a:r>
          </a:p>
        </p:txBody>
      </p:sp>
    </p:spTree>
    <p:extLst>
      <p:ext uri="{BB962C8B-B14F-4D97-AF65-F5344CB8AC3E}">
        <p14:creationId xmlns:p14="http://schemas.microsoft.com/office/powerpoint/2010/main" val="394238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60633-08D0-4080-9E0A-F06CBB4937B9}"/>
              </a:ext>
            </a:extLst>
          </p:cNvPr>
          <p:cNvSpPr>
            <a:spLocks noGrp="1"/>
          </p:cNvSpPr>
          <p:nvPr>
            <p:ph type="title"/>
          </p:nvPr>
        </p:nvSpPr>
        <p:spPr>
          <a:xfrm>
            <a:off x="428793" y="3543443"/>
            <a:ext cx="11029615" cy="1497507"/>
          </a:xfrm>
        </p:spPr>
        <p:txBody>
          <a:bodyPr/>
          <a:lstStyle/>
          <a:p>
            <a:r>
              <a:rPr lang="es-MX" dirty="0"/>
              <a:t>Introducción</a:t>
            </a:r>
          </a:p>
        </p:txBody>
      </p:sp>
    </p:spTree>
    <p:extLst>
      <p:ext uri="{BB962C8B-B14F-4D97-AF65-F5344CB8AC3E}">
        <p14:creationId xmlns:p14="http://schemas.microsoft.com/office/powerpoint/2010/main" val="861951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5" name="Imagen 4" descr="Números digitale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2" name="Rectángulo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rtlCol="0">
            <a:normAutofit/>
          </a:bodyPr>
          <a:lstStyle/>
          <a:p>
            <a:pPr rtl="0"/>
            <a:r>
              <a:rPr lang="es-ES">
                <a:solidFill>
                  <a:srgbClr val="FFFFFF"/>
                </a:solidFill>
              </a:rPr>
              <a:t>Gracias</a:t>
            </a:r>
          </a:p>
        </p:txBody>
      </p:sp>
      <p:sp>
        <p:nvSpPr>
          <p:cNvPr id="3" name="Subtítulo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rtlCol="0">
            <a:normAutofit/>
          </a:bodyPr>
          <a:lstStyle/>
          <a:p>
            <a:pPr rtl="0"/>
            <a:r>
              <a:rPr lang="es-ES">
                <a:solidFill>
                  <a:schemeClr val="bg2"/>
                </a:solidFill>
              </a:rPr>
              <a:t>alguien@ejemplo.com</a:t>
            </a:r>
          </a:p>
          <a:p>
            <a:pPr rtl="0"/>
            <a:endParaRPr lang="es-ES">
              <a:solidFill>
                <a:schemeClr val="bg2"/>
              </a:solidFill>
            </a:endParaRPr>
          </a:p>
          <a:p>
            <a:pPr rtl="0"/>
            <a:endParaRPr lang="es-ES">
              <a:solidFill>
                <a:schemeClr val="bg2"/>
              </a:solidFill>
            </a:endParaRPr>
          </a:p>
        </p:txBody>
      </p:sp>
      <p:grpSp>
        <p:nvGrpSpPr>
          <p:cNvPr id="14" name="Grupo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ángulo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ángulo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ángulo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50134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F3E28A7-B075-4971-A472-FC039648D155}"/>
              </a:ext>
            </a:extLst>
          </p:cNvPr>
          <p:cNvSpPr txBox="1"/>
          <p:nvPr/>
        </p:nvSpPr>
        <p:spPr>
          <a:xfrm>
            <a:off x="304800" y="1608667"/>
            <a:ext cx="11582400" cy="3889976"/>
          </a:xfrm>
          <a:prstGeom prst="rect">
            <a:avLst/>
          </a:prstGeom>
          <a:noFill/>
        </p:spPr>
        <p:txBody>
          <a:bodyPr wrap="square">
            <a:spAutoFit/>
          </a:bodyPr>
          <a:lstStyle/>
          <a:p>
            <a:pPr marL="449580" indent="0" algn="just">
              <a:lnSpc>
                <a:spcPct val="150000"/>
              </a:lnSpc>
              <a:spcAft>
                <a:spcPts val="800"/>
              </a:spcAft>
              <a:buNone/>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Esta tesis tiene como objetivo presentar el debate sobre la imposición de impuestos al consumo en las plataformas digitales. Identificando las estrategias empleadas por las empresas para mitigar el impacto. La tributación está pensada fundamentalmente como un mecanismo de redistribución de los ingresos entre la población; en países como México, existen grandes asimetrías entre la población. la política fiscal permite no solo financiar proyectos de desarrollo de bienes públicos y bienes meritorios sino también proyectos públicos que permiten reducir las posibilidades de crisis generalizada. derivado de lo anterior, la tributación también es un mecanismo para financiar y fortalecer la política fiscal en tiempos de desaceleración económica, (Rosas, 2020) menciona que: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1042740" indent="0" algn="just">
              <a:lnSpc>
                <a:spcPct val="150000"/>
              </a:lnSpc>
              <a:spcAft>
                <a:spcPts val="800"/>
              </a:spcAft>
              <a:buNone/>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s-MX" sz="1800" i="1" dirty="0">
                <a:effectLst/>
                <a:latin typeface="Times New Roman" panose="02020603050405020304" pitchFamily="18" charset="0"/>
                <a:ea typeface="Calibri" panose="020F0502020204030204" pitchFamily="34" charset="0"/>
                <a:cs typeface="Times New Roman" panose="02020603050405020304" pitchFamily="18" charset="0"/>
              </a:rPr>
              <a:t>Los impuestos que se recaben de las plataformas digitales, tanto del IVA como en algunas de ellas el ISR, permiten tener un margen de maniobra mayor para poder hacer frente a las obligaciones que tiene el Estado</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7129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7AAC5-A04E-4712-8F49-606CBA81EF86}"/>
              </a:ext>
            </a:extLst>
          </p:cNvPr>
          <p:cNvSpPr>
            <a:spLocks noGrp="1"/>
          </p:cNvSpPr>
          <p:nvPr>
            <p:ph type="title"/>
          </p:nvPr>
        </p:nvSpPr>
        <p:spPr/>
        <p:txBody>
          <a:bodyPr/>
          <a:lstStyle/>
          <a:p>
            <a:r>
              <a:rPr lang="es-MX" dirty="0"/>
              <a:t>Planteamiento del problema</a:t>
            </a:r>
          </a:p>
        </p:txBody>
      </p:sp>
      <p:sp>
        <p:nvSpPr>
          <p:cNvPr id="3" name="Marcador de contenido 2">
            <a:extLst>
              <a:ext uri="{FF2B5EF4-FFF2-40B4-BE49-F238E27FC236}">
                <a16:creationId xmlns:a16="http://schemas.microsoft.com/office/drawing/2014/main" id="{A7869FC0-B7CA-4DAF-B389-5AA90E84E323}"/>
              </a:ext>
            </a:extLst>
          </p:cNvPr>
          <p:cNvSpPr>
            <a:spLocks noGrp="1"/>
          </p:cNvSpPr>
          <p:nvPr>
            <p:ph idx="1"/>
          </p:nvPr>
        </p:nvSpPr>
        <p:spPr>
          <a:xfrm>
            <a:off x="581192" y="2180496"/>
            <a:ext cx="11029615" cy="4321904"/>
          </a:xfrm>
        </p:spPr>
        <p:txBody>
          <a:bodyPr>
            <a:normAutofit/>
          </a:bodyPr>
          <a:lstStyle/>
          <a:p>
            <a:pPr marL="0" indent="0">
              <a:buNone/>
            </a:pPr>
            <a:r>
              <a:rPr lang="es-MX" sz="1800" dirty="0">
                <a:effectLst/>
                <a:latin typeface="Times New Roman" panose="02020603050405020304" pitchFamily="18" charset="0"/>
                <a:ea typeface="Calibri" panose="020F0502020204030204" pitchFamily="34" charset="0"/>
              </a:rPr>
              <a:t>	El cobro de impuestos a las plataformas digitales o cualquier otro mercado y su impacto para el usuario representan una situación preocupante, el liberalismo económico, acorde con (Caravaca, 2011), “es una escuela de pensamiento que plantea la necesidad de que el Estado interfiera lo menos posible en la vida económica” (p.56).  De aquí se deduce que la implementación de impuestos como herramienta del Estado, rompe con la idea central de dejar libre a la economía, al intervenir en su rumbo, lo anterior permite poner en duda la viabilidad y el beneficio que presenta el cobro de impuestos a una industria en crecimiento en México</a:t>
            </a:r>
            <a:endParaRPr lang="es-MX" dirty="0"/>
          </a:p>
        </p:txBody>
      </p:sp>
    </p:spTree>
    <p:extLst>
      <p:ext uri="{BB962C8B-B14F-4D97-AF65-F5344CB8AC3E}">
        <p14:creationId xmlns:p14="http://schemas.microsoft.com/office/powerpoint/2010/main" val="3877521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CD9DA3-4147-485A-8E8A-2CA6777E14E1}"/>
              </a:ext>
            </a:extLst>
          </p:cNvPr>
          <p:cNvSpPr>
            <a:spLocks noGrp="1"/>
          </p:cNvSpPr>
          <p:nvPr>
            <p:ph idx="1"/>
          </p:nvPr>
        </p:nvSpPr>
        <p:spPr/>
        <p:txBody>
          <a:bodyPr>
            <a:normAutofit fontScale="92500" lnSpcReduction="10000"/>
          </a:bodyPr>
          <a:lstStyle/>
          <a:p>
            <a:pPr marL="0" indent="0" algn="just">
              <a:lnSpc>
                <a:spcPct val="150000"/>
              </a:lnSpc>
              <a:spcAft>
                <a:spcPts val="800"/>
              </a:spcAft>
              <a:buNone/>
            </a:pPr>
            <a:r>
              <a:rPr lang="es-MX" sz="1800" b="1" dirty="0">
                <a:effectLst/>
                <a:latin typeface="Times New Roman" panose="02020603050405020304" pitchFamily="18" charset="0"/>
                <a:ea typeface="Calibri" panose="020F0502020204030204" pitchFamily="34" charset="0"/>
                <a:cs typeface="Times New Roman" panose="02020603050405020304" pitchFamily="18" charset="0"/>
              </a:rPr>
              <a:t>	General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0" algn="just">
              <a:lnSpc>
                <a:spcPct val="150000"/>
              </a:lnSpc>
              <a:spcAft>
                <a:spcPts val="800"/>
              </a:spcAft>
              <a:buNone/>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Identificar el impacto al consumo de plataformas digitales, originado por la implementación de impuestos al consumo, como lo es el IVA a las plataformas digitales en México.</a:t>
            </a:r>
          </a:p>
          <a:p>
            <a:pPr marL="449580" indent="0" algn="just">
              <a:lnSpc>
                <a:spcPct val="150000"/>
              </a:lnSpc>
              <a:spcAft>
                <a:spcPts val="800"/>
              </a:spcAft>
              <a:buNone/>
            </a:pPr>
            <a:r>
              <a:rPr lang="es-MX" sz="1800" b="1" dirty="0">
                <a:effectLst/>
                <a:latin typeface="Times New Roman" panose="02020603050405020304" pitchFamily="18" charset="0"/>
                <a:ea typeface="Calibri" panose="020F0502020204030204" pitchFamily="34" charset="0"/>
                <a:cs typeface="Times New Roman" panose="02020603050405020304" pitchFamily="18" charset="0"/>
              </a:rPr>
              <a:t>Específicos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mj-lt"/>
              <a:buAutoNum type="alphaLcParenR"/>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Identificar la importancia de los impuestos en el desarrollo de las estrategias corporativas de las empresas.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mj-lt"/>
              <a:buAutoNum type="alphaLcParenR"/>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Identificar qué tipo de estrategias consideraron las empresas para hacer frente a los distintos impuestos implementados en ellas.</a:t>
            </a:r>
          </a:p>
          <a:p>
            <a:pPr marL="342900" lvl="0" indent="-342900" algn="just">
              <a:lnSpc>
                <a:spcPct val="150000"/>
              </a:lnSpc>
              <a:spcAft>
                <a:spcPts val="1200"/>
              </a:spcAft>
              <a:buFont typeface="+mj-lt"/>
              <a:buAutoNum type="alphaLcParenR"/>
            </a:pPr>
            <a:r>
              <a:rPr lang="es-MX" sz="1800" dirty="0">
                <a:effectLst/>
                <a:latin typeface="Times New Roman" panose="02020603050405020304" pitchFamily="18" charset="0"/>
                <a:ea typeface="Calibri" panose="020F0502020204030204" pitchFamily="34" charset="0"/>
              </a:rPr>
              <a:t>Identificar que procedimiento implementaron a favor de sus usuarios las empresas encargadas de la intermediación de bienes y servicios</a:t>
            </a:r>
            <a:endParaRPr lang="es-MX" dirty="0"/>
          </a:p>
        </p:txBody>
      </p:sp>
      <p:sp>
        <p:nvSpPr>
          <p:cNvPr id="4" name="Marcador de texto 3">
            <a:extLst>
              <a:ext uri="{FF2B5EF4-FFF2-40B4-BE49-F238E27FC236}">
                <a16:creationId xmlns:a16="http://schemas.microsoft.com/office/drawing/2014/main" id="{5CF7926D-8527-451A-BE47-9F0116771905}"/>
              </a:ext>
            </a:extLst>
          </p:cNvPr>
          <p:cNvSpPr>
            <a:spLocks noGrp="1"/>
          </p:cNvSpPr>
          <p:nvPr>
            <p:ph type="body" sz="half" idx="2"/>
          </p:nvPr>
        </p:nvSpPr>
        <p:spPr>
          <a:xfrm>
            <a:off x="660401" y="5262296"/>
            <a:ext cx="10950410" cy="994504"/>
          </a:xfrm>
        </p:spPr>
        <p:txBody>
          <a:bodyPr>
            <a:normAutofit/>
          </a:bodyPr>
          <a:lstStyle/>
          <a:p>
            <a:r>
              <a:rPr lang="es-MX" sz="2800" dirty="0"/>
              <a:t>OBJETIVOS DE LA INVESTIGACIÓN</a:t>
            </a:r>
          </a:p>
        </p:txBody>
      </p:sp>
    </p:spTree>
    <p:extLst>
      <p:ext uri="{BB962C8B-B14F-4D97-AF65-F5344CB8AC3E}">
        <p14:creationId xmlns:p14="http://schemas.microsoft.com/office/powerpoint/2010/main" val="411780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7AAC5-A04E-4712-8F49-606CBA81EF86}"/>
              </a:ext>
            </a:extLst>
          </p:cNvPr>
          <p:cNvSpPr>
            <a:spLocks noGrp="1"/>
          </p:cNvSpPr>
          <p:nvPr>
            <p:ph type="title"/>
          </p:nvPr>
        </p:nvSpPr>
        <p:spPr/>
        <p:txBody>
          <a:bodyPr/>
          <a:lstStyle/>
          <a:p>
            <a:r>
              <a:rPr lang="es-MX" dirty="0"/>
              <a:t>Justificación</a:t>
            </a:r>
          </a:p>
        </p:txBody>
      </p:sp>
      <p:sp>
        <p:nvSpPr>
          <p:cNvPr id="3" name="Marcador de contenido 2">
            <a:extLst>
              <a:ext uri="{FF2B5EF4-FFF2-40B4-BE49-F238E27FC236}">
                <a16:creationId xmlns:a16="http://schemas.microsoft.com/office/drawing/2014/main" id="{A7869FC0-B7CA-4DAF-B389-5AA90E84E323}"/>
              </a:ext>
            </a:extLst>
          </p:cNvPr>
          <p:cNvSpPr>
            <a:spLocks noGrp="1"/>
          </p:cNvSpPr>
          <p:nvPr>
            <p:ph idx="1"/>
          </p:nvPr>
        </p:nvSpPr>
        <p:spPr/>
        <p:txBody>
          <a:bodyPr/>
          <a:lstStyle/>
          <a:p>
            <a:pPr marL="449580" indent="0" algn="just">
              <a:lnSpc>
                <a:spcPct val="150000"/>
              </a:lnSpc>
              <a:spcAft>
                <a:spcPts val="800"/>
              </a:spcAft>
              <a:buNone/>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La situación actual en México y el mundo relacionada con el virus SARS-cov-2 ha llevado no sólo a México, sino a todo el mundo a migrar a un estilo de vida digital, donde gran parte de las actividades cotidianas, se vieron forzadas a realizarse mediante el uso del internet; ejemplo de esto son las compras por internet, el acceso a contenido de entretenimiento e inclusive el acceso a la educación, actividades que ya contaban con presencia en el mercado digital, pero que a raíz de la pandemia en este año, su uso se vio incrementado.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0" algn="just">
              <a:lnSpc>
                <a:spcPct val="150000"/>
              </a:lnSpc>
              <a:spcAft>
                <a:spcPts val="800"/>
              </a:spcAft>
              <a:buNone/>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Partiendo de la importancia actual de estas actividades, es motivo de análisis el impacto de la implementación de impuestos al uso y consumo de estas plataformas (incluye aquí los autores que han analizado esto).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394749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60633-08D0-4080-9E0A-F06CBB4937B9}"/>
              </a:ext>
            </a:extLst>
          </p:cNvPr>
          <p:cNvSpPr>
            <a:spLocks noGrp="1"/>
          </p:cNvSpPr>
          <p:nvPr>
            <p:ph type="title"/>
          </p:nvPr>
        </p:nvSpPr>
        <p:spPr>
          <a:xfrm>
            <a:off x="428793" y="3543443"/>
            <a:ext cx="11029615" cy="1497507"/>
          </a:xfrm>
        </p:spPr>
        <p:txBody>
          <a:bodyPr/>
          <a:lstStyle/>
          <a:p>
            <a:r>
              <a:rPr lang="es-MX" dirty="0"/>
              <a:t>Antecedentes</a:t>
            </a:r>
          </a:p>
        </p:txBody>
      </p:sp>
    </p:spTree>
    <p:extLst>
      <p:ext uri="{BB962C8B-B14F-4D97-AF65-F5344CB8AC3E}">
        <p14:creationId xmlns:p14="http://schemas.microsoft.com/office/powerpoint/2010/main" val="2244667641"/>
      </p:ext>
    </p:extLst>
  </p:cSld>
  <p:clrMapOvr>
    <a:masterClrMapping/>
  </p:clrMapOvr>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BC12AA-1C15-4500-BC9C-8EE83A441DE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F69AFF4-BB30-4BA0-AD22-82CC3C432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0CF3B2-1F0F-4FC5-8002-3E4869ABAD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Diseño Dividendo para tecnología</Template>
  <TotalTime>243</TotalTime>
  <Words>3152</Words>
  <Application>Microsoft Office PowerPoint</Application>
  <PresentationFormat>Panorámica</PresentationFormat>
  <Paragraphs>142</Paragraphs>
  <Slides>40</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40</vt:i4>
      </vt:variant>
    </vt:vector>
  </HeadingPairs>
  <TitlesOfParts>
    <vt:vector size="46" baseType="lpstr">
      <vt:lpstr>Calibri</vt:lpstr>
      <vt:lpstr>Calibri Light</vt:lpstr>
      <vt:lpstr>Gill Sans MT</vt:lpstr>
      <vt:lpstr>Times New Roman</vt:lpstr>
      <vt:lpstr>Wingdings 2</vt:lpstr>
      <vt:lpstr>Dividendo</vt:lpstr>
      <vt:lpstr>Tributación en las plataformas digitales</vt:lpstr>
      <vt:lpstr>Sinodales </vt:lpstr>
      <vt:lpstr>Indice</vt:lpstr>
      <vt:lpstr>Introducción</vt:lpstr>
      <vt:lpstr>Presentación de PowerPoint</vt:lpstr>
      <vt:lpstr>Planteamiento del problema</vt:lpstr>
      <vt:lpstr>Presentación de PowerPoint</vt:lpstr>
      <vt:lpstr>Justificación</vt:lpstr>
      <vt:lpstr>Antecedentes</vt:lpstr>
      <vt:lpstr>Delimitación espaciotemporal</vt:lpstr>
      <vt:lpstr>Presentación de PowerPoint</vt:lpstr>
      <vt:lpstr>CONCEPTOS PRINCIPALES</vt:lpstr>
      <vt:lpstr>Presentación de PowerPoint</vt:lpstr>
      <vt:lpstr>Fundamentación teórica</vt:lpstr>
      <vt:lpstr>Comercio digital</vt:lpstr>
      <vt:lpstr>Comercio digital</vt:lpstr>
      <vt:lpstr>Presentación de PowerPoint</vt:lpstr>
      <vt:lpstr>Presentación de PowerPoint</vt:lpstr>
      <vt:lpstr>Presentación de PowerPoint</vt:lpstr>
      <vt:lpstr>Presentación de PowerPoint</vt:lpstr>
      <vt:lpstr>IMPUESTOS AL COMERCIO DIGITAL</vt:lpstr>
      <vt:lpstr>IMPUESTOS AL COMERCIO DIGITAL</vt:lpstr>
      <vt:lpstr>Presentación de PowerPoint</vt:lpstr>
      <vt:lpstr>IMPUESTOS</vt:lpstr>
      <vt:lpstr>IMPUESTOS</vt:lpstr>
      <vt:lpstr>Presentación de PowerPoint</vt:lpstr>
      <vt:lpstr>objetivos</vt:lpstr>
      <vt:lpstr>GENERAL</vt:lpstr>
      <vt:lpstr>Presentación de PowerPoint</vt:lpstr>
      <vt:lpstr>metodología</vt:lpstr>
      <vt:lpstr>Introducción</vt:lpstr>
      <vt:lpstr>Presentación de PowerPoint</vt:lpstr>
      <vt:lpstr>Dimensiones DE ANALISIS </vt:lpstr>
      <vt:lpstr>PREGUNTAS Y PROPOSICIONES POR DIMENSIÓN</vt:lpstr>
      <vt:lpstr>PREGUNTAS Y PROPOSICIONES POR DIMENSIÓN</vt:lpstr>
      <vt:lpstr>POBLACIóN O UNIDAD DE ANALISIS</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Tributación en las plataformas digitales</dc:title>
  <dc:creator>Aaron Sebastian Chimal Frias</dc:creator>
  <cp:lastModifiedBy>Aaron Sebastian Chimal Frias</cp:lastModifiedBy>
  <cp:revision>2</cp:revision>
  <dcterms:created xsi:type="dcterms:W3CDTF">2021-09-20T02:27:31Z</dcterms:created>
  <dcterms:modified xsi:type="dcterms:W3CDTF">2021-09-22T16:09:08Z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