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61" r:id="rId5"/>
    <p:sldId id="262" r:id="rId6"/>
    <p:sldId id="263" r:id="rId7"/>
    <p:sldId id="264" r:id="rId8"/>
    <p:sldId id="265" r:id="rId9"/>
    <p:sldId id="266" r:id="rId10"/>
    <p:sldId id="259"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06"/>
    <p:restoredTop sz="94728"/>
  </p:normalViewPr>
  <p:slideViewPr>
    <p:cSldViewPr snapToGrid="0" snapToObjects="1">
      <p:cViewPr varScale="1">
        <p:scale>
          <a:sx n="68" d="100"/>
          <a:sy n="68" d="100"/>
        </p:scale>
        <p:origin x="10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41CB3-0590-42D5-AA01-E3C83D5E1B42}" type="datetimeFigureOut">
              <a:rPr lang="es-MX" smtClean="0"/>
              <a:t>31/10/2021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32D5B-AD4A-45C5-A38E-7C3EEC2E53B0}" type="slidenum">
              <a:rPr lang="es-MX" smtClean="0"/>
              <a:t>‹Nº›</a:t>
            </a:fld>
            <a:endParaRPr lang="es-MX"/>
          </a:p>
        </p:txBody>
      </p:sp>
    </p:spTree>
    <p:extLst>
      <p:ext uri="{BB962C8B-B14F-4D97-AF65-F5344CB8AC3E}">
        <p14:creationId xmlns:p14="http://schemas.microsoft.com/office/powerpoint/2010/main" val="185697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i="0" dirty="0">
                <a:solidFill>
                  <a:srgbClr val="47C9C0"/>
                </a:solidFill>
                <a:effectLst/>
                <a:latin typeface="fuente4"/>
              </a:rPr>
              <a:t>El Consejo Nacional de la Industria Maquiladora y Manufacturera de Exportación, A.C.</a:t>
            </a:r>
            <a:endParaRPr lang="es-MX" dirty="0"/>
          </a:p>
        </p:txBody>
      </p:sp>
      <p:sp>
        <p:nvSpPr>
          <p:cNvPr id="4" name="Marcador de número de diapositiva 3"/>
          <p:cNvSpPr>
            <a:spLocks noGrp="1"/>
          </p:cNvSpPr>
          <p:nvPr>
            <p:ph type="sldNum" sz="quarter" idx="5"/>
          </p:nvPr>
        </p:nvSpPr>
        <p:spPr/>
        <p:txBody>
          <a:bodyPr/>
          <a:lstStyle/>
          <a:p>
            <a:fld id="{14D32D5B-AD4A-45C5-A38E-7C3EEC2E53B0}" type="slidenum">
              <a:rPr lang="es-MX" smtClean="0"/>
              <a:t>2</a:t>
            </a:fld>
            <a:endParaRPr lang="es-MX"/>
          </a:p>
        </p:txBody>
      </p:sp>
    </p:spTree>
    <p:extLst>
      <p:ext uri="{BB962C8B-B14F-4D97-AF65-F5344CB8AC3E}">
        <p14:creationId xmlns:p14="http://schemas.microsoft.com/office/powerpoint/2010/main" val="402470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i="0" dirty="0">
                <a:solidFill>
                  <a:srgbClr val="47C9C0"/>
                </a:solidFill>
                <a:effectLst/>
                <a:latin typeface="fuente4"/>
              </a:rPr>
              <a:t>El Consejo Nacional de la Industria Maquiladora y Manufacturera de Exportación, A.C.</a:t>
            </a:r>
            <a:endParaRPr lang="es-MX" dirty="0"/>
          </a:p>
        </p:txBody>
      </p:sp>
      <p:sp>
        <p:nvSpPr>
          <p:cNvPr id="4" name="Marcador de número de diapositiva 3"/>
          <p:cNvSpPr>
            <a:spLocks noGrp="1"/>
          </p:cNvSpPr>
          <p:nvPr>
            <p:ph type="sldNum" sz="quarter" idx="5"/>
          </p:nvPr>
        </p:nvSpPr>
        <p:spPr/>
        <p:txBody>
          <a:bodyPr/>
          <a:lstStyle/>
          <a:p>
            <a:fld id="{14D32D5B-AD4A-45C5-A38E-7C3EEC2E53B0}" type="slidenum">
              <a:rPr lang="es-MX" smtClean="0"/>
              <a:t>4</a:t>
            </a:fld>
            <a:endParaRPr lang="es-MX"/>
          </a:p>
        </p:txBody>
      </p:sp>
    </p:spTree>
    <p:extLst>
      <p:ext uri="{BB962C8B-B14F-4D97-AF65-F5344CB8AC3E}">
        <p14:creationId xmlns:p14="http://schemas.microsoft.com/office/powerpoint/2010/main" val="4730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i="0" dirty="0">
                <a:solidFill>
                  <a:srgbClr val="47C9C0"/>
                </a:solidFill>
                <a:effectLst/>
                <a:latin typeface="fuente4"/>
              </a:rPr>
              <a:t>El Consejo Nacional de la Industria Maquiladora y Manufacturera de Exportación, A.C.</a:t>
            </a:r>
            <a:endParaRPr lang="es-MX" dirty="0"/>
          </a:p>
        </p:txBody>
      </p:sp>
      <p:sp>
        <p:nvSpPr>
          <p:cNvPr id="4" name="Marcador de número de diapositiva 3"/>
          <p:cNvSpPr>
            <a:spLocks noGrp="1"/>
          </p:cNvSpPr>
          <p:nvPr>
            <p:ph type="sldNum" sz="quarter" idx="5"/>
          </p:nvPr>
        </p:nvSpPr>
        <p:spPr/>
        <p:txBody>
          <a:bodyPr/>
          <a:lstStyle/>
          <a:p>
            <a:fld id="{14D32D5B-AD4A-45C5-A38E-7C3EEC2E53B0}" type="slidenum">
              <a:rPr lang="es-MX" smtClean="0"/>
              <a:t>9</a:t>
            </a:fld>
            <a:endParaRPr lang="es-MX"/>
          </a:p>
        </p:txBody>
      </p:sp>
    </p:spTree>
    <p:extLst>
      <p:ext uri="{BB962C8B-B14F-4D97-AF65-F5344CB8AC3E}">
        <p14:creationId xmlns:p14="http://schemas.microsoft.com/office/powerpoint/2010/main" val="169449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31/10/2021</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queretaro.gob.mx/"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623C73B-AB66-4855-A367-A0084E209E89}"/>
              </a:ext>
            </a:extLst>
          </p:cNvPr>
          <p:cNvGrpSpPr/>
          <p:nvPr/>
        </p:nvGrpSpPr>
        <p:grpSpPr>
          <a:xfrm>
            <a:off x="67012" y="10780"/>
            <a:ext cx="12122584" cy="1212330"/>
            <a:chOff x="69416" y="-4617"/>
            <a:chExt cx="12122584" cy="1212330"/>
          </a:xfrm>
        </p:grpSpPr>
        <p:pic>
          <p:nvPicPr>
            <p:cNvPr id="29" name="Imagen 28">
              <a:extLst>
                <a:ext uri="{FF2B5EF4-FFF2-40B4-BE49-F238E27FC236}">
                  <a16:creationId xmlns:a16="http://schemas.microsoft.com/office/drawing/2014/main" id="{B807ADC7-FE8F-4D14-9587-6D358FF51C14}"/>
                </a:ext>
              </a:extLst>
            </p:cNvPr>
            <p:cNvPicPr>
              <a:picLocks noChangeAspect="1"/>
            </p:cNvPicPr>
            <p:nvPr/>
          </p:nvPicPr>
          <p:blipFill>
            <a:blip r:embed="rId2"/>
            <a:stretch>
              <a:fillRect/>
            </a:stretch>
          </p:blipFill>
          <p:spPr>
            <a:xfrm>
              <a:off x="69416" y="-4617"/>
              <a:ext cx="6506483" cy="1181265"/>
            </a:xfrm>
            <a:prstGeom prst="rect">
              <a:avLst/>
            </a:prstGeom>
          </p:spPr>
        </p:pic>
        <p:sp>
          <p:nvSpPr>
            <p:cNvPr id="30" name="Rectángulo 29">
              <a:extLst>
                <a:ext uri="{FF2B5EF4-FFF2-40B4-BE49-F238E27FC236}">
                  <a16:creationId xmlns:a16="http://schemas.microsoft.com/office/drawing/2014/main" id="{BB8C7402-4146-4985-B8D3-95D2C4DAE6F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a:extLst>
                <a:ext uri="{FF2B5EF4-FFF2-40B4-BE49-F238E27FC236}">
                  <a16:creationId xmlns:a16="http://schemas.microsoft.com/office/drawing/2014/main" id="{15A164E3-6F1E-4413-9190-C8763D24396C}"/>
                </a:ext>
              </a:extLst>
            </p:cNvPr>
            <p:cNvSpPr txBox="1"/>
            <p:nvPr/>
          </p:nvSpPr>
          <p:spPr>
            <a:xfrm>
              <a:off x="4398172" y="8500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32" name="CuadroTexto 31">
              <a:extLst>
                <a:ext uri="{FF2B5EF4-FFF2-40B4-BE49-F238E27FC236}">
                  <a16:creationId xmlns:a16="http://schemas.microsoft.com/office/drawing/2014/main" id="{C8776B3B-C568-454C-823A-5268238C91C8}"/>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pic>
          <p:nvPicPr>
            <p:cNvPr id="33" name="Imagen 32">
              <a:extLst>
                <a:ext uri="{FF2B5EF4-FFF2-40B4-BE49-F238E27FC236}">
                  <a16:creationId xmlns:a16="http://schemas.microsoft.com/office/drawing/2014/main" id="{B73EEEB5-54E6-4F81-968A-7607ED383697}"/>
                </a:ext>
              </a:extLst>
            </p:cNvPr>
            <p:cNvPicPr>
              <a:picLocks noChangeAspect="1"/>
            </p:cNvPicPr>
            <p:nvPr/>
          </p:nvPicPr>
          <p:blipFill>
            <a:blip r:embed="rId3"/>
            <a:stretch>
              <a:fillRect/>
            </a:stretch>
          </p:blipFill>
          <p:spPr>
            <a:xfrm>
              <a:off x="1575008" y="101238"/>
              <a:ext cx="624078" cy="824051"/>
            </a:xfrm>
            <a:prstGeom prst="rect">
              <a:avLst/>
            </a:prstGeom>
          </p:spPr>
        </p:pic>
        <p:grpSp>
          <p:nvGrpSpPr>
            <p:cNvPr id="34" name="Grupo 33">
              <a:extLst>
                <a:ext uri="{FF2B5EF4-FFF2-40B4-BE49-F238E27FC236}">
                  <a16:creationId xmlns:a16="http://schemas.microsoft.com/office/drawing/2014/main" id="{FAB5BE32-9B10-4EF9-9B3A-E91BAE8A67FF}"/>
                </a:ext>
              </a:extLst>
            </p:cNvPr>
            <p:cNvGrpSpPr/>
            <p:nvPr/>
          </p:nvGrpSpPr>
          <p:grpSpPr>
            <a:xfrm>
              <a:off x="2285769" y="38557"/>
              <a:ext cx="2918099" cy="781051"/>
              <a:chOff x="458611" y="-1705663"/>
              <a:chExt cx="3093173" cy="951198"/>
            </a:xfrm>
          </p:grpSpPr>
          <p:sp>
            <p:nvSpPr>
              <p:cNvPr id="35" name="Cuadro de texto 2">
                <a:extLst>
                  <a:ext uri="{FF2B5EF4-FFF2-40B4-BE49-F238E27FC236}">
                    <a16:creationId xmlns:a16="http://schemas.microsoft.com/office/drawing/2014/main" id="{A2F9B6C2-1CA8-4E4D-AB2F-944D62CE7E5A}"/>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36" name="Imagen 35" descr="Boomerang">
                <a:extLst>
                  <a:ext uri="{FF2B5EF4-FFF2-40B4-BE49-F238E27FC236}">
                    <a16:creationId xmlns:a16="http://schemas.microsoft.com/office/drawing/2014/main" id="{F502DFC6-BD33-486B-9401-B78FD1FA7CC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37" name="Imagen 36">
              <a:extLst>
                <a:ext uri="{FF2B5EF4-FFF2-40B4-BE49-F238E27FC236}">
                  <a16:creationId xmlns:a16="http://schemas.microsoft.com/office/drawing/2014/main" id="{A8D376AE-6D42-46E2-B246-A47790F6D2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1288" y="422070"/>
              <a:ext cx="1342432" cy="407076"/>
            </a:xfrm>
            <a:prstGeom prst="rect">
              <a:avLst/>
            </a:prstGeom>
            <a:noFill/>
            <a:ln>
              <a:noFill/>
            </a:ln>
          </p:spPr>
        </p:pic>
        <p:pic>
          <p:nvPicPr>
            <p:cNvPr id="38" name="Imagen 37">
              <a:extLst>
                <a:ext uri="{FF2B5EF4-FFF2-40B4-BE49-F238E27FC236}">
                  <a16:creationId xmlns:a16="http://schemas.microsoft.com/office/drawing/2014/main" id="{50483B94-C5CD-4A22-9ED7-BA14A31546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0887" y="69170"/>
              <a:ext cx="1342432" cy="360005"/>
            </a:xfrm>
            <a:prstGeom prst="rect">
              <a:avLst/>
            </a:prstGeom>
            <a:noFill/>
          </p:spPr>
        </p:pic>
        <p:pic>
          <p:nvPicPr>
            <p:cNvPr id="39" name="Imagen 38">
              <a:extLst>
                <a:ext uri="{FF2B5EF4-FFF2-40B4-BE49-F238E27FC236}">
                  <a16:creationId xmlns:a16="http://schemas.microsoft.com/office/drawing/2014/main" id="{171A86F5-D042-46D1-914F-A01B9396B2B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16140" y="897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D9696B6D-73CA-8543-AF1B-2675FDA4876F}"/>
              </a:ext>
            </a:extLst>
          </p:cNvPr>
          <p:cNvSpPr/>
          <p:nvPr/>
        </p:nvSpPr>
        <p:spPr>
          <a:xfrm>
            <a:off x="6571073"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46668" y="2513682"/>
            <a:ext cx="12192000" cy="1477328"/>
          </a:xfrm>
          <a:prstGeom prst="rect">
            <a:avLst/>
          </a:prstGeom>
          <a:noFill/>
        </p:spPr>
        <p:txBody>
          <a:bodyPr wrap="square" rtlCol="0">
            <a:spAutoFit/>
          </a:bodyPr>
          <a:lstStyle/>
          <a:p>
            <a:pPr algn="ctr"/>
            <a:r>
              <a:rPr lang="es-MX" sz="3000" b="1" dirty="0"/>
              <a:t>DECISIONES ESTRATEGICAS SOBRE INVERSION INTERNA O SUBCONTRATACION DE SERVICIOS DE MAQUILA </a:t>
            </a:r>
          </a:p>
          <a:p>
            <a:pPr algn="ctr"/>
            <a:r>
              <a:rPr lang="es-MX" sz="3000" b="1" dirty="0"/>
              <a:t>Caso de Estudio de una Industria Metalmecánica</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12192000" cy="461665"/>
          </a:xfrm>
          <a:prstGeom prst="rect">
            <a:avLst/>
          </a:prstGeom>
          <a:noFill/>
        </p:spPr>
        <p:txBody>
          <a:bodyPr wrap="square" rtlCol="0">
            <a:spAutoFit/>
          </a:bodyPr>
          <a:lstStyle/>
          <a:p>
            <a:pPr algn="ctr"/>
            <a:r>
              <a:rPr lang="es-MX" sz="2400" b="1" i="1" dirty="0"/>
              <a:t>CARLOS RAFAEL HUITRÓN SEGOVIA</a:t>
            </a:r>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12192000" cy="707886"/>
          </a:xfrm>
          <a:prstGeom prst="rect">
            <a:avLst/>
          </a:prstGeom>
          <a:noFill/>
        </p:spPr>
        <p:txBody>
          <a:bodyPr wrap="square" rtlCol="0">
            <a:spAutoFit/>
          </a:bodyPr>
          <a:lstStyle/>
          <a:p>
            <a:pPr algn="ctr"/>
            <a:r>
              <a:rPr lang="es-MX" sz="2000" b="1" i="1" dirty="0"/>
              <a:t>DIRECTOR DE TESIS</a:t>
            </a:r>
          </a:p>
          <a:p>
            <a:pPr algn="ctr"/>
            <a:r>
              <a:rPr lang="es-MX" sz="2000" b="1" i="1" dirty="0"/>
              <a:t>Dra. Josefina Morgan Beltrán</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8"/>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Maestría</a:t>
            </a:r>
          </a:p>
        </p:txBody>
      </p:sp>
    </p:spTree>
    <p:extLst>
      <p:ext uri="{BB962C8B-B14F-4D97-AF65-F5344CB8AC3E}">
        <p14:creationId xmlns:p14="http://schemas.microsoft.com/office/powerpoint/2010/main" val="5955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Nombre alumno – Maestría o Doctorado –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2199086" y="1866641"/>
            <a:ext cx="7454900" cy="584775"/>
          </a:xfrm>
          <a:prstGeom prst="rect">
            <a:avLst/>
          </a:prstGeom>
          <a:noFill/>
        </p:spPr>
        <p:txBody>
          <a:bodyPr wrap="square" rtlCol="0">
            <a:spAutoFit/>
          </a:bodyPr>
          <a:lstStyle/>
          <a:p>
            <a:pPr algn="ctr"/>
            <a:r>
              <a:rPr lang="es-MX" sz="3200" dirty="0"/>
              <a:t>Carlos Rafael Huitrón Segovia</a:t>
            </a:r>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2"/>
          <a:stretch>
            <a:fillRect/>
          </a:stretch>
        </p:blipFill>
        <p:spPr>
          <a:xfrm>
            <a:off x="10966014" y="5817941"/>
            <a:ext cx="1329264" cy="1026026"/>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2199086" y="3531275"/>
            <a:ext cx="7454900" cy="1077218"/>
          </a:xfrm>
          <a:prstGeom prst="rect">
            <a:avLst/>
          </a:prstGeom>
          <a:noFill/>
        </p:spPr>
        <p:txBody>
          <a:bodyPr wrap="square" rtlCol="0">
            <a:spAutoFit/>
          </a:bodyPr>
          <a:lstStyle/>
          <a:p>
            <a:pPr algn="ctr"/>
            <a:r>
              <a:rPr lang="es-MX" sz="3200" dirty="0"/>
              <a:t>Datos de contacto como mail, whats, facebok, instagram, etc.</a:t>
            </a:r>
          </a:p>
        </p:txBody>
      </p:sp>
      <p:grpSp>
        <p:nvGrpSpPr>
          <p:cNvPr id="20" name="Grupo 19">
            <a:extLst>
              <a:ext uri="{FF2B5EF4-FFF2-40B4-BE49-F238E27FC236}">
                <a16:creationId xmlns:a16="http://schemas.microsoft.com/office/drawing/2014/main" id="{DE97E45F-0EA7-495C-A69C-2920594FD0D0}"/>
              </a:ext>
            </a:extLst>
          </p:cNvPr>
          <p:cNvGrpSpPr/>
          <p:nvPr/>
        </p:nvGrpSpPr>
        <p:grpSpPr>
          <a:xfrm>
            <a:off x="34708" y="19319"/>
            <a:ext cx="12122584" cy="1212330"/>
            <a:chOff x="221816" y="147783"/>
            <a:chExt cx="12122584" cy="1212330"/>
          </a:xfrm>
        </p:grpSpPr>
        <p:pic>
          <p:nvPicPr>
            <p:cNvPr id="21" name="Imagen 20">
              <a:extLst>
                <a:ext uri="{FF2B5EF4-FFF2-40B4-BE49-F238E27FC236}">
                  <a16:creationId xmlns:a16="http://schemas.microsoft.com/office/drawing/2014/main" id="{9B5E774E-9D5C-484C-ABD1-237108BE8052}"/>
                </a:ext>
              </a:extLst>
            </p:cNvPr>
            <p:cNvPicPr>
              <a:picLocks noChangeAspect="1"/>
            </p:cNvPicPr>
            <p:nvPr/>
          </p:nvPicPr>
          <p:blipFill>
            <a:blip r:embed="rId3"/>
            <a:stretch>
              <a:fillRect/>
            </a:stretch>
          </p:blipFill>
          <p:spPr>
            <a:xfrm>
              <a:off x="221816" y="147783"/>
              <a:ext cx="6506483" cy="1181265"/>
            </a:xfrm>
            <a:prstGeom prst="rect">
              <a:avLst/>
            </a:prstGeom>
          </p:spPr>
        </p:pic>
        <p:sp>
          <p:nvSpPr>
            <p:cNvPr id="22" name="Rectángulo 21">
              <a:extLst>
                <a:ext uri="{FF2B5EF4-FFF2-40B4-BE49-F238E27FC236}">
                  <a16:creationId xmlns:a16="http://schemas.microsoft.com/office/drawing/2014/main" id="{37FD10B5-C327-4B11-9DDC-1E7FBEC2D9CB}"/>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id="{58F72EFE-2BBC-4820-8DFB-E7F20859DEFD}"/>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24" name="CuadroTexto 23">
              <a:extLst>
                <a:ext uri="{FF2B5EF4-FFF2-40B4-BE49-F238E27FC236}">
                  <a16:creationId xmlns:a16="http://schemas.microsoft.com/office/drawing/2014/main" id="{B785CDA0-065B-43E5-A4DC-B0BF832E85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25" name="Imagen 24">
              <a:extLst>
                <a:ext uri="{FF2B5EF4-FFF2-40B4-BE49-F238E27FC236}">
                  <a16:creationId xmlns:a16="http://schemas.microsoft.com/office/drawing/2014/main" id="{02696CBE-D8A3-4BC8-AF24-33065BE3687F}"/>
                </a:ext>
              </a:extLst>
            </p:cNvPr>
            <p:cNvPicPr>
              <a:picLocks noChangeAspect="1"/>
            </p:cNvPicPr>
            <p:nvPr/>
          </p:nvPicPr>
          <p:blipFill>
            <a:blip r:embed="rId4"/>
            <a:stretch>
              <a:fillRect/>
            </a:stretch>
          </p:blipFill>
          <p:spPr>
            <a:xfrm>
              <a:off x="1727408" y="253638"/>
              <a:ext cx="624078" cy="824051"/>
            </a:xfrm>
            <a:prstGeom prst="rect">
              <a:avLst/>
            </a:prstGeom>
          </p:spPr>
        </p:pic>
        <p:grpSp>
          <p:nvGrpSpPr>
            <p:cNvPr id="26" name="Grupo 25">
              <a:extLst>
                <a:ext uri="{FF2B5EF4-FFF2-40B4-BE49-F238E27FC236}">
                  <a16:creationId xmlns:a16="http://schemas.microsoft.com/office/drawing/2014/main" id="{7F9C6E4D-88D2-4304-BA7B-9EE8AED2F8EB}"/>
                </a:ext>
              </a:extLst>
            </p:cNvPr>
            <p:cNvGrpSpPr/>
            <p:nvPr/>
          </p:nvGrpSpPr>
          <p:grpSpPr>
            <a:xfrm>
              <a:off x="2438169" y="190957"/>
              <a:ext cx="2918099" cy="781051"/>
              <a:chOff x="458611" y="-1705663"/>
              <a:chExt cx="3093173" cy="951198"/>
            </a:xfrm>
          </p:grpSpPr>
          <p:sp>
            <p:nvSpPr>
              <p:cNvPr id="30" name="Cuadro de texto 2">
                <a:extLst>
                  <a:ext uri="{FF2B5EF4-FFF2-40B4-BE49-F238E27FC236}">
                    <a16:creationId xmlns:a16="http://schemas.microsoft.com/office/drawing/2014/main" id="{F434C15F-CA26-4C07-B85D-EE686400AEA0}"/>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31" name="Imagen 30" descr="Boomerang">
                <a:extLst>
                  <a:ext uri="{FF2B5EF4-FFF2-40B4-BE49-F238E27FC236}">
                    <a16:creationId xmlns:a16="http://schemas.microsoft.com/office/drawing/2014/main" id="{6ADFBDBA-951E-44AA-B488-E8F4BCF492BD}"/>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27" name="Imagen 26">
              <a:extLst>
                <a:ext uri="{FF2B5EF4-FFF2-40B4-BE49-F238E27FC236}">
                  <a16:creationId xmlns:a16="http://schemas.microsoft.com/office/drawing/2014/main" id="{323F1787-69C9-4F1A-9A52-6F7656A8D0B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28" name="Imagen 27">
              <a:extLst>
                <a:ext uri="{FF2B5EF4-FFF2-40B4-BE49-F238E27FC236}">
                  <a16:creationId xmlns:a16="http://schemas.microsoft.com/office/drawing/2014/main" id="{20FCDDEA-3CB2-4E66-BBED-85DCE0BF4AC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29" name="Imagen 28">
              <a:extLst>
                <a:ext uri="{FF2B5EF4-FFF2-40B4-BE49-F238E27FC236}">
                  <a16:creationId xmlns:a16="http://schemas.microsoft.com/office/drawing/2014/main" id="{1E289A58-AD67-40EC-BC05-10A4DDF0F17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Tree>
    <p:extLst>
      <p:ext uri="{BB962C8B-B14F-4D97-AF65-F5344CB8AC3E}">
        <p14:creationId xmlns:p14="http://schemas.microsoft.com/office/powerpoint/2010/main" val="121714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3"/>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4"/>
            <a:stretch>
              <a:fillRect/>
            </a:stretch>
          </p:blipFill>
          <p:spPr>
            <a:xfrm>
              <a:off x="1727408" y="253638"/>
              <a:ext cx="624078" cy="824051"/>
            </a:xfrm>
            <a:prstGeom prst="rect">
              <a:avLst/>
            </a:prstGeom>
          </p:spPr>
        </p:pic>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Carlos Rafael Huitrón Segovia – Maestría en Administración –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3046988"/>
          </a:xfrm>
          <a:prstGeom prst="rect">
            <a:avLst/>
          </a:prstGeom>
          <a:noFill/>
        </p:spPr>
        <p:txBody>
          <a:bodyPr wrap="square" rtlCol="0">
            <a:spAutoFit/>
          </a:bodyPr>
          <a:lstStyle/>
          <a:p>
            <a:r>
              <a:rPr lang="es-MX" sz="3200" dirty="0"/>
              <a:t>Justificación</a:t>
            </a:r>
          </a:p>
          <a:p>
            <a:r>
              <a:rPr lang="es-MX" sz="2000" dirty="0"/>
              <a:t>La industria maquiladora en el Estado de Querétaro ha tenido un crecimiento considerable y su razón de ser es reducir los gastos de operación de las empresas, el presente trabajo muestra un caso de estudio de una empresa manufacturera metalmecánica que sirva de guía para los tomadores de decisiones de hacer o comprar.</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5560536" y="-24401"/>
            <a:ext cx="6324600" cy="523220"/>
          </a:xfrm>
          <a:prstGeom prst="rect">
            <a:avLst/>
          </a:prstGeom>
          <a:noFill/>
        </p:spPr>
        <p:txBody>
          <a:bodyPr wrap="square" rtlCol="0">
            <a:spAutoFit/>
          </a:bodyPr>
          <a:lstStyle/>
          <a:p>
            <a:pPr algn="r"/>
            <a:r>
              <a:rPr lang="es-MX" sz="2800" b="1" i="1" dirty="0">
                <a:solidFill>
                  <a:srgbClr val="C00000"/>
                </a:solidFill>
              </a:rPr>
              <a:t>HACER O COMPRAR</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6"/>
          <a:stretch>
            <a:fillRect/>
          </a:stretch>
        </p:blipFill>
        <p:spPr>
          <a:xfrm>
            <a:off x="10966014" y="5817941"/>
            <a:ext cx="1329264" cy="1026026"/>
          </a:xfrm>
          <a:prstGeom prst="rect">
            <a:avLst/>
          </a:prstGeom>
        </p:spPr>
      </p:pic>
      <p:pic>
        <p:nvPicPr>
          <p:cNvPr id="5" name="Imagen 4">
            <a:extLst>
              <a:ext uri="{FF2B5EF4-FFF2-40B4-BE49-F238E27FC236}">
                <a16:creationId xmlns:a16="http://schemas.microsoft.com/office/drawing/2014/main" id="{252EBFDA-D437-4353-8C50-3E252815F3C2}"/>
              </a:ext>
            </a:extLst>
          </p:cNvPr>
          <p:cNvPicPr>
            <a:picLocks noChangeAspect="1"/>
          </p:cNvPicPr>
          <p:nvPr/>
        </p:nvPicPr>
        <p:blipFill rotWithShape="1">
          <a:blip r:embed="rId7"/>
          <a:srcRect r="40923"/>
          <a:stretch/>
        </p:blipFill>
        <p:spPr>
          <a:xfrm>
            <a:off x="5560536" y="1762365"/>
            <a:ext cx="6324600" cy="3147259"/>
          </a:xfrm>
          <a:prstGeom prst="rect">
            <a:avLst/>
          </a:prstGeom>
        </p:spPr>
      </p:pic>
    </p:spTree>
    <p:extLst>
      <p:ext uri="{BB962C8B-B14F-4D97-AF65-F5344CB8AC3E}">
        <p14:creationId xmlns:p14="http://schemas.microsoft.com/office/powerpoint/2010/main" val="428795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Carlos Rafael Huitrón Segovia – Maestría en Administración –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77122" y="1727200"/>
            <a:ext cx="5194300" cy="4524315"/>
          </a:xfrm>
          <a:prstGeom prst="rect">
            <a:avLst/>
          </a:prstGeom>
          <a:noFill/>
        </p:spPr>
        <p:txBody>
          <a:bodyPr wrap="square" rtlCol="0">
            <a:spAutoFit/>
          </a:bodyPr>
          <a:lstStyle/>
          <a:p>
            <a:r>
              <a:rPr lang="es-MX" sz="3200" dirty="0"/>
              <a:t>Objetivos</a:t>
            </a:r>
          </a:p>
          <a:p>
            <a:r>
              <a:rPr lang="es-MX" sz="3200" dirty="0"/>
              <a:t>General: entender el panorama de la industria maquiladora en el Estado de Querétaro</a:t>
            </a:r>
          </a:p>
          <a:p>
            <a:r>
              <a:rPr lang="es-MX" sz="3200" dirty="0"/>
              <a:t>Específico: analizar ventajas y desventajas para una empresa manufacturera entre hacer o comprar</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FB596518-9441-4F1D-9067-5D0787EB29E4}"/>
              </a:ext>
            </a:extLst>
          </p:cNvPr>
          <p:cNvSpPr txBox="1"/>
          <p:nvPr/>
        </p:nvSpPr>
        <p:spPr>
          <a:xfrm>
            <a:off x="5560536" y="-24401"/>
            <a:ext cx="6324600" cy="523220"/>
          </a:xfrm>
          <a:prstGeom prst="rect">
            <a:avLst/>
          </a:prstGeom>
          <a:noFill/>
        </p:spPr>
        <p:txBody>
          <a:bodyPr wrap="square" rtlCol="0">
            <a:spAutoFit/>
          </a:bodyPr>
          <a:lstStyle/>
          <a:p>
            <a:pPr algn="r"/>
            <a:r>
              <a:rPr lang="es-MX" sz="2800" b="1" i="1" dirty="0">
                <a:solidFill>
                  <a:srgbClr val="C00000"/>
                </a:solidFill>
              </a:rPr>
              <a:t>HACER O COMPRAR</a:t>
            </a:r>
          </a:p>
        </p:txBody>
      </p:sp>
      <p:pic>
        <p:nvPicPr>
          <p:cNvPr id="1026" name="Picture 2" descr="Hacer vs. comprar: el costo verdadero de hacerlo uno mismo - Dorner  Conveyors">
            <a:extLst>
              <a:ext uri="{FF2B5EF4-FFF2-40B4-BE49-F238E27FC236}">
                <a16:creationId xmlns:a16="http://schemas.microsoft.com/office/drawing/2014/main" id="{82DC93A0-25D2-4363-A870-215DFA4DB8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51" y="1472575"/>
            <a:ext cx="6618971" cy="458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54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3"/>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4"/>
            <a:stretch>
              <a:fillRect/>
            </a:stretch>
          </p:blipFill>
          <p:spPr>
            <a:xfrm>
              <a:off x="1727408" y="253638"/>
              <a:ext cx="624078" cy="824051"/>
            </a:xfrm>
            <a:prstGeom prst="rect">
              <a:avLst/>
            </a:prstGeom>
          </p:spPr>
        </p:pic>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Carlos Rafael Huitrón Segovia – Maestría en Administración –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2739211"/>
          </a:xfrm>
          <a:prstGeom prst="rect">
            <a:avLst/>
          </a:prstGeom>
          <a:noFill/>
        </p:spPr>
        <p:txBody>
          <a:bodyPr wrap="square" rtlCol="0">
            <a:spAutoFit/>
          </a:bodyPr>
          <a:lstStyle/>
          <a:p>
            <a:r>
              <a:rPr lang="es-MX" sz="3200" dirty="0"/>
              <a:t>Marco Teórico</a:t>
            </a:r>
          </a:p>
          <a:p>
            <a:pPr marL="457200" indent="-457200">
              <a:buAutoNum type="arabicPeriod"/>
            </a:pPr>
            <a:r>
              <a:rPr lang="es-MX" sz="2000" dirty="0"/>
              <a:t>Maquila, definición y origen etimológico</a:t>
            </a:r>
          </a:p>
          <a:p>
            <a:pPr marL="457200" indent="-457200">
              <a:buAutoNum type="arabicPeriod"/>
            </a:pPr>
            <a:r>
              <a:rPr lang="es-MX" sz="2000" dirty="0"/>
              <a:t>Maquila en el Estado de Querétaro</a:t>
            </a:r>
          </a:p>
          <a:p>
            <a:pPr marL="457200" indent="-457200">
              <a:buAutoNum type="arabicPeriod"/>
            </a:pPr>
            <a:r>
              <a:rPr lang="es-MX" sz="2000" dirty="0"/>
              <a:t>Make or buy (hacer o comprar)</a:t>
            </a:r>
          </a:p>
          <a:p>
            <a:pPr marL="457200" indent="-457200">
              <a:buAutoNum type="arabicPeriod"/>
            </a:pPr>
            <a:r>
              <a:rPr lang="es-MX" sz="2000" dirty="0"/>
              <a:t>Integración vertical, ventajas y desventajas</a:t>
            </a:r>
          </a:p>
          <a:p>
            <a:pPr marL="457200" indent="-457200">
              <a:buAutoNum type="arabicPeriod"/>
            </a:pPr>
            <a:r>
              <a:rPr lang="es-MX" sz="2000" dirty="0"/>
              <a:t>Decisiones de compra</a:t>
            </a:r>
          </a:p>
          <a:p>
            <a:pPr marL="457200" indent="-457200">
              <a:buAutoNum type="arabicPeriod"/>
            </a:pPr>
            <a:r>
              <a:rPr lang="es-MX" sz="2000" dirty="0"/>
              <a:t>Procesos de Manufactura</a:t>
            </a:r>
          </a:p>
          <a:p>
            <a:pPr marL="457200" indent="-457200">
              <a:buAutoNum type="arabicPeriod"/>
            </a:pPr>
            <a:r>
              <a:rPr lang="es-MX" sz="2000" dirty="0"/>
              <a:t>Capacidad de planta</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5560536" y="-24401"/>
            <a:ext cx="6324600" cy="523220"/>
          </a:xfrm>
          <a:prstGeom prst="rect">
            <a:avLst/>
          </a:prstGeom>
          <a:noFill/>
        </p:spPr>
        <p:txBody>
          <a:bodyPr wrap="square" rtlCol="0">
            <a:spAutoFit/>
          </a:bodyPr>
          <a:lstStyle/>
          <a:p>
            <a:pPr algn="r"/>
            <a:r>
              <a:rPr lang="es-MX" sz="2800" b="1" i="1" dirty="0">
                <a:solidFill>
                  <a:srgbClr val="C00000"/>
                </a:solidFill>
              </a:rPr>
              <a:t>HACER O COMPRAR</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6"/>
          <a:stretch>
            <a:fillRect/>
          </a:stretch>
        </p:blipFill>
        <p:spPr>
          <a:xfrm>
            <a:off x="10966014" y="5817941"/>
            <a:ext cx="1329264" cy="1026026"/>
          </a:xfrm>
          <a:prstGeom prst="rect">
            <a:avLst/>
          </a:prstGeom>
        </p:spPr>
      </p:pic>
      <p:pic>
        <p:nvPicPr>
          <p:cNvPr id="2050" name="Picture 2" descr="Procesos de Manufactura. Sesiones de clases. - Página web de caralmet2012">
            <a:extLst>
              <a:ext uri="{FF2B5EF4-FFF2-40B4-BE49-F238E27FC236}">
                <a16:creationId xmlns:a16="http://schemas.microsoft.com/office/drawing/2014/main" id="{156F9E2B-7069-4D9C-857B-9E4CA72198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3408" y="1462591"/>
            <a:ext cx="5457687" cy="409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08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Carlos Rafael Huitrón Segovia – Maestría en Administración –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1182" y="1727200"/>
            <a:ext cx="11210240" cy="4524315"/>
          </a:xfrm>
          <a:prstGeom prst="rect">
            <a:avLst/>
          </a:prstGeom>
          <a:noFill/>
        </p:spPr>
        <p:txBody>
          <a:bodyPr wrap="square" rtlCol="0">
            <a:spAutoFit/>
          </a:bodyPr>
          <a:lstStyle/>
          <a:p>
            <a:r>
              <a:rPr lang="es-MX" sz="3200" b="1" dirty="0"/>
              <a:t>Metodología: </a:t>
            </a:r>
          </a:p>
          <a:p>
            <a:r>
              <a:rPr lang="es-MX" sz="3200" dirty="0"/>
              <a:t>el método a utilizar será cuantitativo ya que harán comparaciones financieras, análisis de capacidad de planta y otros factores que ayuden a tomar la decisión de hacer o comprar.</a:t>
            </a:r>
          </a:p>
          <a:p>
            <a:r>
              <a:rPr lang="es-MX" sz="3200" b="1" dirty="0"/>
              <a:t>Preguntas de investigación:</a:t>
            </a:r>
          </a:p>
          <a:p>
            <a:pPr algn="just"/>
            <a:r>
              <a:rPr lang="es-MX" sz="3200" dirty="0"/>
              <a:t>¿Es más barato procesar al interno o hacer en maquila?</a:t>
            </a:r>
          </a:p>
          <a:p>
            <a:pPr algn="just"/>
            <a:r>
              <a:rPr lang="es-MX" sz="3200" dirty="0"/>
              <a:t>¿Se cuenta con la tecnología necesaria para fabricar al interno los productos?</a:t>
            </a:r>
          </a:p>
          <a:p>
            <a:endParaRPr lang="es-MX" sz="3200" dirty="0"/>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FB596518-9441-4F1D-9067-5D0787EB29E4}"/>
              </a:ext>
            </a:extLst>
          </p:cNvPr>
          <p:cNvSpPr txBox="1"/>
          <p:nvPr/>
        </p:nvSpPr>
        <p:spPr>
          <a:xfrm>
            <a:off x="5560536" y="-24401"/>
            <a:ext cx="6324600" cy="523220"/>
          </a:xfrm>
          <a:prstGeom prst="rect">
            <a:avLst/>
          </a:prstGeom>
          <a:noFill/>
        </p:spPr>
        <p:txBody>
          <a:bodyPr wrap="square" rtlCol="0">
            <a:spAutoFit/>
          </a:bodyPr>
          <a:lstStyle/>
          <a:p>
            <a:pPr algn="r"/>
            <a:r>
              <a:rPr lang="es-MX" sz="2800" b="1" i="1" dirty="0">
                <a:solidFill>
                  <a:srgbClr val="C00000"/>
                </a:solidFill>
              </a:rPr>
              <a:t>HACER O COMPRAR</a:t>
            </a:r>
          </a:p>
        </p:txBody>
      </p:sp>
    </p:spTree>
    <p:extLst>
      <p:ext uri="{BB962C8B-B14F-4D97-AF65-F5344CB8AC3E}">
        <p14:creationId xmlns:p14="http://schemas.microsoft.com/office/powerpoint/2010/main" val="90657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Carlos Rafael Huitrón Segovia – Maestría en Administración –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1182" y="1727200"/>
            <a:ext cx="11210240" cy="3046988"/>
          </a:xfrm>
          <a:prstGeom prst="rect">
            <a:avLst/>
          </a:prstGeom>
          <a:noFill/>
        </p:spPr>
        <p:txBody>
          <a:bodyPr wrap="square" rtlCol="0">
            <a:spAutoFit/>
          </a:bodyPr>
          <a:lstStyle/>
          <a:p>
            <a:r>
              <a:rPr lang="es-MX" sz="3200" b="1" dirty="0"/>
              <a:t>Hipótesis:</a:t>
            </a:r>
          </a:p>
          <a:p>
            <a:endParaRPr lang="es-MX" sz="3200" dirty="0"/>
          </a:p>
          <a:p>
            <a:r>
              <a:rPr lang="es-MX" sz="3200" b="1" dirty="0"/>
              <a:t>H1: </a:t>
            </a:r>
            <a:r>
              <a:rPr lang="es-MX" sz="3200" dirty="0"/>
              <a:t>La mejor decisión de acuerdo con capacidad de proceso, costo y calidad es integrar los productos que se tienen en maquila</a:t>
            </a:r>
          </a:p>
          <a:p>
            <a:r>
              <a:rPr lang="es-MX" sz="3200" b="1" dirty="0"/>
              <a:t>H0: </a:t>
            </a:r>
            <a:r>
              <a:rPr lang="es-MX" sz="3200" dirty="0"/>
              <a:t>La mejor decisión de acuerdo con capacidad de proceso, costo y calidad es mantener los productos en maquila</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FB596518-9441-4F1D-9067-5D0787EB29E4}"/>
              </a:ext>
            </a:extLst>
          </p:cNvPr>
          <p:cNvSpPr txBox="1"/>
          <p:nvPr/>
        </p:nvSpPr>
        <p:spPr>
          <a:xfrm>
            <a:off x="5560536" y="-24401"/>
            <a:ext cx="6324600" cy="523220"/>
          </a:xfrm>
          <a:prstGeom prst="rect">
            <a:avLst/>
          </a:prstGeom>
          <a:noFill/>
        </p:spPr>
        <p:txBody>
          <a:bodyPr wrap="square" rtlCol="0">
            <a:spAutoFit/>
          </a:bodyPr>
          <a:lstStyle/>
          <a:p>
            <a:pPr algn="r"/>
            <a:r>
              <a:rPr lang="es-MX" sz="2800" b="1" i="1" dirty="0">
                <a:solidFill>
                  <a:srgbClr val="C00000"/>
                </a:solidFill>
              </a:rPr>
              <a:t>HACER O COMPRAR</a:t>
            </a:r>
          </a:p>
        </p:txBody>
      </p:sp>
    </p:spTree>
    <p:extLst>
      <p:ext uri="{BB962C8B-B14F-4D97-AF65-F5344CB8AC3E}">
        <p14:creationId xmlns:p14="http://schemas.microsoft.com/office/powerpoint/2010/main" val="234669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Carlos Rafael Huitrón Segovia – Maestría en Administración –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1182" y="1727200"/>
            <a:ext cx="11210240" cy="2062103"/>
          </a:xfrm>
          <a:prstGeom prst="rect">
            <a:avLst/>
          </a:prstGeom>
          <a:noFill/>
        </p:spPr>
        <p:txBody>
          <a:bodyPr wrap="square" rtlCol="0">
            <a:spAutoFit/>
          </a:bodyPr>
          <a:lstStyle/>
          <a:p>
            <a:r>
              <a:rPr lang="es-MX" sz="3200" b="1" dirty="0"/>
              <a:t>Variable independiente: </a:t>
            </a:r>
            <a:r>
              <a:rPr lang="es-MX" sz="3200" dirty="0"/>
              <a:t>capacidad de planta, tecnología necesaria</a:t>
            </a:r>
          </a:p>
          <a:p>
            <a:endParaRPr lang="es-MX" sz="3200" b="1" dirty="0"/>
          </a:p>
          <a:p>
            <a:r>
              <a:rPr lang="es-MX" sz="3200" b="1" dirty="0"/>
              <a:t>Variable dependiente: </a:t>
            </a:r>
            <a:r>
              <a:rPr lang="es-MX" sz="3200" dirty="0"/>
              <a:t>integración de productos de maquila, integración vertical, ahorros</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FB596518-9441-4F1D-9067-5D0787EB29E4}"/>
              </a:ext>
            </a:extLst>
          </p:cNvPr>
          <p:cNvSpPr txBox="1"/>
          <p:nvPr/>
        </p:nvSpPr>
        <p:spPr>
          <a:xfrm>
            <a:off x="5560536" y="-24401"/>
            <a:ext cx="6324600" cy="523220"/>
          </a:xfrm>
          <a:prstGeom prst="rect">
            <a:avLst/>
          </a:prstGeom>
          <a:noFill/>
        </p:spPr>
        <p:txBody>
          <a:bodyPr wrap="square" rtlCol="0">
            <a:spAutoFit/>
          </a:bodyPr>
          <a:lstStyle/>
          <a:p>
            <a:pPr algn="r"/>
            <a:r>
              <a:rPr lang="es-MX" sz="2800" b="1" i="1" dirty="0">
                <a:solidFill>
                  <a:srgbClr val="C00000"/>
                </a:solidFill>
              </a:rPr>
              <a:t>HACER O COMPRAR</a:t>
            </a:r>
          </a:p>
        </p:txBody>
      </p:sp>
    </p:spTree>
    <p:extLst>
      <p:ext uri="{BB962C8B-B14F-4D97-AF65-F5344CB8AC3E}">
        <p14:creationId xmlns:p14="http://schemas.microsoft.com/office/powerpoint/2010/main" val="127615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Carlos Rafael Huitrón Segovia – Maestría en Administración –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77122" y="1727200"/>
            <a:ext cx="5194300" cy="3046988"/>
          </a:xfrm>
          <a:prstGeom prst="rect">
            <a:avLst/>
          </a:prstGeom>
          <a:noFill/>
        </p:spPr>
        <p:txBody>
          <a:bodyPr wrap="square" rtlCol="0">
            <a:spAutoFit/>
          </a:bodyPr>
          <a:lstStyle/>
          <a:p>
            <a:r>
              <a:rPr lang="es-MX" sz="3200" b="1" dirty="0"/>
              <a:t>Resultados esperados</a:t>
            </a:r>
          </a:p>
          <a:p>
            <a:r>
              <a:rPr lang="es-MX" sz="3200" dirty="0"/>
              <a:t>Al terminar el caso de estudio se dejará una guía con el paso a paso en el proceso para la toma de decisiones de si conviene hacer o comprar</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FB596518-9441-4F1D-9067-5D0787EB29E4}"/>
              </a:ext>
            </a:extLst>
          </p:cNvPr>
          <p:cNvSpPr txBox="1"/>
          <p:nvPr/>
        </p:nvSpPr>
        <p:spPr>
          <a:xfrm>
            <a:off x="5560536" y="-24401"/>
            <a:ext cx="6324600" cy="523220"/>
          </a:xfrm>
          <a:prstGeom prst="rect">
            <a:avLst/>
          </a:prstGeom>
          <a:noFill/>
        </p:spPr>
        <p:txBody>
          <a:bodyPr wrap="square" rtlCol="0">
            <a:spAutoFit/>
          </a:bodyPr>
          <a:lstStyle/>
          <a:p>
            <a:pPr algn="r"/>
            <a:r>
              <a:rPr lang="es-MX" sz="2800" b="1" i="1" dirty="0">
                <a:solidFill>
                  <a:srgbClr val="C00000"/>
                </a:solidFill>
              </a:rPr>
              <a:t>HACER O COMPRAR</a:t>
            </a:r>
          </a:p>
        </p:txBody>
      </p:sp>
      <p:pic>
        <p:nvPicPr>
          <p:cNvPr id="4098" name="Picture 2" descr="Cómo hacer un análisis de resultados - 7 pasos">
            <a:extLst>
              <a:ext uri="{FF2B5EF4-FFF2-40B4-BE49-F238E27FC236}">
                <a16:creationId xmlns:a16="http://schemas.microsoft.com/office/drawing/2014/main" id="{5FAC2193-C9EC-4FD0-877C-DF9863D632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876" y="1342385"/>
            <a:ext cx="6001256" cy="423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413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3"/>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4"/>
            <a:stretch>
              <a:fillRect/>
            </a:stretch>
          </p:blipFill>
          <p:spPr>
            <a:xfrm>
              <a:off x="1727408" y="253638"/>
              <a:ext cx="624078" cy="824051"/>
            </a:xfrm>
            <a:prstGeom prst="rect">
              <a:avLst/>
            </a:prstGeom>
          </p:spPr>
        </p:pic>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Carlos Rafael Huitrón Segovia – Maestría en Administración –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13183" y="1423961"/>
            <a:ext cx="11347407" cy="4678204"/>
          </a:xfrm>
          <a:prstGeom prst="rect">
            <a:avLst/>
          </a:prstGeom>
          <a:noFill/>
        </p:spPr>
        <p:txBody>
          <a:bodyPr wrap="square" rtlCol="0">
            <a:spAutoFit/>
          </a:bodyPr>
          <a:lstStyle/>
          <a:p>
            <a:r>
              <a:rPr lang="es-MX" b="1" dirty="0"/>
              <a:t>Referencias</a:t>
            </a:r>
          </a:p>
          <a:p>
            <a:r>
              <a:rPr lang="es-MX" sz="1400" dirty="0">
                <a:effectLst/>
                <a:latin typeface="Times New Roman" panose="02020603050405020304" pitchFamily="18" charset="0"/>
                <a:ea typeface="Calibri" panose="020F0502020204030204" pitchFamily="34" charset="0"/>
                <a:cs typeface="Times New Roman" panose="02020603050405020304" pitchFamily="18" charset="0"/>
              </a:rPr>
              <a:t>Gaither, N. y </a:t>
            </a:r>
            <a:r>
              <a:rPr lang="es-MX" sz="1400" dirty="0" err="1">
                <a:effectLst/>
                <a:latin typeface="Times New Roman" panose="02020603050405020304" pitchFamily="18" charset="0"/>
                <a:ea typeface="Calibri" panose="020F0502020204030204" pitchFamily="34" charset="0"/>
                <a:cs typeface="Times New Roman" panose="02020603050405020304" pitchFamily="18" charset="0"/>
              </a:rPr>
              <a:t>Fraizer</a:t>
            </a: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 G (s.f.). </a:t>
            </a:r>
            <a:r>
              <a:rPr lang="es-MX" sz="1400" i="1" dirty="0">
                <a:effectLst/>
                <a:latin typeface="Times New Roman" panose="02020603050405020304" pitchFamily="18" charset="0"/>
                <a:ea typeface="Calibri" panose="020F0502020204030204" pitchFamily="34" charset="0"/>
                <a:cs typeface="Times New Roman" panose="02020603050405020304" pitchFamily="18" charset="0"/>
              </a:rPr>
              <a:t>Administración de producción y operaciones (8ª. Ed.).</a:t>
            </a: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 Soluciones empresariales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400" dirty="0">
                <a:effectLst/>
                <a:latin typeface="Calibri" panose="020F0502020204030204" pitchFamily="34" charset="0"/>
                <a:ea typeface="Calibri" panose="020F0502020204030204" pitchFamily="34" charset="0"/>
                <a:cs typeface="Times New Roman" panose="02020603050405020304" pitchFamily="18" charset="0"/>
              </a:rPr>
              <a:t>Chase, R. B., Jacobs, F.R. y Aquilano, N. J. (2009). ADMINISTRACION DE OPERACIONES. Producción y cadena de suministros (12ª ed.). México. Mc Graw Hill.</a:t>
            </a:r>
          </a:p>
          <a:p>
            <a:endParaRPr lang="es-MX" altLang="es-MX" sz="1400" dirty="0">
              <a:latin typeface="Calibri" panose="020F0502020204030204" pitchFamily="34" charset="0"/>
              <a:cs typeface="Times New Roman" panose="02020603050405020304" pitchFamily="18" charset="0"/>
            </a:endParaRPr>
          </a:p>
          <a:p>
            <a:r>
              <a:rPr lang="es-MX" altLang="es-MX" sz="1400" dirty="0">
                <a:latin typeface="Calibri" panose="020F0502020204030204" pitchFamily="34" charset="0"/>
                <a:cs typeface="Times New Roman" panose="02020603050405020304" pitchFamily="18" charset="0"/>
              </a:rPr>
              <a:t>GINEGI, Sistema de cuentas nacionales. La producción, salarios, empleo y productividad de la industria maquiladora de exportación, por región geográfica y entidad federativa 1997-2002, México, &gt;electrónica http://www.inegi.gob.mx&gt;,2004</a:t>
            </a:r>
          </a:p>
          <a:p>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400" dirty="0">
                <a:effectLst/>
                <a:latin typeface="Calibri" panose="020F0502020204030204" pitchFamily="34" charset="0"/>
                <a:ea typeface="Calibri" panose="020F0502020204030204" pitchFamily="34" charset="0"/>
                <a:cs typeface="Times New Roman" panose="02020603050405020304" pitchFamily="18" charset="0"/>
              </a:rPr>
              <a:t>Gobierno del Estado de Querétaro “Plan estatal de desarrollo 1997-2003”, en &gt; </a:t>
            </a:r>
            <a:r>
              <a:rPr lang="es-MX"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http://www.queretaro.gob.mx</a:t>
            </a:r>
            <a:r>
              <a:rPr lang="es-MX" sz="1400" dirty="0">
                <a:effectLst/>
                <a:latin typeface="Calibri" panose="020F0502020204030204" pitchFamily="34" charset="0"/>
                <a:ea typeface="Calibri" panose="020F0502020204030204" pitchFamily="34" charset="0"/>
                <a:cs typeface="Times New Roman" panose="02020603050405020304" pitchFamily="18" charset="0"/>
              </a:rPr>
              <a:t>&gt;, 1998</a:t>
            </a:r>
          </a:p>
          <a:p>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400" dirty="0">
                <a:effectLst/>
                <a:latin typeface="Calibri" panose="020F0502020204030204" pitchFamily="34" charset="0"/>
                <a:ea typeface="Calibri" panose="020F0502020204030204" pitchFamily="34" charset="0"/>
                <a:cs typeface="Times New Roman" panose="02020603050405020304" pitchFamily="18" charset="0"/>
              </a:rPr>
              <a:t>SEDEC </a:t>
            </a:r>
            <a:r>
              <a:rPr lang="es-MX" sz="1400" i="1" dirty="0">
                <a:effectLst/>
                <a:latin typeface="Calibri" panose="020F0502020204030204" pitchFamily="34" charset="0"/>
                <a:ea typeface="Calibri" panose="020F0502020204030204" pitchFamily="34" charset="0"/>
                <a:cs typeface="Times New Roman" panose="02020603050405020304" pitchFamily="18" charset="0"/>
              </a:rPr>
              <a:t>“Anuario económico 1991”</a:t>
            </a:r>
            <a:r>
              <a:rPr lang="es-MX" sz="1400" dirty="0">
                <a:effectLst/>
                <a:latin typeface="Calibri" panose="020F0502020204030204" pitchFamily="34" charset="0"/>
                <a:ea typeface="Calibri" panose="020F0502020204030204" pitchFamily="34" charset="0"/>
                <a:cs typeface="Times New Roman" panose="02020603050405020304" pitchFamily="18" charset="0"/>
              </a:rPr>
              <a:t>, México, Gobierno del Estado de Querétaro, 1991</a:t>
            </a:r>
          </a:p>
          <a:p>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400" dirty="0">
                <a:effectLst/>
                <a:latin typeface="Calibri" panose="020F0502020204030204" pitchFamily="34" charset="0"/>
                <a:ea typeface="Calibri" panose="020F0502020204030204" pitchFamily="34" charset="0"/>
                <a:cs typeface="Times New Roman" panose="02020603050405020304" pitchFamily="18" charset="0"/>
              </a:rPr>
              <a:t>Salas, Carlos “El contexto económico de México” en De la Garza, E y Salas, C. La Situación del Trabajo en México, 2003, México Plaza y Valdés,2003</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400" dirty="0">
                <a:effectLst/>
                <a:latin typeface="Calibri" panose="020F0502020204030204" pitchFamily="34" charset="0"/>
                <a:ea typeface="Calibri" panose="020F0502020204030204" pitchFamily="34" charset="0"/>
                <a:cs typeface="Times New Roman" panose="02020603050405020304" pitchFamily="18" charset="0"/>
              </a:rPr>
              <a:t>Marco Carrillo, Juan Martínez y Jorge Lara. El papel de los sindicatos en la flexibilización de los contratos colectivos, la experiencia queretana</a:t>
            </a:r>
            <a:r>
              <a:rPr lang="es-MX" sz="1400" i="1" dirty="0">
                <a:effectLst/>
                <a:latin typeface="Calibri" panose="020F0502020204030204" pitchFamily="34" charset="0"/>
                <a:ea typeface="Calibri" panose="020F0502020204030204" pitchFamily="34" charset="0"/>
                <a:cs typeface="Times New Roman" panose="02020603050405020304" pitchFamily="18" charset="0"/>
              </a:rPr>
              <a:t>, Ponencia presentada en el primer Encuentro de Investigadores de la Región centro Occidente sobre Desarrollo Social y Trabajo en el Marco de la Globalización. Realizado en la ciudad de Guadalajara</a:t>
            </a:r>
            <a:r>
              <a:rPr lang="es-MX" sz="1400" dirty="0">
                <a:effectLst/>
                <a:latin typeface="Calibri" panose="020F0502020204030204" pitchFamily="34" charset="0"/>
                <a:ea typeface="Calibri" panose="020F0502020204030204" pitchFamily="34" charset="0"/>
                <a:cs typeface="Times New Roman" panose="02020603050405020304" pitchFamily="18" charset="0"/>
              </a:rPr>
              <a:t>, el 30-31 de agosto de 2004</a:t>
            </a:r>
          </a:p>
          <a:p>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400" dirty="0">
                <a:effectLst/>
                <a:latin typeface="Calibri" panose="020F0502020204030204" pitchFamily="34" charset="0"/>
                <a:ea typeface="Calibri" panose="020F0502020204030204" pitchFamily="34" charset="0"/>
                <a:cs typeface="Times New Roman" panose="02020603050405020304" pitchFamily="18" charset="0"/>
              </a:rPr>
              <a:t>Alvarez, E. (s.f.). </a:t>
            </a:r>
            <a:r>
              <a:rPr lang="es-MX" sz="1400" i="1" dirty="0">
                <a:effectLst/>
                <a:latin typeface="Calibri" panose="020F0502020204030204" pitchFamily="34" charset="0"/>
                <a:ea typeface="Calibri" panose="020F0502020204030204" pitchFamily="34" charset="0"/>
                <a:cs typeface="Times New Roman" panose="02020603050405020304" pitchFamily="18" charset="0"/>
              </a:rPr>
              <a:t>“DECISIONES DE “HACER O COMPRAR” EN EL AMBITO DE LOS SISTEMAS DE INFORMACIÓN: UNA APROXIMACIÓN DESDE LA TEORIA DE RECURSOS Y CAPACIDADES”. </a:t>
            </a:r>
            <a:r>
              <a:rPr lang="es-MX" sz="1400" dirty="0">
                <a:effectLst/>
                <a:latin typeface="Calibri" panose="020F0502020204030204" pitchFamily="34" charset="0"/>
                <a:ea typeface="Calibri" panose="020F0502020204030204" pitchFamily="34" charset="0"/>
                <a:cs typeface="Times New Roman" panose="02020603050405020304" pitchFamily="18" charset="0"/>
              </a:rPr>
              <a:t>Cuadernos de Economía y Dirección de la Empresa</a:t>
            </a:r>
          </a:p>
          <a:p>
            <a:r>
              <a:rPr lang="es-MX" sz="1400" dirty="0">
                <a:effectLst/>
                <a:latin typeface="Calibri" panose="020F0502020204030204" pitchFamily="34" charset="0"/>
                <a:ea typeface="Calibri" panose="020F0502020204030204" pitchFamily="34" charset="0"/>
                <a:cs typeface="Times New Roman" panose="02020603050405020304" pitchFamily="18" charset="0"/>
              </a:rPr>
              <a:t>Carrillo. M.A., Martínez, J.J y Lara, J.A. (2007). </a:t>
            </a:r>
            <a:r>
              <a:rPr lang="es-MX" sz="1400" i="1" dirty="0">
                <a:effectLst/>
                <a:latin typeface="Calibri" panose="020F0502020204030204" pitchFamily="34" charset="0"/>
                <a:ea typeface="Calibri" panose="020F0502020204030204" pitchFamily="34" charset="0"/>
                <a:cs typeface="Times New Roman" panose="02020603050405020304" pitchFamily="18" charset="0"/>
              </a:rPr>
              <a:t>La Industria Maquiladora de Exportación en el Estado de Querétaro. Red de Revistas Científicas de América Latina, el Caribe, España y Portugal</a:t>
            </a:r>
            <a:r>
              <a:rPr lang="es-MX" sz="1400" dirty="0">
                <a:effectLst/>
                <a:latin typeface="Calibri" panose="020F0502020204030204" pitchFamily="34" charset="0"/>
                <a:ea typeface="Calibri" panose="020F0502020204030204" pitchFamily="34" charset="0"/>
                <a:cs typeface="Times New Roman" panose="02020603050405020304" pitchFamily="18" charset="0"/>
              </a:rPr>
              <a:t>. </a:t>
            </a:r>
            <a:r>
              <a:rPr lang="es-MX" sz="1400" dirty="0" err="1">
                <a:effectLst/>
                <a:latin typeface="Calibri" panose="020F0502020204030204" pitchFamily="34" charset="0"/>
                <a:ea typeface="Calibri" panose="020F0502020204030204" pitchFamily="34" charset="0"/>
                <a:cs typeface="Times New Roman" panose="02020603050405020304" pitchFamily="18" charset="0"/>
              </a:rPr>
              <a:t>pp</a:t>
            </a:r>
            <a:r>
              <a:rPr lang="es-MX" sz="1400" dirty="0">
                <a:effectLst/>
                <a:latin typeface="Calibri" panose="020F0502020204030204" pitchFamily="34" charset="0"/>
                <a:ea typeface="Calibri" panose="020F0502020204030204" pitchFamily="34" charset="0"/>
                <a:cs typeface="Times New Roman" panose="02020603050405020304" pitchFamily="18" charset="0"/>
              </a:rPr>
              <a:t> 32-39.</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5560536" y="-24401"/>
            <a:ext cx="6324600" cy="523220"/>
          </a:xfrm>
          <a:prstGeom prst="rect">
            <a:avLst/>
          </a:prstGeom>
          <a:noFill/>
        </p:spPr>
        <p:txBody>
          <a:bodyPr wrap="square" rtlCol="0">
            <a:spAutoFit/>
          </a:bodyPr>
          <a:lstStyle/>
          <a:p>
            <a:pPr algn="r"/>
            <a:r>
              <a:rPr lang="es-MX" sz="2800" b="1" i="1" dirty="0">
                <a:solidFill>
                  <a:srgbClr val="C00000"/>
                </a:solidFill>
              </a:rPr>
              <a:t>HACER O COMPRAR</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7"/>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9720697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1108</Words>
  <Application>Microsoft Office PowerPoint</Application>
  <PresentationFormat>Panorámica</PresentationFormat>
  <Paragraphs>102</Paragraphs>
  <Slides>10</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Calibri Light</vt:lpstr>
      <vt:lpstr>fuente4</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Huitron, Carlos</cp:lastModifiedBy>
  <cp:revision>24</cp:revision>
  <dcterms:created xsi:type="dcterms:W3CDTF">2020-09-22T18:49:23Z</dcterms:created>
  <dcterms:modified xsi:type="dcterms:W3CDTF">2021-10-31T16:06:13Z</dcterms:modified>
</cp:coreProperties>
</file>