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1" r:id="rId5"/>
    <p:sldId id="262" r:id="rId6"/>
    <p:sldId id="263" r:id="rId7"/>
    <p:sldId id="269" r:id="rId8"/>
    <p:sldId id="270" r:id="rId9"/>
    <p:sldId id="274" r:id="rId10"/>
    <p:sldId id="268" r:id="rId11"/>
    <p:sldId id="276" r:id="rId12"/>
    <p:sldId id="275" r:id="rId13"/>
    <p:sldId id="264" r:id="rId14"/>
    <p:sldId id="272" r:id="rId15"/>
    <p:sldId id="265" r:id="rId16"/>
    <p:sldId id="267" r:id="rId17"/>
    <p:sldId id="271" r:id="rId18"/>
    <p:sldId id="259" r:id="rId19"/>
    <p:sldId id="273" r:id="rId2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2F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06"/>
    <p:restoredTop sz="94728"/>
  </p:normalViewPr>
  <p:slideViewPr>
    <p:cSldViewPr snapToGrid="0" snapToObjects="1">
      <p:cViewPr varScale="1">
        <p:scale>
          <a:sx n="80" d="100"/>
          <a:sy n="80" d="100"/>
        </p:scale>
        <p:origin x="107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BE3F8E-B64D-354F-8760-F963BA0DAF8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FEBEC0DF-F923-C843-B3C4-2AF9228084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6F1C0DF7-FC57-914C-8DCC-BB65DEEDC653}"/>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5" name="Marcador de pie de página 4">
            <a:extLst>
              <a:ext uri="{FF2B5EF4-FFF2-40B4-BE49-F238E27FC236}">
                <a16:creationId xmlns:a16="http://schemas.microsoft.com/office/drawing/2014/main" id="{8BED087F-78F3-F344-AA22-5BFFDE2155C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727E845-DE3A-5643-BBD5-D781F6974C54}"/>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47152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79371C-0A2D-FC41-BC3F-2A9716852FB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E025B02-0CA5-C148-87E2-E960CF95A9CD}"/>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1BFF75C-BB54-2D49-A806-9061C6F91DE9}"/>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5" name="Marcador de pie de página 4">
            <a:extLst>
              <a:ext uri="{FF2B5EF4-FFF2-40B4-BE49-F238E27FC236}">
                <a16:creationId xmlns:a16="http://schemas.microsoft.com/office/drawing/2014/main" id="{BD24F091-74D0-5C40-8D83-97F7EAD7911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983D353-7565-444E-ABAC-9E577EBD3D4D}"/>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42883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0522FD-F958-1249-A15F-3D58241F34B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3FBA2CE-DF9A-C54D-9701-ADF278AFE32D}"/>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C077ADB-F064-3B48-A37D-C86442E9FBAD}"/>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5" name="Marcador de pie de página 4">
            <a:extLst>
              <a:ext uri="{FF2B5EF4-FFF2-40B4-BE49-F238E27FC236}">
                <a16:creationId xmlns:a16="http://schemas.microsoft.com/office/drawing/2014/main" id="{F3E276E8-4100-A64A-B0C2-058891BC1F0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2F28F17-20ED-0646-AEFA-430ED8F21C84}"/>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258673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976538-C34E-E34A-BEA6-3C734E3876D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FDA24A8-BE88-8949-B33F-C9EC279E9EE5}"/>
              </a:ext>
            </a:extLst>
          </p:cNvPr>
          <p:cNvSpPr>
            <a:spLocks noGrp="1"/>
          </p:cNvSpPr>
          <p:nvPr>
            <p:ph idx="1"/>
          </p:nvPr>
        </p:nvSpPr>
        <p:spPr/>
        <p:txBody>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20D6BB1-2B99-C94F-BC5E-4C007C860518}"/>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5" name="Marcador de pie de página 4">
            <a:extLst>
              <a:ext uri="{FF2B5EF4-FFF2-40B4-BE49-F238E27FC236}">
                <a16:creationId xmlns:a16="http://schemas.microsoft.com/office/drawing/2014/main" id="{2B18B3B9-CCB7-8641-AD03-CAB9507B718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FC62F79-496C-6641-984F-FBEAC0D22E77}"/>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472988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A6065C-2B49-5841-ADC1-7B8ED9D75D8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C41F125-CC6F-EB45-AA8D-781E84D410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DD2602F2-90F7-DA4A-B173-C80208187D6C}"/>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5" name="Marcador de pie de página 4">
            <a:extLst>
              <a:ext uri="{FF2B5EF4-FFF2-40B4-BE49-F238E27FC236}">
                <a16:creationId xmlns:a16="http://schemas.microsoft.com/office/drawing/2014/main" id="{25F659BB-A32A-2044-A224-6BAE96D62F3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B31E6B2-6ADD-5944-B249-9F57498F858E}"/>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083633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6B47E5-36CB-0748-A1F3-C33AB323331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3105170-3ABF-0545-9B6D-3A4F836ADC47}"/>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5B3B8B19-D3D7-7748-8E3F-48DD703EA3D7}"/>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9215E4C3-94BB-A74E-B8A2-591023FB3375}"/>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6" name="Marcador de pie de página 5">
            <a:extLst>
              <a:ext uri="{FF2B5EF4-FFF2-40B4-BE49-F238E27FC236}">
                <a16:creationId xmlns:a16="http://schemas.microsoft.com/office/drawing/2014/main" id="{BEB7F58A-D6BF-5945-BCC8-5BCCE26C9AD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F4BD9D9-2642-9649-8D0B-A1D63323DC0B}"/>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9451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5DC8CF-B1E9-994B-9076-B7620E0984C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EB7945F-BBF4-6243-8826-A2EADB1A5D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6702A1BE-F833-4E46-9668-F158C9FF5EF5}"/>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MX"/>
          </a:p>
        </p:txBody>
      </p:sp>
      <p:sp>
        <p:nvSpPr>
          <p:cNvPr id="5" name="Marcador de texto 4">
            <a:extLst>
              <a:ext uri="{FF2B5EF4-FFF2-40B4-BE49-F238E27FC236}">
                <a16:creationId xmlns:a16="http://schemas.microsoft.com/office/drawing/2014/main" id="{7995B65E-8D70-6341-B26D-8C2AE08BF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6" name="Marcador de contenido 5">
            <a:extLst>
              <a:ext uri="{FF2B5EF4-FFF2-40B4-BE49-F238E27FC236}">
                <a16:creationId xmlns:a16="http://schemas.microsoft.com/office/drawing/2014/main" id="{A0FD4145-D036-0A4B-BF8C-6C8AD0CD76D3}"/>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MX"/>
          </a:p>
        </p:txBody>
      </p:sp>
      <p:sp>
        <p:nvSpPr>
          <p:cNvPr id="7" name="Marcador de fecha 6">
            <a:extLst>
              <a:ext uri="{FF2B5EF4-FFF2-40B4-BE49-F238E27FC236}">
                <a16:creationId xmlns:a16="http://schemas.microsoft.com/office/drawing/2014/main" id="{5968AD44-D7C4-A743-B2D8-05350A1C5915}"/>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8" name="Marcador de pie de página 7">
            <a:extLst>
              <a:ext uri="{FF2B5EF4-FFF2-40B4-BE49-F238E27FC236}">
                <a16:creationId xmlns:a16="http://schemas.microsoft.com/office/drawing/2014/main" id="{919B0355-B6E8-4446-8540-AED3F77072C1}"/>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ADA5C0A-4623-0943-B6BB-280650ABE189}"/>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76747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F76DC1-79B9-9640-8BBA-EFD560D361E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861E8593-9CA9-2B4E-B0AC-031D2F4C2085}"/>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4" name="Marcador de pie de página 3">
            <a:extLst>
              <a:ext uri="{FF2B5EF4-FFF2-40B4-BE49-F238E27FC236}">
                <a16:creationId xmlns:a16="http://schemas.microsoft.com/office/drawing/2014/main" id="{EAD2B79E-3403-9D45-9A15-8ADAE3D86D7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D3646AC9-1951-7948-A44F-F799A6B35E2B}"/>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8774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2DA5A6A-137F-0B48-8C69-ECE4E2C4EAB9}"/>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3" name="Marcador de pie de página 2">
            <a:extLst>
              <a:ext uri="{FF2B5EF4-FFF2-40B4-BE49-F238E27FC236}">
                <a16:creationId xmlns:a16="http://schemas.microsoft.com/office/drawing/2014/main" id="{4DA162D5-77DC-3B40-8A18-2A1BAD82F255}"/>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F9DEF420-D368-804E-8CC4-3B0082D98E36}"/>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947070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E4E4B2-94E9-6B45-82CB-D187F0124EC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05E26CB-E6C6-484D-9632-3E6542973E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MX"/>
          </a:p>
        </p:txBody>
      </p:sp>
      <p:sp>
        <p:nvSpPr>
          <p:cNvPr id="4" name="Marcador de texto 3">
            <a:extLst>
              <a:ext uri="{FF2B5EF4-FFF2-40B4-BE49-F238E27FC236}">
                <a16:creationId xmlns:a16="http://schemas.microsoft.com/office/drawing/2014/main" id="{6565E088-52C4-6F44-9CC8-5828ACF45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F43BB6C0-8EFA-4345-9CE4-739FC282FE8E}"/>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6" name="Marcador de pie de página 5">
            <a:extLst>
              <a:ext uri="{FF2B5EF4-FFF2-40B4-BE49-F238E27FC236}">
                <a16:creationId xmlns:a16="http://schemas.microsoft.com/office/drawing/2014/main" id="{6F930AC1-E5D4-234D-9072-62DA61F2791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D3BA5F-A0F4-864F-BE18-9564FF8D0360}"/>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03666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14FC52-D32C-B44D-BB5D-9D836FFF76F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57B426BE-E3EA-304F-A841-9B1734C43A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9E8E9A57-5918-6046-980E-A0D85C82BD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5E63B259-7060-3940-9422-D4CE618A1BCE}"/>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6" name="Marcador de pie de página 5">
            <a:extLst>
              <a:ext uri="{FF2B5EF4-FFF2-40B4-BE49-F238E27FC236}">
                <a16:creationId xmlns:a16="http://schemas.microsoft.com/office/drawing/2014/main" id="{751705E8-E4DC-5A46-8CD4-EB8D5B00163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9FBD902-C969-E246-82E6-5A9F269B8387}"/>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65033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00011B3-7F0E-4243-99A6-06C2425B40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FD8F3BE-C11C-8D47-B84D-A80341867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32235E94-BC77-C74A-A205-D4D5CFCB09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EF622-0C42-F146-9702-1A81A6D276A8}" type="datetimeFigureOut">
              <a:rPr lang="es-MX" smtClean="0"/>
              <a:t>04/11/2021</a:t>
            </a:fld>
            <a:endParaRPr lang="es-MX"/>
          </a:p>
        </p:txBody>
      </p:sp>
      <p:sp>
        <p:nvSpPr>
          <p:cNvPr id="5" name="Marcador de pie de página 4">
            <a:extLst>
              <a:ext uri="{FF2B5EF4-FFF2-40B4-BE49-F238E27FC236}">
                <a16:creationId xmlns:a16="http://schemas.microsoft.com/office/drawing/2014/main" id="{1308FE7F-5DF1-4C4C-9045-5946C08A93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4276DA39-72F3-3D45-9B01-68DCA18D19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FA426-29AE-B94E-98D6-D93EE2BA709C}" type="slidenum">
              <a:rPr lang="es-MX" smtClean="0"/>
              <a:t>‹Nº›</a:t>
            </a:fld>
            <a:endParaRPr lang="es-MX"/>
          </a:p>
        </p:txBody>
      </p:sp>
    </p:spTree>
    <p:extLst>
      <p:ext uri="{BB962C8B-B14F-4D97-AF65-F5344CB8AC3E}">
        <p14:creationId xmlns:p14="http://schemas.microsoft.com/office/powerpoint/2010/main" val="1286824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tiff"/></Relationships>
</file>

<file path=ppt/slides/_rels/slide1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mailto:loidor30@alumnos.uaq.mx" TargetMode="Externa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a:extLst>
              <a:ext uri="{FF2B5EF4-FFF2-40B4-BE49-F238E27FC236}">
                <a16:creationId xmlns:a16="http://schemas.microsoft.com/office/drawing/2014/main" id="{5D4DC33A-47BD-0948-B93B-EB53944B523D}"/>
              </a:ext>
            </a:extLst>
          </p:cNvPr>
          <p:cNvSpPr txBox="1"/>
          <p:nvPr/>
        </p:nvSpPr>
        <p:spPr>
          <a:xfrm>
            <a:off x="322353" y="2157561"/>
            <a:ext cx="12192000" cy="2585323"/>
          </a:xfrm>
          <a:prstGeom prst="rect">
            <a:avLst/>
          </a:prstGeom>
          <a:noFill/>
        </p:spPr>
        <p:txBody>
          <a:bodyPr wrap="square" rtlCol="0">
            <a:spAutoFit/>
          </a:bodyPr>
          <a:lstStyle/>
          <a:p>
            <a:pPr algn="ctr"/>
            <a:r>
              <a:rPr lang="es-ES" sz="5400" b="1" dirty="0"/>
              <a:t>Impacto de la inversión en IDT en las Pymes. Caso empresas Manufactureras del estado de Querétaro</a:t>
            </a:r>
            <a:endParaRPr lang="es-MX" sz="5400" b="1" dirty="0"/>
          </a:p>
        </p:txBody>
      </p:sp>
      <p:sp>
        <p:nvSpPr>
          <p:cNvPr id="15" name="CuadroTexto 14">
            <a:extLst>
              <a:ext uri="{FF2B5EF4-FFF2-40B4-BE49-F238E27FC236}">
                <a16:creationId xmlns:a16="http://schemas.microsoft.com/office/drawing/2014/main" id="{6B429D04-9C69-1F49-A8E1-9CC93789B957}"/>
              </a:ext>
            </a:extLst>
          </p:cNvPr>
          <p:cNvSpPr txBox="1"/>
          <p:nvPr/>
        </p:nvSpPr>
        <p:spPr>
          <a:xfrm>
            <a:off x="-123825" y="4731495"/>
            <a:ext cx="12192000" cy="461665"/>
          </a:xfrm>
          <a:prstGeom prst="rect">
            <a:avLst/>
          </a:prstGeom>
          <a:noFill/>
        </p:spPr>
        <p:txBody>
          <a:bodyPr wrap="square" rtlCol="0">
            <a:spAutoFit/>
          </a:bodyPr>
          <a:lstStyle/>
          <a:p>
            <a:pPr algn="ctr"/>
            <a:r>
              <a:rPr lang="es-ES" sz="2400" b="1" i="1" dirty="0"/>
              <a:t>L</a:t>
            </a:r>
            <a:r>
              <a:rPr lang="es-MX" sz="2400" b="1" i="1" dirty="0" err="1"/>
              <a:t>uis</a:t>
            </a:r>
            <a:r>
              <a:rPr lang="es-MX" sz="2400" b="1" i="1" dirty="0"/>
              <a:t> David Oidor Rojo</a:t>
            </a:r>
          </a:p>
        </p:txBody>
      </p:sp>
      <p:sp>
        <p:nvSpPr>
          <p:cNvPr id="16" name="CuadroTexto 15">
            <a:extLst>
              <a:ext uri="{FF2B5EF4-FFF2-40B4-BE49-F238E27FC236}">
                <a16:creationId xmlns:a16="http://schemas.microsoft.com/office/drawing/2014/main" id="{99E41E08-BEB2-954D-8483-03B9ED33950B}"/>
              </a:ext>
            </a:extLst>
          </p:cNvPr>
          <p:cNvSpPr txBox="1"/>
          <p:nvPr/>
        </p:nvSpPr>
        <p:spPr>
          <a:xfrm>
            <a:off x="0" y="5199322"/>
            <a:ext cx="12192000" cy="1323439"/>
          </a:xfrm>
          <a:prstGeom prst="rect">
            <a:avLst/>
          </a:prstGeom>
          <a:noFill/>
        </p:spPr>
        <p:txBody>
          <a:bodyPr wrap="square" rtlCol="0">
            <a:spAutoFit/>
          </a:bodyPr>
          <a:lstStyle/>
          <a:p>
            <a:pPr algn="ctr"/>
            <a:r>
              <a:rPr lang="es-MX" sz="2000" b="1" i="1" dirty="0"/>
              <a:t>DIRECTOR DE TESIS</a:t>
            </a:r>
          </a:p>
          <a:p>
            <a:pPr algn="ctr"/>
            <a:r>
              <a:rPr lang="es-MX" sz="2000" b="1" i="1" dirty="0"/>
              <a:t>Dra. Josefina Morgan Beltran</a:t>
            </a:r>
          </a:p>
          <a:p>
            <a:pPr algn="ctr"/>
            <a:r>
              <a:rPr lang="es-MX" sz="2000" b="1" i="1" dirty="0"/>
              <a:t>Co-Director</a:t>
            </a:r>
          </a:p>
          <a:p>
            <a:pPr algn="ctr"/>
            <a:r>
              <a:rPr lang="es-ES" sz="2000" b="1" i="1" dirty="0"/>
              <a:t>Dr. Luis Rodrigo Valencia Pérez</a:t>
            </a:r>
            <a:endParaRPr lang="es-MX" sz="2000" b="1" i="1" dirty="0"/>
          </a:p>
        </p:txBody>
      </p:sp>
      <p:sp>
        <p:nvSpPr>
          <p:cNvPr id="17" name="CuadroTexto 16">
            <a:extLst>
              <a:ext uri="{FF2B5EF4-FFF2-40B4-BE49-F238E27FC236}">
                <a16:creationId xmlns:a16="http://schemas.microsoft.com/office/drawing/2014/main" id="{1B86D2CE-FE7E-6A44-8110-9E706E4854E4}"/>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10CEDCC0-882B-D049-BE32-5C45E744BCEA}"/>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21" name="Imagen 20">
            <a:extLst>
              <a:ext uri="{FF2B5EF4-FFF2-40B4-BE49-F238E27FC236}">
                <a16:creationId xmlns:a16="http://schemas.microsoft.com/office/drawing/2014/main" id="{EE2003FB-3699-8841-A946-BA8A710FBD6F}"/>
              </a:ext>
            </a:extLst>
          </p:cNvPr>
          <p:cNvPicPr>
            <a:picLocks noChangeAspect="1"/>
          </p:cNvPicPr>
          <p:nvPr/>
        </p:nvPicPr>
        <p:blipFill>
          <a:blip r:embed="rId3"/>
          <a:stretch>
            <a:fillRect/>
          </a:stretch>
        </p:blipFill>
        <p:spPr>
          <a:xfrm>
            <a:off x="10966014" y="5523181"/>
            <a:ext cx="1329264" cy="1026026"/>
          </a:xfrm>
          <a:prstGeom prst="rect">
            <a:avLst/>
          </a:prstGeom>
        </p:spPr>
      </p:pic>
      <p:sp>
        <p:nvSpPr>
          <p:cNvPr id="22" name="CuadroTexto 21">
            <a:extLst>
              <a:ext uri="{FF2B5EF4-FFF2-40B4-BE49-F238E27FC236}">
                <a16:creationId xmlns:a16="http://schemas.microsoft.com/office/drawing/2014/main" id="{82B0A80C-4814-5F4A-917E-C0DA8F15FE37}"/>
              </a:ext>
            </a:extLst>
          </p:cNvPr>
          <p:cNvSpPr txBox="1"/>
          <p:nvPr/>
        </p:nvSpPr>
        <p:spPr>
          <a:xfrm>
            <a:off x="103278" y="1629439"/>
            <a:ext cx="12192000" cy="461665"/>
          </a:xfrm>
          <a:prstGeom prst="rect">
            <a:avLst/>
          </a:prstGeom>
          <a:noFill/>
        </p:spPr>
        <p:txBody>
          <a:bodyPr wrap="square" rtlCol="0">
            <a:spAutoFit/>
          </a:bodyPr>
          <a:lstStyle/>
          <a:p>
            <a:pPr algn="ctr"/>
            <a:r>
              <a:rPr lang="es-MX" sz="2400" b="1" i="1" dirty="0"/>
              <a:t>Maestría en Gestión Tecnológica </a:t>
            </a:r>
          </a:p>
        </p:txBody>
      </p:sp>
      <p:pic>
        <p:nvPicPr>
          <p:cNvPr id="24" name="Imagen 23">
            <a:extLst>
              <a:ext uri="{FF2B5EF4-FFF2-40B4-BE49-F238E27FC236}">
                <a16:creationId xmlns:a16="http://schemas.microsoft.com/office/drawing/2014/main" id="{14DC8E08-54CC-F646-A553-98F12A21C52E}"/>
              </a:ext>
            </a:extLst>
          </p:cNvPr>
          <p:cNvPicPr>
            <a:picLocks noChangeAspect="1"/>
          </p:cNvPicPr>
          <p:nvPr/>
        </p:nvPicPr>
        <p:blipFill>
          <a:blip r:embed="rId4"/>
          <a:stretch>
            <a:fillRect/>
          </a:stretch>
        </p:blipFill>
        <p:spPr>
          <a:xfrm>
            <a:off x="1575008" y="101238"/>
            <a:ext cx="624078" cy="824051"/>
          </a:xfrm>
          <a:prstGeom prst="rect">
            <a:avLst/>
          </a:prstGeom>
        </p:spPr>
      </p:pic>
    </p:spTree>
    <p:extLst>
      <p:ext uri="{BB962C8B-B14F-4D97-AF65-F5344CB8AC3E}">
        <p14:creationId xmlns:p14="http://schemas.microsoft.com/office/powerpoint/2010/main" val="595546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Luis David Oidor Rojo – Maestría – (Tercer cuatrimestre)</a:t>
            </a:r>
          </a:p>
          <a:p>
            <a:endParaRPr lang="es-MX" dirty="0"/>
          </a:p>
        </p:txBody>
      </p:sp>
      <p:sp>
        <p:nvSpPr>
          <p:cNvPr id="15" name="CuadroTexto 14">
            <a:extLst>
              <a:ext uri="{FF2B5EF4-FFF2-40B4-BE49-F238E27FC236}">
                <a16:creationId xmlns:a16="http://schemas.microsoft.com/office/drawing/2014/main" id="{6B429D04-9C69-1F49-A8E1-9CC93789B957}"/>
              </a:ext>
            </a:extLst>
          </p:cNvPr>
          <p:cNvSpPr txBox="1"/>
          <p:nvPr/>
        </p:nvSpPr>
        <p:spPr>
          <a:xfrm>
            <a:off x="6677122" y="1727200"/>
            <a:ext cx="5194300" cy="2462213"/>
          </a:xfrm>
          <a:prstGeom prst="rect">
            <a:avLst/>
          </a:prstGeom>
          <a:noFill/>
        </p:spPr>
        <p:txBody>
          <a:bodyPr wrap="square" rtlCol="0">
            <a:spAutoFit/>
          </a:bodyPr>
          <a:lstStyle/>
          <a:p>
            <a:r>
              <a:rPr lang="es-MX" sz="3200" dirty="0"/>
              <a:t>Marco Teórico</a:t>
            </a:r>
          </a:p>
          <a:p>
            <a:endParaRPr lang="es-MX" sz="3200" dirty="0"/>
          </a:p>
          <a:p>
            <a:pPr algn="just"/>
            <a:r>
              <a:rPr lang="es-ES" sz="1800" dirty="0">
                <a:effectLst/>
                <a:latin typeface="Arial" panose="020B0604020202020204" pitchFamily="34" charset="0"/>
                <a:ea typeface="Times New Roman" panose="02020603050405020304" pitchFamily="18" charset="0"/>
              </a:rPr>
              <a:t>Schumpeter (1978) afirmaba que el desarrollo económico es movido por la innovación, por medio de un proceso dinámico en el cual nuevas tecnologías sustituyen a las antiguas, este proceso fue nombrado “destrucción creativa”. </a:t>
            </a:r>
            <a:endParaRPr lang="es-MX" sz="3200" dirty="0"/>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0" y="1179914"/>
            <a:ext cx="6289072" cy="5310356"/>
          </a:xfrm>
          <a:prstGeom prst="rect">
            <a:avLst/>
          </a:prstGeom>
        </p:spPr>
      </p:pic>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5"/>
          <a:stretch>
            <a:fillRect/>
          </a:stretch>
        </p:blipFill>
        <p:spPr>
          <a:xfrm>
            <a:off x="1575008" y="101238"/>
            <a:ext cx="624078" cy="824051"/>
          </a:xfrm>
          <a:prstGeom prst="rect">
            <a:avLst/>
          </a:prstGeom>
        </p:spPr>
      </p:pic>
      <p:sp>
        <p:nvSpPr>
          <p:cNvPr id="19" name="CuadroTexto 18">
            <a:extLst>
              <a:ext uri="{FF2B5EF4-FFF2-40B4-BE49-F238E27FC236}">
                <a16:creationId xmlns:a16="http://schemas.microsoft.com/office/drawing/2014/main" id="{40DC0AAB-9B81-4698-9504-AD31418842BA}"/>
              </a:ext>
            </a:extLst>
          </p:cNvPr>
          <p:cNvSpPr txBox="1"/>
          <p:nvPr/>
        </p:nvSpPr>
        <p:spPr>
          <a:xfrm>
            <a:off x="4203700" y="3237"/>
            <a:ext cx="7245350" cy="1138773"/>
          </a:xfrm>
          <a:prstGeom prst="rect">
            <a:avLst/>
          </a:prstGeom>
          <a:noFill/>
        </p:spPr>
        <p:txBody>
          <a:bodyPr wrap="square" rtlCol="0">
            <a:spAutoFit/>
          </a:bodyPr>
          <a:lstStyle/>
          <a:p>
            <a:pPr algn="ctr"/>
            <a:r>
              <a:rPr lang="es-ES" sz="2000" b="1" i="1" dirty="0">
                <a:solidFill>
                  <a:srgbClr val="C00000"/>
                </a:solidFill>
              </a:rPr>
              <a:t>Impacto de la inversión en IDT en las Pymes. Caso empresas Manufactureras del estado de Querétaro</a:t>
            </a:r>
            <a:endParaRPr lang="es-MX" sz="2000" b="1" i="1" dirty="0">
              <a:solidFill>
                <a:srgbClr val="C00000"/>
              </a:solidFill>
            </a:endParaRPr>
          </a:p>
          <a:p>
            <a:pPr algn="ctr"/>
            <a:endParaRPr lang="es-MX" sz="2800" b="1" i="1" dirty="0">
              <a:solidFill>
                <a:srgbClr val="C00000"/>
              </a:solidFill>
            </a:endParaRPr>
          </a:p>
        </p:txBody>
      </p:sp>
    </p:spTree>
    <p:extLst>
      <p:ext uri="{BB962C8B-B14F-4D97-AF65-F5344CB8AC3E}">
        <p14:creationId xmlns:p14="http://schemas.microsoft.com/office/powerpoint/2010/main" val="3371309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Luis David Oidor Rojo – Maestría – (Tercer cuatrimestre)</a:t>
            </a:r>
          </a:p>
          <a:p>
            <a:endParaRPr lang="es-MX" dirty="0"/>
          </a:p>
        </p:txBody>
      </p:sp>
      <p:sp>
        <p:nvSpPr>
          <p:cNvPr id="15" name="CuadroTexto 14">
            <a:extLst>
              <a:ext uri="{FF2B5EF4-FFF2-40B4-BE49-F238E27FC236}">
                <a16:creationId xmlns:a16="http://schemas.microsoft.com/office/drawing/2014/main" id="{6B429D04-9C69-1F49-A8E1-9CC93789B957}"/>
              </a:ext>
            </a:extLst>
          </p:cNvPr>
          <p:cNvSpPr txBox="1"/>
          <p:nvPr/>
        </p:nvSpPr>
        <p:spPr>
          <a:xfrm>
            <a:off x="6677122" y="1727200"/>
            <a:ext cx="5194300" cy="4462760"/>
          </a:xfrm>
          <a:prstGeom prst="rect">
            <a:avLst/>
          </a:prstGeom>
          <a:noFill/>
        </p:spPr>
        <p:txBody>
          <a:bodyPr wrap="square" rtlCol="0">
            <a:spAutoFit/>
          </a:bodyPr>
          <a:lstStyle/>
          <a:p>
            <a:r>
              <a:rPr lang="es-MX" sz="3200" dirty="0"/>
              <a:t>Marco Teórico</a:t>
            </a:r>
          </a:p>
          <a:p>
            <a:r>
              <a:rPr lang="es-MX" dirty="0">
                <a:latin typeface="Arial" panose="020B0604020202020204" pitchFamily="34" charset="0"/>
                <a:cs typeface="Arial" panose="020B0604020202020204" pitchFamily="34" charset="0"/>
              </a:rPr>
              <a:t>Tipos de innovación:</a:t>
            </a:r>
          </a:p>
          <a:p>
            <a:pPr marL="342900" lvl="0" indent="-342900" algn="just">
              <a:lnSpc>
                <a:spcPct val="150000"/>
              </a:lnSpc>
              <a:spcAft>
                <a:spcPts val="1200"/>
              </a:spcAft>
              <a:buFont typeface="Symbol" panose="05050102010706020507" pitchFamily="18" charset="2"/>
              <a:buChar char=""/>
            </a:pPr>
            <a:r>
              <a:rPr lang="es-ES" sz="1800" dirty="0">
                <a:effectLst/>
                <a:latin typeface="Arial" panose="020B0604020202020204" pitchFamily="34" charset="0"/>
                <a:ea typeface="Times New Roman" panose="02020603050405020304" pitchFamily="18" charset="0"/>
                <a:cs typeface="Arial" panose="020B0604020202020204" pitchFamily="34" charset="0"/>
              </a:rPr>
              <a:t>Introducción de nuevos productos</a:t>
            </a:r>
            <a:endParaRPr lang="es-MX"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1200"/>
              </a:spcAft>
              <a:buFont typeface="Symbol" panose="05050102010706020507" pitchFamily="18" charset="2"/>
              <a:buChar char=""/>
            </a:pPr>
            <a:r>
              <a:rPr lang="es-ES" sz="1800" dirty="0">
                <a:effectLst/>
                <a:latin typeface="Arial" panose="020B0604020202020204" pitchFamily="34" charset="0"/>
                <a:ea typeface="Times New Roman" panose="02020603050405020304" pitchFamily="18" charset="0"/>
                <a:cs typeface="Arial" panose="020B0604020202020204" pitchFamily="34" charset="0"/>
              </a:rPr>
              <a:t>Introducción de nuevos métodos de producción</a:t>
            </a:r>
            <a:endParaRPr lang="es-MX"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1200"/>
              </a:spcAft>
              <a:buFont typeface="Symbol" panose="05050102010706020507" pitchFamily="18" charset="2"/>
              <a:buChar char=""/>
            </a:pPr>
            <a:r>
              <a:rPr lang="es-ES" sz="1800" dirty="0">
                <a:effectLst/>
                <a:latin typeface="Arial" panose="020B0604020202020204" pitchFamily="34" charset="0"/>
                <a:ea typeface="Times New Roman" panose="02020603050405020304" pitchFamily="18" charset="0"/>
                <a:cs typeface="Arial" panose="020B0604020202020204" pitchFamily="34" charset="0"/>
              </a:rPr>
              <a:t>Apertura de nuevos mercados</a:t>
            </a:r>
            <a:endParaRPr lang="es-MX"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1200"/>
              </a:spcAft>
              <a:buFont typeface="Symbol" panose="05050102010706020507" pitchFamily="18" charset="2"/>
              <a:buChar char=""/>
            </a:pPr>
            <a:r>
              <a:rPr lang="es-ES" sz="1800" dirty="0">
                <a:effectLst/>
                <a:latin typeface="Arial" panose="020B0604020202020204" pitchFamily="34" charset="0"/>
                <a:ea typeface="Times New Roman" panose="02020603050405020304" pitchFamily="18" charset="0"/>
                <a:cs typeface="Arial" panose="020B0604020202020204" pitchFamily="34" charset="0"/>
              </a:rPr>
              <a:t>Desarrollo de nuevas fuentes y de suministro de materias primas u otros insumos</a:t>
            </a:r>
            <a:endParaRPr lang="es-MX"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s-MX" sz="3200" dirty="0"/>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0" y="1179914"/>
            <a:ext cx="6289072" cy="5310356"/>
          </a:xfrm>
          <a:prstGeom prst="rect">
            <a:avLst/>
          </a:prstGeom>
        </p:spPr>
      </p:pic>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5"/>
          <a:stretch>
            <a:fillRect/>
          </a:stretch>
        </p:blipFill>
        <p:spPr>
          <a:xfrm>
            <a:off x="1575008" y="101238"/>
            <a:ext cx="624078" cy="824051"/>
          </a:xfrm>
          <a:prstGeom prst="rect">
            <a:avLst/>
          </a:prstGeom>
        </p:spPr>
      </p:pic>
      <p:sp>
        <p:nvSpPr>
          <p:cNvPr id="19" name="CuadroTexto 18">
            <a:extLst>
              <a:ext uri="{FF2B5EF4-FFF2-40B4-BE49-F238E27FC236}">
                <a16:creationId xmlns:a16="http://schemas.microsoft.com/office/drawing/2014/main" id="{A3F8F8B7-3BAE-4898-A77A-BF528934C5B4}"/>
              </a:ext>
            </a:extLst>
          </p:cNvPr>
          <p:cNvSpPr txBox="1"/>
          <p:nvPr/>
        </p:nvSpPr>
        <p:spPr>
          <a:xfrm>
            <a:off x="4203700" y="3237"/>
            <a:ext cx="7245350" cy="1138773"/>
          </a:xfrm>
          <a:prstGeom prst="rect">
            <a:avLst/>
          </a:prstGeom>
          <a:noFill/>
        </p:spPr>
        <p:txBody>
          <a:bodyPr wrap="square" rtlCol="0">
            <a:spAutoFit/>
          </a:bodyPr>
          <a:lstStyle/>
          <a:p>
            <a:pPr algn="ctr"/>
            <a:r>
              <a:rPr lang="es-ES" sz="2000" b="1" i="1" dirty="0">
                <a:solidFill>
                  <a:srgbClr val="C00000"/>
                </a:solidFill>
              </a:rPr>
              <a:t>Impacto de la inversión en IDT en las Pymes. Caso empresas Manufactureras del estado de Querétaro</a:t>
            </a:r>
            <a:endParaRPr lang="es-MX" sz="2000" b="1" i="1" dirty="0">
              <a:solidFill>
                <a:srgbClr val="C00000"/>
              </a:solidFill>
            </a:endParaRPr>
          </a:p>
          <a:p>
            <a:pPr algn="ctr"/>
            <a:endParaRPr lang="es-MX" sz="2800" b="1" i="1" dirty="0">
              <a:solidFill>
                <a:srgbClr val="C00000"/>
              </a:solidFill>
            </a:endParaRPr>
          </a:p>
        </p:txBody>
      </p:sp>
    </p:spTree>
    <p:extLst>
      <p:ext uri="{BB962C8B-B14F-4D97-AF65-F5344CB8AC3E}">
        <p14:creationId xmlns:p14="http://schemas.microsoft.com/office/powerpoint/2010/main" val="3528108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Luis David Oidor Rojo – Maestría – (Tercer cuatrimestre)</a:t>
            </a:r>
          </a:p>
          <a:p>
            <a:endParaRPr lang="es-MX" dirty="0"/>
          </a:p>
        </p:txBody>
      </p:sp>
      <p:sp>
        <p:nvSpPr>
          <p:cNvPr id="15" name="CuadroTexto 14">
            <a:extLst>
              <a:ext uri="{FF2B5EF4-FFF2-40B4-BE49-F238E27FC236}">
                <a16:creationId xmlns:a16="http://schemas.microsoft.com/office/drawing/2014/main" id="{6B429D04-9C69-1F49-A8E1-9CC93789B957}"/>
              </a:ext>
            </a:extLst>
          </p:cNvPr>
          <p:cNvSpPr txBox="1"/>
          <p:nvPr/>
        </p:nvSpPr>
        <p:spPr>
          <a:xfrm>
            <a:off x="6677122" y="1727200"/>
            <a:ext cx="5194300" cy="3016210"/>
          </a:xfrm>
          <a:prstGeom prst="rect">
            <a:avLst/>
          </a:prstGeom>
          <a:noFill/>
        </p:spPr>
        <p:txBody>
          <a:bodyPr wrap="square" rtlCol="0">
            <a:spAutoFit/>
          </a:bodyPr>
          <a:lstStyle/>
          <a:p>
            <a:r>
              <a:rPr lang="es-MX" sz="3200" dirty="0"/>
              <a:t>Marco Teórico</a:t>
            </a:r>
          </a:p>
          <a:p>
            <a:endParaRPr lang="es-MX" sz="3200" dirty="0"/>
          </a:p>
          <a:p>
            <a:pPr algn="just"/>
            <a:r>
              <a:rPr lang="es-ES" sz="1800" dirty="0">
                <a:effectLst/>
                <a:latin typeface="Times New Roman" panose="02020603050405020304" pitchFamily="18" charset="0"/>
                <a:ea typeface="Times New Roman" panose="02020603050405020304" pitchFamily="18" charset="0"/>
              </a:rPr>
              <a:t>El nivel de IDT está fuertemente ligado al nivel de innovación en una empresa lo que ayuda a determinar el nivel de impacto de la inversión en IDT.</a:t>
            </a:r>
          </a:p>
          <a:p>
            <a:pPr algn="just"/>
            <a:endParaRPr lang="es-ES" dirty="0">
              <a:latin typeface="Times New Roman" panose="02020603050405020304" pitchFamily="18" charset="0"/>
              <a:ea typeface="Times New Roman" panose="02020603050405020304" pitchFamily="18" charset="0"/>
            </a:endParaRPr>
          </a:p>
          <a:p>
            <a:pPr algn="just"/>
            <a:r>
              <a:rPr lang="es-ES" sz="1800" dirty="0">
                <a:effectLst/>
                <a:latin typeface="Times New Roman" panose="02020603050405020304" pitchFamily="18" charset="0"/>
                <a:ea typeface="Times New Roman" panose="02020603050405020304" pitchFamily="18" charset="0"/>
              </a:rPr>
              <a:t>La inversión en IDT sin una capacidad y resultados apropiados resulta toxica para las pequeñas empresas (</a:t>
            </a:r>
            <a:r>
              <a:rPr lang="es-ES" sz="1800" dirty="0" err="1">
                <a:effectLst/>
                <a:latin typeface="Times New Roman" panose="02020603050405020304" pitchFamily="18" charset="0"/>
                <a:ea typeface="Times New Roman" panose="02020603050405020304" pitchFamily="18" charset="0"/>
              </a:rPr>
              <a:t>Hyejing</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JungTae</a:t>
            </a:r>
            <a:r>
              <a:rPr lang="es-ES" sz="1800" dirty="0">
                <a:effectLst/>
                <a:latin typeface="Times New Roman" panose="02020603050405020304" pitchFamily="18" charset="0"/>
                <a:ea typeface="Times New Roman" panose="02020603050405020304" pitchFamily="18" charset="0"/>
              </a:rPr>
              <a:t>, &amp; </a:t>
            </a:r>
            <a:r>
              <a:rPr lang="es-ES" sz="1800" dirty="0" err="1">
                <a:effectLst/>
                <a:latin typeface="Times New Roman" panose="02020603050405020304" pitchFamily="18" charset="0"/>
                <a:ea typeface="Times New Roman" panose="02020603050405020304" pitchFamily="18" charset="0"/>
              </a:rPr>
              <a:t>Byung-Keun</a:t>
            </a:r>
            <a:r>
              <a:rPr lang="es-ES" sz="1800" dirty="0">
                <a:effectLst/>
                <a:latin typeface="Times New Roman" panose="02020603050405020304" pitchFamily="18" charset="0"/>
                <a:ea typeface="Times New Roman" panose="02020603050405020304" pitchFamily="18" charset="0"/>
              </a:rPr>
              <a:t>, 2018)</a:t>
            </a:r>
            <a:endParaRPr lang="es-MX" sz="3200" dirty="0"/>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0" y="1179914"/>
            <a:ext cx="6289072" cy="5310356"/>
          </a:xfrm>
          <a:prstGeom prst="rect">
            <a:avLst/>
          </a:prstGeom>
        </p:spPr>
      </p:pic>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5"/>
          <a:stretch>
            <a:fillRect/>
          </a:stretch>
        </p:blipFill>
        <p:spPr>
          <a:xfrm>
            <a:off x="1575008" y="101238"/>
            <a:ext cx="624078" cy="824051"/>
          </a:xfrm>
          <a:prstGeom prst="rect">
            <a:avLst/>
          </a:prstGeom>
        </p:spPr>
      </p:pic>
      <p:sp>
        <p:nvSpPr>
          <p:cNvPr id="19" name="CuadroTexto 18">
            <a:extLst>
              <a:ext uri="{FF2B5EF4-FFF2-40B4-BE49-F238E27FC236}">
                <a16:creationId xmlns:a16="http://schemas.microsoft.com/office/drawing/2014/main" id="{000D0B22-4651-4109-8030-60531224FE5E}"/>
              </a:ext>
            </a:extLst>
          </p:cNvPr>
          <p:cNvSpPr txBox="1"/>
          <p:nvPr/>
        </p:nvSpPr>
        <p:spPr>
          <a:xfrm>
            <a:off x="4203700" y="3237"/>
            <a:ext cx="7245350" cy="1138773"/>
          </a:xfrm>
          <a:prstGeom prst="rect">
            <a:avLst/>
          </a:prstGeom>
          <a:noFill/>
        </p:spPr>
        <p:txBody>
          <a:bodyPr wrap="square" rtlCol="0">
            <a:spAutoFit/>
          </a:bodyPr>
          <a:lstStyle/>
          <a:p>
            <a:pPr algn="ctr"/>
            <a:r>
              <a:rPr lang="es-ES" sz="2000" b="1" i="1" dirty="0">
                <a:solidFill>
                  <a:srgbClr val="C00000"/>
                </a:solidFill>
              </a:rPr>
              <a:t>Impacto de la inversión en IDT en las Pymes. Caso empresas Manufactureras del estado de Querétaro</a:t>
            </a:r>
            <a:endParaRPr lang="es-MX" sz="2000" b="1" i="1" dirty="0">
              <a:solidFill>
                <a:srgbClr val="C00000"/>
              </a:solidFill>
            </a:endParaRPr>
          </a:p>
          <a:p>
            <a:pPr algn="ctr"/>
            <a:endParaRPr lang="es-MX" sz="2800" b="1" i="1" dirty="0">
              <a:solidFill>
                <a:srgbClr val="C00000"/>
              </a:solidFill>
            </a:endParaRPr>
          </a:p>
        </p:txBody>
      </p:sp>
    </p:spTree>
    <p:extLst>
      <p:ext uri="{BB962C8B-B14F-4D97-AF65-F5344CB8AC3E}">
        <p14:creationId xmlns:p14="http://schemas.microsoft.com/office/powerpoint/2010/main" val="1489779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Luis David Oidor Rojo – Maestría – (Tercer cuatrimestre)</a:t>
            </a:r>
          </a:p>
          <a:p>
            <a:endParaRPr lang="es-MX" dirty="0"/>
          </a:p>
        </p:txBody>
      </p:sp>
      <p:sp>
        <p:nvSpPr>
          <p:cNvPr id="15" name="CuadroTexto 14">
            <a:extLst>
              <a:ext uri="{FF2B5EF4-FFF2-40B4-BE49-F238E27FC236}">
                <a16:creationId xmlns:a16="http://schemas.microsoft.com/office/drawing/2014/main" id="{6B429D04-9C69-1F49-A8E1-9CC93789B957}"/>
              </a:ext>
            </a:extLst>
          </p:cNvPr>
          <p:cNvSpPr txBox="1"/>
          <p:nvPr/>
        </p:nvSpPr>
        <p:spPr>
          <a:xfrm>
            <a:off x="482600" y="1727200"/>
            <a:ext cx="5194300" cy="1969770"/>
          </a:xfrm>
          <a:prstGeom prst="rect">
            <a:avLst/>
          </a:prstGeom>
          <a:noFill/>
        </p:spPr>
        <p:txBody>
          <a:bodyPr wrap="square" rtlCol="0">
            <a:spAutoFit/>
          </a:bodyPr>
          <a:lstStyle/>
          <a:p>
            <a:r>
              <a:rPr lang="es-MX" sz="3200" dirty="0"/>
              <a:t>Marco Teórico </a:t>
            </a:r>
          </a:p>
          <a:p>
            <a:pPr algn="just"/>
            <a:r>
              <a:rPr lang="es-ES" sz="1800" dirty="0">
                <a:effectLst/>
                <a:latin typeface="Times New Roman" panose="02020603050405020304" pitchFamily="18" charset="0"/>
                <a:ea typeface="Times New Roman" panose="02020603050405020304" pitchFamily="18" charset="0"/>
              </a:rPr>
              <a:t>Solo las firmas que pueden desarrollan rápidamente nuevos productos pueden sobresalir en el reciente mercado globalizado, un mercado que demanda necesidades diversas y un cambio constante (</a:t>
            </a:r>
            <a:r>
              <a:rPr lang="es-ES" sz="1800" dirty="0" err="1">
                <a:effectLst/>
                <a:latin typeface="Times New Roman" panose="02020603050405020304" pitchFamily="18" charset="0"/>
                <a:ea typeface="Times New Roman" panose="02020603050405020304" pitchFamily="18" charset="0"/>
              </a:rPr>
              <a:t>Yongyoon</a:t>
            </a:r>
            <a:r>
              <a:rPr lang="es-ES" sz="1800" dirty="0">
                <a:effectLst/>
                <a:latin typeface="Times New Roman" panose="02020603050405020304" pitchFamily="18" charset="0"/>
                <a:ea typeface="Times New Roman" panose="02020603050405020304" pitchFamily="18" charset="0"/>
              </a:rPr>
              <a:t> &amp; Moon-</a:t>
            </a:r>
            <a:r>
              <a:rPr lang="es-ES" sz="1800" dirty="0" err="1">
                <a:effectLst/>
                <a:latin typeface="Times New Roman" panose="02020603050405020304" pitchFamily="18" charset="0"/>
                <a:ea typeface="Times New Roman" panose="02020603050405020304" pitchFamily="18" charset="0"/>
              </a:rPr>
              <a:t>soo</a:t>
            </a:r>
            <a:r>
              <a:rPr lang="es-ES" sz="1800" dirty="0">
                <a:effectLst/>
                <a:latin typeface="Times New Roman" panose="02020603050405020304" pitchFamily="18" charset="0"/>
                <a:ea typeface="Times New Roman" panose="02020603050405020304" pitchFamily="18" charset="0"/>
              </a:rPr>
              <a:t>, 2012).</a:t>
            </a:r>
            <a:endParaRPr lang="es-MX" sz="3200" dirty="0"/>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5880100" y="1179914"/>
            <a:ext cx="6289072" cy="5310356"/>
          </a:xfrm>
          <a:prstGeom prst="rect">
            <a:avLst/>
          </a:prstGeom>
        </p:spPr>
      </p:pic>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5"/>
          <a:stretch>
            <a:fillRect/>
          </a:stretch>
        </p:blipFill>
        <p:spPr>
          <a:xfrm>
            <a:off x="1575008" y="101238"/>
            <a:ext cx="624078" cy="824051"/>
          </a:xfrm>
          <a:prstGeom prst="rect">
            <a:avLst/>
          </a:prstGeom>
        </p:spPr>
      </p:pic>
      <p:sp>
        <p:nvSpPr>
          <p:cNvPr id="14" name="CuadroTexto 13">
            <a:extLst>
              <a:ext uri="{FF2B5EF4-FFF2-40B4-BE49-F238E27FC236}">
                <a16:creationId xmlns:a16="http://schemas.microsoft.com/office/drawing/2014/main" id="{3EDEF0A4-5D67-4874-B615-D6598FBC122B}"/>
              </a:ext>
            </a:extLst>
          </p:cNvPr>
          <p:cNvSpPr txBox="1"/>
          <p:nvPr/>
        </p:nvSpPr>
        <p:spPr>
          <a:xfrm>
            <a:off x="4203700" y="3237"/>
            <a:ext cx="7245350" cy="1138773"/>
          </a:xfrm>
          <a:prstGeom prst="rect">
            <a:avLst/>
          </a:prstGeom>
          <a:noFill/>
        </p:spPr>
        <p:txBody>
          <a:bodyPr wrap="square" rtlCol="0">
            <a:spAutoFit/>
          </a:bodyPr>
          <a:lstStyle/>
          <a:p>
            <a:pPr algn="ctr"/>
            <a:r>
              <a:rPr lang="es-ES" sz="2000" b="1" i="1" dirty="0">
                <a:solidFill>
                  <a:srgbClr val="C00000"/>
                </a:solidFill>
              </a:rPr>
              <a:t>Impacto de la inversión en IDT en las Pymes. Caso empresas Manufactureras del estado de Querétaro</a:t>
            </a:r>
            <a:endParaRPr lang="es-MX" sz="2000" b="1" i="1" dirty="0">
              <a:solidFill>
                <a:srgbClr val="C00000"/>
              </a:solidFill>
            </a:endParaRPr>
          </a:p>
          <a:p>
            <a:pPr algn="ctr"/>
            <a:endParaRPr lang="es-MX" sz="2800" b="1" i="1" dirty="0">
              <a:solidFill>
                <a:srgbClr val="C00000"/>
              </a:solidFill>
            </a:endParaRPr>
          </a:p>
        </p:txBody>
      </p:sp>
    </p:spTree>
    <p:extLst>
      <p:ext uri="{BB962C8B-B14F-4D97-AF65-F5344CB8AC3E}">
        <p14:creationId xmlns:p14="http://schemas.microsoft.com/office/powerpoint/2010/main" val="2918923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a:t>Luis David Oidor Rojo – Maestría – (Tercer cuatrimestre)</a:t>
            </a:r>
            <a:endParaRPr lang="es-MX" dirty="0"/>
          </a:p>
        </p:txBody>
      </p:sp>
      <p:sp>
        <p:nvSpPr>
          <p:cNvPr id="15" name="CuadroTexto 14">
            <a:extLst>
              <a:ext uri="{FF2B5EF4-FFF2-40B4-BE49-F238E27FC236}">
                <a16:creationId xmlns:a16="http://schemas.microsoft.com/office/drawing/2014/main" id="{6B429D04-9C69-1F49-A8E1-9CC93789B957}"/>
              </a:ext>
            </a:extLst>
          </p:cNvPr>
          <p:cNvSpPr txBox="1"/>
          <p:nvPr/>
        </p:nvSpPr>
        <p:spPr>
          <a:xfrm>
            <a:off x="482600" y="1727200"/>
            <a:ext cx="5194300" cy="3939540"/>
          </a:xfrm>
          <a:prstGeom prst="rect">
            <a:avLst/>
          </a:prstGeom>
          <a:noFill/>
        </p:spPr>
        <p:txBody>
          <a:bodyPr wrap="square" rtlCol="0">
            <a:spAutoFit/>
          </a:bodyPr>
          <a:lstStyle/>
          <a:p>
            <a:r>
              <a:rPr lang="es-MX" sz="3200" dirty="0"/>
              <a:t>Metodología</a:t>
            </a:r>
          </a:p>
          <a:p>
            <a:endParaRPr lang="es-MX" sz="32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 sz="1800" dirty="0">
                <a:effectLst/>
                <a:latin typeface="Arial" panose="020B0604020202020204" pitchFamily="34" charset="0"/>
                <a:ea typeface="Times New Roman" panose="02020603050405020304" pitchFamily="18" charset="0"/>
                <a:cs typeface="Arial" panose="020B0604020202020204" pitchFamily="34" charset="0"/>
              </a:rPr>
              <a:t>Tipo de investigación y alcance:</a:t>
            </a:r>
          </a:p>
          <a:p>
            <a:pPr algn="just"/>
            <a:endParaRPr lang="es-MX"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1200"/>
              </a:spcAft>
            </a:pPr>
            <a:r>
              <a:rPr lang="es-ES" sz="1800" dirty="0">
                <a:effectLst/>
                <a:latin typeface="Arial" panose="020B0604020202020204" pitchFamily="34" charset="0"/>
                <a:ea typeface="Times New Roman" panose="02020603050405020304" pitchFamily="18" charset="0"/>
                <a:cs typeface="Arial" panose="020B0604020202020204" pitchFamily="34" charset="0"/>
              </a:rPr>
              <a:t>Cuantitativa correlacional, busca describir y explicar la relación existente entre la IDT y la productividad entre las Pymes Queretanas que pertenecen al sector manufacturero</a:t>
            </a:r>
            <a:endParaRPr lang="es-MX"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s-MX" sz="3200" dirty="0"/>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5880100" y="1179914"/>
            <a:ext cx="6289072" cy="5310356"/>
          </a:xfrm>
          <a:prstGeom prst="rect">
            <a:avLst/>
          </a:prstGeom>
        </p:spPr>
      </p:pic>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5"/>
          <a:stretch>
            <a:fillRect/>
          </a:stretch>
        </p:blipFill>
        <p:spPr>
          <a:xfrm>
            <a:off x="1575008" y="101238"/>
            <a:ext cx="624078" cy="824051"/>
          </a:xfrm>
          <a:prstGeom prst="rect">
            <a:avLst/>
          </a:prstGeom>
        </p:spPr>
      </p:pic>
      <p:sp>
        <p:nvSpPr>
          <p:cNvPr id="14" name="CuadroTexto 13">
            <a:extLst>
              <a:ext uri="{FF2B5EF4-FFF2-40B4-BE49-F238E27FC236}">
                <a16:creationId xmlns:a16="http://schemas.microsoft.com/office/drawing/2014/main" id="{69BA6048-0D2C-437B-91EA-55BD59623D08}"/>
              </a:ext>
            </a:extLst>
          </p:cNvPr>
          <p:cNvSpPr txBox="1"/>
          <p:nvPr/>
        </p:nvSpPr>
        <p:spPr>
          <a:xfrm>
            <a:off x="4203700" y="3237"/>
            <a:ext cx="7245350" cy="1138773"/>
          </a:xfrm>
          <a:prstGeom prst="rect">
            <a:avLst/>
          </a:prstGeom>
          <a:noFill/>
        </p:spPr>
        <p:txBody>
          <a:bodyPr wrap="square" rtlCol="0">
            <a:spAutoFit/>
          </a:bodyPr>
          <a:lstStyle/>
          <a:p>
            <a:pPr algn="ctr"/>
            <a:r>
              <a:rPr lang="es-ES" sz="2000" b="1" i="1" dirty="0">
                <a:solidFill>
                  <a:srgbClr val="C00000"/>
                </a:solidFill>
              </a:rPr>
              <a:t>Impacto de la inversión en IDT en las Pymes. Caso empresas Manufactureras del estado de Querétaro</a:t>
            </a:r>
            <a:endParaRPr lang="es-MX" sz="2000" b="1" i="1" dirty="0">
              <a:solidFill>
                <a:srgbClr val="C00000"/>
              </a:solidFill>
            </a:endParaRPr>
          </a:p>
          <a:p>
            <a:pPr algn="ctr"/>
            <a:endParaRPr lang="es-MX" sz="2800" b="1" i="1" dirty="0">
              <a:solidFill>
                <a:srgbClr val="C00000"/>
              </a:solidFill>
            </a:endParaRPr>
          </a:p>
        </p:txBody>
      </p:sp>
    </p:spTree>
    <p:extLst>
      <p:ext uri="{BB962C8B-B14F-4D97-AF65-F5344CB8AC3E}">
        <p14:creationId xmlns:p14="http://schemas.microsoft.com/office/powerpoint/2010/main" val="3794378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a:t>Luis David Oidor Rojo – Maestría – (Tercer cuatrimestre)</a:t>
            </a:r>
            <a:endParaRPr lang="es-MX" dirty="0"/>
          </a:p>
        </p:txBody>
      </p:sp>
      <p:sp>
        <p:nvSpPr>
          <p:cNvPr id="15" name="CuadroTexto 14">
            <a:extLst>
              <a:ext uri="{FF2B5EF4-FFF2-40B4-BE49-F238E27FC236}">
                <a16:creationId xmlns:a16="http://schemas.microsoft.com/office/drawing/2014/main" id="{6B429D04-9C69-1F49-A8E1-9CC93789B957}"/>
              </a:ext>
            </a:extLst>
          </p:cNvPr>
          <p:cNvSpPr txBox="1"/>
          <p:nvPr/>
        </p:nvSpPr>
        <p:spPr>
          <a:xfrm>
            <a:off x="482600" y="1727200"/>
            <a:ext cx="5194300" cy="3354765"/>
          </a:xfrm>
          <a:prstGeom prst="rect">
            <a:avLst/>
          </a:prstGeom>
          <a:noFill/>
        </p:spPr>
        <p:txBody>
          <a:bodyPr wrap="square" rtlCol="0">
            <a:spAutoFit/>
          </a:bodyPr>
          <a:lstStyle/>
          <a:p>
            <a:r>
              <a:rPr lang="es-MX" sz="3200" dirty="0"/>
              <a:t>Metodología</a:t>
            </a:r>
          </a:p>
          <a:p>
            <a:pPr algn="just"/>
            <a:endParaRPr lang="es-ES" dirty="0">
              <a:latin typeface="Times New Roman" panose="02020603050405020304" pitchFamily="18" charset="0"/>
              <a:ea typeface="Times New Roman" panose="02020603050405020304" pitchFamily="18" charset="0"/>
            </a:endParaRPr>
          </a:p>
          <a:p>
            <a:pPr algn="just"/>
            <a:r>
              <a:rPr lang="es-ES" dirty="0">
                <a:latin typeface="Times New Roman" panose="02020603050405020304" pitchFamily="18" charset="0"/>
                <a:ea typeface="Times New Roman" panose="02020603050405020304" pitchFamily="18" charset="0"/>
              </a:rPr>
              <a:t>S</a:t>
            </a:r>
            <a:r>
              <a:rPr lang="es-ES" sz="1800" dirty="0">
                <a:effectLst/>
                <a:latin typeface="Times New Roman" panose="02020603050405020304" pitchFamily="18" charset="0"/>
                <a:ea typeface="Times New Roman" panose="02020603050405020304" pitchFamily="18" charset="0"/>
              </a:rPr>
              <a:t>e realizará un análisis de regresión lineal de corte transversal el cual consiste en estimar la dependencia de una variable respecto a otras. </a:t>
            </a:r>
          </a:p>
          <a:p>
            <a:pPr algn="just"/>
            <a:endParaRPr lang="es-ES" sz="1800" dirty="0">
              <a:effectLst/>
              <a:latin typeface="Times New Roman" panose="02020603050405020304" pitchFamily="18" charset="0"/>
              <a:ea typeface="Times New Roman" panose="02020603050405020304" pitchFamily="18" charset="0"/>
            </a:endParaRPr>
          </a:p>
          <a:p>
            <a:pPr algn="just"/>
            <a:r>
              <a:rPr lang="es-ES" sz="1800" dirty="0">
                <a:effectLst/>
                <a:latin typeface="Times New Roman" panose="02020603050405020304" pitchFamily="18" charset="0"/>
                <a:ea typeface="Times New Roman" panose="02020603050405020304" pitchFamily="18" charset="0"/>
              </a:rPr>
              <a:t>Como variable dependiente se utilizará la productividad de las Pymes manufactureras del estado de Querétaro y como variable independiente la inversión de estas, en actividades de IDT en base a la siguiente ecuación</a:t>
            </a:r>
            <a:endParaRPr lang="es-MX" sz="3200" dirty="0"/>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5880100" y="1179914"/>
            <a:ext cx="6289072" cy="5310356"/>
          </a:xfrm>
          <a:prstGeom prst="rect">
            <a:avLst/>
          </a:prstGeom>
        </p:spPr>
      </p:pic>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5"/>
          <a:stretch>
            <a:fillRect/>
          </a:stretch>
        </p:blipFill>
        <p:spPr>
          <a:xfrm>
            <a:off x="1575008" y="101238"/>
            <a:ext cx="624078" cy="824051"/>
          </a:xfrm>
          <a:prstGeom prst="rect">
            <a:avLst/>
          </a:prstGeom>
        </p:spPr>
      </p:pic>
      <p:sp>
        <p:nvSpPr>
          <p:cNvPr id="14" name="CuadroTexto 13">
            <a:extLst>
              <a:ext uri="{FF2B5EF4-FFF2-40B4-BE49-F238E27FC236}">
                <a16:creationId xmlns:a16="http://schemas.microsoft.com/office/drawing/2014/main" id="{9C658F80-5C4D-4EA2-BEB4-DDB20E62333B}"/>
              </a:ext>
            </a:extLst>
          </p:cNvPr>
          <p:cNvSpPr txBox="1"/>
          <p:nvPr/>
        </p:nvSpPr>
        <p:spPr>
          <a:xfrm>
            <a:off x="4203700" y="3237"/>
            <a:ext cx="7245350" cy="1138773"/>
          </a:xfrm>
          <a:prstGeom prst="rect">
            <a:avLst/>
          </a:prstGeom>
          <a:noFill/>
        </p:spPr>
        <p:txBody>
          <a:bodyPr wrap="square" rtlCol="0">
            <a:spAutoFit/>
          </a:bodyPr>
          <a:lstStyle/>
          <a:p>
            <a:pPr algn="ctr"/>
            <a:r>
              <a:rPr lang="es-ES" sz="2000" b="1" i="1" dirty="0">
                <a:solidFill>
                  <a:srgbClr val="C00000"/>
                </a:solidFill>
              </a:rPr>
              <a:t>Impacto de la inversión en IDT en las Pymes. Caso empresas Manufactureras del estado de Querétaro</a:t>
            </a:r>
            <a:endParaRPr lang="es-MX" sz="2000" b="1" i="1" dirty="0">
              <a:solidFill>
                <a:srgbClr val="C00000"/>
              </a:solidFill>
            </a:endParaRPr>
          </a:p>
          <a:p>
            <a:pPr algn="ctr"/>
            <a:endParaRPr lang="es-MX" sz="2800" b="1" i="1" dirty="0">
              <a:solidFill>
                <a:srgbClr val="C00000"/>
              </a:solidFill>
            </a:endParaRPr>
          </a:p>
        </p:txBody>
      </p:sp>
    </p:spTree>
    <p:extLst>
      <p:ext uri="{BB962C8B-B14F-4D97-AF65-F5344CB8AC3E}">
        <p14:creationId xmlns:p14="http://schemas.microsoft.com/office/powerpoint/2010/main" val="2576019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a:t>Luis David Oidor Rojo – Maestría – (Tercer cuatrimestre)</a:t>
            </a:r>
            <a:endParaRPr lang="es-MX" dirty="0"/>
          </a:p>
        </p:txBody>
      </p:sp>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6B429D04-9C69-1F49-A8E1-9CC93789B957}"/>
                  </a:ext>
                </a:extLst>
              </p:cNvPr>
              <p:cNvSpPr txBox="1"/>
              <p:nvPr/>
            </p:nvSpPr>
            <p:spPr>
              <a:xfrm>
                <a:off x="6289072" y="1727200"/>
                <a:ext cx="5902928" cy="4219040"/>
              </a:xfrm>
              <a:prstGeom prst="rect">
                <a:avLst/>
              </a:prstGeom>
              <a:noFill/>
            </p:spPr>
            <p:txBody>
              <a:bodyPr wrap="square" rtlCol="0">
                <a:spAutoFit/>
              </a:bodyPr>
              <a:lstStyle/>
              <a:p>
                <a:r>
                  <a:rPr lang="es-MX" sz="3200" dirty="0"/>
                  <a:t>Metodología</a:t>
                </a:r>
              </a:p>
              <a:p>
                <a:pPr marL="457200">
                  <a:lnSpc>
                    <a:spcPct val="150000"/>
                  </a:lnSpc>
                  <a:spcAft>
                    <a:spcPts val="1200"/>
                  </a:spcAft>
                </a:pPr>
                <a14:m>
                  <m:oMathPara xmlns:m="http://schemas.openxmlformats.org/officeDocument/2006/math">
                    <m:oMathParaPr>
                      <m:jc m:val="centerGroup"/>
                    </m:oMathParaPr>
                    <m:oMath xmlns:m="http://schemas.openxmlformats.org/officeDocument/2006/math">
                      <m:sSub>
                        <m:sSubPr>
                          <m:ctrlPr>
                            <a:rPr lang="es-MX" sz="180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Y</m:t>
                          </m:r>
                        </m:e>
                        <m:sub>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i</m:t>
                          </m:r>
                        </m:sub>
                      </m:sSub>
                      <m:r>
                        <a:rPr lang="es-ES" sz="18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MX"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α</m:t>
                          </m:r>
                        </m:e>
                        <m:sub>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i</m:t>
                          </m:r>
                        </m:sub>
                      </m:sSub>
                      <m:r>
                        <a:rPr lang="es-ES" sz="18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MX"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β</m:t>
                          </m:r>
                        </m:e>
                        <m:sub>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i</m:t>
                          </m:r>
                        </m:sub>
                      </m:sSub>
                      <m:sSub>
                        <m:sSubPr>
                          <m:ctrlPr>
                            <a:rPr lang="es-MX"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X</m:t>
                          </m:r>
                        </m:e>
                        <m:sub>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i</m:t>
                          </m:r>
                        </m:sub>
                      </m:sSub>
                      <m:r>
                        <a:rPr lang="es-ES" sz="18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MX"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β</m:t>
                          </m:r>
                        </m:e>
                        <m:sub>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n</m:t>
                          </m:r>
                        </m:sub>
                      </m:sSub>
                      <m:sSub>
                        <m:sSubPr>
                          <m:ctrlPr>
                            <a:rPr lang="es-MX"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X</m:t>
                          </m:r>
                        </m:e>
                        <m:sub>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ni</m:t>
                          </m:r>
                        </m:sub>
                      </m:sSub>
                      <m:r>
                        <a:rPr lang="es-ES" sz="18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MX"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μ</m:t>
                          </m:r>
                        </m:e>
                        <m:sub>
                          <m:r>
                            <a:rPr lang="es-ES" sz="1800">
                              <a:effectLst/>
                              <a:latin typeface="Cambria Math" panose="02040503050406030204" pitchFamily="18" charset="0"/>
                              <a:ea typeface="Times New Roman" panose="02020603050405020304" pitchFamily="18" charset="0"/>
                              <a:cs typeface="Times New Roman" panose="02020603050405020304" pitchFamily="18" charset="0"/>
                            </a:rPr>
                            <m:t>1</m:t>
                          </m:r>
                        </m:sub>
                      </m:sSub>
                    </m:oMath>
                  </m:oMathPara>
                </a14:m>
                <a:endParaRPr lang="es-MX" dirty="0">
                  <a:latin typeface="Arial" panose="020B0604020202020204" pitchFamily="34" charset="0"/>
                  <a:ea typeface="Times New Roman" panose="02020603050405020304" pitchFamily="18" charset="0"/>
                  <a:cs typeface="Times New Roman" panose="02020603050405020304" pitchFamily="18" charset="0"/>
                </a:endParaRPr>
              </a:p>
              <a:p>
                <a:pPr marL="457200">
                  <a:lnSpc>
                    <a:spcPct val="150000"/>
                  </a:lnSpc>
                  <a:spcAft>
                    <a:spcPts val="1200"/>
                  </a:spcAft>
                </a:pP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 Donde:</a:t>
                </a:r>
                <a:endParaRPr lang="es-MX"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spcAft>
                    <a:spcPts val="1200"/>
                  </a:spcAft>
                </a:pPr>
                <a14:m>
                  <m:oMath xmlns:m="http://schemas.openxmlformats.org/officeDocument/2006/math">
                    <m:sSub>
                      <m:sSubPr>
                        <m:ctrlPr>
                          <a:rPr lang="es-MX"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Y</m:t>
                        </m:r>
                      </m:e>
                      <m:sub>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i</m:t>
                        </m:r>
                      </m:sub>
                    </m:sSub>
                    <m:r>
                      <a:rPr lang="es-ES" sz="18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Valor</m:t>
                    </m:r>
                    <m:r>
                      <a:rPr lang="es-ES" sz="180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esperado</m:t>
                    </m:r>
                    <m:r>
                      <a:rPr lang="es-ES" sz="180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de</m:t>
                    </m:r>
                    <m:r>
                      <a:rPr lang="es-ES" sz="180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la</m:t>
                    </m:r>
                    <m:r>
                      <a:rPr lang="es-ES" sz="180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variable</m:t>
                    </m:r>
                    <m:r>
                      <a:rPr lang="es-ES" sz="180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dependiente</m:t>
                    </m:r>
                  </m:oMath>
                </a14:m>
                <a:r>
                  <a:rPr lang="es-ES" sz="1800" dirty="0">
                    <a:effectLst/>
                    <a:latin typeface="Cambria Math" panose="02040503050406030204" pitchFamily="18" charset="0"/>
                    <a:ea typeface="Times New Roman" panose="02020603050405020304" pitchFamily="18" charset="0"/>
                    <a:cs typeface="Times New Roman" panose="02020603050405020304" pitchFamily="18" charset="0"/>
                  </a:rPr>
                  <a:t> </a:t>
                </a:r>
              </a:p>
              <a:p>
                <a:pPr>
                  <a:lnSpc>
                    <a:spcPct val="150000"/>
                  </a:lnSpc>
                  <a:spcAft>
                    <a:spcPts val="1200"/>
                  </a:spcAft>
                </a:pPr>
                <a14:m>
                  <m:oMath xmlns:m="http://schemas.openxmlformats.org/officeDocument/2006/math">
                    <m:sSub>
                      <m:sSubPr>
                        <m:ctrlPr>
                          <a:rPr lang="es-MX"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α</m:t>
                        </m:r>
                      </m:e>
                      <m:sub>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i</m:t>
                        </m:r>
                      </m:sub>
                    </m:sSub>
                    <m:r>
                      <a:rPr lang="es-ES" sz="18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Intersecci</m:t>
                    </m:r>
                    <m:r>
                      <a:rPr lang="es-ES" sz="1800">
                        <a:effectLst/>
                        <a:latin typeface="Cambria Math" panose="02040503050406030204" pitchFamily="18" charset="0"/>
                        <a:ea typeface="Times New Roman" panose="02020603050405020304" pitchFamily="18" charset="0"/>
                        <a:cs typeface="Times New Roman" panose="02020603050405020304" pitchFamily="18" charset="0"/>
                      </a:rPr>
                      <m:t>ó</m:t>
                    </m:r>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n</m:t>
                    </m:r>
                    <m:r>
                      <a:rPr lang="es-ES" sz="180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de</m:t>
                    </m:r>
                    <m:r>
                      <a:rPr lang="es-ES" sz="180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la</m:t>
                    </m:r>
                    <m:r>
                      <a:rPr lang="es-ES" sz="180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recta</m:t>
                    </m:r>
                  </m:oMath>
                </a14:m>
                <a:r>
                  <a:rPr lang="es-MX" sz="1800" dirty="0">
                    <a:effectLst/>
                    <a:latin typeface="Arial" panose="020B0604020202020204" pitchFamily="34" charset="0"/>
                    <a:ea typeface="Times New Roman" panose="02020603050405020304" pitchFamily="18" charset="0"/>
                    <a:cs typeface="Times New Roman" panose="02020603050405020304" pitchFamily="18" charset="0"/>
                  </a:rPr>
                  <a:t> </a:t>
                </a:r>
              </a:p>
              <a:p>
                <a:pPr>
                  <a:lnSpc>
                    <a:spcPct val="150000"/>
                  </a:lnSpc>
                  <a:spcAft>
                    <a:spcPts val="1200"/>
                  </a:spcAft>
                </a:pPr>
                <a14:m>
                  <m:oMath xmlns:m="http://schemas.openxmlformats.org/officeDocument/2006/math">
                    <m:sSub>
                      <m:sSubPr>
                        <m:ctrlPr>
                          <a:rPr lang="es-MX"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β</m:t>
                        </m:r>
                      </m:e>
                      <m:sub>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n</m:t>
                        </m:r>
                      </m:sub>
                    </m:sSub>
                    <m:r>
                      <a:rPr lang="es-ES" sz="18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Coeficiente</m:t>
                    </m:r>
                    <m:r>
                      <a:rPr lang="es-ES" sz="180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de</m:t>
                    </m:r>
                    <m:r>
                      <a:rPr lang="es-ES" sz="180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la</m:t>
                    </m:r>
                    <m:r>
                      <a:rPr lang="es-ES" sz="180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variable</m:t>
                    </m:r>
                    <m:r>
                      <a:rPr lang="es-ES" sz="180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independiente</m:t>
                    </m:r>
                  </m:oMath>
                </a14:m>
                <a:r>
                  <a:rPr lang="es-MX" sz="1800" dirty="0">
                    <a:effectLst/>
                    <a:latin typeface="Arial" panose="020B0604020202020204" pitchFamily="34" charset="0"/>
                    <a:ea typeface="Times New Roman" panose="02020603050405020304" pitchFamily="18" charset="0"/>
                    <a:cs typeface="Times New Roman" panose="02020603050405020304" pitchFamily="18" charset="0"/>
                  </a:rPr>
                  <a:t> </a:t>
                </a:r>
              </a:p>
              <a:p>
                <a:pPr>
                  <a:lnSpc>
                    <a:spcPct val="150000"/>
                  </a:lnSpc>
                  <a:spcAft>
                    <a:spcPts val="1200"/>
                  </a:spcAft>
                </a:pPr>
                <a14:m>
                  <m:oMath xmlns:m="http://schemas.openxmlformats.org/officeDocument/2006/math">
                    <m:sSub>
                      <m:sSubPr>
                        <m:ctrlPr>
                          <a:rPr lang="es-MX"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X</m:t>
                        </m:r>
                      </m:e>
                      <m:sub>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ni</m:t>
                        </m:r>
                      </m:sub>
                    </m:sSub>
                    <m:r>
                      <a:rPr lang="es-ES" sz="18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Valor</m:t>
                    </m:r>
                    <m:r>
                      <a:rPr lang="es-ES" sz="180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de</m:t>
                    </m:r>
                    <m:r>
                      <a:rPr lang="es-ES" sz="180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la</m:t>
                    </m:r>
                    <m:r>
                      <a:rPr lang="es-ES" sz="180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variable</m:t>
                    </m:r>
                    <m:r>
                      <a:rPr lang="es-ES" sz="180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independiente</m:t>
                    </m:r>
                    <m:r>
                      <a:rPr lang="es-ES" sz="180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en</m:t>
                    </m:r>
                    <m:r>
                      <a:rPr lang="es-ES" sz="180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el</m:t>
                    </m:r>
                    <m:r>
                      <a:rPr lang="es-ES" sz="180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momento</m:t>
                    </m:r>
                    <m:r>
                      <a:rPr lang="es-ES" sz="180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i</m:t>
                    </m:r>
                  </m:oMath>
                </a14:m>
                <a:r>
                  <a:rPr lang="es-MX" sz="18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s-MX"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μ</m:t>
                        </m:r>
                      </m:e>
                      <m:sub>
                        <m:r>
                          <a:rPr lang="es-ES" sz="1800">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s-ES" sz="180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Termino</m:t>
                    </m:r>
                    <m:r>
                      <a:rPr lang="es-ES" sz="180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de</m:t>
                    </m:r>
                    <m:r>
                      <a:rPr lang="es-ES" sz="180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la</m:t>
                    </m:r>
                    <m:r>
                      <a:rPr lang="es-ES" sz="180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perturbaci</m:t>
                    </m:r>
                    <m:r>
                      <a:rPr lang="es-ES" sz="1800">
                        <a:effectLst/>
                        <a:latin typeface="Cambria Math" panose="02040503050406030204" pitchFamily="18" charset="0"/>
                        <a:ea typeface="Times New Roman" panose="02020603050405020304" pitchFamily="18" charset="0"/>
                        <a:cs typeface="Times New Roman" panose="02020603050405020304" pitchFamily="18" charset="0"/>
                      </a:rPr>
                      <m:t>ó</m:t>
                    </m:r>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n</m:t>
                    </m:r>
                    <m:r>
                      <a:rPr lang="es-ES" sz="180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estoc</m:t>
                    </m:r>
                    <m:r>
                      <a:rPr lang="es-ES" sz="1800">
                        <a:effectLst/>
                        <a:latin typeface="Cambria Math" panose="02040503050406030204" pitchFamily="18" charset="0"/>
                        <a:ea typeface="Times New Roman" panose="02020603050405020304" pitchFamily="18" charset="0"/>
                        <a:cs typeface="Times New Roman" panose="02020603050405020304" pitchFamily="18" charset="0"/>
                      </a:rPr>
                      <m:t>á</m:t>
                    </m:r>
                    <m:r>
                      <m:rPr>
                        <m:sty m:val="p"/>
                      </m:rPr>
                      <a:rPr lang="es-ES" sz="1800">
                        <a:effectLst/>
                        <a:latin typeface="Cambria Math" panose="02040503050406030204" pitchFamily="18" charset="0"/>
                        <a:ea typeface="Times New Roman" panose="02020603050405020304" pitchFamily="18" charset="0"/>
                        <a:cs typeface="Times New Roman" panose="02020603050405020304" pitchFamily="18" charset="0"/>
                      </a:rPr>
                      <m:t>stica</m:t>
                    </m:r>
                  </m:oMath>
                </a14:m>
                <a:endParaRPr lang="es-MX" sz="3200" dirty="0"/>
              </a:p>
            </p:txBody>
          </p:sp>
        </mc:Choice>
        <mc:Fallback xmlns="">
          <p:sp>
            <p:nvSpPr>
              <p:cNvPr id="15" name="CuadroTexto 14">
                <a:extLst>
                  <a:ext uri="{FF2B5EF4-FFF2-40B4-BE49-F238E27FC236}">
                    <a16:creationId xmlns:a16="http://schemas.microsoft.com/office/drawing/2014/main" id="{6B429D04-9C69-1F49-A8E1-9CC93789B957}"/>
                  </a:ext>
                </a:extLst>
              </p:cNvPr>
              <p:cNvSpPr txBox="1">
                <a:spLocks noRot="1" noChangeAspect="1" noMove="1" noResize="1" noEditPoints="1" noAdjustHandles="1" noChangeArrowheads="1" noChangeShapeType="1" noTextEdit="1"/>
              </p:cNvSpPr>
              <p:nvPr/>
            </p:nvSpPr>
            <p:spPr>
              <a:xfrm>
                <a:off x="6289072" y="1727200"/>
                <a:ext cx="5902928" cy="4219040"/>
              </a:xfrm>
              <a:prstGeom prst="rect">
                <a:avLst/>
              </a:prstGeom>
              <a:blipFill>
                <a:blip r:embed="rId3"/>
                <a:stretch>
                  <a:fillRect l="-2686" t="-1879" b="-434"/>
                </a:stretch>
              </a:blipFill>
            </p:spPr>
            <p:txBody>
              <a:bodyPr/>
              <a:lstStyle/>
              <a:p>
                <a:r>
                  <a:rPr lang="es-MX">
                    <a:noFill/>
                  </a:rPr>
                  <a:t> </a:t>
                </a:r>
              </a:p>
            </p:txBody>
          </p:sp>
        </mc:Fallback>
      </mc:AlternateContent>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4"/>
          <a:srcRect l="19840" r="20693"/>
          <a:stretch/>
        </p:blipFill>
        <p:spPr>
          <a:xfrm>
            <a:off x="0" y="1179914"/>
            <a:ext cx="6289072" cy="5310356"/>
          </a:xfrm>
          <a:prstGeom prst="rect">
            <a:avLst/>
          </a:prstGeom>
        </p:spPr>
      </p:pic>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5"/>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6"/>
          <a:stretch>
            <a:fillRect/>
          </a:stretch>
        </p:blipFill>
        <p:spPr>
          <a:xfrm>
            <a:off x="1575008" y="101238"/>
            <a:ext cx="624078" cy="824051"/>
          </a:xfrm>
          <a:prstGeom prst="rect">
            <a:avLst/>
          </a:prstGeom>
        </p:spPr>
      </p:pic>
      <p:sp>
        <p:nvSpPr>
          <p:cNvPr id="19" name="CuadroTexto 18">
            <a:extLst>
              <a:ext uri="{FF2B5EF4-FFF2-40B4-BE49-F238E27FC236}">
                <a16:creationId xmlns:a16="http://schemas.microsoft.com/office/drawing/2014/main" id="{601A6F44-4A18-4C11-A036-41766B7C2030}"/>
              </a:ext>
            </a:extLst>
          </p:cNvPr>
          <p:cNvSpPr txBox="1"/>
          <p:nvPr/>
        </p:nvSpPr>
        <p:spPr>
          <a:xfrm>
            <a:off x="4203700" y="3237"/>
            <a:ext cx="7245350" cy="1138773"/>
          </a:xfrm>
          <a:prstGeom prst="rect">
            <a:avLst/>
          </a:prstGeom>
          <a:noFill/>
        </p:spPr>
        <p:txBody>
          <a:bodyPr wrap="square" rtlCol="0">
            <a:spAutoFit/>
          </a:bodyPr>
          <a:lstStyle/>
          <a:p>
            <a:pPr algn="ctr"/>
            <a:r>
              <a:rPr lang="es-ES" sz="2000" b="1" i="1" dirty="0">
                <a:solidFill>
                  <a:srgbClr val="C00000"/>
                </a:solidFill>
              </a:rPr>
              <a:t>Impacto de la inversión en IDT en las Pymes. Caso empresas Manufactureras del estado de Querétaro</a:t>
            </a:r>
            <a:endParaRPr lang="es-MX" sz="2000" b="1" i="1" dirty="0">
              <a:solidFill>
                <a:srgbClr val="C00000"/>
              </a:solidFill>
            </a:endParaRPr>
          </a:p>
          <a:p>
            <a:pPr algn="ctr"/>
            <a:endParaRPr lang="es-MX" sz="2800" b="1" i="1" dirty="0">
              <a:solidFill>
                <a:srgbClr val="C00000"/>
              </a:solidFill>
            </a:endParaRPr>
          </a:p>
        </p:txBody>
      </p:sp>
    </p:spTree>
    <p:extLst>
      <p:ext uri="{BB962C8B-B14F-4D97-AF65-F5344CB8AC3E}">
        <p14:creationId xmlns:p14="http://schemas.microsoft.com/office/powerpoint/2010/main" val="2378590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a:t>Luis David Oidor Rojo – Maestría – (Tercer cuatrimestre)</a:t>
            </a:r>
            <a:endParaRPr lang="es-MX" dirty="0"/>
          </a:p>
        </p:txBody>
      </p:sp>
      <p:sp>
        <p:nvSpPr>
          <p:cNvPr id="15" name="CuadroTexto 14">
            <a:extLst>
              <a:ext uri="{FF2B5EF4-FFF2-40B4-BE49-F238E27FC236}">
                <a16:creationId xmlns:a16="http://schemas.microsoft.com/office/drawing/2014/main" id="{6B429D04-9C69-1F49-A8E1-9CC93789B957}"/>
              </a:ext>
            </a:extLst>
          </p:cNvPr>
          <p:cNvSpPr txBox="1"/>
          <p:nvPr/>
        </p:nvSpPr>
        <p:spPr>
          <a:xfrm>
            <a:off x="6289072" y="1727200"/>
            <a:ext cx="5902928" cy="3016210"/>
          </a:xfrm>
          <a:prstGeom prst="rect">
            <a:avLst/>
          </a:prstGeom>
          <a:noFill/>
        </p:spPr>
        <p:txBody>
          <a:bodyPr wrap="square" rtlCol="0">
            <a:spAutoFit/>
          </a:bodyPr>
          <a:lstStyle/>
          <a:p>
            <a:r>
              <a:rPr lang="es-ES" sz="3200" dirty="0"/>
              <a:t>Resultados esperados</a:t>
            </a:r>
          </a:p>
          <a:p>
            <a:pPr algn="just"/>
            <a:endParaRPr lang="es-ES" sz="3200" dirty="0"/>
          </a:p>
          <a:p>
            <a:pPr algn="just"/>
            <a:r>
              <a:rPr lang="es-ES" sz="1800" dirty="0">
                <a:effectLst/>
                <a:latin typeface="Arial" panose="020B0604020202020204" pitchFamily="34" charset="0"/>
                <a:ea typeface="Times New Roman" panose="02020603050405020304" pitchFamily="18" charset="0"/>
                <a:cs typeface="Arial" panose="020B0604020202020204" pitchFamily="34" charset="0"/>
              </a:rPr>
              <a:t>Como resultado se espera desarrollar un modelo econométrico que permita analizar a detalle el impacto que tiene la inversión en IDT en las Pymes Queretanas pertenecientes al sector manufacturero. Con esto se espera que la toma de decisiones en materia de IDT sea más eficaz y con un mejor uso de los recursos disponibles</a:t>
            </a:r>
            <a:endParaRPr lang="es-MX" sz="3200" dirty="0"/>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0" y="1179914"/>
            <a:ext cx="6289072" cy="5310356"/>
          </a:xfrm>
          <a:prstGeom prst="rect">
            <a:avLst/>
          </a:prstGeom>
        </p:spPr>
      </p:pic>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5"/>
          <a:stretch>
            <a:fillRect/>
          </a:stretch>
        </p:blipFill>
        <p:spPr>
          <a:xfrm>
            <a:off x="1575008" y="101238"/>
            <a:ext cx="624078" cy="824051"/>
          </a:xfrm>
          <a:prstGeom prst="rect">
            <a:avLst/>
          </a:prstGeom>
        </p:spPr>
      </p:pic>
      <p:sp>
        <p:nvSpPr>
          <p:cNvPr id="19" name="CuadroTexto 18">
            <a:extLst>
              <a:ext uri="{FF2B5EF4-FFF2-40B4-BE49-F238E27FC236}">
                <a16:creationId xmlns:a16="http://schemas.microsoft.com/office/drawing/2014/main" id="{56D86E3F-901C-4F70-B035-EDDC24392260}"/>
              </a:ext>
            </a:extLst>
          </p:cNvPr>
          <p:cNvSpPr txBox="1"/>
          <p:nvPr/>
        </p:nvSpPr>
        <p:spPr>
          <a:xfrm>
            <a:off x="4203700" y="3237"/>
            <a:ext cx="7245350" cy="1138773"/>
          </a:xfrm>
          <a:prstGeom prst="rect">
            <a:avLst/>
          </a:prstGeom>
          <a:noFill/>
        </p:spPr>
        <p:txBody>
          <a:bodyPr wrap="square" rtlCol="0">
            <a:spAutoFit/>
          </a:bodyPr>
          <a:lstStyle/>
          <a:p>
            <a:pPr algn="ctr"/>
            <a:r>
              <a:rPr lang="es-ES" sz="2000" b="1" i="1" dirty="0">
                <a:solidFill>
                  <a:srgbClr val="C00000"/>
                </a:solidFill>
              </a:rPr>
              <a:t>Impacto de la inversión en IDT en las Pymes. Caso empresas Manufactureras del estado de Querétaro</a:t>
            </a:r>
            <a:endParaRPr lang="es-MX" sz="2000" b="1" i="1" dirty="0">
              <a:solidFill>
                <a:srgbClr val="C00000"/>
              </a:solidFill>
            </a:endParaRPr>
          </a:p>
          <a:p>
            <a:pPr algn="ctr"/>
            <a:endParaRPr lang="es-MX" sz="2800" b="1" i="1" dirty="0">
              <a:solidFill>
                <a:srgbClr val="C00000"/>
              </a:solidFill>
            </a:endParaRPr>
          </a:p>
        </p:txBody>
      </p:sp>
    </p:spTree>
    <p:extLst>
      <p:ext uri="{BB962C8B-B14F-4D97-AF65-F5344CB8AC3E}">
        <p14:creationId xmlns:p14="http://schemas.microsoft.com/office/powerpoint/2010/main" val="3749012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a:t>Luis David Oidor Rojo – Maestría – (Tercer cuatrimestre)</a:t>
            </a:r>
            <a:endParaRPr lang="es-MX" dirty="0"/>
          </a:p>
        </p:txBody>
      </p:sp>
      <p:sp>
        <p:nvSpPr>
          <p:cNvPr id="15" name="CuadroTexto 14">
            <a:extLst>
              <a:ext uri="{FF2B5EF4-FFF2-40B4-BE49-F238E27FC236}">
                <a16:creationId xmlns:a16="http://schemas.microsoft.com/office/drawing/2014/main" id="{6B429D04-9C69-1F49-A8E1-9CC93789B957}"/>
              </a:ext>
            </a:extLst>
          </p:cNvPr>
          <p:cNvSpPr txBox="1"/>
          <p:nvPr/>
        </p:nvSpPr>
        <p:spPr>
          <a:xfrm>
            <a:off x="2199086" y="1866641"/>
            <a:ext cx="7454900" cy="584775"/>
          </a:xfrm>
          <a:prstGeom prst="rect">
            <a:avLst/>
          </a:prstGeom>
          <a:noFill/>
        </p:spPr>
        <p:txBody>
          <a:bodyPr wrap="square" rtlCol="0">
            <a:spAutoFit/>
          </a:bodyPr>
          <a:lstStyle/>
          <a:p>
            <a:pPr algn="ctr"/>
            <a:r>
              <a:rPr lang="es-ES" sz="3200" dirty="0"/>
              <a:t>L</a:t>
            </a:r>
            <a:r>
              <a:rPr lang="es-MX" sz="3200" dirty="0" err="1"/>
              <a:t>uis</a:t>
            </a:r>
            <a:r>
              <a:rPr lang="es-MX" sz="3200" dirty="0"/>
              <a:t> David Oidor Rojo</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3"/>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4"/>
          <a:stretch>
            <a:fillRect/>
          </a:stretch>
        </p:blipFill>
        <p:spPr>
          <a:xfrm>
            <a:off x="1575008" y="101238"/>
            <a:ext cx="624078" cy="824051"/>
          </a:xfrm>
          <a:prstGeom prst="rect">
            <a:avLst/>
          </a:prstGeom>
        </p:spPr>
      </p:pic>
      <p:sp>
        <p:nvSpPr>
          <p:cNvPr id="19" name="CuadroTexto 18">
            <a:extLst>
              <a:ext uri="{FF2B5EF4-FFF2-40B4-BE49-F238E27FC236}">
                <a16:creationId xmlns:a16="http://schemas.microsoft.com/office/drawing/2014/main" id="{C876C7D7-40F8-6F42-91E4-FE1988589A0A}"/>
              </a:ext>
            </a:extLst>
          </p:cNvPr>
          <p:cNvSpPr txBox="1"/>
          <p:nvPr/>
        </p:nvSpPr>
        <p:spPr>
          <a:xfrm>
            <a:off x="2199086" y="3531275"/>
            <a:ext cx="7454900" cy="1569660"/>
          </a:xfrm>
          <a:prstGeom prst="rect">
            <a:avLst/>
          </a:prstGeom>
          <a:noFill/>
        </p:spPr>
        <p:txBody>
          <a:bodyPr wrap="square" rtlCol="0">
            <a:spAutoFit/>
          </a:bodyPr>
          <a:lstStyle/>
          <a:p>
            <a:pPr algn="ctr"/>
            <a:r>
              <a:rPr lang="es-MX" sz="3200" dirty="0"/>
              <a:t>Datos de contacto</a:t>
            </a:r>
          </a:p>
          <a:p>
            <a:pPr algn="ctr"/>
            <a:r>
              <a:rPr lang="es-MX" sz="3200" dirty="0"/>
              <a:t> e-mail: </a:t>
            </a:r>
            <a:r>
              <a:rPr lang="es-MX" sz="3200" dirty="0">
                <a:hlinkClick r:id="rId5"/>
              </a:rPr>
              <a:t>loidor30@alumnos.uaq.mx</a:t>
            </a:r>
            <a:endParaRPr lang="es-MX" sz="3200" dirty="0"/>
          </a:p>
          <a:p>
            <a:pPr algn="ctr"/>
            <a:r>
              <a:rPr lang="es-MX" sz="3200" dirty="0"/>
              <a:t>WhatsApp: 4421870368</a:t>
            </a:r>
          </a:p>
        </p:txBody>
      </p:sp>
      <p:sp>
        <p:nvSpPr>
          <p:cNvPr id="20" name="CuadroTexto 19">
            <a:extLst>
              <a:ext uri="{FF2B5EF4-FFF2-40B4-BE49-F238E27FC236}">
                <a16:creationId xmlns:a16="http://schemas.microsoft.com/office/drawing/2014/main" id="{BC99FDE9-73C9-4840-A25C-8107577C632E}"/>
              </a:ext>
            </a:extLst>
          </p:cNvPr>
          <p:cNvSpPr txBox="1"/>
          <p:nvPr/>
        </p:nvSpPr>
        <p:spPr>
          <a:xfrm>
            <a:off x="4203700" y="3237"/>
            <a:ext cx="7245350" cy="1138773"/>
          </a:xfrm>
          <a:prstGeom prst="rect">
            <a:avLst/>
          </a:prstGeom>
          <a:noFill/>
        </p:spPr>
        <p:txBody>
          <a:bodyPr wrap="square" rtlCol="0">
            <a:spAutoFit/>
          </a:bodyPr>
          <a:lstStyle/>
          <a:p>
            <a:pPr algn="ctr"/>
            <a:r>
              <a:rPr lang="es-ES" sz="2000" b="1" i="1" dirty="0">
                <a:solidFill>
                  <a:srgbClr val="C00000"/>
                </a:solidFill>
              </a:rPr>
              <a:t>Impacto de la inversión en IDT en las Pymes. Caso empresas Manufactureras del estado de Querétaro</a:t>
            </a:r>
            <a:endParaRPr lang="es-MX" sz="2000" b="1" i="1" dirty="0">
              <a:solidFill>
                <a:srgbClr val="C00000"/>
              </a:solidFill>
            </a:endParaRPr>
          </a:p>
          <a:p>
            <a:pPr algn="ctr"/>
            <a:endParaRPr lang="es-MX" sz="2800" b="1" i="1" dirty="0">
              <a:solidFill>
                <a:srgbClr val="C00000"/>
              </a:solidFill>
            </a:endParaRPr>
          </a:p>
        </p:txBody>
      </p:sp>
    </p:spTree>
    <p:extLst>
      <p:ext uri="{BB962C8B-B14F-4D97-AF65-F5344CB8AC3E}">
        <p14:creationId xmlns:p14="http://schemas.microsoft.com/office/powerpoint/2010/main" val="1217147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a:t>Luis David Oidor Rojo – Maestría – (Tercer cuatrimestre)</a:t>
            </a:r>
            <a:endParaRPr lang="es-MX" dirty="0"/>
          </a:p>
        </p:txBody>
      </p:sp>
      <p:sp>
        <p:nvSpPr>
          <p:cNvPr id="15" name="CuadroTexto 14">
            <a:extLst>
              <a:ext uri="{FF2B5EF4-FFF2-40B4-BE49-F238E27FC236}">
                <a16:creationId xmlns:a16="http://schemas.microsoft.com/office/drawing/2014/main" id="{6B429D04-9C69-1F49-A8E1-9CC93789B957}"/>
              </a:ext>
            </a:extLst>
          </p:cNvPr>
          <p:cNvSpPr txBox="1"/>
          <p:nvPr/>
        </p:nvSpPr>
        <p:spPr>
          <a:xfrm>
            <a:off x="2199086" y="1356705"/>
            <a:ext cx="7454900" cy="584775"/>
          </a:xfrm>
          <a:prstGeom prst="rect">
            <a:avLst/>
          </a:prstGeom>
          <a:noFill/>
        </p:spPr>
        <p:txBody>
          <a:bodyPr wrap="square" rtlCol="0">
            <a:spAutoFit/>
          </a:bodyPr>
          <a:lstStyle/>
          <a:p>
            <a:pPr algn="ctr"/>
            <a:r>
              <a:rPr lang="es-ES" sz="3200" dirty="0"/>
              <a:t>Referencias</a:t>
            </a:r>
            <a:endParaRPr lang="es-MX" sz="3200" dirty="0"/>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3"/>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4"/>
          <a:stretch>
            <a:fillRect/>
          </a:stretch>
        </p:blipFill>
        <p:spPr>
          <a:xfrm>
            <a:off x="1575008" y="101238"/>
            <a:ext cx="624078" cy="824051"/>
          </a:xfrm>
          <a:prstGeom prst="rect">
            <a:avLst/>
          </a:prstGeom>
        </p:spPr>
      </p:pic>
      <p:sp>
        <p:nvSpPr>
          <p:cNvPr id="19" name="CuadroTexto 18">
            <a:extLst>
              <a:ext uri="{FF2B5EF4-FFF2-40B4-BE49-F238E27FC236}">
                <a16:creationId xmlns:a16="http://schemas.microsoft.com/office/drawing/2014/main" id="{C876C7D7-40F8-6F42-91E4-FE1988589A0A}"/>
              </a:ext>
            </a:extLst>
          </p:cNvPr>
          <p:cNvSpPr txBox="1"/>
          <p:nvPr/>
        </p:nvSpPr>
        <p:spPr>
          <a:xfrm>
            <a:off x="2199086" y="2302550"/>
            <a:ext cx="7454900" cy="4739759"/>
          </a:xfrm>
          <a:prstGeom prst="rect">
            <a:avLst/>
          </a:prstGeom>
          <a:noFill/>
        </p:spPr>
        <p:txBody>
          <a:bodyPr wrap="square" rtlCol="0">
            <a:spAutoFit/>
          </a:bodyPr>
          <a:lstStyle/>
          <a:p>
            <a:pPr algn="ctr"/>
            <a:r>
              <a:rPr lang="es-ES" sz="1800" dirty="0">
                <a:effectLst/>
                <a:latin typeface="Arial" panose="020B0604020202020204" pitchFamily="34" charset="0"/>
                <a:ea typeface="Times New Roman" panose="02020603050405020304" pitchFamily="18" charset="0"/>
                <a:cs typeface="Arial" panose="020B0604020202020204" pitchFamily="34" charset="0"/>
              </a:rPr>
              <a:t>CEPAL. (2021). </a:t>
            </a:r>
            <a:r>
              <a:rPr lang="es-ES" sz="1800" i="1" dirty="0">
                <a:effectLst/>
                <a:latin typeface="Arial" panose="020B0604020202020204" pitchFamily="34" charset="0"/>
                <a:ea typeface="Times New Roman" panose="02020603050405020304" pitchFamily="18" charset="0"/>
                <a:cs typeface="Arial" panose="020B0604020202020204" pitchFamily="34" charset="0"/>
              </a:rPr>
              <a:t>Comisión Económica para América </a:t>
            </a:r>
            <a:r>
              <a:rPr lang="es-ES" sz="1800" i="1" dirty="0" err="1">
                <a:effectLst/>
                <a:latin typeface="Arial" panose="020B0604020202020204" pitchFamily="34" charset="0"/>
                <a:ea typeface="Times New Roman" panose="02020603050405020304" pitchFamily="18" charset="0"/>
                <a:cs typeface="Arial" panose="020B0604020202020204" pitchFamily="34" charset="0"/>
              </a:rPr>
              <a:t>LAtina</a:t>
            </a:r>
            <a:r>
              <a:rPr lang="es-ES" sz="1800" i="1" dirty="0">
                <a:effectLst/>
                <a:latin typeface="Arial" panose="020B0604020202020204" pitchFamily="34" charset="0"/>
                <a:ea typeface="Times New Roman" panose="02020603050405020304" pitchFamily="18" charset="0"/>
                <a:cs typeface="Arial" panose="020B0604020202020204" pitchFamily="34" charset="0"/>
              </a:rPr>
              <a:t> y el Caribe</a:t>
            </a:r>
            <a:r>
              <a:rPr lang="es-ES" sz="1800" dirty="0">
                <a:effectLst/>
                <a:latin typeface="Arial" panose="020B0604020202020204" pitchFamily="34" charset="0"/>
                <a:ea typeface="Times New Roman" panose="02020603050405020304" pitchFamily="18" charset="0"/>
                <a:cs typeface="Arial" panose="020B0604020202020204" pitchFamily="34" charset="0"/>
              </a:rPr>
              <a:t>. Obtenido de https://www.cepal.org/es/temas/pymes/acerca-microempresas-pymes</a:t>
            </a:r>
            <a:endParaRPr lang="es-MX"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a:lnSpc>
                <a:spcPct val="150000"/>
              </a:lnSpc>
            </a:pPr>
            <a:r>
              <a:rPr lang="es-ES" sz="1800" dirty="0">
                <a:effectLst/>
                <a:latin typeface="Arial" panose="020B0604020202020204" pitchFamily="34" charset="0"/>
                <a:ea typeface="Times New Roman" panose="02020603050405020304" pitchFamily="18" charset="0"/>
                <a:cs typeface="Arial" panose="020B0604020202020204" pitchFamily="34" charset="0"/>
              </a:rPr>
              <a:t>INEGI. (2018). </a:t>
            </a:r>
            <a:r>
              <a:rPr lang="es-ES" sz="1800" i="1" dirty="0">
                <a:effectLst/>
                <a:latin typeface="Arial" panose="020B0604020202020204" pitchFamily="34" charset="0"/>
                <a:ea typeface="Times New Roman" panose="02020603050405020304" pitchFamily="18" charset="0"/>
                <a:cs typeface="Arial" panose="020B0604020202020204" pitchFamily="34" charset="0"/>
              </a:rPr>
              <a:t>Encuesta Nacional sobre Productividad y Competitividad de las Micro, Pequeñas y Medianas Empresas (ENAPROCE) 2018</a:t>
            </a:r>
            <a:r>
              <a:rPr lang="es-ES" sz="1800" dirty="0">
                <a:effectLst/>
                <a:latin typeface="Arial" panose="020B0604020202020204" pitchFamily="34" charset="0"/>
                <a:ea typeface="Times New Roman" panose="02020603050405020304" pitchFamily="18" charset="0"/>
                <a:cs typeface="Arial" panose="020B0604020202020204" pitchFamily="34" charset="0"/>
              </a:rPr>
              <a:t>. Obtenido de Glosario: https://www.inegi.org.mx/app/glosario/default.html?p=ENAPROCE2018</a:t>
            </a:r>
            <a:endParaRPr lang="es-MX"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a:lnSpc>
                <a:spcPct val="150000"/>
              </a:lnSpc>
            </a:pPr>
            <a:r>
              <a:rPr lang="en-US" sz="1800" dirty="0">
                <a:effectLst/>
                <a:latin typeface="Arial" panose="020B0604020202020204" pitchFamily="34" charset="0"/>
                <a:ea typeface="Times New Roman" panose="02020603050405020304" pitchFamily="18" charset="0"/>
                <a:cs typeface="Arial" panose="020B0604020202020204" pitchFamily="34" charset="0"/>
              </a:rPr>
              <a:t>Jung, H., Hwang, J., &amp; Kim, B.-K. (2018). Does R&amp;D investment increase SME survival during a recession? </a:t>
            </a:r>
            <a:r>
              <a:rPr lang="es-ES" sz="1800" i="1" dirty="0" err="1">
                <a:effectLst/>
                <a:latin typeface="Arial" panose="020B0604020202020204" pitchFamily="34" charset="0"/>
                <a:ea typeface="Times New Roman" panose="02020603050405020304" pitchFamily="18" charset="0"/>
                <a:cs typeface="Arial" panose="020B0604020202020204" pitchFamily="34" charset="0"/>
              </a:rPr>
              <a:t>Technological</a:t>
            </a:r>
            <a:r>
              <a:rPr lang="es-ES" sz="1800" i="1" dirty="0">
                <a:effectLst/>
                <a:latin typeface="Arial" panose="020B0604020202020204" pitchFamily="34" charset="0"/>
                <a:ea typeface="Times New Roman" panose="02020603050405020304" pitchFamily="18" charset="0"/>
                <a:cs typeface="Arial" panose="020B0604020202020204" pitchFamily="34" charset="0"/>
              </a:rPr>
              <a:t> </a:t>
            </a:r>
            <a:r>
              <a:rPr lang="es-ES" sz="1800" i="1" dirty="0" err="1">
                <a:effectLst/>
                <a:latin typeface="Arial" panose="020B0604020202020204" pitchFamily="34" charset="0"/>
                <a:ea typeface="Times New Roman" panose="02020603050405020304" pitchFamily="18" charset="0"/>
                <a:cs typeface="Arial" panose="020B0604020202020204" pitchFamily="34" charset="0"/>
              </a:rPr>
              <a:t>Forecasting</a:t>
            </a:r>
            <a:r>
              <a:rPr lang="es-ES" sz="1800" i="1" dirty="0">
                <a:effectLst/>
                <a:latin typeface="Arial" panose="020B0604020202020204" pitchFamily="34" charset="0"/>
                <a:ea typeface="Times New Roman" panose="02020603050405020304" pitchFamily="18" charset="0"/>
                <a:cs typeface="Arial" panose="020B0604020202020204" pitchFamily="34" charset="0"/>
              </a:rPr>
              <a:t> &amp; Social Change</a:t>
            </a:r>
            <a:r>
              <a:rPr lang="es-ES" sz="1800" dirty="0">
                <a:effectLst/>
                <a:latin typeface="Arial" panose="020B0604020202020204" pitchFamily="34" charset="0"/>
                <a:ea typeface="Times New Roman" panose="02020603050405020304" pitchFamily="18" charset="0"/>
                <a:cs typeface="Arial" panose="020B0604020202020204" pitchFamily="34" charset="0"/>
              </a:rPr>
              <a:t>.</a:t>
            </a:r>
            <a:endParaRPr lang="es-MX"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endParaRPr lang="es-MX" sz="3200" dirty="0"/>
          </a:p>
        </p:txBody>
      </p:sp>
      <p:sp>
        <p:nvSpPr>
          <p:cNvPr id="20" name="CuadroTexto 19">
            <a:extLst>
              <a:ext uri="{FF2B5EF4-FFF2-40B4-BE49-F238E27FC236}">
                <a16:creationId xmlns:a16="http://schemas.microsoft.com/office/drawing/2014/main" id="{BB3E4B1D-6806-43A4-9396-3A6BE4F85718}"/>
              </a:ext>
            </a:extLst>
          </p:cNvPr>
          <p:cNvSpPr txBox="1"/>
          <p:nvPr/>
        </p:nvSpPr>
        <p:spPr>
          <a:xfrm>
            <a:off x="4203700" y="3237"/>
            <a:ext cx="7245350" cy="1138773"/>
          </a:xfrm>
          <a:prstGeom prst="rect">
            <a:avLst/>
          </a:prstGeom>
          <a:noFill/>
        </p:spPr>
        <p:txBody>
          <a:bodyPr wrap="square" rtlCol="0">
            <a:spAutoFit/>
          </a:bodyPr>
          <a:lstStyle/>
          <a:p>
            <a:pPr algn="ctr"/>
            <a:r>
              <a:rPr lang="es-ES" sz="2000" b="1" i="1" dirty="0">
                <a:solidFill>
                  <a:srgbClr val="C00000"/>
                </a:solidFill>
              </a:rPr>
              <a:t>Impacto de la inversión en IDT en las Pymes. Caso empresas Manufactureras del estado de Querétaro</a:t>
            </a:r>
            <a:endParaRPr lang="es-MX" sz="2000" b="1" i="1" dirty="0">
              <a:solidFill>
                <a:srgbClr val="C00000"/>
              </a:solidFill>
            </a:endParaRPr>
          </a:p>
          <a:p>
            <a:pPr algn="ctr"/>
            <a:endParaRPr lang="es-MX" sz="2800" b="1" i="1" dirty="0">
              <a:solidFill>
                <a:srgbClr val="C00000"/>
              </a:solidFill>
            </a:endParaRPr>
          </a:p>
        </p:txBody>
      </p:sp>
    </p:spTree>
    <p:extLst>
      <p:ext uri="{BB962C8B-B14F-4D97-AF65-F5344CB8AC3E}">
        <p14:creationId xmlns:p14="http://schemas.microsoft.com/office/powerpoint/2010/main" val="3266644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Luis David Oidor Rojo – Maestría – (Tercer cuatrimestre)</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482600" y="1727200"/>
            <a:ext cx="5194300" cy="1969770"/>
          </a:xfrm>
          <a:prstGeom prst="rect">
            <a:avLst/>
          </a:prstGeom>
          <a:noFill/>
        </p:spPr>
        <p:txBody>
          <a:bodyPr wrap="square" rtlCol="0">
            <a:spAutoFit/>
          </a:bodyPr>
          <a:lstStyle/>
          <a:p>
            <a:r>
              <a:rPr lang="es-MX" sz="3200" dirty="0"/>
              <a:t>Justificación</a:t>
            </a:r>
          </a:p>
          <a:p>
            <a:pPr algn="just"/>
            <a:r>
              <a:rPr lang="es-ES" sz="1800" dirty="0">
                <a:effectLst/>
                <a:latin typeface="Times New Roman" panose="02020603050405020304" pitchFamily="18" charset="0"/>
                <a:ea typeface="Times New Roman" panose="02020603050405020304" pitchFamily="18" charset="0"/>
              </a:rPr>
              <a:t>Las Pymes en América Latina representan un conjunto heterogéneo de agentes económicos que contribuye de manera importante a la generación del empleo y, en menor medida, del producto interno bruto de la región. </a:t>
            </a:r>
            <a:endParaRPr lang="es-MX" sz="3200" dirty="0"/>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5880100" y="1179914"/>
            <a:ext cx="6289072" cy="5310356"/>
          </a:xfrm>
          <a:prstGeom prst="rect">
            <a:avLst/>
          </a:prstGeom>
        </p:spPr>
      </p:pic>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8091578" cy="707886"/>
          </a:xfrm>
          <a:prstGeom prst="rect">
            <a:avLst/>
          </a:prstGeom>
          <a:noFill/>
        </p:spPr>
        <p:txBody>
          <a:bodyPr wrap="square" rtlCol="0">
            <a:spAutoFit/>
          </a:bodyPr>
          <a:lstStyle/>
          <a:p>
            <a:pPr algn="ctr"/>
            <a:r>
              <a:rPr lang="es-ES" sz="2000" b="1" i="1" dirty="0">
                <a:solidFill>
                  <a:srgbClr val="C00000"/>
                </a:solidFill>
              </a:rPr>
              <a:t>Impacto de la inversión en IDT en las Pymes. Caso empresas Manufactureras del estado de Querétaro</a:t>
            </a:r>
            <a:endParaRPr lang="es-MX" sz="2000" b="1" i="1" dirty="0">
              <a:solidFill>
                <a:srgbClr val="C00000"/>
              </a:solidFill>
            </a:endParaRP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5"/>
          <a:stretch>
            <a:fillRect/>
          </a:stretch>
        </p:blipFill>
        <p:spPr>
          <a:xfrm>
            <a:off x="1575008" y="101238"/>
            <a:ext cx="624078" cy="824051"/>
          </a:xfrm>
          <a:prstGeom prst="rect">
            <a:avLst/>
          </a:prstGeom>
        </p:spPr>
      </p:pic>
    </p:spTree>
    <p:extLst>
      <p:ext uri="{BB962C8B-B14F-4D97-AF65-F5344CB8AC3E}">
        <p14:creationId xmlns:p14="http://schemas.microsoft.com/office/powerpoint/2010/main" val="4287956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Luis David Oidor Rojo – Maestría – (Tercer cuatrimestre)</a:t>
            </a:r>
          </a:p>
          <a:p>
            <a:endParaRPr lang="es-MX" dirty="0"/>
          </a:p>
        </p:txBody>
      </p:sp>
      <p:sp>
        <p:nvSpPr>
          <p:cNvPr id="15" name="CuadroTexto 14">
            <a:extLst>
              <a:ext uri="{FF2B5EF4-FFF2-40B4-BE49-F238E27FC236}">
                <a16:creationId xmlns:a16="http://schemas.microsoft.com/office/drawing/2014/main" id="{6B429D04-9C69-1F49-A8E1-9CC93789B957}"/>
              </a:ext>
            </a:extLst>
          </p:cNvPr>
          <p:cNvSpPr txBox="1"/>
          <p:nvPr/>
        </p:nvSpPr>
        <p:spPr>
          <a:xfrm>
            <a:off x="6677122" y="1727200"/>
            <a:ext cx="5194300" cy="2523768"/>
          </a:xfrm>
          <a:prstGeom prst="rect">
            <a:avLst/>
          </a:prstGeom>
          <a:noFill/>
        </p:spPr>
        <p:txBody>
          <a:bodyPr wrap="square" rtlCol="0">
            <a:spAutoFit/>
          </a:bodyPr>
          <a:lstStyle/>
          <a:p>
            <a:r>
              <a:rPr lang="es-MX" sz="3200" dirty="0"/>
              <a:t>Justificación</a:t>
            </a:r>
          </a:p>
          <a:p>
            <a:pPr algn="just"/>
            <a:r>
              <a:rPr lang="es-ES" sz="1800" dirty="0">
                <a:effectLst/>
                <a:latin typeface="Times New Roman" panose="02020603050405020304" pitchFamily="18" charset="0"/>
                <a:ea typeface="Times New Roman" panose="02020603050405020304" pitchFamily="18" charset="0"/>
              </a:rPr>
              <a:t>Según datos extraídos del Instituto Nacional de Estadística y Geografía (INEGI) en el apartado Directorio Estadístico Nacional de Unidades Económicas (DENUE) para noviembre 2020 en Querétaro había más de 94 mil empresas asentadas de las cuales el 99% corresponde a Micros, Pequeñas y Medianas empresas. </a:t>
            </a:r>
            <a:endParaRPr lang="es-MX" sz="3200" dirty="0"/>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0" y="1179914"/>
            <a:ext cx="6289072" cy="5310356"/>
          </a:xfrm>
          <a:prstGeom prst="rect">
            <a:avLst/>
          </a:prstGeom>
        </p:spPr>
      </p:pic>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707886"/>
          </a:xfrm>
          <a:prstGeom prst="rect">
            <a:avLst/>
          </a:prstGeom>
          <a:noFill/>
        </p:spPr>
        <p:txBody>
          <a:bodyPr wrap="square" rtlCol="0">
            <a:spAutoFit/>
          </a:bodyPr>
          <a:lstStyle/>
          <a:p>
            <a:pPr algn="ctr"/>
            <a:r>
              <a:rPr lang="es-ES" sz="2000" b="1" i="1" dirty="0">
                <a:solidFill>
                  <a:srgbClr val="C00000"/>
                </a:solidFill>
              </a:rPr>
              <a:t>Impacto de la inversión en IDT en las Pymes. Caso empresas Manufactureras del estado de Querétaro</a:t>
            </a:r>
            <a:endParaRPr lang="es-MX" sz="2000" b="1" i="1" dirty="0">
              <a:solidFill>
                <a:srgbClr val="C00000"/>
              </a:solidFill>
            </a:endParaRP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5"/>
          <a:stretch>
            <a:fillRect/>
          </a:stretch>
        </p:blipFill>
        <p:spPr>
          <a:xfrm>
            <a:off x="1575008" y="101238"/>
            <a:ext cx="624078" cy="824051"/>
          </a:xfrm>
          <a:prstGeom prst="rect">
            <a:avLst/>
          </a:prstGeom>
        </p:spPr>
      </p:pic>
    </p:spTree>
    <p:extLst>
      <p:ext uri="{BB962C8B-B14F-4D97-AF65-F5344CB8AC3E}">
        <p14:creationId xmlns:p14="http://schemas.microsoft.com/office/powerpoint/2010/main" val="3664541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Luis David Oidor Rojo – Maestría – (Tercer cuatrimestre)</a:t>
            </a:r>
          </a:p>
          <a:p>
            <a:endParaRPr lang="es-MX" dirty="0"/>
          </a:p>
        </p:txBody>
      </p:sp>
      <p:sp>
        <p:nvSpPr>
          <p:cNvPr id="15" name="CuadroTexto 14">
            <a:extLst>
              <a:ext uri="{FF2B5EF4-FFF2-40B4-BE49-F238E27FC236}">
                <a16:creationId xmlns:a16="http://schemas.microsoft.com/office/drawing/2014/main" id="{6B429D04-9C69-1F49-A8E1-9CC93789B957}"/>
              </a:ext>
            </a:extLst>
          </p:cNvPr>
          <p:cNvSpPr txBox="1"/>
          <p:nvPr/>
        </p:nvSpPr>
        <p:spPr>
          <a:xfrm>
            <a:off x="482600" y="1727200"/>
            <a:ext cx="5194300" cy="1908215"/>
          </a:xfrm>
          <a:prstGeom prst="rect">
            <a:avLst/>
          </a:prstGeom>
          <a:noFill/>
        </p:spPr>
        <p:txBody>
          <a:bodyPr wrap="square" rtlCol="0">
            <a:spAutoFit/>
          </a:bodyPr>
          <a:lstStyle/>
          <a:p>
            <a:r>
              <a:rPr lang="es-MX" sz="3200" dirty="0"/>
              <a:t>Justificación</a:t>
            </a:r>
          </a:p>
          <a:p>
            <a:pPr algn="just"/>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Las Pymes ofrecen el 50.83% de empleos en el estado, seguido por las Micro con un 38.71% y por ultimo las grandes empresas con 10.46%</a:t>
            </a:r>
            <a:endParaRPr lang="es-MX"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s-MX" sz="3200" dirty="0"/>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5880100" y="1179914"/>
            <a:ext cx="6289072" cy="5310356"/>
          </a:xfrm>
          <a:prstGeom prst="rect">
            <a:avLst/>
          </a:prstGeom>
        </p:spPr>
      </p:pic>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7245350" cy="1138773"/>
          </a:xfrm>
          <a:prstGeom prst="rect">
            <a:avLst/>
          </a:prstGeom>
          <a:noFill/>
        </p:spPr>
        <p:txBody>
          <a:bodyPr wrap="square" rtlCol="0">
            <a:spAutoFit/>
          </a:bodyPr>
          <a:lstStyle/>
          <a:p>
            <a:pPr algn="ctr"/>
            <a:r>
              <a:rPr lang="es-ES" sz="2000" b="1" i="1" dirty="0">
                <a:solidFill>
                  <a:srgbClr val="C00000"/>
                </a:solidFill>
              </a:rPr>
              <a:t>Impacto de la inversión en IDT en las Pymes. Caso empresas Manufactureras del estado de Querétaro</a:t>
            </a:r>
            <a:endParaRPr lang="es-MX" sz="2000" b="1" i="1" dirty="0">
              <a:solidFill>
                <a:srgbClr val="C00000"/>
              </a:solidFill>
            </a:endParaRPr>
          </a:p>
          <a:p>
            <a:pPr algn="ctr"/>
            <a:endParaRPr lang="es-MX" sz="2800" b="1" i="1" dirty="0">
              <a:solidFill>
                <a:srgbClr val="C00000"/>
              </a:solidFill>
            </a:endParaRP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5"/>
          <a:stretch>
            <a:fillRect/>
          </a:stretch>
        </p:blipFill>
        <p:spPr>
          <a:xfrm>
            <a:off x="1575008" y="101238"/>
            <a:ext cx="624078" cy="824051"/>
          </a:xfrm>
          <a:prstGeom prst="rect">
            <a:avLst/>
          </a:prstGeom>
        </p:spPr>
      </p:pic>
    </p:spTree>
    <p:extLst>
      <p:ext uri="{BB962C8B-B14F-4D97-AF65-F5344CB8AC3E}">
        <p14:creationId xmlns:p14="http://schemas.microsoft.com/office/powerpoint/2010/main" val="986227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Luis David Oidor Rojo – Maestría – (Tercer cuatrimestre)</a:t>
            </a:r>
          </a:p>
          <a:p>
            <a:endParaRPr lang="es-MX" dirty="0"/>
          </a:p>
        </p:txBody>
      </p:sp>
      <p:sp>
        <p:nvSpPr>
          <p:cNvPr id="15" name="CuadroTexto 14">
            <a:extLst>
              <a:ext uri="{FF2B5EF4-FFF2-40B4-BE49-F238E27FC236}">
                <a16:creationId xmlns:a16="http://schemas.microsoft.com/office/drawing/2014/main" id="{6B429D04-9C69-1F49-A8E1-9CC93789B957}"/>
              </a:ext>
            </a:extLst>
          </p:cNvPr>
          <p:cNvSpPr txBox="1"/>
          <p:nvPr/>
        </p:nvSpPr>
        <p:spPr>
          <a:xfrm>
            <a:off x="6677122" y="1727200"/>
            <a:ext cx="5194300" cy="2739211"/>
          </a:xfrm>
          <a:prstGeom prst="rect">
            <a:avLst/>
          </a:prstGeom>
          <a:noFill/>
        </p:spPr>
        <p:txBody>
          <a:bodyPr wrap="square" rtlCol="0">
            <a:spAutoFit/>
          </a:bodyPr>
          <a:lstStyle/>
          <a:p>
            <a:r>
              <a:rPr lang="es-MX" sz="3200" dirty="0"/>
              <a:t>Objetivos general</a:t>
            </a:r>
          </a:p>
          <a:p>
            <a:endParaRPr lang="es-MX" sz="3200" dirty="0"/>
          </a:p>
          <a:p>
            <a:pPr algn="just"/>
            <a:r>
              <a:rPr lang="es-ES" sz="1800" b="1" dirty="0">
                <a:solidFill>
                  <a:srgbClr val="FF0000"/>
                </a:solidFill>
                <a:effectLst/>
                <a:latin typeface="Times New Roman" panose="02020603050405020304" pitchFamily="18" charset="0"/>
                <a:ea typeface="Times New Roman" panose="02020603050405020304" pitchFamily="18" charset="0"/>
              </a:rPr>
              <a:t>Desarrollar </a:t>
            </a:r>
            <a:r>
              <a:rPr lang="es-ES" sz="1800" dirty="0">
                <a:effectLst/>
                <a:latin typeface="Times New Roman" panose="02020603050405020304" pitchFamily="18" charset="0"/>
                <a:ea typeface="Times New Roman" panose="02020603050405020304" pitchFamily="18" charset="0"/>
              </a:rPr>
              <a:t>un modelo econométrico para medir el impacto que tiene la inversión en investigación y desarrollo tecnológico (IDT) sobre la productividad en las pequeñas y medianas empresas (Pymes) manufactureras en Querétaro con el fin de facilitar la toma de decisiones</a:t>
            </a:r>
            <a:endParaRPr lang="es-MX" sz="3200" dirty="0"/>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0" y="1179914"/>
            <a:ext cx="6289072" cy="5310356"/>
          </a:xfrm>
          <a:prstGeom prst="rect">
            <a:avLst/>
          </a:prstGeom>
        </p:spPr>
      </p:pic>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5"/>
          <a:stretch>
            <a:fillRect/>
          </a:stretch>
        </p:blipFill>
        <p:spPr>
          <a:xfrm>
            <a:off x="1575008" y="101238"/>
            <a:ext cx="624078" cy="824051"/>
          </a:xfrm>
          <a:prstGeom prst="rect">
            <a:avLst/>
          </a:prstGeom>
        </p:spPr>
      </p:pic>
      <p:sp>
        <p:nvSpPr>
          <p:cNvPr id="19" name="CuadroTexto 18">
            <a:extLst>
              <a:ext uri="{FF2B5EF4-FFF2-40B4-BE49-F238E27FC236}">
                <a16:creationId xmlns:a16="http://schemas.microsoft.com/office/drawing/2014/main" id="{06370566-BE8A-4318-A2C5-C5AB0E1993AA}"/>
              </a:ext>
            </a:extLst>
          </p:cNvPr>
          <p:cNvSpPr txBox="1"/>
          <p:nvPr/>
        </p:nvSpPr>
        <p:spPr>
          <a:xfrm>
            <a:off x="4203700" y="3237"/>
            <a:ext cx="7245350" cy="1138773"/>
          </a:xfrm>
          <a:prstGeom prst="rect">
            <a:avLst/>
          </a:prstGeom>
          <a:noFill/>
        </p:spPr>
        <p:txBody>
          <a:bodyPr wrap="square" rtlCol="0">
            <a:spAutoFit/>
          </a:bodyPr>
          <a:lstStyle/>
          <a:p>
            <a:pPr algn="ctr"/>
            <a:r>
              <a:rPr lang="es-ES" sz="2000" b="1" i="1" dirty="0">
                <a:solidFill>
                  <a:srgbClr val="C00000"/>
                </a:solidFill>
              </a:rPr>
              <a:t>Impacto de la inversión en IDT en las Pymes. Caso empresas Manufactureras del estado de Querétaro</a:t>
            </a:r>
            <a:endParaRPr lang="es-MX" sz="2000" b="1" i="1" dirty="0">
              <a:solidFill>
                <a:srgbClr val="C00000"/>
              </a:solidFill>
            </a:endParaRPr>
          </a:p>
          <a:p>
            <a:pPr algn="ctr"/>
            <a:endParaRPr lang="es-MX" sz="2800" b="1" i="1" dirty="0">
              <a:solidFill>
                <a:srgbClr val="C00000"/>
              </a:solidFill>
            </a:endParaRPr>
          </a:p>
        </p:txBody>
      </p:sp>
    </p:spTree>
    <p:extLst>
      <p:ext uri="{BB962C8B-B14F-4D97-AF65-F5344CB8AC3E}">
        <p14:creationId xmlns:p14="http://schemas.microsoft.com/office/powerpoint/2010/main" val="1786390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Luis David Oidor Rojo – Maestría – (Tercer cuatrimestre)</a:t>
            </a:r>
          </a:p>
          <a:p>
            <a:endParaRPr lang="es-MX" dirty="0"/>
          </a:p>
        </p:txBody>
      </p:sp>
      <p:sp>
        <p:nvSpPr>
          <p:cNvPr id="15" name="CuadroTexto 14">
            <a:extLst>
              <a:ext uri="{FF2B5EF4-FFF2-40B4-BE49-F238E27FC236}">
                <a16:creationId xmlns:a16="http://schemas.microsoft.com/office/drawing/2014/main" id="{6B429D04-9C69-1F49-A8E1-9CC93789B957}"/>
              </a:ext>
            </a:extLst>
          </p:cNvPr>
          <p:cNvSpPr txBox="1"/>
          <p:nvPr/>
        </p:nvSpPr>
        <p:spPr>
          <a:xfrm>
            <a:off x="482600" y="1727200"/>
            <a:ext cx="5194300" cy="4862870"/>
          </a:xfrm>
          <a:prstGeom prst="rect">
            <a:avLst/>
          </a:prstGeom>
          <a:noFill/>
        </p:spPr>
        <p:txBody>
          <a:bodyPr wrap="square" rtlCol="0">
            <a:spAutoFit/>
          </a:bodyPr>
          <a:lstStyle/>
          <a:p>
            <a:r>
              <a:rPr lang="es-MX" sz="3200" dirty="0"/>
              <a:t>Objetivos específicos</a:t>
            </a:r>
          </a:p>
          <a:p>
            <a:pPr marL="342900" lvl="0" indent="-342900" algn="just">
              <a:lnSpc>
                <a:spcPct val="150000"/>
              </a:lnSpc>
              <a:spcAft>
                <a:spcPts val="1200"/>
              </a:spcAft>
              <a:buFont typeface="Symbol" panose="05050102010706020507" pitchFamily="18" charset="2"/>
              <a:buChar char=""/>
            </a:pPr>
            <a:r>
              <a:rPr lang="es-ES"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Explicar</a:t>
            </a:r>
            <a:r>
              <a:rPr lang="es-E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1600" dirty="0">
                <a:effectLst/>
                <a:latin typeface="Times New Roman" panose="02020603050405020304" pitchFamily="18" charset="0"/>
                <a:ea typeface="Times New Roman" panose="02020603050405020304" pitchFamily="18" charset="0"/>
                <a:cs typeface="Times New Roman" panose="02020603050405020304" pitchFamily="18" charset="0"/>
              </a:rPr>
              <a:t>los beneficios que tiene la inversión en investigación y desarrollo tecnológico para incentivar la inversión de las Pymes en este rubro </a:t>
            </a:r>
            <a:endParaRPr lang="es-MX"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1200"/>
              </a:spcAft>
              <a:buFont typeface="Symbol" panose="05050102010706020507" pitchFamily="18" charset="2"/>
              <a:buChar char=""/>
            </a:pPr>
            <a:r>
              <a:rPr lang="es-ES"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Analizar</a:t>
            </a:r>
            <a:r>
              <a:rPr lang="es-E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1600" dirty="0">
                <a:effectLst/>
                <a:latin typeface="Times New Roman" panose="02020603050405020304" pitchFamily="18" charset="0"/>
                <a:ea typeface="Times New Roman" panose="02020603050405020304" pitchFamily="18" charset="0"/>
                <a:cs typeface="Times New Roman" panose="02020603050405020304" pitchFamily="18" charset="0"/>
              </a:rPr>
              <a:t>la eficiencia de los recursos humanos, financieros y de transferencia destinados a las actividades de investigación y desarrollo tecnológico para gestionar de mejor manera los recursos</a:t>
            </a:r>
            <a:endParaRPr lang="es-MX"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1200"/>
              </a:spcAft>
              <a:buFont typeface="Symbol" panose="05050102010706020507" pitchFamily="18" charset="2"/>
              <a:buChar char=""/>
            </a:pPr>
            <a:r>
              <a:rPr lang="es-ES"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Detectar </a:t>
            </a:r>
            <a:r>
              <a:rPr lang="es-ES" sz="1600" dirty="0">
                <a:effectLst/>
                <a:latin typeface="Times New Roman" panose="02020603050405020304" pitchFamily="18" charset="0"/>
                <a:ea typeface="Times New Roman" panose="02020603050405020304" pitchFamily="18" charset="0"/>
                <a:cs typeface="Times New Roman" panose="02020603050405020304" pitchFamily="18" charset="0"/>
              </a:rPr>
              <a:t>la relación entre la IDT y la productividad en las Pymes Queretanas del sector manufacturero</a:t>
            </a:r>
            <a:endParaRPr lang="es-MX" sz="16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s-MX" sz="3200" dirty="0"/>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5880100" y="1179914"/>
            <a:ext cx="6289072" cy="5310356"/>
          </a:xfrm>
          <a:prstGeom prst="rect">
            <a:avLst/>
          </a:prstGeom>
        </p:spPr>
      </p:pic>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5"/>
          <a:stretch>
            <a:fillRect/>
          </a:stretch>
        </p:blipFill>
        <p:spPr>
          <a:xfrm>
            <a:off x="1575008" y="101238"/>
            <a:ext cx="624078" cy="824051"/>
          </a:xfrm>
          <a:prstGeom prst="rect">
            <a:avLst/>
          </a:prstGeom>
        </p:spPr>
      </p:pic>
      <p:sp>
        <p:nvSpPr>
          <p:cNvPr id="14" name="CuadroTexto 13">
            <a:extLst>
              <a:ext uri="{FF2B5EF4-FFF2-40B4-BE49-F238E27FC236}">
                <a16:creationId xmlns:a16="http://schemas.microsoft.com/office/drawing/2014/main" id="{EC4C8FAD-5BDD-425F-AFEA-5A2C31F9A051}"/>
              </a:ext>
            </a:extLst>
          </p:cNvPr>
          <p:cNvSpPr txBox="1"/>
          <p:nvPr/>
        </p:nvSpPr>
        <p:spPr>
          <a:xfrm>
            <a:off x="4203700" y="3237"/>
            <a:ext cx="7245350" cy="1138773"/>
          </a:xfrm>
          <a:prstGeom prst="rect">
            <a:avLst/>
          </a:prstGeom>
          <a:noFill/>
        </p:spPr>
        <p:txBody>
          <a:bodyPr wrap="square" rtlCol="0">
            <a:spAutoFit/>
          </a:bodyPr>
          <a:lstStyle/>
          <a:p>
            <a:pPr algn="ctr"/>
            <a:r>
              <a:rPr lang="es-ES" sz="2000" b="1" i="1" dirty="0">
                <a:solidFill>
                  <a:srgbClr val="C00000"/>
                </a:solidFill>
              </a:rPr>
              <a:t>Impacto de la inversión en IDT en las Pymes. Caso empresas Manufactureras del estado de Querétaro</a:t>
            </a:r>
            <a:endParaRPr lang="es-MX" sz="2000" b="1" i="1" dirty="0">
              <a:solidFill>
                <a:srgbClr val="C00000"/>
              </a:solidFill>
            </a:endParaRPr>
          </a:p>
          <a:p>
            <a:pPr algn="ctr"/>
            <a:endParaRPr lang="es-MX" sz="2800" b="1" i="1" dirty="0">
              <a:solidFill>
                <a:srgbClr val="C00000"/>
              </a:solidFill>
            </a:endParaRPr>
          </a:p>
        </p:txBody>
      </p:sp>
    </p:spTree>
    <p:extLst>
      <p:ext uri="{BB962C8B-B14F-4D97-AF65-F5344CB8AC3E}">
        <p14:creationId xmlns:p14="http://schemas.microsoft.com/office/powerpoint/2010/main" val="29371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Luis David Oidor Rojo – Maestría – (Tercer cuatrimestre)</a:t>
            </a:r>
          </a:p>
          <a:p>
            <a:endParaRPr lang="es-MX" dirty="0"/>
          </a:p>
        </p:txBody>
      </p:sp>
      <p:sp>
        <p:nvSpPr>
          <p:cNvPr id="15" name="CuadroTexto 14">
            <a:extLst>
              <a:ext uri="{FF2B5EF4-FFF2-40B4-BE49-F238E27FC236}">
                <a16:creationId xmlns:a16="http://schemas.microsoft.com/office/drawing/2014/main" id="{6B429D04-9C69-1F49-A8E1-9CC93789B957}"/>
              </a:ext>
            </a:extLst>
          </p:cNvPr>
          <p:cNvSpPr txBox="1"/>
          <p:nvPr/>
        </p:nvSpPr>
        <p:spPr>
          <a:xfrm>
            <a:off x="6677122" y="1727200"/>
            <a:ext cx="5194300" cy="3016210"/>
          </a:xfrm>
          <a:prstGeom prst="rect">
            <a:avLst/>
          </a:prstGeom>
          <a:noFill/>
        </p:spPr>
        <p:txBody>
          <a:bodyPr wrap="square" rtlCol="0">
            <a:spAutoFit/>
          </a:bodyPr>
          <a:lstStyle/>
          <a:p>
            <a:r>
              <a:rPr lang="es-MX" sz="3200" dirty="0"/>
              <a:t>Marco Teórico</a:t>
            </a:r>
          </a:p>
          <a:p>
            <a:endParaRPr lang="es-MX" sz="3200" dirty="0"/>
          </a:p>
          <a:p>
            <a:pPr algn="just"/>
            <a:r>
              <a:rPr lang="es-ES" sz="1800" dirty="0">
                <a:effectLst/>
                <a:latin typeface="Arial" panose="020B0604020202020204" pitchFamily="34" charset="0"/>
                <a:ea typeface="Times New Roman" panose="02020603050405020304" pitchFamily="18" charset="0"/>
              </a:rPr>
              <a:t>INEGI (2018) Define a la Investigación y desarrollo tecnológico como el trabajo creativo llevado a cabo de forma sistemática para incrementar el volumen de conocimientos, incluido el conocimiento del hombre, la cultura y la sociedad, y el uso de esos conocimientos para crear nuevas aplicaciones. </a:t>
            </a:r>
            <a:endParaRPr lang="es-MX" sz="3200" dirty="0"/>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0" y="1179914"/>
            <a:ext cx="6289072" cy="5310356"/>
          </a:xfrm>
          <a:prstGeom prst="rect">
            <a:avLst/>
          </a:prstGeom>
        </p:spPr>
      </p:pic>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5"/>
          <a:stretch>
            <a:fillRect/>
          </a:stretch>
        </p:blipFill>
        <p:spPr>
          <a:xfrm>
            <a:off x="1575008" y="101238"/>
            <a:ext cx="624078" cy="824051"/>
          </a:xfrm>
          <a:prstGeom prst="rect">
            <a:avLst/>
          </a:prstGeom>
        </p:spPr>
      </p:pic>
      <p:sp>
        <p:nvSpPr>
          <p:cNvPr id="19" name="CuadroTexto 18">
            <a:extLst>
              <a:ext uri="{FF2B5EF4-FFF2-40B4-BE49-F238E27FC236}">
                <a16:creationId xmlns:a16="http://schemas.microsoft.com/office/drawing/2014/main" id="{738CD3B5-5B35-4FDF-9DD1-E8B43D91FE41}"/>
              </a:ext>
            </a:extLst>
          </p:cNvPr>
          <p:cNvSpPr txBox="1"/>
          <p:nvPr/>
        </p:nvSpPr>
        <p:spPr>
          <a:xfrm>
            <a:off x="4203700" y="3237"/>
            <a:ext cx="7245350" cy="1138773"/>
          </a:xfrm>
          <a:prstGeom prst="rect">
            <a:avLst/>
          </a:prstGeom>
          <a:noFill/>
        </p:spPr>
        <p:txBody>
          <a:bodyPr wrap="square" rtlCol="0">
            <a:spAutoFit/>
          </a:bodyPr>
          <a:lstStyle/>
          <a:p>
            <a:pPr algn="ctr"/>
            <a:r>
              <a:rPr lang="es-ES" sz="2000" b="1" i="1" dirty="0">
                <a:solidFill>
                  <a:srgbClr val="C00000"/>
                </a:solidFill>
              </a:rPr>
              <a:t>Impacto de la inversión en IDT en las Pymes. Caso empresas Manufactureras del estado de Querétaro</a:t>
            </a:r>
            <a:endParaRPr lang="es-MX" sz="2000" b="1" i="1" dirty="0">
              <a:solidFill>
                <a:srgbClr val="C00000"/>
              </a:solidFill>
            </a:endParaRPr>
          </a:p>
          <a:p>
            <a:pPr algn="ctr"/>
            <a:endParaRPr lang="es-MX" sz="2800" b="1" i="1" dirty="0">
              <a:solidFill>
                <a:srgbClr val="C00000"/>
              </a:solidFill>
            </a:endParaRPr>
          </a:p>
        </p:txBody>
      </p:sp>
    </p:spTree>
    <p:extLst>
      <p:ext uri="{BB962C8B-B14F-4D97-AF65-F5344CB8AC3E}">
        <p14:creationId xmlns:p14="http://schemas.microsoft.com/office/powerpoint/2010/main" val="1959642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Luis David Oidor Rojo – Maestría – (Tercer cuatrimestre)</a:t>
            </a:r>
          </a:p>
          <a:p>
            <a:endParaRPr lang="es-MX" dirty="0"/>
          </a:p>
        </p:txBody>
      </p:sp>
      <p:sp>
        <p:nvSpPr>
          <p:cNvPr id="15" name="CuadroTexto 14">
            <a:extLst>
              <a:ext uri="{FF2B5EF4-FFF2-40B4-BE49-F238E27FC236}">
                <a16:creationId xmlns:a16="http://schemas.microsoft.com/office/drawing/2014/main" id="{6B429D04-9C69-1F49-A8E1-9CC93789B957}"/>
              </a:ext>
            </a:extLst>
          </p:cNvPr>
          <p:cNvSpPr txBox="1"/>
          <p:nvPr/>
        </p:nvSpPr>
        <p:spPr>
          <a:xfrm>
            <a:off x="6677122" y="1727200"/>
            <a:ext cx="5194300" cy="3016210"/>
          </a:xfrm>
          <a:prstGeom prst="rect">
            <a:avLst/>
          </a:prstGeom>
          <a:noFill/>
        </p:spPr>
        <p:txBody>
          <a:bodyPr wrap="square" rtlCol="0">
            <a:spAutoFit/>
          </a:bodyPr>
          <a:lstStyle/>
          <a:p>
            <a:r>
              <a:rPr lang="es-MX" sz="3200" dirty="0"/>
              <a:t>Marco Teórico</a:t>
            </a:r>
          </a:p>
          <a:p>
            <a:endParaRPr lang="es-MX" sz="3200" dirty="0"/>
          </a:p>
          <a:p>
            <a:pPr algn="just"/>
            <a:r>
              <a:rPr lang="es-ES" dirty="0">
                <a:latin typeface="Arial" panose="020B0604020202020204" pitchFamily="34" charset="0"/>
                <a:ea typeface="Times New Roman" panose="02020603050405020304" pitchFamily="18" charset="0"/>
              </a:rPr>
              <a:t>En el</a:t>
            </a:r>
            <a:r>
              <a:rPr lang="es-ES" sz="1800" dirty="0">
                <a:effectLst/>
                <a:latin typeface="Arial" panose="020B0604020202020204" pitchFamily="34" charset="0"/>
                <a:ea typeface="Times New Roman" panose="02020603050405020304" pitchFamily="18" charset="0"/>
              </a:rPr>
              <a:t> manual de Frascati (2015) el termino de I+D comprende a tres tipos de actividades que son: </a:t>
            </a:r>
          </a:p>
          <a:p>
            <a:pPr algn="just"/>
            <a:endParaRPr lang="es-ES" sz="1800" dirty="0">
              <a:effectLst/>
              <a:latin typeface="Arial" panose="020B0604020202020204" pitchFamily="34" charset="0"/>
              <a:ea typeface="Times New Roman" panose="02020603050405020304" pitchFamily="18" charset="0"/>
            </a:endParaRPr>
          </a:p>
          <a:p>
            <a:pPr marL="285750" indent="-285750" algn="just">
              <a:buFont typeface="Arial" panose="020B0604020202020204" pitchFamily="34" charset="0"/>
              <a:buChar char="•"/>
            </a:pPr>
            <a:r>
              <a:rPr lang="es-ES" dirty="0">
                <a:latin typeface="Arial" panose="020B0604020202020204" pitchFamily="34" charset="0"/>
                <a:ea typeface="Times New Roman" panose="02020603050405020304" pitchFamily="18" charset="0"/>
              </a:rPr>
              <a:t>I</a:t>
            </a:r>
            <a:r>
              <a:rPr lang="es-ES" sz="1800" dirty="0">
                <a:effectLst/>
                <a:latin typeface="Arial" panose="020B0604020202020204" pitchFamily="34" charset="0"/>
                <a:ea typeface="Times New Roman" panose="02020603050405020304" pitchFamily="18" charset="0"/>
              </a:rPr>
              <a:t>nvestigación básica</a:t>
            </a:r>
          </a:p>
          <a:p>
            <a:pPr marL="285750" indent="-285750" algn="just">
              <a:buFont typeface="Arial" panose="020B0604020202020204" pitchFamily="34" charset="0"/>
              <a:buChar char="•"/>
            </a:pPr>
            <a:r>
              <a:rPr lang="es-ES" sz="1800" dirty="0">
                <a:effectLst/>
                <a:latin typeface="Arial" panose="020B0604020202020204" pitchFamily="34" charset="0"/>
                <a:ea typeface="Times New Roman" panose="02020603050405020304" pitchFamily="18" charset="0"/>
              </a:rPr>
              <a:t>Investigación aplicada </a:t>
            </a:r>
          </a:p>
          <a:p>
            <a:pPr marL="285750" indent="-285750" algn="just">
              <a:buFont typeface="Arial" panose="020B0604020202020204" pitchFamily="34" charset="0"/>
              <a:buChar char="•"/>
            </a:pPr>
            <a:r>
              <a:rPr lang="es-ES" dirty="0">
                <a:latin typeface="Arial" panose="020B0604020202020204" pitchFamily="34" charset="0"/>
                <a:ea typeface="Times New Roman" panose="02020603050405020304" pitchFamily="18" charset="0"/>
              </a:rPr>
              <a:t>D</a:t>
            </a:r>
            <a:r>
              <a:rPr lang="es-ES" sz="1800" dirty="0">
                <a:effectLst/>
                <a:latin typeface="Arial" panose="020B0604020202020204" pitchFamily="34" charset="0"/>
                <a:ea typeface="Times New Roman" panose="02020603050405020304" pitchFamily="18" charset="0"/>
              </a:rPr>
              <a:t>esarrollo experimental</a:t>
            </a:r>
            <a:endParaRPr lang="es-MX" sz="3200" dirty="0"/>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0" y="1179914"/>
            <a:ext cx="6289072" cy="5310356"/>
          </a:xfrm>
          <a:prstGeom prst="rect">
            <a:avLst/>
          </a:prstGeom>
        </p:spPr>
      </p:pic>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5"/>
          <a:stretch>
            <a:fillRect/>
          </a:stretch>
        </p:blipFill>
        <p:spPr>
          <a:xfrm>
            <a:off x="1575008" y="101238"/>
            <a:ext cx="624078" cy="824051"/>
          </a:xfrm>
          <a:prstGeom prst="rect">
            <a:avLst/>
          </a:prstGeom>
        </p:spPr>
      </p:pic>
      <p:sp>
        <p:nvSpPr>
          <p:cNvPr id="19" name="CuadroTexto 18">
            <a:extLst>
              <a:ext uri="{FF2B5EF4-FFF2-40B4-BE49-F238E27FC236}">
                <a16:creationId xmlns:a16="http://schemas.microsoft.com/office/drawing/2014/main" id="{92404847-02CD-44A2-8F14-A4BC6105B06D}"/>
              </a:ext>
            </a:extLst>
          </p:cNvPr>
          <p:cNvSpPr txBox="1"/>
          <p:nvPr/>
        </p:nvSpPr>
        <p:spPr>
          <a:xfrm>
            <a:off x="4203700" y="3237"/>
            <a:ext cx="7245350" cy="1138773"/>
          </a:xfrm>
          <a:prstGeom prst="rect">
            <a:avLst/>
          </a:prstGeom>
          <a:noFill/>
        </p:spPr>
        <p:txBody>
          <a:bodyPr wrap="square" rtlCol="0">
            <a:spAutoFit/>
          </a:bodyPr>
          <a:lstStyle/>
          <a:p>
            <a:pPr algn="ctr"/>
            <a:r>
              <a:rPr lang="es-ES" sz="2000" b="1" i="1" dirty="0">
                <a:solidFill>
                  <a:srgbClr val="C00000"/>
                </a:solidFill>
              </a:rPr>
              <a:t>Impacto de la inversión en IDT en las Pymes. Caso empresas Manufactureras del estado de Querétaro</a:t>
            </a:r>
            <a:endParaRPr lang="es-MX" sz="2000" b="1" i="1" dirty="0">
              <a:solidFill>
                <a:srgbClr val="C00000"/>
              </a:solidFill>
            </a:endParaRPr>
          </a:p>
          <a:p>
            <a:pPr algn="ctr"/>
            <a:endParaRPr lang="es-MX" sz="2800" b="1" i="1" dirty="0">
              <a:solidFill>
                <a:srgbClr val="C00000"/>
              </a:solidFill>
            </a:endParaRPr>
          </a:p>
        </p:txBody>
      </p:sp>
    </p:spTree>
    <p:extLst>
      <p:ext uri="{BB962C8B-B14F-4D97-AF65-F5344CB8AC3E}">
        <p14:creationId xmlns:p14="http://schemas.microsoft.com/office/powerpoint/2010/main" val="2735067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Luis David Oidor Rojo – Maestría – (Tercer cuatrimestre)</a:t>
            </a:r>
          </a:p>
          <a:p>
            <a:endParaRPr lang="es-MX" dirty="0"/>
          </a:p>
        </p:txBody>
      </p:sp>
      <p:sp>
        <p:nvSpPr>
          <p:cNvPr id="15" name="CuadroTexto 14">
            <a:extLst>
              <a:ext uri="{FF2B5EF4-FFF2-40B4-BE49-F238E27FC236}">
                <a16:creationId xmlns:a16="http://schemas.microsoft.com/office/drawing/2014/main" id="{6B429D04-9C69-1F49-A8E1-9CC93789B957}"/>
              </a:ext>
            </a:extLst>
          </p:cNvPr>
          <p:cNvSpPr txBox="1"/>
          <p:nvPr/>
        </p:nvSpPr>
        <p:spPr>
          <a:xfrm>
            <a:off x="6677122" y="1727200"/>
            <a:ext cx="5194300" cy="3980577"/>
          </a:xfrm>
          <a:prstGeom prst="rect">
            <a:avLst/>
          </a:prstGeom>
          <a:noFill/>
        </p:spPr>
        <p:txBody>
          <a:bodyPr wrap="square" rtlCol="0">
            <a:spAutoFit/>
          </a:bodyPr>
          <a:lstStyle/>
          <a:p>
            <a:r>
              <a:rPr lang="es-MX" sz="3200" dirty="0"/>
              <a:t>Marco Teórico</a:t>
            </a:r>
          </a:p>
          <a:p>
            <a:endParaRPr lang="es-MX" sz="32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 sz="1800" dirty="0">
                <a:effectLst/>
                <a:latin typeface="Arial" panose="020B0604020202020204" pitchFamily="34" charset="0"/>
                <a:ea typeface="Times New Roman" panose="02020603050405020304" pitchFamily="18" charset="0"/>
                <a:cs typeface="Arial" panose="020B0604020202020204" pitchFamily="34" charset="0"/>
              </a:rPr>
              <a:t>Existe un conjunto de características comunes que identifican a las actividades de I+D como son:</a:t>
            </a:r>
            <a:endParaRPr lang="es-MX"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1200"/>
              </a:spcAft>
              <a:buFont typeface="Symbol" panose="05050102010706020507" pitchFamily="18" charset="2"/>
              <a:buChar char=""/>
            </a:pPr>
            <a:r>
              <a:rPr lang="es-ES" sz="1800" dirty="0">
                <a:effectLst/>
                <a:latin typeface="Arial" panose="020B0604020202020204" pitchFamily="34" charset="0"/>
                <a:ea typeface="Times New Roman" panose="02020603050405020304" pitchFamily="18" charset="0"/>
                <a:cs typeface="Arial" panose="020B0604020202020204" pitchFamily="34" charset="0"/>
              </a:rPr>
              <a:t>Orientadas</a:t>
            </a:r>
          </a:p>
          <a:p>
            <a:pPr marL="342900" lvl="0" indent="-342900" algn="just">
              <a:lnSpc>
                <a:spcPct val="150000"/>
              </a:lnSpc>
              <a:spcAft>
                <a:spcPts val="1200"/>
              </a:spcAft>
              <a:buFont typeface="Symbol" panose="05050102010706020507" pitchFamily="18" charset="2"/>
              <a:buChar char=""/>
            </a:pPr>
            <a:r>
              <a:rPr lang="es-ES" dirty="0">
                <a:latin typeface="Arial" panose="020B0604020202020204" pitchFamily="34" charset="0"/>
                <a:ea typeface="Times New Roman" panose="02020603050405020304" pitchFamily="18" charset="0"/>
                <a:cs typeface="Arial" panose="020B0604020202020204" pitchFamily="34" charset="0"/>
              </a:rPr>
              <a:t>Enfocadas</a:t>
            </a:r>
            <a:endParaRPr lang="es-MX"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1200"/>
              </a:spcAft>
              <a:buFont typeface="Symbol" panose="05050102010706020507" pitchFamily="18" charset="2"/>
              <a:buChar char=""/>
            </a:pPr>
            <a:r>
              <a:rPr lang="es-ES" sz="1800" dirty="0">
                <a:effectLst/>
                <a:latin typeface="Arial" panose="020B0604020202020204" pitchFamily="34" charset="0"/>
                <a:ea typeface="Times New Roman" panose="02020603050405020304" pitchFamily="18" charset="0"/>
                <a:cs typeface="Arial" panose="020B0604020202020204" pitchFamily="34" charset="0"/>
              </a:rPr>
              <a:t>Inciertas</a:t>
            </a:r>
          </a:p>
          <a:p>
            <a:pPr marL="342900" lvl="0" indent="-342900" algn="just">
              <a:lnSpc>
                <a:spcPct val="150000"/>
              </a:lnSpc>
              <a:spcAft>
                <a:spcPts val="1200"/>
              </a:spcAft>
              <a:buFont typeface="Symbol" panose="05050102010706020507" pitchFamily="18" charset="2"/>
              <a:buChar char=""/>
            </a:pPr>
            <a:r>
              <a:rPr lang="es-ES" dirty="0">
                <a:latin typeface="Arial" panose="020B0604020202020204" pitchFamily="34" charset="0"/>
                <a:ea typeface="Times New Roman" panose="02020603050405020304" pitchFamily="18" charset="0"/>
                <a:cs typeface="Arial" panose="020B0604020202020204" pitchFamily="34" charset="0"/>
              </a:rPr>
              <a:t>Transferibles</a:t>
            </a:r>
            <a:endParaRPr lang="es-ES" sz="1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Imagen 1">
            <a:extLst>
              <a:ext uri="{FF2B5EF4-FFF2-40B4-BE49-F238E27FC236}">
                <a16:creationId xmlns:a16="http://schemas.microsoft.com/office/drawing/2014/main" id="{00BA07C8-105F-8340-BD4E-579030CDBCCB}"/>
              </a:ext>
            </a:extLst>
          </p:cNvPr>
          <p:cNvPicPr>
            <a:picLocks noChangeAspect="1"/>
          </p:cNvPicPr>
          <p:nvPr/>
        </p:nvPicPr>
        <p:blipFill rotWithShape="1">
          <a:blip r:embed="rId3"/>
          <a:srcRect l="19840" r="20693"/>
          <a:stretch/>
        </p:blipFill>
        <p:spPr>
          <a:xfrm>
            <a:off x="0" y="1179914"/>
            <a:ext cx="6289072" cy="5310356"/>
          </a:xfrm>
          <a:prstGeom prst="rect">
            <a:avLst/>
          </a:prstGeom>
        </p:spPr>
      </p:pic>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5"/>
          <a:stretch>
            <a:fillRect/>
          </a:stretch>
        </p:blipFill>
        <p:spPr>
          <a:xfrm>
            <a:off x="1575008" y="101238"/>
            <a:ext cx="624078" cy="824051"/>
          </a:xfrm>
          <a:prstGeom prst="rect">
            <a:avLst/>
          </a:prstGeom>
        </p:spPr>
      </p:pic>
      <p:sp>
        <p:nvSpPr>
          <p:cNvPr id="19" name="CuadroTexto 18">
            <a:extLst>
              <a:ext uri="{FF2B5EF4-FFF2-40B4-BE49-F238E27FC236}">
                <a16:creationId xmlns:a16="http://schemas.microsoft.com/office/drawing/2014/main" id="{A8481551-87ED-4687-A3C5-49A47C5B123A}"/>
              </a:ext>
            </a:extLst>
          </p:cNvPr>
          <p:cNvSpPr txBox="1"/>
          <p:nvPr/>
        </p:nvSpPr>
        <p:spPr>
          <a:xfrm>
            <a:off x="4203700" y="3237"/>
            <a:ext cx="7245350" cy="1138773"/>
          </a:xfrm>
          <a:prstGeom prst="rect">
            <a:avLst/>
          </a:prstGeom>
          <a:noFill/>
        </p:spPr>
        <p:txBody>
          <a:bodyPr wrap="square" rtlCol="0">
            <a:spAutoFit/>
          </a:bodyPr>
          <a:lstStyle/>
          <a:p>
            <a:pPr algn="ctr"/>
            <a:r>
              <a:rPr lang="es-ES" sz="2000" b="1" i="1" dirty="0">
                <a:solidFill>
                  <a:srgbClr val="C00000"/>
                </a:solidFill>
              </a:rPr>
              <a:t>Impacto de la inversión en IDT en las Pymes. Caso empresas Manufactureras del estado de Querétaro</a:t>
            </a:r>
            <a:endParaRPr lang="es-MX" sz="2000" b="1" i="1" dirty="0">
              <a:solidFill>
                <a:srgbClr val="C00000"/>
              </a:solidFill>
            </a:endParaRPr>
          </a:p>
          <a:p>
            <a:pPr algn="ctr"/>
            <a:endParaRPr lang="es-MX" sz="2800" b="1" i="1" dirty="0">
              <a:solidFill>
                <a:srgbClr val="C00000"/>
              </a:solidFill>
            </a:endParaRPr>
          </a:p>
        </p:txBody>
      </p:sp>
    </p:spTree>
    <p:extLst>
      <p:ext uri="{BB962C8B-B14F-4D97-AF65-F5344CB8AC3E}">
        <p14:creationId xmlns:p14="http://schemas.microsoft.com/office/powerpoint/2010/main" val="279706588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1597</TotalTime>
  <Words>1717</Words>
  <Application>Microsoft Office PowerPoint</Application>
  <PresentationFormat>Panorámica</PresentationFormat>
  <Paragraphs>155</Paragraphs>
  <Slides>19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19</vt:i4>
      </vt:variant>
    </vt:vector>
  </HeadingPairs>
  <TitlesOfParts>
    <vt:vector size="26" baseType="lpstr">
      <vt:lpstr>Arial</vt:lpstr>
      <vt:lpstr>Calibri</vt:lpstr>
      <vt:lpstr>Calibri Light</vt:lpstr>
      <vt:lpstr>Cambria Math</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Luis Oidor</cp:lastModifiedBy>
  <cp:revision>22</cp:revision>
  <dcterms:created xsi:type="dcterms:W3CDTF">2020-09-22T18:49:23Z</dcterms:created>
  <dcterms:modified xsi:type="dcterms:W3CDTF">2021-11-05T02:29:01Z</dcterms:modified>
</cp:coreProperties>
</file>