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2" r:id="rId3"/>
    <p:sldId id="263" r:id="rId4"/>
    <p:sldId id="264" r:id="rId5"/>
    <p:sldId id="267" r:id="rId6"/>
    <p:sldId id="272" r:id="rId7"/>
    <p:sldId id="266" r:id="rId8"/>
    <p:sldId id="258" r:id="rId9"/>
    <p:sldId id="257" r:id="rId10"/>
    <p:sldId id="275" r:id="rId11"/>
    <p:sldId id="268" r:id="rId12"/>
    <p:sldId id="265" r:id="rId13"/>
    <p:sldId id="269" r:id="rId14"/>
    <p:sldId id="270" r:id="rId15"/>
    <p:sldId id="259" r:id="rId1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k Vazquez Rufino" initials="EVR" lastIdx="1" clrIdx="0">
    <p:extLst>
      <p:ext uri="{19B8F6BF-5375-455C-9EA6-DF929625EA0E}">
        <p15:presenceInfo xmlns:p15="http://schemas.microsoft.com/office/powerpoint/2012/main" userId="Erick Vazquez Rufin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2F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06"/>
    <p:restoredTop sz="94728"/>
  </p:normalViewPr>
  <p:slideViewPr>
    <p:cSldViewPr snapToGrid="0" snapToObjects="1">
      <p:cViewPr varScale="1">
        <p:scale>
          <a:sx n="68" d="100"/>
          <a:sy n="68" d="100"/>
        </p:scale>
        <p:origin x="10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06B511E8-B441-4E99-9576-50E26FAD20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5786C85-FC61-4E5E-924A-C3F8A1FAC08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D44524-7837-4B79-A0C3-1549684F4207}" type="datetime1">
              <a:rPr lang="es-MX" smtClean="0"/>
              <a:t>01/11/2021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352C59B-710B-40A6-81BD-975568B8546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EA3EB2A-8EDE-425D-A52E-6535CF7CF99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84DD36-F56B-415F-9702-A5848731AA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845296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82112E-C914-41FD-B078-175F04FFB60D}" type="datetime1">
              <a:rPr lang="es-MX" smtClean="0"/>
              <a:t>01/11/2021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FBDCE-8457-4499-BDEF-78E9F01D4E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023479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BE3F8E-B64D-354F-8760-F963BA0DAF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BEC0DF-F923-C843-B3C4-2AF9228084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1C0DF7-FC57-914C-8DCC-BB65DEEDC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01/11/2021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ED087F-78F3-F344-AA22-5BFFDE215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27E845-DE3A-5643-BBD5-D781F6974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152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79371C-0A2D-FC41-BC3F-2A9716852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E025B02-0CA5-C148-87E2-E960CF95A9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BFF75C-BB54-2D49-A806-9061C6F91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01/11/2021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24F091-74D0-5C40-8D83-97F7EAD79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83D353-7565-444E-ABAC-9E577EBD3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8837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E0522FD-F958-1249-A15F-3D58241F34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3FBA2CE-DF9A-C54D-9701-ADF278AFE3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077ADB-F064-3B48-A37D-C86442E9F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01/11/2021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E276E8-4100-A64A-B0C2-058891BC1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F28F17-20ED-0646-AEFA-430ED8F21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673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976538-C34E-E34A-BEA6-3C734E38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DA24A8-BE88-8949-B33F-C9EC279E9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0D6BB1-2B99-C94F-BC5E-4C007C860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01/11/2021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18B3B9-CCB7-8641-AD03-CAB9507B7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C62F79-496C-6641-984F-FBEAC0D22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2988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A6065C-2B49-5841-ADC1-7B8ED9D75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41F125-CC6F-EB45-AA8D-781E84D41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2602F2-90F7-DA4A-B173-C80208187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01/11/2021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F659BB-A32A-2044-A224-6BAE96D62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31E6B2-6ADD-5944-B249-9F57498F8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3633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6B47E5-36CB-0748-A1F3-C33AB3233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105170-3ABF-0545-9B6D-3A4F836ADC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B3B8B19-D3D7-7748-8E3F-48DD703EA3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15E4C3-94BB-A74E-B8A2-591023FB3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01/11/2021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EB7F58A-D6BF-5945-BCC8-5BCCE26C9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4BD9D9-2642-9649-8D0B-A1D63323D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51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5DC8CF-B1E9-994B-9076-B7620E09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B7945F-BBF4-6243-8826-A2EADB1A5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702A1BE-F833-4E46-9668-F158C9FF5E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995B65E-8D70-6341-B26D-8C2AE08BF2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0FD4145-D036-0A4B-BF8C-6C8AD0CD76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968AD44-D7C4-A743-B2D8-05350A1C5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01/11/2021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19B0355-B6E8-4446-8540-AED3F7707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ADA5C0A-4623-0943-B6BB-280650ABE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747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F76DC1-79B9-9640-8BBA-EFD560D36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61E8593-9CA9-2B4E-B0AC-031D2F4C2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01/11/2021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AD2B79E-3403-9D45-9A15-8ADAE3D86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3646AC9-1951-7948-A44F-F799A6B35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74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2DA5A6A-137F-0B48-8C69-ECE4E2C4E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01/11/2021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DA162D5-77DC-3B40-8A18-2A1BAD82F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9DEF420-D368-804E-8CC4-3B0082D98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7070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E4E4B2-94E9-6B45-82CB-D187F0124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5E26CB-E6C6-484D-9632-3E6542973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65E088-52C4-6F44-9CC8-5828ACF45F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3BB6C0-8EFA-4345-9CE4-739FC282F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01/11/2021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930AC1-E5D4-234D-9072-62DA61F27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D3BA5F-A0F4-864F-BE18-9564FF8D0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6661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14FC52-D32C-B44D-BB5D-9D836FFF7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7B426BE-E3EA-304F-A841-9B1734C43A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E8E9A57-5918-6046-980E-A0D85C82B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63B259-7060-3940-9422-D4CE618A1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01/11/2021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51705E8-E4DC-5A46-8CD4-EB8D5B001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9FBD902-C969-E246-82E6-5A9F269B8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0335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00011B3-7F0E-4243-99A6-06C2425B4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D8F3BE-C11C-8D47-B84D-A80341867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235E94-BC77-C74A-A205-D4D5CFCB09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EF622-0C42-F146-9702-1A81A6D276A8}" type="datetimeFigureOut">
              <a:rPr lang="es-MX" smtClean="0"/>
              <a:t>01/11/2021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08FE7F-5DF1-4C4C-9045-5946C08A93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76DA39-72F3-3D45-9B01-68DCA18D19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824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dx.doi.org/10.1002/jmv.25678" TargetMode="Externa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jacquehdezserrano@gmail.com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D4DC33A-47BD-0948-B93B-EB53944B523D}"/>
              </a:ext>
            </a:extLst>
          </p:cNvPr>
          <p:cNvSpPr txBox="1"/>
          <p:nvPr/>
        </p:nvSpPr>
        <p:spPr>
          <a:xfrm>
            <a:off x="182619" y="3090054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 aplicada en la industria manufacturera de México</a:t>
            </a:r>
            <a:endParaRPr lang="es-MX" sz="5400" b="1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0" y="490220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i="1" dirty="0"/>
              <a:t>Jacqueline Hernández Serrano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9E41E08-BEB2-954D-8483-03B9ED33950B}"/>
              </a:ext>
            </a:extLst>
          </p:cNvPr>
          <p:cNvSpPr txBox="1"/>
          <p:nvPr/>
        </p:nvSpPr>
        <p:spPr>
          <a:xfrm>
            <a:off x="0" y="5623068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i="1" dirty="0"/>
              <a:t>DIRECTOR DE TESIS</a:t>
            </a:r>
          </a:p>
          <a:p>
            <a:pPr algn="ctr"/>
            <a:r>
              <a:rPr lang="es-MX" sz="2000" b="1" i="1" dirty="0"/>
              <a:t>Dra. Josefina Morgan Beltran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B86D2CE-FE7E-6A44-8110-9E706E4854E4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10CEDCC0-882B-D049-BE32-5C45E744BCEA}"/>
              </a:ext>
            </a:extLst>
          </p:cNvPr>
          <p:cNvSpPr txBox="1"/>
          <p:nvPr/>
        </p:nvSpPr>
        <p:spPr>
          <a:xfrm>
            <a:off x="6278619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EE2003FB-3699-8841-A946-BA8A710FBD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523181"/>
            <a:ext cx="1329264" cy="1026026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82B0A80C-4814-5F4A-917E-C0DA8F15FE37}"/>
              </a:ext>
            </a:extLst>
          </p:cNvPr>
          <p:cNvSpPr txBox="1"/>
          <p:nvPr/>
        </p:nvSpPr>
        <p:spPr>
          <a:xfrm>
            <a:off x="103278" y="162943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i="1" dirty="0"/>
              <a:t>Maestría en Negocios y Comercio Internacional</a:t>
            </a:r>
          </a:p>
        </p:txBody>
      </p:sp>
      <p:pic>
        <p:nvPicPr>
          <p:cNvPr id="24" name="Imagen 23">
            <a:extLst>
              <a:ext uri="{FF2B5EF4-FFF2-40B4-BE49-F238E27FC236}">
                <a16:creationId xmlns:a16="http://schemas.microsoft.com/office/drawing/2014/main" id="{14DC8E08-54CC-F646-A553-98F12A21C5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546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Jacqueline Hernández Serrano– Maestría en Negocios y Comercio Internacional – (Propedéutico)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5687029" y="-23394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 aplicada en la industria manufacturera de México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6567573" y="908661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7503BB35-8688-E34A-B43D-A3E035B1F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D9207C0-6806-C04F-9680-D336924102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5E41CB5C-0869-436C-BDEF-D9C72F38F051}"/>
              </a:ext>
            </a:extLst>
          </p:cNvPr>
          <p:cNvSpPr txBox="1"/>
          <p:nvPr/>
        </p:nvSpPr>
        <p:spPr>
          <a:xfrm>
            <a:off x="965981" y="1496416"/>
            <a:ext cx="10260037" cy="24944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D</a:t>
            </a:r>
            <a:r>
              <a:rPr lang="es-MX" sz="2000" b="1" dirty="0">
                <a:solidFill>
                  <a:srgbClr val="333333"/>
                </a:solidFill>
                <a:ea typeface="Calibri" panose="020F0502020204030204" pitchFamily="34" charset="0"/>
                <a:cs typeface="Open Sans" panose="020B0606030504020204" pitchFamily="34" charset="0"/>
              </a:rPr>
              <a:t>IMENCIONES</a:t>
            </a:r>
            <a:endParaRPr lang="es-MX" sz="2000" b="1" dirty="0">
              <a:solidFill>
                <a:srgbClr val="333333"/>
              </a:solidFill>
              <a:effectLst/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dirty="0">
              <a:solidFill>
                <a:srgbClr val="333333"/>
              </a:solidFill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La investigación </a:t>
            </a:r>
            <a:r>
              <a:rPr lang="es-MX" dirty="0">
                <a:solidFill>
                  <a:srgbClr val="333333"/>
                </a:solidFill>
                <a:ea typeface="Calibri" panose="020F0502020204030204" pitchFamily="34" charset="0"/>
                <a:cs typeface="Open Sans" panose="020B0606030504020204" pitchFamily="34" charset="0"/>
              </a:rPr>
              <a:t>documental </a:t>
            </a: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abarcará  países del continente Asiático y Europeo que han tenido éxito </a:t>
            </a:r>
            <a:r>
              <a:rPr lang="es-MX" dirty="0">
                <a:solidFill>
                  <a:srgbClr val="333333"/>
                </a:solidFill>
                <a:ea typeface="Calibri" panose="020F0502020204030204" pitchFamily="34" charset="0"/>
                <a:cs typeface="Open Sans" panose="020B0606030504020204" pitchFamily="34" charset="0"/>
              </a:rPr>
              <a:t>en comercio internacional del sector manufacturero, respecto a las entrevistas que deberán realizarse se considerarán empresas del sector manufacturero </a:t>
            </a: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ubicadas en el estado de Querétaro y que cuenten con presencia nacional e internacional.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511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Jacqueline Hernández Serrano– Maestría o Doctorado – (Propedéutico)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5858998" y="3237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 aplicada en la industria manufacturera de México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6567573" y="877834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467A24AD-C67D-4C89-A996-096E3C02C784}"/>
              </a:ext>
            </a:extLst>
          </p:cNvPr>
          <p:cNvSpPr txBox="1"/>
          <p:nvPr/>
        </p:nvSpPr>
        <p:spPr>
          <a:xfrm>
            <a:off x="103164" y="2474495"/>
            <a:ext cx="7005710" cy="27211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000" b="1" dirty="0">
              <a:solidFill>
                <a:srgbClr val="333333"/>
              </a:solidFill>
              <a:effectLst/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Indicadores PIB y comercio internacional de los países con mayor crecimiento y decrecimiento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Problemáticas que surgieron en la operativa del comercio internacional con la pandemia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Soluciones que surgieron a raíz de la pandemia en la operativa de comercio internacional.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 descr="Imagen que contiene tabla, interior, computer, escritorio&#10;&#10;Descripción generada automáticamente">
            <a:extLst>
              <a:ext uri="{FF2B5EF4-FFF2-40B4-BE49-F238E27FC236}">
                <a16:creationId xmlns:a16="http://schemas.microsoft.com/office/drawing/2014/main" id="{A58D3A2E-DCC6-4436-8203-91FAFBF7B3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66000" y="2822576"/>
            <a:ext cx="4501232" cy="29953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7C9BA836-5F47-41D7-A21F-9F75BDBBC154}"/>
              </a:ext>
            </a:extLst>
          </p:cNvPr>
          <p:cNvSpPr txBox="1"/>
          <p:nvPr/>
        </p:nvSpPr>
        <p:spPr>
          <a:xfrm>
            <a:off x="239151" y="1885071"/>
            <a:ext cx="116280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INDICADORES</a:t>
            </a:r>
          </a:p>
        </p:txBody>
      </p:sp>
    </p:spTree>
    <p:extLst>
      <p:ext uri="{BB962C8B-B14F-4D97-AF65-F5344CB8AC3E}">
        <p14:creationId xmlns:p14="http://schemas.microsoft.com/office/powerpoint/2010/main" val="4156608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Jacqueline Hernández Serrano– Maestría o Doctorado – (Propedéutico)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5867400" y="-66273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 aplicada en la industria manufacturera de México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6606800" y="899936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467A24AD-C67D-4C89-A996-096E3C02C784}"/>
              </a:ext>
            </a:extLst>
          </p:cNvPr>
          <p:cNvSpPr txBox="1"/>
          <p:nvPr/>
        </p:nvSpPr>
        <p:spPr>
          <a:xfrm>
            <a:off x="194602" y="1458234"/>
            <a:ext cx="11802793" cy="2835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VARIABLES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Variable independiente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Variable dependiente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Optimización de recursos y acción eficiente en la industria manufacturera ante una pandemia.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id="{BD54ECDA-E6E9-481C-A8D5-AD4A98E2FAD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50481" y="4396111"/>
            <a:ext cx="6691033" cy="20073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65555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Jacqueline Hernández Serrano– Maestría o Doctorado – (Propedéutico)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5867400" y="-42359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 aplicada en la industria manufacturera de México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6567573" y="878170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467A24AD-C67D-4C89-A996-096E3C02C784}"/>
              </a:ext>
            </a:extLst>
          </p:cNvPr>
          <p:cNvSpPr txBox="1"/>
          <p:nvPr/>
        </p:nvSpPr>
        <p:spPr>
          <a:xfrm>
            <a:off x="318868" y="2518584"/>
            <a:ext cx="5777132" cy="2984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000" dirty="0">
              <a:solidFill>
                <a:srgbClr val="333333"/>
              </a:solidFill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solidFill>
                  <a:srgbClr val="333333"/>
                </a:solidFill>
                <a:ea typeface="Calibri" panose="020F0502020204030204" pitchFamily="34" charset="0"/>
                <a:cs typeface="Open Sans" panose="020B0606030504020204" pitchFamily="34" charset="0"/>
              </a:rPr>
              <a:t>Se espera que derivado de la investigación y entrevistas realizadas a expertos en el tema de comercio internacional y la industria manufacturera se puedan obtener datos suficientes para poder analizarlos y con base a ellos proponer una metodología de operación en comercio internacional para la industria manufacturera que pueda optimizar recursos así como eficientar los procesos.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 descr="Persona usando una computadora&#10;&#10;Descripción generada automáticamente con confianza media">
            <a:extLst>
              <a:ext uri="{FF2B5EF4-FFF2-40B4-BE49-F238E27FC236}">
                <a16:creationId xmlns:a16="http://schemas.microsoft.com/office/drawing/2014/main" id="{09F750F1-2253-4FA4-9B20-379C806924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12490" y="2738319"/>
            <a:ext cx="4754001" cy="25451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F1829351-C987-4BF0-91A6-36DA7D86C14D}"/>
              </a:ext>
            </a:extLst>
          </p:cNvPr>
          <p:cNvSpPr txBox="1"/>
          <p:nvPr/>
        </p:nvSpPr>
        <p:spPr>
          <a:xfrm>
            <a:off x="318869" y="1983545"/>
            <a:ext cx="112869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RESULTADOS ESPERADOS</a:t>
            </a:r>
          </a:p>
        </p:txBody>
      </p:sp>
    </p:spTree>
    <p:extLst>
      <p:ext uri="{BB962C8B-B14F-4D97-AF65-F5344CB8AC3E}">
        <p14:creationId xmlns:p14="http://schemas.microsoft.com/office/powerpoint/2010/main" val="32648557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Jacqueline Hernández Serrano– Maestría o Doctorado – (Propedéutico)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B0A2AE9-12B7-B747-AA9C-1B2E8BF5ECC6}"/>
              </a:ext>
            </a:extLst>
          </p:cNvPr>
          <p:cNvSpPr/>
          <p:nvPr/>
        </p:nvSpPr>
        <p:spPr>
          <a:xfrm>
            <a:off x="10617200" y="0"/>
            <a:ext cx="1574800" cy="1179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/>
              <a:t>Área de video si lo graban en ZOOM</a:t>
            </a:r>
          </a:p>
          <a:p>
            <a:pPr algn="ctr"/>
            <a:r>
              <a:rPr lang="es-MX" sz="1400" dirty="0"/>
              <a:t>(quita este recuadro)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4203700" y="3237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 aplicada en la industria manufacturera de México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9467E2BA-66D3-44E7-A3E2-BEBD0AEBF8AA}"/>
              </a:ext>
            </a:extLst>
          </p:cNvPr>
          <p:cNvSpPr txBox="1"/>
          <p:nvPr/>
        </p:nvSpPr>
        <p:spPr>
          <a:xfrm>
            <a:off x="243840" y="1638101"/>
            <a:ext cx="11704320" cy="49211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ea typeface="Calibri" panose="020F0502020204030204" pitchFamily="34" charset="0"/>
                <a:cs typeface="Open Sans" panose="020B0606030504020204" pitchFamily="34" charset="0"/>
              </a:rPr>
              <a:t>Referencias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000" b="1" dirty="0"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Barbosa, C. (2005), “Reformas económicas China”, en Revista Economía Política Internacional: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Análise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Estratégica núm. 5, abr-jun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dirty="0"/>
              <a:t>Mercado, S. Comercio Internacional II: Incluye Tratados de libre Comercio. México: </a:t>
            </a:r>
            <a:r>
              <a:rPr lang="es-MX" dirty="0" err="1"/>
              <a:t>Limusa.pp</a:t>
            </a:r>
            <a:r>
              <a:rPr lang="es-MX" dirty="0"/>
              <a:t>. 262008. 2 Sampa Gonzalo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dirty="0"/>
              <a:t>N. G. El arbitraje internacional. Cuestiones de actualidad. JM Bosh Editor. Cap. 2, p.24 2009. 3 Sampa Gonzalo, N. G. El arbitraje internacional.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dirty="0"/>
              <a:t>Cuestiones de actualidad. JM Bosh Editor. Cap. 2, p. 24, 2009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Ren LL, Wang YM, Wu ZQ,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Xiang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ZC,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Guo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L,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Xu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T, et al.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Identification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of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a novel coronavirus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causing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severe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pneumonia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inhuman: a descriptive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study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. Chin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Med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J. 2020;133:1015---24,https://doi.org/10.1097/CM9.0000000000000722.2. Lu H,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Stratton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CW, Tang YW.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Outbreak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of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pneumonia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of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unknownetiology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in Wuhan China: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the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mystery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and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the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miracle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.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J.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Med.Virol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. 2020;92:401---2, 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http://dx.doi.org/10.1002/jmv.25678</a:t>
            </a:r>
            <a:endParaRPr lang="es-MX" dirty="0"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947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Jacqueline Hernández Serrano– Maestría o Doctorado – (Propedéutico)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2199086" y="1866641"/>
            <a:ext cx="745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/>
              <a:t>Ing. Jacqueline Hernández Serrano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5858998" y="-23394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 aplicada en la industria manufacturera de México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6504972" y="863881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C876C7D7-40F8-6F42-91E4-FE1988589A0A}"/>
              </a:ext>
            </a:extLst>
          </p:cNvPr>
          <p:cNvSpPr txBox="1"/>
          <p:nvPr/>
        </p:nvSpPr>
        <p:spPr>
          <a:xfrm>
            <a:off x="2199086" y="3531275"/>
            <a:ext cx="74549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hlinkClick r:id="rId5"/>
              </a:rPr>
              <a:t>E-mail. jacquehdezserrano@gmail.com</a:t>
            </a:r>
            <a:endParaRPr lang="es-MX" sz="3200" dirty="0"/>
          </a:p>
          <a:p>
            <a:pPr algn="ctr"/>
            <a:r>
              <a:rPr lang="es-MX" sz="3200" dirty="0"/>
              <a:t>Cel. 4421104626</a:t>
            </a:r>
          </a:p>
          <a:p>
            <a:pPr algn="ctr"/>
            <a:r>
              <a:rPr lang="es-MX" sz="3200" dirty="0"/>
              <a:t>Facebook: </a:t>
            </a:r>
            <a:r>
              <a:rPr lang="es-MX" sz="3200" dirty="0" err="1"/>
              <a:t>Jackee</a:t>
            </a:r>
            <a:r>
              <a:rPr lang="es-MX" sz="3200" dirty="0"/>
              <a:t> Hdez Serrano</a:t>
            </a:r>
          </a:p>
          <a:p>
            <a:pPr algn="ctr"/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217147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Jacqueline Hernández Serrano– Maestría en Negocios y Comercio Internacional – (Propedéutico)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93852" y="1359298"/>
            <a:ext cx="6736905" cy="3250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2000" b="1" dirty="0"/>
          </a:p>
          <a:p>
            <a:pPr algn="ctr"/>
            <a:endParaRPr lang="es-MX" sz="3200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La irrupción del COVID-19 se produjo en un contexto de debilitamiento del comercio mundial que se arrastra desde la crisis financiera de 2008-2009</a:t>
            </a:r>
            <a:r>
              <a:rPr lang="es-MX" sz="1400" u="sng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1</a:t>
            </a: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 La rápida propagación y las medidas adoptadas por los gobiernos han tenido graves consecuencias en las principales economías mundiales. En 2020 el producto mundial registraría su mayor contracción desde la Segunda Guerra Mundial</a:t>
            </a:r>
            <a:r>
              <a:rPr lang="es-MX" dirty="0">
                <a:solidFill>
                  <a:srgbClr val="333333"/>
                </a:solidFill>
                <a:ea typeface="Calibri" panose="020F0502020204030204" pitchFamily="34" charset="0"/>
                <a:cs typeface="Open Sans" panose="020B0606030504020204" pitchFamily="34" charset="0"/>
              </a:rPr>
              <a:t> con un 17.7% </a:t>
            </a:r>
            <a:r>
              <a:rPr lang="es-MX" sz="1400" b="1" u="sng" dirty="0">
                <a:solidFill>
                  <a:srgbClr val="002060"/>
                </a:solidFill>
                <a:ea typeface="Calibri" panose="020F0502020204030204" pitchFamily="34" charset="0"/>
                <a:cs typeface="Open Sans" panose="020B0606030504020204" pitchFamily="34" charset="0"/>
              </a:rPr>
              <a:t>2</a:t>
            </a:r>
            <a:r>
              <a:rPr lang="es-MX" dirty="0">
                <a:solidFill>
                  <a:srgbClr val="333333"/>
                </a:solidFill>
                <a:ea typeface="Calibri" panose="020F0502020204030204" pitchFamily="34" charset="0"/>
                <a:cs typeface="Open Sans" panose="020B0606030504020204" pitchFamily="34" charset="0"/>
              </a:rPr>
              <a:t>. Sin embargo Asia y en especifico China tuvo un incremento del 2.3% mientras que EUA cayo 3.4% </a:t>
            </a:r>
            <a:r>
              <a:rPr lang="es-MX" sz="1400" b="1" u="sng" dirty="0">
                <a:solidFill>
                  <a:srgbClr val="002060"/>
                </a:solidFill>
                <a:ea typeface="Calibri" panose="020F0502020204030204" pitchFamily="34" charset="0"/>
                <a:cs typeface="Open Sans" panose="020B0606030504020204" pitchFamily="34" charset="0"/>
              </a:rPr>
              <a:t>3</a:t>
            </a:r>
            <a:r>
              <a:rPr lang="es-MX" dirty="0">
                <a:solidFill>
                  <a:srgbClr val="333333"/>
                </a:solidFill>
                <a:ea typeface="Calibri" panose="020F0502020204030204" pitchFamily="34" charset="0"/>
                <a:cs typeface="Open Sans" panose="020B0606030504020204" pitchFamily="34" charset="0"/>
              </a:rPr>
              <a:t>. </a:t>
            </a:r>
            <a:endParaRPr lang="es-MX" dirty="0">
              <a:solidFill>
                <a:srgbClr val="333333"/>
              </a:solidFill>
              <a:effectLst/>
              <a:ea typeface="Calibri" panose="020F050202020403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5687029" y="17305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 aplicada en la industria manufacturera de México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6567573" y="878170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7503BB35-8688-E34A-B43D-A3E035B1F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D9207C0-6806-C04F-9680-D336924102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83FB9382-75F3-4D81-8937-4D86DFA401F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540"/>
          <a:stretch/>
        </p:blipFill>
        <p:spPr>
          <a:xfrm>
            <a:off x="6949439" y="2083973"/>
            <a:ext cx="4857251" cy="301504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D6DA720B-648B-4866-B020-DA5CC95DD6D5}"/>
              </a:ext>
            </a:extLst>
          </p:cNvPr>
          <p:cNvSpPr txBox="1"/>
          <p:nvPr/>
        </p:nvSpPr>
        <p:spPr>
          <a:xfrm>
            <a:off x="33619" y="1434905"/>
            <a:ext cx="121583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JUSTIFICACIÓN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2DF06D4-AB8A-436D-8D6E-DA3E42514B74}"/>
              </a:ext>
            </a:extLst>
          </p:cNvPr>
          <p:cNvSpPr txBox="1"/>
          <p:nvPr/>
        </p:nvSpPr>
        <p:spPr>
          <a:xfrm>
            <a:off x="33619" y="5687072"/>
            <a:ext cx="981376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200" dirty="0"/>
              <a:t>Comisión Económica para América Latina y el Caribe (CEPAL), sobre la base de información de la Organización Mundial del Comercio (OMC)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/>
              <a:t>Baldwin, Richard y López-González, Javier. «Supply-chain Trade: A Portrait of Global Patterns and Several Testable Hypotheses». The World Economy, 2014 </a:t>
            </a:r>
            <a:r>
              <a:rPr lang="en-US" sz="1200" dirty="0" err="1"/>
              <a:t>doi</a:t>
            </a:r>
            <a:r>
              <a:rPr lang="en-US" sz="1200" dirty="0"/>
              <a:t>: 10.1111/twec.12189.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200" dirty="0"/>
              <a:t>REVISTA CUBANA DE ECONOMÍA INTERNACIONAL http://www.rcei.uh.cu RNPS: 2395 ISSN: 2408-9893 Vol.8 No. 1 2021 Noviembre 2020-Abril 2021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14D8DD74-DDA0-47C4-84E0-FFF066D79250}"/>
              </a:ext>
            </a:extLst>
          </p:cNvPr>
          <p:cNvCxnSpPr>
            <a:cxnSpLocks/>
          </p:cNvCxnSpPr>
          <p:nvPr/>
        </p:nvCxnSpPr>
        <p:spPr>
          <a:xfrm>
            <a:off x="33619" y="5667436"/>
            <a:ext cx="9242406" cy="82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6750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Jacqueline Hernández Serrano– Maestría en Negocios y Comercio Internacional – (Propedéutico)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508000" y="1578842"/>
            <a:ext cx="10045700" cy="4861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OBJETIVOS GENERAL Y ESPECÍFICOS</a:t>
            </a:r>
          </a:p>
          <a:p>
            <a:pPr algn="ctr"/>
            <a:endParaRPr lang="es-MX" sz="3200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Objetivo General</a:t>
            </a:r>
            <a:endParaRPr lang="es-MX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Proponer una metodología de operación que permitirá a la industria manufacturera de México optimizar sus procesos en comercio internacional.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Objetivos Particulares</a:t>
            </a:r>
            <a:endParaRPr lang="es-MX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Documentar antecedentes de la problemática que generó la pandemia Covid-19 en el comercio internacional en el mundo.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Investigar sobre las soluciones que implementaron en los países que crecieron en comercio internacional a pesar de la pandemia.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Investigar sobre la problemática en particular que enfrentó la industria manufacturera en México.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MX" sz="32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5689960" y="-55573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 aplicada en la industria manufacturera de México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6567573" y="864103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7503BB35-8688-E34A-B43D-A3E035B1F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D9207C0-6806-C04F-9680-D336924102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264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Jacqueline Hernández Serrano– Maestría en Negocios y Comercio Internacional – (Propedéutico)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5720831" y="-8648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 aplicada en la industria manufacturera de México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6504972" y="879153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7503BB35-8688-E34A-B43D-A3E035B1F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D9207C0-6806-C04F-9680-D336924102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66F6196D-8AAB-4E2B-9507-8E2E7D1D677D}"/>
              </a:ext>
            </a:extLst>
          </p:cNvPr>
          <p:cNvSpPr txBox="1"/>
          <p:nvPr/>
        </p:nvSpPr>
        <p:spPr>
          <a:xfrm>
            <a:off x="281411" y="1898247"/>
            <a:ext cx="6822773" cy="2984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es-MX" sz="2000" b="1" dirty="0">
              <a:solidFill>
                <a:srgbClr val="333333"/>
              </a:solidFill>
              <a:effectLst/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Un fenómeno observado </a:t>
            </a:r>
            <a:r>
              <a:rPr lang="es-MX" dirty="0">
                <a:solidFill>
                  <a:srgbClr val="333333"/>
                </a:solidFill>
                <a:ea typeface="Calibri" panose="020F0502020204030204" pitchFamily="34" charset="0"/>
                <a:cs typeface="Open Sans" panose="020B0606030504020204" pitchFamily="34" charset="0"/>
              </a:rPr>
              <a:t>en</a:t>
            </a: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 pandemia es que en el mundo la caída del PIB y comercio de bienes se comporto distinto </a:t>
            </a:r>
            <a:r>
              <a:rPr lang="es-MX" dirty="0">
                <a:solidFill>
                  <a:srgbClr val="333333"/>
                </a:solidFill>
                <a:ea typeface="Calibri" panose="020F0502020204030204" pitchFamily="34" charset="0"/>
                <a:cs typeface="Open Sans" panose="020B0606030504020204" pitchFamily="34" charset="0"/>
              </a:rPr>
              <a:t>en economías desarrollados y subdesarrolladas, en las desarrolladas se decreció un 5.4% mientras que en las subdesarrolladas solo un 2.6%, En China y EUA también se observa el fenómeno de acuerdo al siguiente recuadro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¿Por qué China tuvo mejores resultados?, de acuerdo con la OMC un 40% de las exportaciones manufactureras del mundo las realiza este país </a:t>
            </a:r>
            <a:r>
              <a:rPr lang="es-MX" sz="1400" b="1" u="sng" dirty="0">
                <a:solidFill>
                  <a:srgbClr val="002060"/>
                </a:solidFill>
                <a:ea typeface="Calibri" panose="020F0502020204030204" pitchFamily="34" charset="0"/>
                <a:cs typeface="Open Sans" panose="020B0606030504020204" pitchFamily="34" charset="0"/>
              </a:rPr>
              <a:t>4</a:t>
            </a:r>
            <a:endParaRPr lang="es-MX" sz="1400" b="1" u="sng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11C0536-9186-446E-96CA-CA12B971905C}"/>
              </a:ext>
            </a:extLst>
          </p:cNvPr>
          <p:cNvSpPr txBox="1"/>
          <p:nvPr/>
        </p:nvSpPr>
        <p:spPr>
          <a:xfrm>
            <a:off x="7295274" y="1918888"/>
            <a:ext cx="2160103" cy="92333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bg1"/>
                </a:solidFill>
                <a:latin typeface="Abadi Extra Light" panose="020B0204020104020204" pitchFamily="34" charset="0"/>
              </a:rPr>
              <a:t>ECONOMIAS DESARROLLADAS</a:t>
            </a:r>
          </a:p>
          <a:p>
            <a:r>
              <a:rPr lang="es-MX" b="1" dirty="0">
                <a:solidFill>
                  <a:schemeClr val="bg1"/>
                </a:solidFill>
                <a:latin typeface="Abadi Extra Light" panose="020B0204020104020204" pitchFamily="34" charset="0"/>
              </a:rPr>
              <a:t>- 5.4%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92B6C5A3-6AF2-41D2-AF22-767D7E577DF3}"/>
              </a:ext>
            </a:extLst>
          </p:cNvPr>
          <p:cNvSpPr txBox="1"/>
          <p:nvPr/>
        </p:nvSpPr>
        <p:spPr>
          <a:xfrm>
            <a:off x="9473648" y="1918917"/>
            <a:ext cx="2160103" cy="92333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bg1"/>
                </a:solidFill>
                <a:latin typeface="Abadi Extra Light" panose="020B0204020104020204" pitchFamily="34" charset="0"/>
              </a:rPr>
              <a:t>ECONOMIAS SUBDESAROLLADAS</a:t>
            </a:r>
          </a:p>
          <a:p>
            <a:r>
              <a:rPr lang="es-MX" b="1" dirty="0">
                <a:solidFill>
                  <a:schemeClr val="bg1"/>
                </a:solidFill>
                <a:latin typeface="Abadi Extra Light" panose="020B0204020104020204" pitchFamily="34" charset="0"/>
              </a:rPr>
              <a:t>- 2.6%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A3EF3208-57A6-4CC5-B602-47E41766EECF}"/>
              </a:ext>
            </a:extLst>
          </p:cNvPr>
          <p:cNvSpPr txBox="1"/>
          <p:nvPr/>
        </p:nvSpPr>
        <p:spPr>
          <a:xfrm>
            <a:off x="7295275" y="2912400"/>
            <a:ext cx="2160103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bg1"/>
                </a:solidFill>
                <a:latin typeface="Abadi Extra Light" panose="020B0204020104020204" pitchFamily="34" charset="0"/>
              </a:rPr>
              <a:t>EUA</a:t>
            </a:r>
          </a:p>
          <a:p>
            <a:r>
              <a:rPr lang="es-MX" b="1" dirty="0">
                <a:solidFill>
                  <a:schemeClr val="bg1"/>
                </a:solidFill>
                <a:latin typeface="Abadi Extra Light" panose="020B0204020104020204" pitchFamily="34" charset="0"/>
              </a:rPr>
              <a:t>- 3.4%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59B2CC1-D91B-4B6F-AE10-E46BCA252462}"/>
              </a:ext>
            </a:extLst>
          </p:cNvPr>
          <p:cNvSpPr txBox="1"/>
          <p:nvPr/>
        </p:nvSpPr>
        <p:spPr>
          <a:xfrm>
            <a:off x="9455378" y="2912399"/>
            <a:ext cx="2160103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bg1"/>
                </a:solidFill>
                <a:latin typeface="Abadi Extra Light" panose="020B0204020104020204" pitchFamily="34" charset="0"/>
              </a:rPr>
              <a:t>CHINA</a:t>
            </a:r>
          </a:p>
          <a:p>
            <a:r>
              <a:rPr lang="es-MX" b="1" dirty="0">
                <a:solidFill>
                  <a:schemeClr val="bg1"/>
                </a:solidFill>
                <a:latin typeface="Abadi Extra Light" panose="020B0204020104020204" pitchFamily="34" charset="0"/>
              </a:rPr>
              <a:t>2.3%</a:t>
            </a:r>
          </a:p>
        </p:txBody>
      </p:sp>
      <p:pic>
        <p:nvPicPr>
          <p:cNvPr id="24" name="Imagen 23" descr="Imagen que contiene tabla, hombre&#10;&#10;Descripción generada automáticamente">
            <a:extLst>
              <a:ext uri="{FF2B5EF4-FFF2-40B4-BE49-F238E27FC236}">
                <a16:creationId xmlns:a16="http://schemas.microsoft.com/office/drawing/2014/main" id="{C9EA7503-C20F-4F36-8412-A36C2F4D98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275" y="3667641"/>
            <a:ext cx="4417230" cy="23226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C0F95C0A-21DE-4608-A595-022DDBCFB659}"/>
              </a:ext>
            </a:extLst>
          </p:cNvPr>
          <p:cNvSpPr txBox="1"/>
          <p:nvPr/>
        </p:nvSpPr>
        <p:spPr>
          <a:xfrm>
            <a:off x="253275" y="1300737"/>
            <a:ext cx="11459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ANTECEDENTES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EE13E4AC-1626-42BC-BFDD-A11F3B1F5AE8}"/>
              </a:ext>
            </a:extLst>
          </p:cNvPr>
          <p:cNvSpPr txBox="1"/>
          <p:nvPr/>
        </p:nvSpPr>
        <p:spPr>
          <a:xfrm>
            <a:off x="281411" y="6004812"/>
            <a:ext cx="63585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200" dirty="0"/>
              <a:t>4.- REVISTA CUBANA DE ECONOMÍA INTERNACIONAL http://www.rcei.uh.cu RNPS: 2395 ISSN: 2408-9893 Vol.8 No. 1 2021 Noviembre 2020-Abril 2021</a:t>
            </a:r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54ED5ECA-8CF7-4EE7-8806-886F404FB466}"/>
              </a:ext>
            </a:extLst>
          </p:cNvPr>
          <p:cNvCxnSpPr>
            <a:cxnSpLocks/>
          </p:cNvCxnSpPr>
          <p:nvPr/>
        </p:nvCxnSpPr>
        <p:spPr>
          <a:xfrm>
            <a:off x="340330" y="5956220"/>
            <a:ext cx="6763854" cy="1591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340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Jacqueline Hernández Serrano– Maestría o Doctorado – (Propedéutico)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5867400" y="-23394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 aplicada en la industria manufacturera de México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6567573" y="925289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467A24AD-C67D-4C89-A996-096E3C02C784}"/>
              </a:ext>
            </a:extLst>
          </p:cNvPr>
          <p:cNvSpPr txBox="1"/>
          <p:nvPr/>
        </p:nvSpPr>
        <p:spPr>
          <a:xfrm>
            <a:off x="112542" y="2260610"/>
            <a:ext cx="11704320" cy="2437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MARCO TEÓRICO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sz="1800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Comercio internacional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s-MX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sz="1800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Pandemia Covid-19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s-MX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sz="1800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Metodologías de operación en Industria Manufacturera</a:t>
            </a:r>
            <a:endParaRPr lang="es-MX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48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Jacqueline Hernández Serrano– Maestría o Doctorado – (Propedéutico)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5810383" y="-23394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 aplicada en la industria manufacturera de México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6567573" y="921480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467A24AD-C67D-4C89-A996-096E3C02C784}"/>
              </a:ext>
            </a:extLst>
          </p:cNvPr>
          <p:cNvSpPr txBox="1"/>
          <p:nvPr/>
        </p:nvSpPr>
        <p:spPr>
          <a:xfrm>
            <a:off x="102815" y="856781"/>
            <a:ext cx="11654196" cy="19346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000" dirty="0">
              <a:solidFill>
                <a:srgbClr val="333333"/>
              </a:solidFill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000" b="1" dirty="0">
              <a:solidFill>
                <a:srgbClr val="333333"/>
              </a:solidFill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/>
              <a:t>El Comercio Internacional se define como el conjunto de transacciones comerciales realizadas entre privados, residentes en distintos países</a:t>
            </a:r>
            <a:r>
              <a:rPr lang="es-MX" sz="1400" b="1" u="sng" dirty="0">
                <a:solidFill>
                  <a:srgbClr val="002060"/>
                </a:solidFill>
              </a:rPr>
              <a:t>5</a:t>
            </a:r>
            <a:endParaRPr lang="es-MX" sz="1400" b="1" u="sng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9B959D4-7766-479A-AAAD-5FC722E1A750}"/>
              </a:ext>
            </a:extLst>
          </p:cNvPr>
          <p:cNvSpPr txBox="1"/>
          <p:nvPr/>
        </p:nvSpPr>
        <p:spPr>
          <a:xfrm>
            <a:off x="114034" y="1725710"/>
            <a:ext cx="12077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b="1" dirty="0">
                <a:solidFill>
                  <a:srgbClr val="333333"/>
                </a:solidFill>
                <a:ea typeface="Calibri" panose="020F0502020204030204" pitchFamily="34" charset="0"/>
                <a:cs typeface="Open Sans" panose="020B0606030504020204" pitchFamily="34" charset="0"/>
              </a:rPr>
              <a:t>COMERCIO INTERNACIONAL</a:t>
            </a:r>
          </a:p>
          <a:p>
            <a:endParaRPr lang="es-MX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57A09C92-BDE7-4031-B480-E392C32AC83A}"/>
              </a:ext>
            </a:extLst>
          </p:cNvPr>
          <p:cNvSpPr txBox="1"/>
          <p:nvPr/>
        </p:nvSpPr>
        <p:spPr>
          <a:xfrm>
            <a:off x="59120" y="6004812"/>
            <a:ext cx="638673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200" dirty="0"/>
              <a:t>5.- Comercio internacional, Cecilia Huesca Rodriguez, Red tercer milenio 2012</a:t>
            </a: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258C9A02-D054-447B-B240-47C0D191E867}"/>
              </a:ext>
            </a:extLst>
          </p:cNvPr>
          <p:cNvCxnSpPr>
            <a:cxnSpLocks/>
          </p:cNvCxnSpPr>
          <p:nvPr/>
        </p:nvCxnSpPr>
        <p:spPr>
          <a:xfrm>
            <a:off x="114035" y="5923533"/>
            <a:ext cx="6763854" cy="1591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CuadroTexto 21">
            <a:extLst>
              <a:ext uri="{FF2B5EF4-FFF2-40B4-BE49-F238E27FC236}">
                <a16:creationId xmlns:a16="http://schemas.microsoft.com/office/drawing/2014/main" id="{A3223E98-7F38-4389-A435-134FC7BDC324}"/>
              </a:ext>
            </a:extLst>
          </p:cNvPr>
          <p:cNvSpPr txBox="1"/>
          <p:nvPr/>
        </p:nvSpPr>
        <p:spPr>
          <a:xfrm>
            <a:off x="118561" y="2890038"/>
            <a:ext cx="10514713" cy="1355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ea typeface="Calibri" panose="020F0502020204030204" pitchFamily="34" charset="0"/>
                <a:cs typeface="Open Sans" panose="020B0606030504020204" pitchFamily="34" charset="0"/>
              </a:rPr>
              <a:t>PANDEMIA COVID 19</a:t>
            </a:r>
          </a:p>
          <a:p>
            <a:pPr algn="just"/>
            <a:r>
              <a:rPr lang="es-MX" b="0" i="0" dirty="0">
                <a:effectLst/>
              </a:rPr>
              <a:t>La COVID-19 es la enfermedad causada por el SARS-CoV-2. La OMS tuvo noticia por primera vez de la existencia de este virus el 31 de diciembre de 2019, al ser informada de </a:t>
            </a:r>
            <a:r>
              <a:rPr lang="es-MX" dirty="0"/>
              <a:t>26 casos y un fallecido por </a:t>
            </a:r>
            <a:r>
              <a:rPr lang="es-MX" b="0" i="0" dirty="0">
                <a:effectLst/>
              </a:rPr>
              <a:t> «neumonía vírica» en Wuhan (República Popular China).</a:t>
            </a:r>
            <a:r>
              <a:rPr lang="es-MX" dirty="0"/>
              <a:t> El 11 de marzo de 2020 fue declarada una pandemia</a:t>
            </a:r>
            <a:r>
              <a:rPr lang="es-MX" sz="1200" b="1" u="sng" dirty="0">
                <a:solidFill>
                  <a:srgbClr val="002060"/>
                </a:solidFill>
              </a:rPr>
              <a:t>7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4EBC6CB-45B8-41BA-BEDB-52167CA998B2}"/>
              </a:ext>
            </a:extLst>
          </p:cNvPr>
          <p:cNvSpPr txBox="1"/>
          <p:nvPr/>
        </p:nvSpPr>
        <p:spPr>
          <a:xfrm>
            <a:off x="102815" y="4661787"/>
            <a:ext cx="11804833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800" i="0" dirty="0">
                <a:effectLst/>
              </a:rPr>
              <a:t>La industria manufacturera es la actividad económica por medio de la cual se transforman las materias primas en bienes y artículos.</a:t>
            </a:r>
            <a:r>
              <a:rPr lang="es-MX" sz="1800" dirty="0"/>
              <a:t> C</a:t>
            </a:r>
            <a:r>
              <a:rPr lang="es-MX" sz="1800" i="0" dirty="0">
                <a:effectLst/>
              </a:rPr>
              <a:t>ada país tiene su metodología de operaci</a:t>
            </a:r>
            <a:r>
              <a:rPr lang="es-MX" sz="1800" dirty="0"/>
              <a:t>ón para esta industria y en su mayoría ha sido definida por los sucesos que históricamente se han tenido.</a:t>
            </a:r>
            <a:endParaRPr lang="es-MX" sz="1800" dirty="0">
              <a:ea typeface="Calibri" panose="020F050202020403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7C3F0A1C-1C08-4E03-8739-BD4CE6DD3350}"/>
              </a:ext>
            </a:extLst>
          </p:cNvPr>
          <p:cNvSpPr txBox="1"/>
          <p:nvPr/>
        </p:nvSpPr>
        <p:spPr>
          <a:xfrm>
            <a:off x="-1336290" y="4473911"/>
            <a:ext cx="96645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b="1" dirty="0">
                <a:solidFill>
                  <a:srgbClr val="333333"/>
                </a:solidFill>
                <a:ea typeface="Calibri" panose="020F0502020204030204" pitchFamily="34" charset="0"/>
                <a:cs typeface="Open Sans" panose="020B0606030504020204" pitchFamily="34" charset="0"/>
              </a:rPr>
              <a:t>METODOLOGÍAS DE OPERACIÓN EN LA INDUSTRIA MANUFACTURERA</a:t>
            </a:r>
          </a:p>
        </p:txBody>
      </p:sp>
    </p:spTree>
    <p:extLst>
      <p:ext uri="{BB962C8B-B14F-4D97-AF65-F5344CB8AC3E}">
        <p14:creationId xmlns:p14="http://schemas.microsoft.com/office/powerpoint/2010/main" val="643571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Jacqueline Hernández Serrano– Maestría o Doctorado – (Propedéutico)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5867400" y="-17662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 aplicada en la industria manufacturera de México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6601101" y="919861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467A24AD-C67D-4C89-A996-096E3C02C784}"/>
              </a:ext>
            </a:extLst>
          </p:cNvPr>
          <p:cNvSpPr txBox="1"/>
          <p:nvPr/>
        </p:nvSpPr>
        <p:spPr>
          <a:xfrm>
            <a:off x="723151" y="2107649"/>
            <a:ext cx="5795889" cy="3222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000" b="1" dirty="0">
              <a:solidFill>
                <a:srgbClr val="333333"/>
              </a:solidFill>
              <a:effectLst/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El enfoque a utilizar en la presente investigación será Mixto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Análisis de información estadística y documental sobre indicadores de comercio internacional en paginas oficiales de diversos países.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Entrevistar expertos en materia de comercio internacional de la industria manufacturera.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Imagen 14" descr="Imagen que contiene interior, computadora, tabla, computer&#10;&#10;Descripción generada automáticamente">
            <a:extLst>
              <a:ext uri="{FF2B5EF4-FFF2-40B4-BE49-F238E27FC236}">
                <a16:creationId xmlns:a16="http://schemas.microsoft.com/office/drawing/2014/main" id="{B0E7FE3E-C927-4A90-BF44-4C224B32164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3905" y="2843616"/>
            <a:ext cx="4056623" cy="33104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A92D6D2E-9E4B-4653-82F4-11F156077C7C}"/>
              </a:ext>
            </a:extLst>
          </p:cNvPr>
          <p:cNvSpPr txBox="1"/>
          <p:nvPr/>
        </p:nvSpPr>
        <p:spPr>
          <a:xfrm>
            <a:off x="2487637" y="1804675"/>
            <a:ext cx="7216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MÉTODO</a:t>
            </a:r>
          </a:p>
        </p:txBody>
      </p:sp>
    </p:spTree>
    <p:extLst>
      <p:ext uri="{BB962C8B-B14F-4D97-AF65-F5344CB8AC3E}">
        <p14:creationId xmlns:p14="http://schemas.microsoft.com/office/powerpoint/2010/main" val="2012219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Jacqueline Hernández Serrano– Maestría o Doctorado – (Propedéutico)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5692695" y="-25783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 aplicada en la industria manufacturera de México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6504972" y="919846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467A24AD-C67D-4C89-A996-096E3C02C784}"/>
              </a:ext>
            </a:extLst>
          </p:cNvPr>
          <p:cNvSpPr txBox="1"/>
          <p:nvPr/>
        </p:nvSpPr>
        <p:spPr>
          <a:xfrm>
            <a:off x="898899" y="1053824"/>
            <a:ext cx="3716216" cy="4474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000" b="1" dirty="0">
              <a:solidFill>
                <a:srgbClr val="333333"/>
              </a:solidFill>
              <a:effectLst/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000" b="1" dirty="0">
              <a:solidFill>
                <a:srgbClr val="333333"/>
              </a:solidFill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000" b="1" dirty="0">
              <a:solidFill>
                <a:srgbClr val="333333"/>
              </a:solidFill>
              <a:effectLst/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Una metodología de operación para comercio internacional que muestre de manera practica y objetiva los procesos a realizar ante la contingencia de una pandemia, permitirá a la industria manufacturera optimizar sus recursos y actuar de una manera más eficiente y oportuna.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Imagen 14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7559A1A6-5D51-4CC2-95A5-B1D86D3C1C7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14" r="-1" b="929"/>
          <a:stretch/>
        </p:blipFill>
        <p:spPr>
          <a:xfrm>
            <a:off x="4877307" y="2682573"/>
            <a:ext cx="7129577" cy="27547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9517D726-1229-4887-9374-7CA9BC93E38E}"/>
              </a:ext>
            </a:extLst>
          </p:cNvPr>
          <p:cNvSpPr txBox="1"/>
          <p:nvPr/>
        </p:nvSpPr>
        <p:spPr>
          <a:xfrm>
            <a:off x="1038665" y="1549527"/>
            <a:ext cx="107617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HIPÓTESIS ( PROPOSICIÓN)</a:t>
            </a:r>
          </a:p>
        </p:txBody>
      </p:sp>
    </p:spTree>
    <p:extLst>
      <p:ext uri="{BB962C8B-B14F-4D97-AF65-F5344CB8AC3E}">
        <p14:creationId xmlns:p14="http://schemas.microsoft.com/office/powerpoint/2010/main" val="3664541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Jacqueline Hernández Serrano– Maestría en Negocios y Comercio Internacional – (Propedéutico)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5687029" y="-23394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 aplicada en la industria manufacturera de México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6567573" y="908661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7503BB35-8688-E34A-B43D-A3E035B1F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D9207C0-6806-C04F-9680-D336924102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5E41CB5C-0869-436C-BDEF-D9C72F38F051}"/>
              </a:ext>
            </a:extLst>
          </p:cNvPr>
          <p:cNvSpPr txBox="1"/>
          <p:nvPr/>
        </p:nvSpPr>
        <p:spPr>
          <a:xfrm>
            <a:off x="965981" y="1496416"/>
            <a:ext cx="10260037" cy="39876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solidFill>
                  <a:srgbClr val="333333"/>
                </a:solidFill>
                <a:ea typeface="Calibri" panose="020F0502020204030204" pitchFamily="34" charset="0"/>
                <a:cs typeface="Open Sans" panose="020B0606030504020204" pitchFamily="34" charset="0"/>
              </a:rPr>
              <a:t>PREGUNTAS</a:t>
            </a:r>
            <a:endParaRPr lang="es-MX" sz="2000" b="1" dirty="0">
              <a:solidFill>
                <a:srgbClr val="333333"/>
              </a:solidFill>
              <a:effectLst/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dirty="0">
              <a:solidFill>
                <a:srgbClr val="333333"/>
              </a:solidFill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Pregunta General</a:t>
            </a:r>
            <a:endParaRPr lang="es-MX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¿De qué manera la industria manufacturera pudiera optimizar sus procesos en comercio internacional para actuar de una manera más eficiente ante una pandemia?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Preguntas secundarias</a:t>
            </a:r>
            <a:endParaRPr lang="es-MX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¿Cuál fue la metodología de operación de los países que crecieron en comercio internacional? 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¿Cuáles son los factores de innovación qué surgieron en comercio internacional para operar con pandemia?  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¿Cuáles de estas innovaciones pudieran ser aplicadas en nuestro país? 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9564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1799</Words>
  <Application>Microsoft Office PowerPoint</Application>
  <PresentationFormat>Panorámica</PresentationFormat>
  <Paragraphs>165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2" baseType="lpstr">
      <vt:lpstr>Abadi Extra Light</vt:lpstr>
      <vt:lpstr>Arial</vt:lpstr>
      <vt:lpstr>Calibri</vt:lpstr>
      <vt:lpstr>Calibri Light</vt:lpstr>
      <vt:lpstr>Century Gothic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Erick Vazquez Rufino</cp:lastModifiedBy>
  <cp:revision>36</cp:revision>
  <dcterms:created xsi:type="dcterms:W3CDTF">2020-09-22T18:49:23Z</dcterms:created>
  <dcterms:modified xsi:type="dcterms:W3CDTF">2021-11-02T01:56:40Z</dcterms:modified>
</cp:coreProperties>
</file>