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4" r:id="rId6"/>
    <p:sldId id="263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2" d="100"/>
          <a:sy n="62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DF11A-326A-400B-B28D-DF66B7E31256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591C-498B-4852-A790-F063B3A4BA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1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1591C-498B-4852-A790-F063B3A4BA3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35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1591C-498B-4852-A790-F063B3A4BA3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35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tiff"/><Relationship Id="rId5" Type="http://schemas.openxmlformats.org/officeDocument/2006/relationships/image" Target="../media/image3.png"/><Relationship Id="rId10" Type="http://schemas.openxmlformats.org/officeDocument/2006/relationships/hyperlink" Target="https://0-elibro-net.biblioteca-ils.tec.mx/es/ereader/consorcioitesm/57864?page=17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inegi.org.mx/app/indicadores/?tm=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slfonseca@gmail.com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73EEEB5-54E6-4F81-968A-7607ED38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08" y="101238"/>
              <a:ext cx="624078" cy="824051"/>
            </a:xfrm>
            <a:prstGeom prst="rect">
              <a:avLst/>
            </a:prstGeom>
          </p:spPr>
        </p:pic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AB5BE32-9B10-4EF9-9B3A-E91BAE8A67FF}"/>
                </a:ext>
              </a:extLst>
            </p:cNvPr>
            <p:cNvGrpSpPr/>
            <p:nvPr/>
          </p:nvGrpSpPr>
          <p:grpSpPr>
            <a:xfrm>
              <a:off x="2285769" y="38557"/>
              <a:ext cx="2918099" cy="781051"/>
              <a:chOff x="458611" y="-1705663"/>
              <a:chExt cx="3093173" cy="951198"/>
            </a:xfrm>
          </p:grpSpPr>
          <p:sp>
            <p:nvSpPr>
              <p:cNvPr id="35" name="Cuadro de texto 2">
                <a:extLst>
                  <a:ext uri="{FF2B5EF4-FFF2-40B4-BE49-F238E27FC236}">
                    <a16:creationId xmlns:a16="http://schemas.microsoft.com/office/drawing/2014/main" id="{A2F9B6C2-1CA8-4E4D-AB2F-944D62CE7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6" name="Imagen 35" descr="Boomerang">
                <a:extLst>
                  <a:ext uri="{FF2B5EF4-FFF2-40B4-BE49-F238E27FC236}">
                    <a16:creationId xmlns:a16="http://schemas.microsoft.com/office/drawing/2014/main" id="{F502DFC6-BD33-486B-9401-B78FD1FA7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376AE-6D42-46E2-B246-A47790F6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8" y="4220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0483B94-C5CD-4A22-9ED7-BA14A315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87" y="691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71A86F5-D042-46D1-914F-A01B9396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40" y="897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696B6D-73CA-8543-AF1B-2675FDA4876F}"/>
              </a:ext>
            </a:extLst>
          </p:cNvPr>
          <p:cNvSpPr/>
          <p:nvPr/>
        </p:nvSpPr>
        <p:spPr>
          <a:xfrm>
            <a:off x="6571073" y="812184"/>
            <a:ext cx="5687028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de Marketing </a:t>
            </a:r>
            <a:r>
              <a:rPr lang="es-MX" sz="4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sz="4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igital </a:t>
            </a:r>
            <a:r>
              <a:rPr lang="es-MX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para </a:t>
            </a:r>
            <a:r>
              <a:rPr lang="es-MX" sz="4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Vivero “Grandes árboles” en la ciudad de Querétaro</a:t>
            </a:r>
            <a:endParaRPr lang="es-MX" sz="4800" b="1" dirty="0">
              <a:effectLst/>
              <a:ea typeface="Times New Roman" panose="02020603050405020304" pitchFamily="18" charset="0"/>
            </a:endParaRPr>
          </a:p>
          <a:p>
            <a:pPr algn="ctr"/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Salvador Ludwig Fonseca Ortíz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Fernando Cervera Solórzano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administración. Especialidad en mercadotecnia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/>
          </a:p>
          <a:p>
            <a:r>
              <a:rPr lang="es-MX" sz="2400" b="1" dirty="0">
                <a:effectLst/>
                <a:ea typeface="Calibri" panose="020F0502020204030204" pitchFamily="34" charset="0"/>
              </a:rPr>
              <a:t>JUSTIFICACIÓN. En esta tesis se propone una metodología para el  desarrollo de un plan de marketing digital para una PYME en el sector de viveros en la ciudad de Querétaro.</a:t>
            </a:r>
          </a:p>
          <a:p>
            <a:r>
              <a:rPr lang="es-MX" sz="2400" b="1" dirty="0">
                <a:effectLst/>
                <a:ea typeface="Calibri" panose="020F0502020204030204" pitchFamily="34" charset="0"/>
              </a:rPr>
              <a:t> </a:t>
            </a:r>
            <a:endParaRPr lang="es-MX" sz="24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54112" y="1255072"/>
            <a:ext cx="53220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Objetivo general</a:t>
            </a:r>
          </a:p>
          <a:p>
            <a:r>
              <a:rPr lang="es-MX" dirty="0">
                <a:ea typeface="Calibri" panose="020F0502020204030204" pitchFamily="34" charset="0"/>
              </a:rPr>
              <a:t>S</a:t>
            </a:r>
            <a:r>
              <a:rPr lang="es-ES" dirty="0">
                <a:effectLst/>
                <a:ea typeface="Calibri" panose="020F0502020204030204" pitchFamily="34" charset="0"/>
              </a:rPr>
              <a:t>e propone una metodología para la elaboración de un plan de marketing digital para un vivero.</a:t>
            </a:r>
          </a:p>
          <a:p>
            <a:endParaRPr lang="es-ES" dirty="0">
              <a:effectLst/>
              <a:ea typeface="Calibri" panose="020F0502020204030204" pitchFamily="34" charset="0"/>
            </a:endParaRPr>
          </a:p>
          <a:p>
            <a:r>
              <a:rPr lang="es-ES" sz="2000" b="1" dirty="0">
                <a:effectLst/>
                <a:ea typeface="Calibri" panose="020F0502020204030204" pitchFamily="34" charset="0"/>
              </a:rPr>
              <a:t>Objetivo</a:t>
            </a:r>
            <a:r>
              <a:rPr lang="es-ES" sz="2000" b="1" dirty="0">
                <a:ea typeface="Calibri" panose="020F0502020204030204" pitchFamily="34" charset="0"/>
              </a:rPr>
              <a:t>s secundarios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Plantear una metodología para la elaboración de un plan de marketing en Internet que apoye a la empresa.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Conocer las características y elementos de una campaña de marketing digital para un vivero.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</a:rPr>
              <a:t>Proponer elementos para el posicionamiento de la marca de un vivero en Querétaro. </a:t>
            </a:r>
            <a:endParaRPr lang="es-MX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s-ES" sz="2400" b="1" dirty="0">
              <a:effectLst/>
              <a:ea typeface="Calibri" panose="020F0502020204030204" pitchFamily="34" charset="0"/>
            </a:endParaRPr>
          </a:p>
          <a:p>
            <a:endParaRPr lang="es-MX" sz="24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effectLst/>
                <a:ea typeface="Calibri" panose="020F0502020204030204" pitchFamily="34" charset="0"/>
              </a:rPr>
              <a:t>Actualmente en el vivero “Grandes árboles” ubicado en el municipio del estado de Querétaro se observa que no ha desarrollado un plan de  exponer sus productos a la venta. Debido a la falta de aplicación de la estrategia de diseño de marca, puede influir en el rezago de los productos provocando pérdidas para el negocio y dando una mala imagen al público</a:t>
            </a:r>
            <a:r>
              <a:rPr lang="es-ES" sz="2400" dirty="0"/>
              <a:t>.</a:t>
            </a:r>
            <a:endParaRPr lang="es-MX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Se utilizará cuantitativa para resolver las preguntas de investigación: </a:t>
            </a:r>
          </a:p>
          <a:p>
            <a:r>
              <a:rPr lang="es-ES" sz="3200" dirty="0"/>
              <a:t>¿Por qué es importante un plan de marketing digital? </a:t>
            </a:r>
          </a:p>
          <a:p>
            <a:r>
              <a:rPr lang="es-ES" sz="3200" dirty="0"/>
              <a:t>Y probar la  hipótesis preliminar. </a:t>
            </a:r>
          </a:p>
          <a:p>
            <a:r>
              <a:rPr lang="es-ES" sz="3200" dirty="0"/>
              <a:t>Desconocimiento de un plan de marketing digital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El resultado será el desarrollo de un plan de marketing digital para el vivero para lograr sus ventas en los próximos años.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3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/>
                <a:ea typeface="Calibri" panose="020F0502020204030204" pitchFamily="34" charset="0"/>
              </a:rPr>
              <a:t>REFERENCIAS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MX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Banco de Información </a:t>
            </a:r>
            <a:r>
              <a:rPr lang="es-MX" sz="1800" dirty="0" err="1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Económica.BIE</a:t>
            </a:r>
            <a:r>
              <a:rPr lang="es-MX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 Sistema de Cuentas Nacionales de México</a:t>
            </a:r>
            <a:r>
              <a:rPr lang="es-MX" dirty="0">
                <a:ea typeface="Times New Roman" panose="02020603050405020304" pitchFamily="18" charset="0"/>
              </a:rPr>
              <a:t> </a:t>
            </a:r>
            <a:r>
              <a:rPr lang="es-MX" sz="1800" u="sng" dirty="0">
                <a:solidFill>
                  <a:srgbClr val="201F1E"/>
                </a:solidFill>
                <a:effectLst/>
                <a:ea typeface="Times New Roman" panose="02020603050405020304" pitchFamily="18" charset="0"/>
                <a:hlinkClick r:id="rId9"/>
              </a:rPr>
              <a:t>https://www.inegi.org.mx/app/indicadores/?tm=0</a:t>
            </a:r>
            <a:endParaRPr lang="es-MX" sz="18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ea typeface="Calibri" panose="020F0502020204030204" pitchFamily="34" charset="0"/>
              </a:rPr>
              <a:t>Kotler, P., </a:t>
            </a:r>
            <a:r>
              <a:rPr lang="es-MX" sz="1800" dirty="0" err="1">
                <a:effectLst/>
                <a:ea typeface="Calibri" panose="020F0502020204030204" pitchFamily="34" charset="0"/>
              </a:rPr>
              <a:t>Kartajaya</a:t>
            </a:r>
            <a:r>
              <a:rPr lang="es-MX" sz="1800" dirty="0">
                <a:effectLst/>
                <a:ea typeface="Calibri" panose="020F0502020204030204" pitchFamily="34" charset="0"/>
              </a:rPr>
              <a:t>, H., &amp; </a:t>
            </a:r>
            <a:r>
              <a:rPr lang="es-MX" sz="1800" dirty="0" err="1">
                <a:effectLst/>
                <a:ea typeface="Calibri" panose="020F0502020204030204" pitchFamily="34" charset="0"/>
              </a:rPr>
              <a:t>Setiawan</a:t>
            </a:r>
            <a:r>
              <a:rPr lang="es-MX" sz="1800" dirty="0">
                <a:effectLst/>
                <a:ea typeface="Calibri" panose="020F0502020204030204" pitchFamily="34" charset="0"/>
              </a:rPr>
              <a:t>, I. (2017). </a:t>
            </a:r>
            <a:r>
              <a:rPr lang="es-MX" sz="1800" i="1" dirty="0">
                <a:effectLst/>
                <a:ea typeface="Calibri" panose="020F0502020204030204" pitchFamily="34" charset="0"/>
              </a:rPr>
              <a:t>Marketing 4.0 : </a:t>
            </a:r>
            <a:r>
              <a:rPr lang="es-MX" sz="1800" i="1" dirty="0" err="1">
                <a:effectLst/>
                <a:ea typeface="Calibri" panose="020F0502020204030204" pitchFamily="34" charset="0"/>
              </a:rPr>
              <a:t>moving</a:t>
            </a:r>
            <a:r>
              <a:rPr lang="es-MX" sz="1800" i="1" dirty="0">
                <a:effectLst/>
                <a:ea typeface="Calibri" panose="020F0502020204030204" pitchFamily="34" charset="0"/>
              </a:rPr>
              <a:t> </a:t>
            </a:r>
            <a:r>
              <a:rPr lang="es-MX" sz="1800" i="1" dirty="0" err="1">
                <a:effectLst/>
                <a:ea typeface="Calibri" panose="020F0502020204030204" pitchFamily="34" charset="0"/>
              </a:rPr>
              <a:t>from</a:t>
            </a:r>
            <a:r>
              <a:rPr lang="es-MX" sz="1800" i="1" dirty="0">
                <a:effectLst/>
                <a:ea typeface="Calibri" panose="020F0502020204030204" pitchFamily="34" charset="0"/>
              </a:rPr>
              <a:t> </a:t>
            </a:r>
            <a:r>
              <a:rPr lang="es-MX" sz="1800" i="1" dirty="0" err="1">
                <a:effectLst/>
                <a:ea typeface="Calibri" panose="020F0502020204030204" pitchFamily="34" charset="0"/>
              </a:rPr>
              <a:t>traditional</a:t>
            </a:r>
            <a:r>
              <a:rPr lang="es-MX" sz="1800" i="1" dirty="0">
                <a:effectLst/>
                <a:ea typeface="Calibri" panose="020F0502020204030204" pitchFamily="34" charset="0"/>
              </a:rPr>
              <a:t> </a:t>
            </a:r>
            <a:r>
              <a:rPr lang="es-MX" sz="1800" i="1" dirty="0" err="1">
                <a:effectLst/>
                <a:ea typeface="Calibri" panose="020F0502020204030204" pitchFamily="34" charset="0"/>
              </a:rPr>
              <a:t>to</a:t>
            </a:r>
            <a:r>
              <a:rPr lang="es-MX" sz="1800" i="1" dirty="0">
                <a:effectLst/>
                <a:ea typeface="Calibri" panose="020F0502020204030204" pitchFamily="34" charset="0"/>
              </a:rPr>
              <a:t> digital</a:t>
            </a:r>
            <a:r>
              <a:rPr lang="es-MX" sz="1800" dirty="0">
                <a:effectLst/>
                <a:ea typeface="Calibri" panose="020F0502020204030204" pitchFamily="34" charset="0"/>
              </a:rPr>
              <a:t>. John Wiley &amp; </a:t>
            </a:r>
            <a:r>
              <a:rPr lang="es-MX" sz="1800" dirty="0" err="1">
                <a:effectLst/>
                <a:ea typeface="Calibri" panose="020F0502020204030204" pitchFamily="34" charset="0"/>
              </a:rPr>
              <a:t>Sons</a:t>
            </a:r>
            <a:r>
              <a:rPr lang="es-MX" sz="1800" dirty="0">
                <a:effectLst/>
                <a:ea typeface="Calibri" panose="020F0502020204030204" pitchFamily="34" charset="0"/>
              </a:rPr>
              <a:t>, </a:t>
            </a:r>
            <a:r>
              <a:rPr lang="es-MX" sz="1800" dirty="0" err="1">
                <a:effectLst/>
                <a:ea typeface="Calibri" panose="020F0502020204030204" pitchFamily="34" charset="0"/>
              </a:rPr>
              <a:t>Inc</a:t>
            </a:r>
            <a:endParaRPr lang="es-MX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Martínez Polo, J. M. Martínez Sánchez, J. y Parra </a:t>
            </a:r>
            <a:r>
              <a:rPr lang="es-MX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Meroño</a:t>
            </a: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M. C. (2015). Marketing digital: guía básica para digitalizar tu empresa. Barcelona, </a:t>
            </a:r>
            <a:r>
              <a:rPr lang="es-MX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Spain</a:t>
            </a: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Editorial UOC. Recuperado de </a:t>
            </a:r>
            <a:r>
              <a:rPr lang="es-MX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0"/>
              </a:rPr>
              <a:t>https://0-elibro-net.biblioteca-ils.tec.mx/es/ereader/consorcioitesm/57864?page=17</a:t>
            </a: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endParaRPr lang="es-MX" sz="24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Salvador Ludwig Fonseca Ortíz- Maestría en administración – (3-2021)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Salvador Ludwig Fonseca Ortíz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3"/>
              </a:rPr>
              <a:t>slfonseca@gmail.com</a:t>
            </a:r>
            <a:endParaRPr lang="es-MX" sz="3200" dirty="0"/>
          </a:p>
          <a:p>
            <a:pPr algn="ctr"/>
            <a:endParaRPr lang="es-MX" sz="32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- Por que es importante el tema de tesis en la región o en México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General y 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Metodología a usar (cuanti / cuali / mixta) Hipótesis, Preguntas de investigación, Dimensiones / Indicadores / variables, lugar donde se realizará la investigación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presentar</a:t>
            </a:r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986</Words>
  <Application>Microsoft Office PowerPoint</Application>
  <PresentationFormat>Panorámica</PresentationFormat>
  <Paragraphs>99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Salvador Ludwig Fonseca Ortíz</cp:lastModifiedBy>
  <cp:revision>31</cp:revision>
  <dcterms:created xsi:type="dcterms:W3CDTF">2020-09-22T18:49:23Z</dcterms:created>
  <dcterms:modified xsi:type="dcterms:W3CDTF">2021-11-05T03:56:15Z</dcterms:modified>
</cp:coreProperties>
</file>